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5629E0-3B6F-471B-B140-547C9F25950F}" type="datetimeFigureOut">
              <a:rPr lang="en-US" smtClean="0"/>
              <a:pPr/>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629E0-3B6F-471B-B140-547C9F25950F}" type="datetimeFigureOut">
              <a:rPr lang="en-US" smtClean="0"/>
              <a:pPr/>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629E0-3B6F-471B-B140-547C9F25950F}" type="datetimeFigureOut">
              <a:rPr lang="en-US" smtClean="0"/>
              <a:pPr/>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629E0-3B6F-471B-B140-547C9F25950F}" type="datetimeFigureOut">
              <a:rPr lang="en-US" smtClean="0"/>
              <a:pPr/>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629E0-3B6F-471B-B140-547C9F25950F}" type="datetimeFigureOut">
              <a:rPr lang="en-US" smtClean="0"/>
              <a:pPr/>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5629E0-3B6F-471B-B140-547C9F25950F}" type="datetimeFigureOut">
              <a:rPr lang="en-US" smtClean="0"/>
              <a:pPr/>
              <a:t>4/26/2011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5629E0-3B6F-471B-B140-547C9F25950F}" type="datetimeFigureOut">
              <a:rPr lang="en-US" smtClean="0"/>
              <a:pPr/>
              <a:t>4/26/2011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629E0-3B6F-471B-B140-547C9F25950F}" type="datetimeFigureOut">
              <a:rPr lang="en-US" smtClean="0"/>
              <a:pPr/>
              <a:t>4/26/2011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629E0-3B6F-471B-B140-547C9F25950F}" type="datetimeFigureOut">
              <a:rPr lang="en-US" smtClean="0"/>
              <a:pPr/>
              <a:t>4/26/2011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629E0-3B6F-471B-B140-547C9F25950F}" type="datetimeFigureOut">
              <a:rPr lang="en-US" smtClean="0"/>
              <a:pPr/>
              <a:t>4/26/2011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629E0-3B6F-471B-B140-547C9F25950F}" type="datetimeFigureOut">
              <a:rPr lang="en-US" smtClean="0"/>
              <a:pPr/>
              <a:t>4/26/2011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E04DA-2FC5-4E2B-B507-68F3610FEB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629E0-3B6F-471B-B140-547C9F25950F}" type="datetimeFigureOut">
              <a:rPr lang="en-US" smtClean="0"/>
              <a:pPr/>
              <a:t>4/26/2011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E04DA-2FC5-4E2B-B507-68F3610FEB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Machine Learning IDS</a:t>
            </a:r>
            <a:endParaRPr lang="en-US" dirty="0"/>
          </a:p>
        </p:txBody>
      </p:sp>
      <p:sp>
        <p:nvSpPr>
          <p:cNvPr id="3" name="Subtitle 2"/>
          <p:cNvSpPr>
            <a:spLocks noGrp="1"/>
          </p:cNvSpPr>
          <p:nvPr>
            <p:ph type="subTitle" idx="1"/>
          </p:nvPr>
        </p:nvSpPr>
        <p:spPr>
          <a:xfrm>
            <a:off x="1219200" y="2514600"/>
            <a:ext cx="6400800" cy="3505200"/>
          </a:xfrm>
        </p:spPr>
        <p:txBody>
          <a:bodyPr/>
          <a:lstStyle/>
          <a:p>
            <a:r>
              <a:rPr lang="en-US" dirty="0" smtClean="0"/>
              <a:t>Todd Burke</a:t>
            </a:r>
          </a:p>
          <a:p>
            <a:r>
              <a:rPr lang="en-US" dirty="0" smtClean="0"/>
              <a:t>Mark </a:t>
            </a:r>
            <a:r>
              <a:rPr lang="en-US" dirty="0" err="1" smtClean="0"/>
              <a:t>Dechant</a:t>
            </a:r>
            <a:endParaRPr lang="en-US" dirty="0" smtClean="0"/>
          </a:p>
          <a:p>
            <a:r>
              <a:rPr lang="en-US" dirty="0" err="1" smtClean="0"/>
              <a:t>Avinash</a:t>
            </a:r>
            <a:r>
              <a:rPr lang="en-US" dirty="0" smtClean="0"/>
              <a:t> </a:t>
            </a:r>
            <a:r>
              <a:rPr lang="en-US" dirty="0" err="1" smtClean="0"/>
              <a:t>Guthakari</a:t>
            </a:r>
            <a:endParaRPr lang="en-US" dirty="0" smtClean="0"/>
          </a:p>
          <a:p>
            <a:r>
              <a:rPr lang="en-US" dirty="0" smtClean="0"/>
              <a:t>Isaac </a:t>
            </a:r>
            <a:r>
              <a:rPr lang="en-US" dirty="0" err="1" smtClean="0"/>
              <a:t>Syler</a:t>
            </a:r>
            <a:endParaRPr lang="en-US" dirty="0" smtClean="0"/>
          </a:p>
          <a:p>
            <a:r>
              <a:rPr lang="en-US" dirty="0" smtClean="0"/>
              <a:t>Alex </a:t>
            </a:r>
            <a:r>
              <a:rPr lang="en-US" dirty="0" err="1" smtClean="0"/>
              <a:t>Towell</a:t>
            </a:r>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5" name="TextBox 4"/>
          <p:cNvSpPr txBox="1"/>
          <p:nvPr/>
        </p:nvSpPr>
        <p:spPr>
          <a:xfrm>
            <a:off x="0" y="6400800"/>
            <a:ext cx="4038600" cy="369332"/>
          </a:xfrm>
          <a:prstGeom prst="rect">
            <a:avLst/>
          </a:prstGeom>
          <a:noFill/>
        </p:spPr>
        <p:txBody>
          <a:bodyPr wrap="square" rtlCol="0">
            <a:spAutoFit/>
          </a:bodyPr>
          <a:lstStyle/>
          <a:p>
            <a:r>
              <a:rPr lang="en-US" dirty="0" smtClean="0"/>
              <a:t>CS 590 Computer Network Defense</a:t>
            </a:r>
            <a:endParaRPr lang="en-US" dirty="0"/>
          </a:p>
        </p:txBody>
      </p:sp>
      <p:graphicFrame>
        <p:nvGraphicFramePr>
          <p:cNvPr id="8193" name="Object 1"/>
          <p:cNvGraphicFramePr>
            <a:graphicFrameLocks/>
          </p:cNvGraphicFramePr>
          <p:nvPr/>
        </p:nvGraphicFramePr>
        <p:xfrm>
          <a:off x="381000" y="1752600"/>
          <a:ext cx="8382000" cy="76200"/>
        </p:xfrm>
        <a:graphic>
          <a:graphicData uri="http://schemas.openxmlformats.org/presentationml/2006/ole">
            <p:oleObj spid="_x0000_s8193" name="Clip" r:id="rId3" imgW="6857143" imgH="48963" progId="">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066800"/>
            <a:ext cx="8229600" cy="4525963"/>
          </a:xfrm>
        </p:spPr>
        <p:txBody>
          <a:bodyPr>
            <a:noAutofit/>
          </a:bodyPr>
          <a:lstStyle/>
          <a:p>
            <a:pPr algn="ctr">
              <a:buNone/>
            </a:pPr>
            <a:r>
              <a:rPr lang="en-US" sz="34400" dirty="0" smtClean="0">
                <a:solidFill>
                  <a:srgbClr val="FF0000"/>
                </a:solidFill>
              </a:rPr>
              <a:t>?</a:t>
            </a:r>
            <a:endParaRPr lang="en-US" sz="34400" dirty="0">
              <a:solidFill>
                <a:srgbClr val="FF0000"/>
              </a:solidFill>
            </a:endParaRPr>
          </a:p>
        </p:txBody>
      </p:sp>
      <p:graphicFrame>
        <p:nvGraphicFramePr>
          <p:cNvPr id="22530" name="Object 2"/>
          <p:cNvGraphicFramePr>
            <a:graphicFrameLocks/>
          </p:cNvGraphicFramePr>
          <p:nvPr/>
        </p:nvGraphicFramePr>
        <p:xfrm>
          <a:off x="381000" y="1524000"/>
          <a:ext cx="8382000" cy="76200"/>
        </p:xfrm>
        <a:graphic>
          <a:graphicData uri="http://schemas.openxmlformats.org/presentationml/2006/ole">
            <p:oleObj spid="_x0000_s22530" name="Clip" r:id="rId3" imgW="6857143" imgH="48963" progId="">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Intrusion Detection Systems (IDS</a:t>
            </a:r>
            <a:r>
              <a:rPr lang="en-US" dirty="0" smtClean="0"/>
              <a:t>)</a:t>
            </a:r>
          </a:p>
          <a:p>
            <a:r>
              <a:rPr lang="en-US" dirty="0" smtClean="0"/>
              <a:t>Machine Learning</a:t>
            </a:r>
            <a:endParaRPr lang="en-US" dirty="0" smtClean="0"/>
          </a:p>
          <a:p>
            <a:r>
              <a:rPr lang="en-US" dirty="0" smtClean="0"/>
              <a:t>Cost of IDS Alerts</a:t>
            </a:r>
          </a:p>
          <a:p>
            <a:r>
              <a:rPr lang="en-US" dirty="0" smtClean="0"/>
              <a:t>Data </a:t>
            </a:r>
            <a:r>
              <a:rPr lang="en-US" dirty="0" smtClean="0"/>
              <a:t>Classifiers</a:t>
            </a:r>
          </a:p>
          <a:p>
            <a:r>
              <a:rPr lang="en-US" dirty="0" smtClean="0"/>
              <a:t>Conclusion</a:t>
            </a:r>
          </a:p>
          <a:p>
            <a:pPr>
              <a:buNone/>
            </a:pPr>
            <a:endParaRPr lang="en-US" dirty="0" smtClean="0"/>
          </a:p>
          <a:p>
            <a:endParaRPr lang="en-US" dirty="0"/>
          </a:p>
        </p:txBody>
      </p:sp>
      <p:graphicFrame>
        <p:nvGraphicFramePr>
          <p:cNvPr id="7169" name="Object 1"/>
          <p:cNvGraphicFramePr>
            <a:graphicFrameLocks/>
          </p:cNvGraphicFramePr>
          <p:nvPr/>
        </p:nvGraphicFramePr>
        <p:xfrm>
          <a:off x="381000" y="1371600"/>
          <a:ext cx="8382000" cy="76200"/>
        </p:xfrm>
        <a:graphic>
          <a:graphicData uri="http://schemas.openxmlformats.org/presentationml/2006/ole">
            <p:oleObj spid="_x0000_s7169" name="Clip" r:id="rId3" imgW="6857143" imgH="48963"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IDS’s </a:t>
            </a:r>
            <a:r>
              <a:rPr lang="en-US" dirty="0" smtClean="0"/>
              <a:t>of Today are inherently prone to false positives and false negatives because types of attacks are all weighted equally and responded to with same Computer Emergency Response tactics, techniques and policies while not associating the cost to business.</a:t>
            </a:r>
            <a:endParaRPr lang="en-US" dirty="0"/>
          </a:p>
        </p:txBody>
      </p:sp>
      <p:graphicFrame>
        <p:nvGraphicFramePr>
          <p:cNvPr id="6145" name="Object 1"/>
          <p:cNvGraphicFramePr>
            <a:graphicFrameLocks/>
          </p:cNvGraphicFramePr>
          <p:nvPr/>
        </p:nvGraphicFramePr>
        <p:xfrm>
          <a:off x="381000" y="1371600"/>
          <a:ext cx="8382000" cy="76200"/>
        </p:xfrm>
        <a:graphic>
          <a:graphicData uri="http://schemas.openxmlformats.org/presentationml/2006/ole">
            <p:oleObj spid="_x0000_s6145" name="Clip" r:id="rId3" imgW="6857143" imgH="48963" progId="">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Systems</a:t>
            </a:r>
            <a:endParaRPr lang="en-US" dirty="0"/>
          </a:p>
        </p:txBody>
      </p:sp>
      <p:sp>
        <p:nvSpPr>
          <p:cNvPr id="3" name="Content Placeholder 2"/>
          <p:cNvSpPr>
            <a:spLocks noGrp="1"/>
          </p:cNvSpPr>
          <p:nvPr>
            <p:ph idx="1"/>
          </p:nvPr>
        </p:nvSpPr>
        <p:spPr/>
        <p:txBody>
          <a:bodyPr/>
          <a:lstStyle/>
          <a:p>
            <a:r>
              <a:rPr lang="en-US" dirty="0" smtClean="0"/>
              <a:t>Primarily two types</a:t>
            </a:r>
          </a:p>
          <a:p>
            <a:pPr lvl="1">
              <a:buFont typeface="Arial" pitchFamily="34" charset="0"/>
              <a:buChar char="•"/>
            </a:pPr>
            <a:r>
              <a:rPr lang="en-US" dirty="0" smtClean="0"/>
              <a:t>Signature Based</a:t>
            </a:r>
          </a:p>
          <a:p>
            <a:pPr lvl="1">
              <a:buFont typeface="Arial" pitchFamily="34" charset="0"/>
              <a:buChar char="•"/>
            </a:pPr>
            <a:r>
              <a:rPr lang="en-US" dirty="0" smtClean="0"/>
              <a:t>Anomaly Based</a:t>
            </a:r>
          </a:p>
          <a:p>
            <a:r>
              <a:rPr lang="en-US" dirty="0" smtClean="0"/>
              <a:t>Error Prone</a:t>
            </a:r>
          </a:p>
          <a:p>
            <a:pPr lvl="1">
              <a:buFont typeface="Arial" pitchFamily="34" charset="0"/>
              <a:buChar char="•"/>
            </a:pPr>
            <a:r>
              <a:rPr lang="en-US" dirty="0" smtClean="0"/>
              <a:t>False Positives </a:t>
            </a:r>
          </a:p>
          <a:p>
            <a:pPr lvl="1">
              <a:buFont typeface="Arial" pitchFamily="34" charset="0"/>
              <a:buChar char="•"/>
            </a:pPr>
            <a:r>
              <a:rPr lang="en-US" dirty="0" smtClean="0"/>
              <a:t>False Negatives</a:t>
            </a:r>
          </a:p>
          <a:p>
            <a:endParaRPr lang="en-US" dirty="0" smtClean="0"/>
          </a:p>
          <a:p>
            <a:pPr lvl="1"/>
            <a:endParaRPr lang="en-US" dirty="0"/>
          </a:p>
        </p:txBody>
      </p:sp>
      <p:graphicFrame>
        <p:nvGraphicFramePr>
          <p:cNvPr id="5121" name="Object 1"/>
          <p:cNvGraphicFramePr>
            <a:graphicFrameLocks/>
          </p:cNvGraphicFramePr>
          <p:nvPr/>
        </p:nvGraphicFramePr>
        <p:xfrm>
          <a:off x="381000" y="1371600"/>
          <a:ext cx="8382000" cy="76200"/>
        </p:xfrm>
        <a:graphic>
          <a:graphicData uri="http://schemas.openxmlformats.org/presentationml/2006/ole">
            <p:oleObj spid="_x0000_s5121" name="Clip" r:id="rId3" imgW="6857143" imgH="48963" progId="">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Algorithm to Classify Data</a:t>
            </a:r>
          </a:p>
          <a:p>
            <a:r>
              <a:rPr lang="en-US" dirty="0" smtClean="0"/>
              <a:t>Supervised and Unsurprised</a:t>
            </a:r>
          </a:p>
          <a:p>
            <a:r>
              <a:rPr lang="en-US" dirty="0" smtClean="0"/>
              <a:t>Training Data </a:t>
            </a:r>
          </a:p>
          <a:p>
            <a:r>
              <a:rPr lang="en-US" dirty="0" smtClean="0"/>
              <a:t>Test Data Set</a:t>
            </a:r>
          </a:p>
          <a:p>
            <a:r>
              <a:rPr lang="en-US" dirty="0" smtClean="0"/>
              <a:t>Operation Data Set</a:t>
            </a:r>
          </a:p>
          <a:p>
            <a:r>
              <a:rPr lang="en-US" dirty="0" smtClean="0"/>
              <a:t>On-Line (Real-time)/Off-Line (Data Mining)</a:t>
            </a:r>
            <a:endParaRPr lang="en-US" dirty="0"/>
          </a:p>
        </p:txBody>
      </p:sp>
      <p:graphicFrame>
        <p:nvGraphicFramePr>
          <p:cNvPr id="3073" name="Object 1"/>
          <p:cNvGraphicFramePr>
            <a:graphicFrameLocks/>
          </p:cNvGraphicFramePr>
          <p:nvPr/>
        </p:nvGraphicFramePr>
        <p:xfrm>
          <a:off x="381000" y="1295400"/>
          <a:ext cx="8382000" cy="76200"/>
        </p:xfrm>
        <a:graphic>
          <a:graphicData uri="http://schemas.openxmlformats.org/presentationml/2006/ole">
            <p:oleObj spid="_x0000_s3073" name="Clip" r:id="rId3" imgW="6857143" imgH="48963" progId="">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IDS Alerts</a:t>
            </a:r>
            <a:endParaRPr lang="en-US" dirty="0"/>
          </a:p>
        </p:txBody>
      </p:sp>
      <p:sp>
        <p:nvSpPr>
          <p:cNvPr id="3" name="Content Placeholder 2"/>
          <p:cNvSpPr>
            <a:spLocks noGrp="1"/>
          </p:cNvSpPr>
          <p:nvPr>
            <p:ph idx="1"/>
          </p:nvPr>
        </p:nvSpPr>
        <p:spPr/>
        <p:txBody>
          <a:bodyPr/>
          <a:lstStyle/>
          <a:p>
            <a:r>
              <a:rPr lang="en-US" dirty="0" smtClean="0"/>
              <a:t>Cost of Responding to Alerts</a:t>
            </a:r>
          </a:p>
          <a:p>
            <a:r>
              <a:rPr lang="en-US" dirty="0" smtClean="0"/>
              <a:t>Weighting Types of Data </a:t>
            </a:r>
          </a:p>
          <a:p>
            <a:endParaRPr lang="en-US" dirty="0"/>
          </a:p>
        </p:txBody>
      </p:sp>
      <p:graphicFrame>
        <p:nvGraphicFramePr>
          <p:cNvPr id="4097" name="Object 1"/>
          <p:cNvGraphicFramePr>
            <a:graphicFrameLocks/>
          </p:cNvGraphicFramePr>
          <p:nvPr/>
        </p:nvGraphicFramePr>
        <p:xfrm>
          <a:off x="381000" y="1371600"/>
          <a:ext cx="8382000" cy="76200"/>
        </p:xfrm>
        <a:graphic>
          <a:graphicData uri="http://schemas.openxmlformats.org/presentationml/2006/ole">
            <p:oleObj spid="_x0000_s4097" name="Clip" r:id="rId3" imgW="6857143" imgH="48963" progId="">
              <p:embed/>
            </p:oleObj>
          </a:graphicData>
        </a:graphic>
      </p:graphicFrame>
      <p:pic>
        <p:nvPicPr>
          <p:cNvPr id="5" name="Picture 4" descr="Capture.PNG"/>
          <p:cNvPicPr>
            <a:picLocks noChangeAspect="1"/>
          </p:cNvPicPr>
          <p:nvPr/>
        </p:nvPicPr>
        <p:blipFill>
          <a:blip r:embed="rId4" cstate="print"/>
          <a:stretch>
            <a:fillRect/>
          </a:stretch>
        </p:blipFill>
        <p:spPr>
          <a:xfrm>
            <a:off x="748613" y="3124201"/>
            <a:ext cx="7328587" cy="2743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Classifiers</a:t>
            </a:r>
            <a:endParaRPr lang="en-US" dirty="0"/>
          </a:p>
        </p:txBody>
      </p:sp>
      <p:sp>
        <p:nvSpPr>
          <p:cNvPr id="3" name="Content Placeholder 2"/>
          <p:cNvSpPr>
            <a:spLocks noGrp="1"/>
          </p:cNvSpPr>
          <p:nvPr>
            <p:ph idx="1"/>
          </p:nvPr>
        </p:nvSpPr>
        <p:spPr/>
        <p:txBody>
          <a:bodyPr/>
          <a:lstStyle/>
          <a:p>
            <a:r>
              <a:rPr lang="en-US" dirty="0" smtClean="0"/>
              <a:t>Decision Tree</a:t>
            </a:r>
          </a:p>
          <a:p>
            <a:r>
              <a:rPr lang="en-US" dirty="0" err="1" smtClean="0"/>
              <a:t>BayesNet</a:t>
            </a:r>
            <a:r>
              <a:rPr lang="en-US" dirty="0" smtClean="0"/>
              <a:t> Classifier</a:t>
            </a:r>
          </a:p>
          <a:p>
            <a:endParaRPr lang="en-US" dirty="0"/>
          </a:p>
        </p:txBody>
      </p:sp>
      <p:graphicFrame>
        <p:nvGraphicFramePr>
          <p:cNvPr id="2049" name="Object 1"/>
          <p:cNvGraphicFramePr>
            <a:graphicFrameLocks/>
          </p:cNvGraphicFramePr>
          <p:nvPr/>
        </p:nvGraphicFramePr>
        <p:xfrm>
          <a:off x="381000" y="1371600"/>
          <a:ext cx="8382000" cy="76200"/>
        </p:xfrm>
        <a:graphic>
          <a:graphicData uri="http://schemas.openxmlformats.org/presentationml/2006/ole">
            <p:oleObj spid="_x0000_s2049" name="Clip" r:id="rId3" imgW="6857143" imgH="48963"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s://lh6.googleusercontent.com/69cvFUI_JY5UzAlF04e0SEyaJWl3RuKVdTzN3_7HRbcuk2sTasjlGvwaFbIZjErbSwOI-LuJkd0RWgXNMsGZrAbrvEIo7J2c9-fM17RvISUVeLXwlDY"/>
          <p:cNvPicPr>
            <a:picLocks noChangeAspect="1" noChangeArrowheads="1"/>
          </p:cNvPicPr>
          <p:nvPr/>
        </p:nvPicPr>
        <p:blipFill>
          <a:blip r:embed="rId3" cstate="print"/>
          <a:srcRect/>
          <a:stretch>
            <a:fillRect/>
          </a:stretch>
        </p:blipFill>
        <p:spPr bwMode="auto">
          <a:xfrm>
            <a:off x="1143000" y="1989569"/>
            <a:ext cx="6858000" cy="4030231"/>
          </a:xfrm>
          <a:prstGeom prst="rect">
            <a:avLst/>
          </a:prstGeom>
          <a:noFill/>
        </p:spPr>
      </p:pic>
      <p:graphicFrame>
        <p:nvGraphicFramePr>
          <p:cNvPr id="1027" name="Object 3"/>
          <p:cNvGraphicFramePr>
            <a:graphicFrameLocks/>
          </p:cNvGraphicFramePr>
          <p:nvPr/>
        </p:nvGraphicFramePr>
        <p:xfrm>
          <a:off x="381000" y="1524000"/>
          <a:ext cx="8382000" cy="76200"/>
        </p:xfrm>
        <a:graphic>
          <a:graphicData uri="http://schemas.openxmlformats.org/presentationml/2006/ole">
            <p:oleObj spid="_x0000_s1027" name="Clip" r:id="rId4" imgW="6857143" imgH="48963" progId="">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Current IDS’s are Inherently Error Prone</a:t>
            </a:r>
          </a:p>
          <a:p>
            <a:r>
              <a:rPr lang="en-US" dirty="0" smtClean="0"/>
              <a:t>Adding Expected Alert Cost Can Improve Performance</a:t>
            </a:r>
          </a:p>
          <a:p>
            <a:r>
              <a:rPr lang="en-US" dirty="0" smtClean="0"/>
              <a:t>Machine Learning to Classify Network Traffic Can Aid in Response Decision Making Based on Business Needs.     </a:t>
            </a:r>
            <a:endParaRPr lang="en-US" dirty="0"/>
          </a:p>
        </p:txBody>
      </p:sp>
      <p:graphicFrame>
        <p:nvGraphicFramePr>
          <p:cNvPr id="21506" name="Object 2"/>
          <p:cNvGraphicFramePr>
            <a:graphicFrameLocks/>
          </p:cNvGraphicFramePr>
          <p:nvPr/>
        </p:nvGraphicFramePr>
        <p:xfrm>
          <a:off x="381000" y="1371600"/>
          <a:ext cx="8382000" cy="76200"/>
        </p:xfrm>
        <a:graphic>
          <a:graphicData uri="http://schemas.openxmlformats.org/presentationml/2006/ole">
            <p:oleObj spid="_x0000_s21506" name="Clip" r:id="rId3" imgW="6857143" imgH="48963" progId="">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171</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Clip</vt:lpstr>
      <vt:lpstr>Machine Learning IDS</vt:lpstr>
      <vt:lpstr>Overview</vt:lpstr>
      <vt:lpstr>Introduction</vt:lpstr>
      <vt:lpstr>Intrusion Detection Systems</vt:lpstr>
      <vt:lpstr>Machine Learning</vt:lpstr>
      <vt:lpstr>Cost of IDS Alerts</vt:lpstr>
      <vt:lpstr>Data Classifiers</vt:lpstr>
      <vt:lpstr>Slide 8</vt:lpstr>
      <vt:lpstr>Conclusion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IDS</dc:title>
  <dc:creator>Todd</dc:creator>
  <cp:lastModifiedBy>Todd</cp:lastModifiedBy>
  <cp:revision>13</cp:revision>
  <dcterms:created xsi:type="dcterms:W3CDTF">2011-04-26T21:51:09Z</dcterms:created>
  <dcterms:modified xsi:type="dcterms:W3CDTF">2011-04-26T23:48:54Z</dcterms:modified>
</cp:coreProperties>
</file>