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84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257" r:id="rId4"/>
    <p:sldId id="259" r:id="rId5"/>
    <p:sldId id="260" r:id="rId6"/>
    <p:sldId id="309" r:id="rId7"/>
    <p:sldId id="262" r:id="rId8"/>
    <p:sldId id="263" r:id="rId9"/>
    <p:sldId id="261" r:id="rId10"/>
    <p:sldId id="292" r:id="rId11"/>
    <p:sldId id="308" r:id="rId12"/>
    <p:sldId id="264" r:id="rId13"/>
    <p:sldId id="265" r:id="rId14"/>
    <p:sldId id="311" r:id="rId15"/>
    <p:sldId id="266" r:id="rId16"/>
    <p:sldId id="312" r:id="rId17"/>
    <p:sldId id="267" r:id="rId18"/>
    <p:sldId id="314" r:id="rId19"/>
    <p:sldId id="315" r:id="rId20"/>
    <p:sldId id="268" r:id="rId21"/>
    <p:sldId id="275" r:id="rId22"/>
    <p:sldId id="278" r:id="rId23"/>
    <p:sldId id="279" r:id="rId24"/>
    <p:sldId id="276" r:id="rId25"/>
    <p:sldId id="291" r:id="rId26"/>
    <p:sldId id="295" r:id="rId27"/>
    <p:sldId id="297" r:id="rId28"/>
    <p:sldId id="294" r:id="rId29"/>
    <p:sldId id="296" r:id="rId30"/>
    <p:sldId id="298" r:id="rId31"/>
    <p:sldId id="274" r:id="rId32"/>
    <p:sldId id="282" r:id="rId33"/>
    <p:sldId id="270" r:id="rId34"/>
    <p:sldId id="280" r:id="rId35"/>
    <p:sldId id="283" r:id="rId36"/>
    <p:sldId id="281" r:id="rId37"/>
    <p:sldId id="284" r:id="rId38"/>
    <p:sldId id="285" r:id="rId39"/>
    <p:sldId id="271" r:id="rId40"/>
    <p:sldId id="286" r:id="rId41"/>
    <p:sldId id="287" r:id="rId42"/>
    <p:sldId id="288" r:id="rId43"/>
    <p:sldId id="289" r:id="rId44"/>
    <p:sldId id="290" r:id="rId45"/>
    <p:sldId id="299" r:id="rId46"/>
    <p:sldId id="300" r:id="rId47"/>
    <p:sldId id="301" r:id="rId48"/>
    <p:sldId id="302" r:id="rId49"/>
    <p:sldId id="303" r:id="rId50"/>
    <p:sldId id="313" r:id="rId51"/>
    <p:sldId id="306" r:id="rId52"/>
    <p:sldId id="307" r:id="rId53"/>
  </p:sldIdLst>
  <p:sldSz cx="12192000" cy="6858000"/>
  <p:notesSz cx="7086600" cy="90249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01E6EC3-FAC9-4A01-9C39-FE10707CECC2}">
          <p14:sldIdLst>
            <p14:sldId id="256"/>
            <p14:sldId id="258"/>
            <p14:sldId id="257"/>
            <p14:sldId id="259"/>
            <p14:sldId id="260"/>
          </p14:sldIdLst>
        </p14:section>
        <p14:section name="Secure indexes" id="{EAD423A0-1A11-4DD4-A572-D412810C3E31}">
          <p14:sldIdLst>
            <p14:sldId id="309"/>
            <p14:sldId id="262"/>
            <p14:sldId id="263"/>
            <p14:sldId id="261"/>
            <p14:sldId id="292"/>
            <p14:sldId id="308"/>
            <p14:sldId id="264"/>
            <p14:sldId id="265"/>
            <p14:sldId id="311"/>
            <p14:sldId id="266"/>
            <p14:sldId id="312"/>
            <p14:sldId id="267"/>
            <p14:sldId id="314"/>
            <p14:sldId id="315"/>
            <p14:sldId id="268"/>
          </p14:sldIdLst>
        </p14:section>
        <p14:section name="Evaluating performance" id="{D74E4C84-FDB8-48E5-B0AE-2EF0DAD30955}">
          <p14:sldIdLst>
            <p14:sldId id="275"/>
            <p14:sldId id="278"/>
            <p14:sldId id="279"/>
            <p14:sldId id="276"/>
            <p14:sldId id="291"/>
            <p14:sldId id="295"/>
            <p14:sldId id="297"/>
            <p14:sldId id="294"/>
            <p14:sldId id="296"/>
          </p14:sldIdLst>
        </p14:section>
        <p14:section name="Query privacy" id="{D3A66D75-F6C4-4568-93C0-A385097944D5}">
          <p14:sldIdLst>
            <p14:sldId id="298"/>
            <p14:sldId id="274"/>
            <p14:sldId id="282"/>
            <p14:sldId id="270"/>
            <p14:sldId id="280"/>
            <p14:sldId id="283"/>
            <p14:sldId id="281"/>
            <p14:sldId id="284"/>
            <p14:sldId id="285"/>
          </p14:sldIdLst>
        </p14:section>
        <p14:section name="Document confidentiality" id="{5551A1B1-C0F8-40CF-87D0-F5FFCE79160C}">
          <p14:sldIdLst>
            <p14:sldId id="271"/>
            <p14:sldId id="286"/>
            <p14:sldId id="287"/>
            <p14:sldId id="288"/>
            <p14:sldId id="289"/>
            <p14:sldId id="290"/>
            <p14:sldId id="299"/>
            <p14:sldId id="300"/>
            <p14:sldId id="301"/>
            <p14:sldId id="302"/>
            <p14:sldId id="303"/>
          </p14:sldIdLst>
        </p14:section>
        <p14:section name="Access patterns" id="{0DFE8FAB-56F7-4A0E-B665-21C1B6F3A8A7}">
          <p14:sldIdLst>
            <p14:sldId id="313"/>
          </p14:sldIdLst>
        </p14:section>
        <p14:section name="Enhancements" id="{CBE0C70C-C3BA-4C5B-AE37-FE01C4330FCC}">
          <p14:sldIdLst/>
        </p14:section>
        <p14:section name="Conclusion" id="{9E6AB404-9CB3-4FF3-836B-F35A2143D84E}">
          <p14:sldIdLst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d3737e6b797c97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37" autoAdjust="0"/>
    <p:restoredTop sz="77449" autoAdjust="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p_rate_vs_pre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fp_rate_vs_pre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gothmog_exhaustive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obfuscatio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Pages vs Lag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Sheet2!$P$5:$P$80</c:f>
              <c:numCache>
                <c:formatCode>General</c:formatCode>
                <c:ptCount val="7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12</c:v>
                </c:pt>
                <c:pt idx="14">
                  <c:v>12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20</c:v>
                </c:pt>
                <c:pt idx="25">
                  <c:v>20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28</c:v>
                </c:pt>
                <c:pt idx="36">
                  <c:v>28</c:v>
                </c:pt>
                <c:pt idx="37">
                  <c:v>31</c:v>
                </c:pt>
                <c:pt idx="38">
                  <c:v>31</c:v>
                </c:pt>
                <c:pt idx="39">
                  <c:v>32</c:v>
                </c:pt>
                <c:pt idx="40">
                  <c:v>32</c:v>
                </c:pt>
                <c:pt idx="41">
                  <c:v>32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48</c:v>
                </c:pt>
                <c:pt idx="46">
                  <c:v>48</c:v>
                </c:pt>
                <c:pt idx="47">
                  <c:v>56</c:v>
                </c:pt>
                <c:pt idx="48">
                  <c:v>56</c:v>
                </c:pt>
                <c:pt idx="49">
                  <c:v>56</c:v>
                </c:pt>
                <c:pt idx="50">
                  <c:v>61</c:v>
                </c:pt>
                <c:pt idx="51">
                  <c:v>61</c:v>
                </c:pt>
                <c:pt idx="52">
                  <c:v>91</c:v>
                </c:pt>
                <c:pt idx="53">
                  <c:v>91</c:v>
                </c:pt>
                <c:pt idx="54">
                  <c:v>91</c:v>
                </c:pt>
                <c:pt idx="55">
                  <c:v>121</c:v>
                </c:pt>
                <c:pt idx="56">
                  <c:v>121</c:v>
                </c:pt>
                <c:pt idx="57">
                  <c:v>121</c:v>
                </c:pt>
                <c:pt idx="58">
                  <c:v>151</c:v>
                </c:pt>
                <c:pt idx="59">
                  <c:v>151</c:v>
                </c:pt>
                <c:pt idx="60">
                  <c:v>151</c:v>
                </c:pt>
                <c:pt idx="61">
                  <c:v>181</c:v>
                </c:pt>
                <c:pt idx="62">
                  <c:v>181</c:v>
                </c:pt>
                <c:pt idx="63">
                  <c:v>181</c:v>
                </c:pt>
                <c:pt idx="64">
                  <c:v>211</c:v>
                </c:pt>
                <c:pt idx="65">
                  <c:v>211</c:v>
                </c:pt>
                <c:pt idx="66">
                  <c:v>211</c:v>
                </c:pt>
                <c:pt idx="67">
                  <c:v>241</c:v>
                </c:pt>
                <c:pt idx="68">
                  <c:v>241</c:v>
                </c:pt>
                <c:pt idx="69">
                  <c:v>241</c:v>
                </c:pt>
                <c:pt idx="70">
                  <c:v>271</c:v>
                </c:pt>
                <c:pt idx="71">
                  <c:v>271</c:v>
                </c:pt>
                <c:pt idx="72">
                  <c:v>271</c:v>
                </c:pt>
                <c:pt idx="73">
                  <c:v>301</c:v>
                </c:pt>
                <c:pt idx="74">
                  <c:v>301</c:v>
                </c:pt>
                <c:pt idx="75">
                  <c:v>301</c:v>
                </c:pt>
              </c:numCache>
            </c:numRef>
          </c:xVal>
          <c:yVal>
            <c:numRef>
              <c:f>Sheet2!$Q$5:$Q$80</c:f>
              <c:numCache>
                <c:formatCode>General</c:formatCode>
                <c:ptCount val="76"/>
                <c:pt idx="0">
                  <c:v>3.3E-3</c:v>
                </c:pt>
                <c:pt idx="1">
                  <c:v>3.1333300000000001E-3</c:v>
                </c:pt>
                <c:pt idx="2">
                  <c:v>3.3999999999999998E-3</c:v>
                </c:pt>
                <c:pt idx="3">
                  <c:v>3.3999999999999998E-3</c:v>
                </c:pt>
                <c:pt idx="4">
                  <c:v>3.5333299999999999E-3</c:v>
                </c:pt>
                <c:pt idx="5">
                  <c:v>4.0000000000000001E-3</c:v>
                </c:pt>
                <c:pt idx="6">
                  <c:v>3.6666699999999999E-3</c:v>
                </c:pt>
                <c:pt idx="7">
                  <c:v>3.6333300000000002E-3</c:v>
                </c:pt>
                <c:pt idx="8">
                  <c:v>4.4999999999999997E-3</c:v>
                </c:pt>
                <c:pt idx="9">
                  <c:v>4.1000000000000003E-3</c:v>
                </c:pt>
                <c:pt idx="10">
                  <c:v>4.7999999999999996E-3</c:v>
                </c:pt>
                <c:pt idx="11">
                  <c:v>4.4000000000000003E-3</c:v>
                </c:pt>
                <c:pt idx="12">
                  <c:v>4.6666700000000004E-3</c:v>
                </c:pt>
                <c:pt idx="13">
                  <c:v>4.4666699999999998E-3</c:v>
                </c:pt>
                <c:pt idx="14">
                  <c:v>4.7666699999999998E-3</c:v>
                </c:pt>
                <c:pt idx="15">
                  <c:v>5.4666699999999999E-3</c:v>
                </c:pt>
                <c:pt idx="16">
                  <c:v>5.6333299999999998E-3</c:v>
                </c:pt>
                <c:pt idx="17">
                  <c:v>4.8999999999999998E-3</c:v>
                </c:pt>
                <c:pt idx="18">
                  <c:v>5.6666700000000004E-3</c:v>
                </c:pt>
                <c:pt idx="19">
                  <c:v>4.9666700000000003E-3</c:v>
                </c:pt>
                <c:pt idx="20">
                  <c:v>5.4000000000000003E-3</c:v>
                </c:pt>
                <c:pt idx="21">
                  <c:v>5.3666699999999996E-3</c:v>
                </c:pt>
                <c:pt idx="22">
                  <c:v>6.0333299999999999E-3</c:v>
                </c:pt>
                <c:pt idx="23">
                  <c:v>5.5999999999999999E-3</c:v>
                </c:pt>
                <c:pt idx="24">
                  <c:v>6.0333299999999999E-3</c:v>
                </c:pt>
                <c:pt idx="25">
                  <c:v>6.4333300000000001E-3</c:v>
                </c:pt>
                <c:pt idx="26">
                  <c:v>6.73333E-3</c:v>
                </c:pt>
                <c:pt idx="27">
                  <c:v>6.7666699999999998E-3</c:v>
                </c:pt>
                <c:pt idx="28">
                  <c:v>6.3666699999999996E-3</c:v>
                </c:pt>
                <c:pt idx="29">
                  <c:v>7.0000000000000001E-3</c:v>
                </c:pt>
                <c:pt idx="30">
                  <c:v>7.6E-3</c:v>
                </c:pt>
                <c:pt idx="31">
                  <c:v>6.7000000000000002E-3</c:v>
                </c:pt>
                <c:pt idx="32">
                  <c:v>7.0666699999999997E-3</c:v>
                </c:pt>
                <c:pt idx="33">
                  <c:v>7.16667E-3</c:v>
                </c:pt>
                <c:pt idx="34">
                  <c:v>8.3000000000000001E-3</c:v>
                </c:pt>
                <c:pt idx="35">
                  <c:v>7.7000000000000002E-3</c:v>
                </c:pt>
                <c:pt idx="36">
                  <c:v>7.7333300000000001E-3</c:v>
                </c:pt>
                <c:pt idx="37">
                  <c:v>8.6333299999999998E-3</c:v>
                </c:pt>
                <c:pt idx="38">
                  <c:v>8.4666700000000008E-3</c:v>
                </c:pt>
                <c:pt idx="39">
                  <c:v>8.6333299999999998E-3</c:v>
                </c:pt>
                <c:pt idx="40">
                  <c:v>8.8000000000000005E-3</c:v>
                </c:pt>
                <c:pt idx="41">
                  <c:v>8.5666700000000002E-3</c:v>
                </c:pt>
                <c:pt idx="42">
                  <c:v>9.4999999999999998E-3</c:v>
                </c:pt>
                <c:pt idx="43">
                  <c:v>9.1000000000000004E-3</c:v>
                </c:pt>
                <c:pt idx="44">
                  <c:v>8.5333300000000004E-3</c:v>
                </c:pt>
                <c:pt idx="45">
                  <c:v>1.11E-2</c:v>
                </c:pt>
                <c:pt idx="46">
                  <c:v>1.06333E-2</c:v>
                </c:pt>
                <c:pt idx="47">
                  <c:v>1.1566699999999999E-2</c:v>
                </c:pt>
                <c:pt idx="48">
                  <c:v>1.23667E-2</c:v>
                </c:pt>
                <c:pt idx="49">
                  <c:v>1.1866700000000001E-2</c:v>
                </c:pt>
                <c:pt idx="50">
                  <c:v>1.29E-2</c:v>
                </c:pt>
                <c:pt idx="51">
                  <c:v>1.2833300000000001E-2</c:v>
                </c:pt>
                <c:pt idx="52">
                  <c:v>1.6899999999999998E-2</c:v>
                </c:pt>
                <c:pt idx="53">
                  <c:v>1.7366699999999999E-2</c:v>
                </c:pt>
                <c:pt idx="54">
                  <c:v>1.7566700000000001E-2</c:v>
                </c:pt>
                <c:pt idx="55">
                  <c:v>2.1733300000000001E-2</c:v>
                </c:pt>
                <c:pt idx="56">
                  <c:v>2.18333E-2</c:v>
                </c:pt>
                <c:pt idx="57">
                  <c:v>2.1966699999999999E-2</c:v>
                </c:pt>
                <c:pt idx="58">
                  <c:v>2.6033299999999999E-2</c:v>
                </c:pt>
                <c:pt idx="59">
                  <c:v>2.5733300000000001E-2</c:v>
                </c:pt>
                <c:pt idx="60">
                  <c:v>2.6599999999999999E-2</c:v>
                </c:pt>
                <c:pt idx="61">
                  <c:v>3.04333E-2</c:v>
                </c:pt>
                <c:pt idx="62">
                  <c:v>3.08667E-2</c:v>
                </c:pt>
                <c:pt idx="63">
                  <c:v>3.0800000000000001E-2</c:v>
                </c:pt>
                <c:pt idx="64">
                  <c:v>3.56E-2</c:v>
                </c:pt>
                <c:pt idx="65">
                  <c:v>3.5400000000000001E-2</c:v>
                </c:pt>
                <c:pt idx="66">
                  <c:v>3.6766699999999999E-2</c:v>
                </c:pt>
                <c:pt idx="67">
                  <c:v>4.1000000000000002E-2</c:v>
                </c:pt>
                <c:pt idx="68">
                  <c:v>4.07333E-2</c:v>
                </c:pt>
                <c:pt idx="69">
                  <c:v>3.9300000000000002E-2</c:v>
                </c:pt>
                <c:pt idx="70">
                  <c:v>4.4633300000000001E-2</c:v>
                </c:pt>
                <c:pt idx="71">
                  <c:v>4.4666699999999997E-2</c:v>
                </c:pt>
                <c:pt idx="72">
                  <c:v>4.5866700000000003E-2</c:v>
                </c:pt>
                <c:pt idx="73">
                  <c:v>5.6833300000000003E-2</c:v>
                </c:pt>
                <c:pt idx="74">
                  <c:v>5.0166700000000002E-2</c:v>
                </c:pt>
                <c:pt idx="75">
                  <c:v>4.8766700000000003E-2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Sheet2!$P$81:$P$165</c:f>
              <c:numCache>
                <c:formatCode>General</c:formatCode>
                <c:ptCount val="8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18</c:v>
                </c:pt>
                <c:pt idx="27">
                  <c:v>18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22</c:v>
                </c:pt>
                <c:pt idx="32">
                  <c:v>22</c:v>
                </c:pt>
                <c:pt idx="33">
                  <c:v>22</c:v>
                </c:pt>
                <c:pt idx="34">
                  <c:v>24</c:v>
                </c:pt>
                <c:pt idx="35">
                  <c:v>24</c:v>
                </c:pt>
                <c:pt idx="36">
                  <c:v>24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28</c:v>
                </c:pt>
                <c:pt idx="41">
                  <c:v>28</c:v>
                </c:pt>
                <c:pt idx="42">
                  <c:v>28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32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48</c:v>
                </c:pt>
                <c:pt idx="53">
                  <c:v>48</c:v>
                </c:pt>
                <c:pt idx="54">
                  <c:v>48</c:v>
                </c:pt>
                <c:pt idx="55">
                  <c:v>56</c:v>
                </c:pt>
                <c:pt idx="56">
                  <c:v>56</c:v>
                </c:pt>
                <c:pt idx="57">
                  <c:v>56</c:v>
                </c:pt>
                <c:pt idx="58">
                  <c:v>61</c:v>
                </c:pt>
                <c:pt idx="59">
                  <c:v>61</c:v>
                </c:pt>
                <c:pt idx="60">
                  <c:v>61</c:v>
                </c:pt>
                <c:pt idx="61">
                  <c:v>91</c:v>
                </c:pt>
                <c:pt idx="62">
                  <c:v>91</c:v>
                </c:pt>
                <c:pt idx="63">
                  <c:v>91</c:v>
                </c:pt>
                <c:pt idx="64">
                  <c:v>121</c:v>
                </c:pt>
                <c:pt idx="65">
                  <c:v>121</c:v>
                </c:pt>
                <c:pt idx="66">
                  <c:v>121</c:v>
                </c:pt>
                <c:pt idx="67">
                  <c:v>151</c:v>
                </c:pt>
                <c:pt idx="68">
                  <c:v>151</c:v>
                </c:pt>
                <c:pt idx="69">
                  <c:v>151</c:v>
                </c:pt>
                <c:pt idx="70">
                  <c:v>181</c:v>
                </c:pt>
                <c:pt idx="71">
                  <c:v>181</c:v>
                </c:pt>
                <c:pt idx="72">
                  <c:v>181</c:v>
                </c:pt>
                <c:pt idx="73">
                  <c:v>211</c:v>
                </c:pt>
                <c:pt idx="74">
                  <c:v>211</c:v>
                </c:pt>
                <c:pt idx="75">
                  <c:v>211</c:v>
                </c:pt>
                <c:pt idx="76">
                  <c:v>241</c:v>
                </c:pt>
                <c:pt idx="77">
                  <c:v>241</c:v>
                </c:pt>
                <c:pt idx="78">
                  <c:v>241</c:v>
                </c:pt>
                <c:pt idx="79">
                  <c:v>271</c:v>
                </c:pt>
                <c:pt idx="80">
                  <c:v>271</c:v>
                </c:pt>
                <c:pt idx="81">
                  <c:v>271</c:v>
                </c:pt>
                <c:pt idx="82">
                  <c:v>301</c:v>
                </c:pt>
                <c:pt idx="83">
                  <c:v>301</c:v>
                </c:pt>
                <c:pt idx="84">
                  <c:v>301</c:v>
                </c:pt>
              </c:numCache>
            </c:numRef>
          </c:xVal>
          <c:yVal>
            <c:numRef>
              <c:f>Sheet2!$Q$81:$Q$165</c:f>
              <c:numCache>
                <c:formatCode>General</c:formatCode>
                <c:ptCount val="85"/>
                <c:pt idx="0">
                  <c:v>3.2000000000000002E-3</c:v>
                </c:pt>
                <c:pt idx="1">
                  <c:v>3.23333E-3</c:v>
                </c:pt>
                <c:pt idx="2">
                  <c:v>3.36667E-3</c:v>
                </c:pt>
                <c:pt idx="3">
                  <c:v>3.4666699999999998E-3</c:v>
                </c:pt>
                <c:pt idx="4">
                  <c:v>3.3999999999999998E-3</c:v>
                </c:pt>
                <c:pt idx="5">
                  <c:v>3.36667E-3</c:v>
                </c:pt>
                <c:pt idx="6">
                  <c:v>3.4666699999999998E-3</c:v>
                </c:pt>
                <c:pt idx="7">
                  <c:v>3.3333299999999998E-3</c:v>
                </c:pt>
                <c:pt idx="8">
                  <c:v>3.3333299999999998E-3</c:v>
                </c:pt>
                <c:pt idx="9">
                  <c:v>3.5000000000000001E-3</c:v>
                </c:pt>
                <c:pt idx="10">
                  <c:v>3.5666700000000001E-3</c:v>
                </c:pt>
                <c:pt idx="11">
                  <c:v>3.3E-3</c:v>
                </c:pt>
                <c:pt idx="12">
                  <c:v>3.4666699999999998E-3</c:v>
                </c:pt>
                <c:pt idx="13">
                  <c:v>3.0999999999999999E-3</c:v>
                </c:pt>
                <c:pt idx="14">
                  <c:v>3.5666700000000001E-3</c:v>
                </c:pt>
                <c:pt idx="15">
                  <c:v>3.5000000000000001E-3</c:v>
                </c:pt>
                <c:pt idx="16">
                  <c:v>3.3E-3</c:v>
                </c:pt>
                <c:pt idx="17">
                  <c:v>3.0333299999999999E-3</c:v>
                </c:pt>
                <c:pt idx="18">
                  <c:v>3.2666700000000002E-3</c:v>
                </c:pt>
                <c:pt idx="19">
                  <c:v>3.3E-3</c:v>
                </c:pt>
                <c:pt idx="20">
                  <c:v>3.7000000000000002E-3</c:v>
                </c:pt>
                <c:pt idx="21">
                  <c:v>3.5000000000000001E-3</c:v>
                </c:pt>
                <c:pt idx="22">
                  <c:v>3.36667E-3</c:v>
                </c:pt>
                <c:pt idx="23">
                  <c:v>3.36667E-3</c:v>
                </c:pt>
                <c:pt idx="24">
                  <c:v>3.5000000000000001E-3</c:v>
                </c:pt>
                <c:pt idx="25">
                  <c:v>3.36667E-3</c:v>
                </c:pt>
                <c:pt idx="26">
                  <c:v>3.2666700000000002E-3</c:v>
                </c:pt>
                <c:pt idx="27">
                  <c:v>3.2000000000000002E-3</c:v>
                </c:pt>
                <c:pt idx="28">
                  <c:v>3.3333299999999998E-3</c:v>
                </c:pt>
                <c:pt idx="29">
                  <c:v>3.3999999999999998E-3</c:v>
                </c:pt>
                <c:pt idx="30">
                  <c:v>3.5000000000000001E-3</c:v>
                </c:pt>
                <c:pt idx="31">
                  <c:v>3.4666699999999998E-3</c:v>
                </c:pt>
                <c:pt idx="32">
                  <c:v>3.4333300000000001E-3</c:v>
                </c:pt>
                <c:pt idx="33">
                  <c:v>3.3E-3</c:v>
                </c:pt>
                <c:pt idx="34">
                  <c:v>3.3999999999999998E-3</c:v>
                </c:pt>
                <c:pt idx="35">
                  <c:v>3.4333300000000001E-3</c:v>
                </c:pt>
                <c:pt idx="36">
                  <c:v>3.1333300000000001E-3</c:v>
                </c:pt>
                <c:pt idx="37">
                  <c:v>3.5000000000000001E-3</c:v>
                </c:pt>
                <c:pt idx="38">
                  <c:v>3.5000000000000001E-3</c:v>
                </c:pt>
                <c:pt idx="39">
                  <c:v>3.5000000000000001E-3</c:v>
                </c:pt>
                <c:pt idx="40">
                  <c:v>3.3E-3</c:v>
                </c:pt>
                <c:pt idx="41">
                  <c:v>3.5000000000000001E-3</c:v>
                </c:pt>
                <c:pt idx="42">
                  <c:v>3.3999999999999998E-3</c:v>
                </c:pt>
                <c:pt idx="43">
                  <c:v>3.5000000000000001E-3</c:v>
                </c:pt>
                <c:pt idx="44">
                  <c:v>3.36667E-3</c:v>
                </c:pt>
                <c:pt idx="45">
                  <c:v>3.6333300000000002E-3</c:v>
                </c:pt>
                <c:pt idx="46">
                  <c:v>3.4333300000000001E-3</c:v>
                </c:pt>
                <c:pt idx="47">
                  <c:v>3.4666699999999998E-3</c:v>
                </c:pt>
                <c:pt idx="48">
                  <c:v>3.4333300000000001E-3</c:v>
                </c:pt>
                <c:pt idx="49">
                  <c:v>3.3333299999999998E-3</c:v>
                </c:pt>
                <c:pt idx="50">
                  <c:v>3.36667E-3</c:v>
                </c:pt>
                <c:pt idx="51">
                  <c:v>3.3333299999999998E-3</c:v>
                </c:pt>
                <c:pt idx="52">
                  <c:v>4.1666699999999999E-3</c:v>
                </c:pt>
                <c:pt idx="53">
                  <c:v>3.5333299999999999E-3</c:v>
                </c:pt>
                <c:pt idx="54">
                  <c:v>3.4666699999999998E-3</c:v>
                </c:pt>
                <c:pt idx="55">
                  <c:v>3.5666700000000001E-3</c:v>
                </c:pt>
                <c:pt idx="56">
                  <c:v>3.3333299999999998E-3</c:v>
                </c:pt>
                <c:pt idx="57">
                  <c:v>3.3999999999999998E-3</c:v>
                </c:pt>
                <c:pt idx="58">
                  <c:v>3.36667E-3</c:v>
                </c:pt>
                <c:pt idx="59">
                  <c:v>3.3999999999999998E-3</c:v>
                </c:pt>
                <c:pt idx="60">
                  <c:v>3.1666699999999999E-3</c:v>
                </c:pt>
                <c:pt idx="61">
                  <c:v>3.3333299999999998E-3</c:v>
                </c:pt>
                <c:pt idx="62">
                  <c:v>3.6666699999999999E-3</c:v>
                </c:pt>
                <c:pt idx="63">
                  <c:v>3.5333299999999999E-3</c:v>
                </c:pt>
                <c:pt idx="64">
                  <c:v>3.2666700000000002E-3</c:v>
                </c:pt>
                <c:pt idx="65">
                  <c:v>3.5333299999999999E-3</c:v>
                </c:pt>
                <c:pt idx="66">
                  <c:v>3.5666700000000001E-3</c:v>
                </c:pt>
                <c:pt idx="67">
                  <c:v>3.2666700000000002E-3</c:v>
                </c:pt>
                <c:pt idx="68">
                  <c:v>3.2000000000000002E-3</c:v>
                </c:pt>
                <c:pt idx="69">
                  <c:v>3.4333300000000001E-3</c:v>
                </c:pt>
                <c:pt idx="70">
                  <c:v>3.5666700000000001E-3</c:v>
                </c:pt>
                <c:pt idx="71">
                  <c:v>3.36667E-3</c:v>
                </c:pt>
                <c:pt idx="72">
                  <c:v>3.5000000000000001E-3</c:v>
                </c:pt>
                <c:pt idx="73">
                  <c:v>3.5333299999999999E-3</c:v>
                </c:pt>
                <c:pt idx="74">
                  <c:v>3.2666700000000002E-3</c:v>
                </c:pt>
                <c:pt idx="75">
                  <c:v>3.5000000000000001E-3</c:v>
                </c:pt>
                <c:pt idx="76">
                  <c:v>3.2000000000000002E-3</c:v>
                </c:pt>
                <c:pt idx="77">
                  <c:v>3.5999999999999999E-3</c:v>
                </c:pt>
                <c:pt idx="78">
                  <c:v>3.3999999999999998E-3</c:v>
                </c:pt>
                <c:pt idx="79">
                  <c:v>3.5000000000000001E-3</c:v>
                </c:pt>
                <c:pt idx="80">
                  <c:v>3.5000000000000001E-3</c:v>
                </c:pt>
                <c:pt idx="81">
                  <c:v>3.3999999999999998E-3</c:v>
                </c:pt>
                <c:pt idx="82">
                  <c:v>3.8999999999999998E-3</c:v>
                </c:pt>
                <c:pt idx="83">
                  <c:v>3.5666700000000001E-3</c:v>
                </c:pt>
                <c:pt idx="84">
                  <c:v>3.4666699999999998E-3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Sheet2!$P$166:$P$247</c:f>
              <c:numCache>
                <c:formatCode>General</c:formatCode>
                <c:ptCount val="8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14</c:v>
                </c:pt>
                <c:pt idx="21">
                  <c:v>14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18</c:v>
                </c:pt>
                <c:pt idx="26">
                  <c:v>18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32</c:v>
                </c:pt>
                <c:pt idx="46">
                  <c:v>32</c:v>
                </c:pt>
                <c:pt idx="47">
                  <c:v>32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48</c:v>
                </c:pt>
                <c:pt idx="52">
                  <c:v>48</c:v>
                </c:pt>
                <c:pt idx="53">
                  <c:v>48</c:v>
                </c:pt>
                <c:pt idx="54">
                  <c:v>56</c:v>
                </c:pt>
                <c:pt idx="55">
                  <c:v>56</c:v>
                </c:pt>
                <c:pt idx="56">
                  <c:v>56</c:v>
                </c:pt>
                <c:pt idx="57">
                  <c:v>61</c:v>
                </c:pt>
                <c:pt idx="58">
                  <c:v>61</c:v>
                </c:pt>
                <c:pt idx="59">
                  <c:v>61</c:v>
                </c:pt>
                <c:pt idx="60">
                  <c:v>91</c:v>
                </c:pt>
                <c:pt idx="61">
                  <c:v>91</c:v>
                </c:pt>
                <c:pt idx="62">
                  <c:v>91</c:v>
                </c:pt>
                <c:pt idx="63">
                  <c:v>121</c:v>
                </c:pt>
                <c:pt idx="64">
                  <c:v>121</c:v>
                </c:pt>
                <c:pt idx="65">
                  <c:v>121</c:v>
                </c:pt>
                <c:pt idx="66">
                  <c:v>151</c:v>
                </c:pt>
                <c:pt idx="67">
                  <c:v>151</c:v>
                </c:pt>
                <c:pt idx="68">
                  <c:v>151</c:v>
                </c:pt>
                <c:pt idx="69">
                  <c:v>181</c:v>
                </c:pt>
                <c:pt idx="70">
                  <c:v>181</c:v>
                </c:pt>
                <c:pt idx="71">
                  <c:v>211</c:v>
                </c:pt>
                <c:pt idx="72">
                  <c:v>211</c:v>
                </c:pt>
                <c:pt idx="73">
                  <c:v>211</c:v>
                </c:pt>
                <c:pt idx="74">
                  <c:v>241</c:v>
                </c:pt>
                <c:pt idx="75">
                  <c:v>241</c:v>
                </c:pt>
                <c:pt idx="76">
                  <c:v>271</c:v>
                </c:pt>
                <c:pt idx="77">
                  <c:v>271</c:v>
                </c:pt>
                <c:pt idx="78">
                  <c:v>271</c:v>
                </c:pt>
                <c:pt idx="79">
                  <c:v>301</c:v>
                </c:pt>
                <c:pt idx="80">
                  <c:v>301</c:v>
                </c:pt>
                <c:pt idx="81">
                  <c:v>301</c:v>
                </c:pt>
              </c:numCache>
            </c:numRef>
          </c:xVal>
          <c:yVal>
            <c:numRef>
              <c:f>Sheet2!$Q$166:$Q$247</c:f>
              <c:numCache>
                <c:formatCode>General</c:formatCode>
                <c:ptCount val="82"/>
                <c:pt idx="0">
                  <c:v>3.2666700000000002E-3</c:v>
                </c:pt>
                <c:pt idx="1">
                  <c:v>3.3999999999999998E-3</c:v>
                </c:pt>
                <c:pt idx="2">
                  <c:v>3.3333299999999998E-3</c:v>
                </c:pt>
                <c:pt idx="3">
                  <c:v>3.2666700000000002E-3</c:v>
                </c:pt>
                <c:pt idx="4">
                  <c:v>3.2666700000000002E-3</c:v>
                </c:pt>
                <c:pt idx="5">
                  <c:v>3.4333300000000001E-3</c:v>
                </c:pt>
                <c:pt idx="6">
                  <c:v>3.2666700000000002E-3</c:v>
                </c:pt>
                <c:pt idx="7">
                  <c:v>3.2000000000000002E-3</c:v>
                </c:pt>
                <c:pt idx="8">
                  <c:v>3.5000000000000001E-3</c:v>
                </c:pt>
                <c:pt idx="9">
                  <c:v>3.2000000000000002E-3</c:v>
                </c:pt>
                <c:pt idx="10">
                  <c:v>3.36667E-3</c:v>
                </c:pt>
                <c:pt idx="11">
                  <c:v>3.3333299999999998E-3</c:v>
                </c:pt>
                <c:pt idx="12">
                  <c:v>3.4666699999999998E-3</c:v>
                </c:pt>
                <c:pt idx="13">
                  <c:v>3.4333300000000001E-3</c:v>
                </c:pt>
                <c:pt idx="14">
                  <c:v>3.5999999999999999E-3</c:v>
                </c:pt>
                <c:pt idx="15">
                  <c:v>3.1333300000000001E-3</c:v>
                </c:pt>
                <c:pt idx="16">
                  <c:v>3.23333E-3</c:v>
                </c:pt>
                <c:pt idx="17">
                  <c:v>3.23333E-3</c:v>
                </c:pt>
                <c:pt idx="18">
                  <c:v>3.5000000000000001E-3</c:v>
                </c:pt>
                <c:pt idx="19">
                  <c:v>3.5000000000000001E-3</c:v>
                </c:pt>
                <c:pt idx="20">
                  <c:v>3.73333E-3</c:v>
                </c:pt>
                <c:pt idx="21">
                  <c:v>3.2666700000000002E-3</c:v>
                </c:pt>
                <c:pt idx="22">
                  <c:v>3.5333299999999999E-3</c:v>
                </c:pt>
                <c:pt idx="23">
                  <c:v>3.3999999999999998E-3</c:v>
                </c:pt>
                <c:pt idx="24">
                  <c:v>3.0999999999999999E-3</c:v>
                </c:pt>
                <c:pt idx="25">
                  <c:v>3.3E-3</c:v>
                </c:pt>
                <c:pt idx="26">
                  <c:v>3.4333300000000001E-3</c:v>
                </c:pt>
                <c:pt idx="27">
                  <c:v>3.6333300000000002E-3</c:v>
                </c:pt>
                <c:pt idx="28">
                  <c:v>3.6666699999999999E-3</c:v>
                </c:pt>
                <c:pt idx="29">
                  <c:v>3.5999999999999999E-3</c:v>
                </c:pt>
                <c:pt idx="30">
                  <c:v>3.5666700000000001E-3</c:v>
                </c:pt>
                <c:pt idx="31">
                  <c:v>3.4666699999999998E-3</c:v>
                </c:pt>
                <c:pt idx="32">
                  <c:v>3.3333299999999998E-3</c:v>
                </c:pt>
                <c:pt idx="33">
                  <c:v>3.3333299999999998E-3</c:v>
                </c:pt>
                <c:pt idx="34">
                  <c:v>3.9333299999999996E-3</c:v>
                </c:pt>
                <c:pt idx="35">
                  <c:v>3.2666700000000002E-3</c:v>
                </c:pt>
                <c:pt idx="36">
                  <c:v>3.5999999999999999E-3</c:v>
                </c:pt>
                <c:pt idx="37">
                  <c:v>3.4333300000000001E-3</c:v>
                </c:pt>
                <c:pt idx="38">
                  <c:v>3.23333E-3</c:v>
                </c:pt>
                <c:pt idx="39">
                  <c:v>3.4666699999999998E-3</c:v>
                </c:pt>
                <c:pt idx="40">
                  <c:v>3.3E-3</c:v>
                </c:pt>
                <c:pt idx="41">
                  <c:v>3.1666699999999999E-3</c:v>
                </c:pt>
                <c:pt idx="42">
                  <c:v>3.4666699999999998E-3</c:v>
                </c:pt>
                <c:pt idx="43">
                  <c:v>3.73333E-3</c:v>
                </c:pt>
                <c:pt idx="44">
                  <c:v>3.5999999999999999E-3</c:v>
                </c:pt>
                <c:pt idx="45">
                  <c:v>3.5666700000000001E-3</c:v>
                </c:pt>
                <c:pt idx="46">
                  <c:v>3.36667E-3</c:v>
                </c:pt>
                <c:pt idx="47">
                  <c:v>3.4333300000000001E-3</c:v>
                </c:pt>
                <c:pt idx="48">
                  <c:v>3.5000000000000001E-3</c:v>
                </c:pt>
                <c:pt idx="49">
                  <c:v>3.7000000000000002E-3</c:v>
                </c:pt>
                <c:pt idx="50">
                  <c:v>3.2666700000000002E-3</c:v>
                </c:pt>
                <c:pt idx="51">
                  <c:v>3.5999999999999999E-3</c:v>
                </c:pt>
                <c:pt idx="52">
                  <c:v>3.2666700000000002E-3</c:v>
                </c:pt>
                <c:pt idx="53">
                  <c:v>3.4333300000000001E-3</c:v>
                </c:pt>
                <c:pt idx="54">
                  <c:v>3.3333299999999998E-3</c:v>
                </c:pt>
                <c:pt idx="55">
                  <c:v>3.5666700000000001E-3</c:v>
                </c:pt>
                <c:pt idx="56">
                  <c:v>3.4666699999999998E-3</c:v>
                </c:pt>
                <c:pt idx="57">
                  <c:v>3.5000000000000001E-3</c:v>
                </c:pt>
                <c:pt idx="58">
                  <c:v>3.4333300000000001E-3</c:v>
                </c:pt>
                <c:pt idx="59">
                  <c:v>3.1333300000000001E-3</c:v>
                </c:pt>
                <c:pt idx="60">
                  <c:v>3.3999999999999998E-3</c:v>
                </c:pt>
                <c:pt idx="61">
                  <c:v>3.5000000000000001E-3</c:v>
                </c:pt>
                <c:pt idx="62">
                  <c:v>3.4333300000000001E-3</c:v>
                </c:pt>
                <c:pt idx="63">
                  <c:v>3.5666700000000001E-3</c:v>
                </c:pt>
                <c:pt idx="64">
                  <c:v>3.5999999999999999E-3</c:v>
                </c:pt>
                <c:pt idx="65">
                  <c:v>3.36667E-3</c:v>
                </c:pt>
                <c:pt idx="66">
                  <c:v>3.4666699999999998E-3</c:v>
                </c:pt>
                <c:pt idx="67">
                  <c:v>3.1333300000000001E-3</c:v>
                </c:pt>
                <c:pt idx="68">
                  <c:v>3.3999999999999998E-3</c:v>
                </c:pt>
                <c:pt idx="69">
                  <c:v>3.73333E-3</c:v>
                </c:pt>
                <c:pt idx="70">
                  <c:v>3.5000000000000001E-3</c:v>
                </c:pt>
                <c:pt idx="71">
                  <c:v>3.2666700000000002E-3</c:v>
                </c:pt>
                <c:pt idx="72">
                  <c:v>3.4666699999999998E-3</c:v>
                </c:pt>
                <c:pt idx="73">
                  <c:v>3.4666699999999998E-3</c:v>
                </c:pt>
                <c:pt idx="74">
                  <c:v>3.36667E-3</c:v>
                </c:pt>
                <c:pt idx="75">
                  <c:v>3.6666699999999999E-3</c:v>
                </c:pt>
                <c:pt idx="76">
                  <c:v>3.3999999999999998E-3</c:v>
                </c:pt>
                <c:pt idx="77">
                  <c:v>3.5333299999999999E-3</c:v>
                </c:pt>
                <c:pt idx="78">
                  <c:v>3.5999999999999999E-3</c:v>
                </c:pt>
                <c:pt idx="79">
                  <c:v>3.4666699999999998E-3</c:v>
                </c:pt>
                <c:pt idx="80">
                  <c:v>3.5666700000000001E-3</c:v>
                </c:pt>
                <c:pt idx="81">
                  <c:v>3.7000000000000002E-3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Sheet2!$AH$5:$AH$91</c:f>
              <c:numCache>
                <c:formatCode>General</c:formatCode>
                <c:ptCount val="8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32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48</c:v>
                </c:pt>
                <c:pt idx="55">
                  <c:v>48</c:v>
                </c:pt>
                <c:pt idx="56">
                  <c:v>48</c:v>
                </c:pt>
                <c:pt idx="57">
                  <c:v>56</c:v>
                </c:pt>
                <c:pt idx="58">
                  <c:v>56</c:v>
                </c:pt>
                <c:pt idx="59">
                  <c:v>56</c:v>
                </c:pt>
                <c:pt idx="60">
                  <c:v>61</c:v>
                </c:pt>
                <c:pt idx="61">
                  <c:v>61</c:v>
                </c:pt>
                <c:pt idx="62">
                  <c:v>61</c:v>
                </c:pt>
                <c:pt idx="63">
                  <c:v>91</c:v>
                </c:pt>
                <c:pt idx="64">
                  <c:v>91</c:v>
                </c:pt>
                <c:pt idx="65">
                  <c:v>91</c:v>
                </c:pt>
                <c:pt idx="66">
                  <c:v>121</c:v>
                </c:pt>
                <c:pt idx="67">
                  <c:v>121</c:v>
                </c:pt>
                <c:pt idx="68">
                  <c:v>121</c:v>
                </c:pt>
                <c:pt idx="69">
                  <c:v>151</c:v>
                </c:pt>
                <c:pt idx="70">
                  <c:v>151</c:v>
                </c:pt>
                <c:pt idx="71">
                  <c:v>151</c:v>
                </c:pt>
                <c:pt idx="72">
                  <c:v>181</c:v>
                </c:pt>
                <c:pt idx="73">
                  <c:v>181</c:v>
                </c:pt>
                <c:pt idx="74">
                  <c:v>181</c:v>
                </c:pt>
                <c:pt idx="75">
                  <c:v>211</c:v>
                </c:pt>
                <c:pt idx="76">
                  <c:v>211</c:v>
                </c:pt>
                <c:pt idx="77">
                  <c:v>211</c:v>
                </c:pt>
                <c:pt idx="78">
                  <c:v>241</c:v>
                </c:pt>
                <c:pt idx="79">
                  <c:v>241</c:v>
                </c:pt>
                <c:pt idx="80">
                  <c:v>241</c:v>
                </c:pt>
                <c:pt idx="81">
                  <c:v>271</c:v>
                </c:pt>
                <c:pt idx="82">
                  <c:v>271</c:v>
                </c:pt>
                <c:pt idx="83">
                  <c:v>271</c:v>
                </c:pt>
                <c:pt idx="84">
                  <c:v>301</c:v>
                </c:pt>
                <c:pt idx="85">
                  <c:v>301</c:v>
                </c:pt>
                <c:pt idx="86">
                  <c:v>301</c:v>
                </c:pt>
              </c:numCache>
            </c:numRef>
          </c:xVal>
          <c:yVal>
            <c:numRef>
              <c:f>Sheet2!$AC$5:$AC$91</c:f>
              <c:numCache>
                <c:formatCode>General</c:formatCode>
                <c:ptCount val="87"/>
                <c:pt idx="0">
                  <c:v>3.7000000000000002E-3</c:v>
                </c:pt>
                <c:pt idx="1">
                  <c:v>3.5000000000000001E-3</c:v>
                </c:pt>
                <c:pt idx="2">
                  <c:v>3.4006700000000002E-3</c:v>
                </c:pt>
                <c:pt idx="3">
                  <c:v>3.8333299999999998E-3</c:v>
                </c:pt>
                <c:pt idx="4">
                  <c:v>3.9333299999999996E-3</c:v>
                </c:pt>
                <c:pt idx="5">
                  <c:v>3.5333299999999999E-3</c:v>
                </c:pt>
                <c:pt idx="6">
                  <c:v>3.5333299999999999E-3</c:v>
                </c:pt>
                <c:pt idx="7">
                  <c:v>3.5333299999999999E-3</c:v>
                </c:pt>
                <c:pt idx="8">
                  <c:v>3.5999999999999999E-3</c:v>
                </c:pt>
                <c:pt idx="9">
                  <c:v>3.5000000000000001E-3</c:v>
                </c:pt>
                <c:pt idx="10">
                  <c:v>3.8333299999999998E-3</c:v>
                </c:pt>
                <c:pt idx="11">
                  <c:v>4.1666699999999999E-3</c:v>
                </c:pt>
                <c:pt idx="12">
                  <c:v>3.86667E-3</c:v>
                </c:pt>
                <c:pt idx="13">
                  <c:v>4.1666699999999999E-3</c:v>
                </c:pt>
                <c:pt idx="14">
                  <c:v>4.0666699999999997E-3</c:v>
                </c:pt>
                <c:pt idx="15">
                  <c:v>3.9666700000000003E-3</c:v>
                </c:pt>
                <c:pt idx="16">
                  <c:v>3.8999999999999998E-3</c:v>
                </c:pt>
                <c:pt idx="17">
                  <c:v>3.4666699999999998E-3</c:v>
                </c:pt>
                <c:pt idx="18">
                  <c:v>3.8E-3</c:v>
                </c:pt>
                <c:pt idx="19">
                  <c:v>3.3999999999999998E-3</c:v>
                </c:pt>
                <c:pt idx="20">
                  <c:v>3.73333E-3</c:v>
                </c:pt>
                <c:pt idx="21">
                  <c:v>3.7000000000000002E-3</c:v>
                </c:pt>
                <c:pt idx="22">
                  <c:v>3.6333300000000002E-3</c:v>
                </c:pt>
                <c:pt idx="23">
                  <c:v>3.1666699999999999E-3</c:v>
                </c:pt>
                <c:pt idx="24">
                  <c:v>3.9333299999999996E-3</c:v>
                </c:pt>
                <c:pt idx="25">
                  <c:v>3.7666700000000002E-3</c:v>
                </c:pt>
                <c:pt idx="26">
                  <c:v>3.6666699999999999E-3</c:v>
                </c:pt>
                <c:pt idx="27">
                  <c:v>3.5333299999999999E-3</c:v>
                </c:pt>
                <c:pt idx="28">
                  <c:v>3.8333299999999998E-3</c:v>
                </c:pt>
                <c:pt idx="29">
                  <c:v>3.7666700000000002E-3</c:v>
                </c:pt>
                <c:pt idx="30">
                  <c:v>3.5666700000000001E-3</c:v>
                </c:pt>
                <c:pt idx="31">
                  <c:v>3.7666700000000002E-3</c:v>
                </c:pt>
                <c:pt idx="32">
                  <c:v>3.7000000000000002E-3</c:v>
                </c:pt>
                <c:pt idx="33">
                  <c:v>3.5666700000000001E-3</c:v>
                </c:pt>
                <c:pt idx="34">
                  <c:v>3.8999999999999998E-3</c:v>
                </c:pt>
                <c:pt idx="35">
                  <c:v>3.73333E-3</c:v>
                </c:pt>
                <c:pt idx="36">
                  <c:v>3.73333E-3</c:v>
                </c:pt>
                <c:pt idx="37">
                  <c:v>3.5000000000000001E-3</c:v>
                </c:pt>
                <c:pt idx="38">
                  <c:v>3.5666700000000001E-3</c:v>
                </c:pt>
                <c:pt idx="39">
                  <c:v>3.6333300000000002E-3</c:v>
                </c:pt>
                <c:pt idx="40">
                  <c:v>3.9333299999999996E-3</c:v>
                </c:pt>
                <c:pt idx="41">
                  <c:v>3.7000000000000002E-3</c:v>
                </c:pt>
                <c:pt idx="42">
                  <c:v>3.3999999999999998E-3</c:v>
                </c:pt>
                <c:pt idx="43">
                  <c:v>3.5000000000000001E-3</c:v>
                </c:pt>
                <c:pt idx="44">
                  <c:v>3.8E-3</c:v>
                </c:pt>
                <c:pt idx="45">
                  <c:v>3.4666699999999998E-3</c:v>
                </c:pt>
                <c:pt idx="46">
                  <c:v>3.7666700000000002E-3</c:v>
                </c:pt>
                <c:pt idx="47">
                  <c:v>3.6333300000000002E-3</c:v>
                </c:pt>
                <c:pt idx="48">
                  <c:v>3.8E-3</c:v>
                </c:pt>
                <c:pt idx="49">
                  <c:v>3.7666700000000002E-3</c:v>
                </c:pt>
                <c:pt idx="50">
                  <c:v>3.7666700000000002E-3</c:v>
                </c:pt>
                <c:pt idx="51">
                  <c:v>3.6333300000000002E-3</c:v>
                </c:pt>
                <c:pt idx="52">
                  <c:v>3.73333E-3</c:v>
                </c:pt>
                <c:pt idx="53">
                  <c:v>3.7000000000000002E-3</c:v>
                </c:pt>
                <c:pt idx="54">
                  <c:v>3.5333299999999999E-3</c:v>
                </c:pt>
                <c:pt idx="55">
                  <c:v>3.9333299999999996E-3</c:v>
                </c:pt>
                <c:pt idx="56">
                  <c:v>3.5666700000000001E-3</c:v>
                </c:pt>
                <c:pt idx="57">
                  <c:v>4.4999999999999997E-3</c:v>
                </c:pt>
                <c:pt idx="58">
                  <c:v>3.86667E-3</c:v>
                </c:pt>
                <c:pt idx="59">
                  <c:v>3.8333299999999998E-3</c:v>
                </c:pt>
                <c:pt idx="60">
                  <c:v>3.86667E-3</c:v>
                </c:pt>
                <c:pt idx="61">
                  <c:v>3.6666699999999999E-3</c:v>
                </c:pt>
                <c:pt idx="62">
                  <c:v>3.7666700000000002E-3</c:v>
                </c:pt>
                <c:pt idx="63">
                  <c:v>3.5999999999999999E-3</c:v>
                </c:pt>
                <c:pt idx="64">
                  <c:v>4.7000000000000002E-3</c:v>
                </c:pt>
                <c:pt idx="65">
                  <c:v>3.5999999999999999E-3</c:v>
                </c:pt>
                <c:pt idx="66">
                  <c:v>3.7000000000000002E-3</c:v>
                </c:pt>
                <c:pt idx="67">
                  <c:v>3.8333299999999998E-3</c:v>
                </c:pt>
                <c:pt idx="68">
                  <c:v>3.8E-3</c:v>
                </c:pt>
                <c:pt idx="69">
                  <c:v>4.73333E-3</c:v>
                </c:pt>
                <c:pt idx="70">
                  <c:v>4.3333299999999998E-3</c:v>
                </c:pt>
                <c:pt idx="71">
                  <c:v>4.4333300000000001E-3</c:v>
                </c:pt>
                <c:pt idx="72">
                  <c:v>3.86667E-3</c:v>
                </c:pt>
                <c:pt idx="73">
                  <c:v>3.4333300000000001E-3</c:v>
                </c:pt>
                <c:pt idx="74">
                  <c:v>3.8999999999999998E-3</c:v>
                </c:pt>
                <c:pt idx="75">
                  <c:v>4.3666699999999996E-3</c:v>
                </c:pt>
                <c:pt idx="76">
                  <c:v>4.0333299999999999E-3</c:v>
                </c:pt>
                <c:pt idx="77">
                  <c:v>3.7666700000000002E-3</c:v>
                </c:pt>
                <c:pt idx="78">
                  <c:v>3.6666699999999999E-3</c:v>
                </c:pt>
                <c:pt idx="79">
                  <c:v>3.8E-3</c:v>
                </c:pt>
                <c:pt idx="80">
                  <c:v>3.8333299999999998E-3</c:v>
                </c:pt>
                <c:pt idx="81">
                  <c:v>4.1000000000000003E-3</c:v>
                </c:pt>
                <c:pt idx="82">
                  <c:v>4.3666699999999996E-3</c:v>
                </c:pt>
                <c:pt idx="83">
                  <c:v>3.9333299999999996E-3</c:v>
                </c:pt>
                <c:pt idx="84">
                  <c:v>3.73333E-3</c:v>
                </c:pt>
                <c:pt idx="85">
                  <c:v>4.4333300000000001E-3</c:v>
                </c:pt>
                <c:pt idx="86">
                  <c:v>3.6666699999999999E-3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569232"/>
        <c:axId val="204567664"/>
      </c:scatterChart>
      <c:valAx>
        <c:axId val="204569232"/>
        <c:scaling>
          <c:orientation val="minMax"/>
          <c:max val="6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67664"/>
        <c:crosses val="autoZero"/>
        <c:crossBetween val="midCat"/>
      </c:valAx>
      <c:valAx>
        <c:axId val="204567664"/>
        <c:scaling>
          <c:orientation val="minMax"/>
          <c:max val="1.3000000000000003E-2"/>
          <c:min val="3.0000000000000009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Lag </a:t>
                </a:r>
                <a:r>
                  <a:rPr lang="en-US" dirty="0" smtClean="0"/>
                  <a:t>(milliseconds)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69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False Positive Rate vs BM25 MAP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psib</c:v>
          </c:tx>
          <c:spPr>
            <a:ln w="9525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poly"/>
            <c:order val="3"/>
            <c:dispRSqr val="0"/>
            <c:dispEq val="0"/>
          </c:trendline>
          <c:xVal>
            <c:numRef>
              <c:f>Sheet3!$F$38:$F$79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Sheet3!$H$38:$H$79</c:f>
              <c:numCache>
                <c:formatCode>General</c:formatCode>
                <c:ptCount val="42"/>
                <c:pt idx="0">
                  <c:v>0.60168999999999995</c:v>
                </c:pt>
                <c:pt idx="1">
                  <c:v>0.59416100000000005</c:v>
                </c:pt>
                <c:pt idx="2">
                  <c:v>0.59471399999999996</c:v>
                </c:pt>
                <c:pt idx="3">
                  <c:v>0.59779300000000002</c:v>
                </c:pt>
                <c:pt idx="4">
                  <c:v>0.60302199999999995</c:v>
                </c:pt>
                <c:pt idx="5">
                  <c:v>0.59803899999999999</c:v>
                </c:pt>
                <c:pt idx="6">
                  <c:v>0.60121100000000005</c:v>
                </c:pt>
                <c:pt idx="7">
                  <c:v>0.59581899999999999</c:v>
                </c:pt>
                <c:pt idx="8">
                  <c:v>0.59905200000000003</c:v>
                </c:pt>
                <c:pt idx="9">
                  <c:v>0.59747099999999997</c:v>
                </c:pt>
                <c:pt idx="10">
                  <c:v>0.60146900000000003</c:v>
                </c:pt>
                <c:pt idx="11">
                  <c:v>0.60564899999999999</c:v>
                </c:pt>
                <c:pt idx="12">
                  <c:v>0.60442200000000001</c:v>
                </c:pt>
                <c:pt idx="13">
                  <c:v>0.60038800000000003</c:v>
                </c:pt>
                <c:pt idx="14">
                  <c:v>0.58972599999999997</c:v>
                </c:pt>
                <c:pt idx="15">
                  <c:v>0.59867899999999996</c:v>
                </c:pt>
                <c:pt idx="16">
                  <c:v>0.59990100000000002</c:v>
                </c:pt>
                <c:pt idx="17">
                  <c:v>0.60352600000000001</c:v>
                </c:pt>
                <c:pt idx="18">
                  <c:v>0.59872999999999998</c:v>
                </c:pt>
                <c:pt idx="19">
                  <c:v>0.68679000000000001</c:v>
                </c:pt>
                <c:pt idx="20">
                  <c:v>0.68206699999999998</c:v>
                </c:pt>
                <c:pt idx="21">
                  <c:v>0.69239499999999998</c:v>
                </c:pt>
                <c:pt idx="22">
                  <c:v>0.78238200000000002</c:v>
                </c:pt>
                <c:pt idx="23">
                  <c:v>0.77948099999999998</c:v>
                </c:pt>
                <c:pt idx="24">
                  <c:v>0.78715599999999997</c:v>
                </c:pt>
                <c:pt idx="25">
                  <c:v>0.82430400000000004</c:v>
                </c:pt>
                <c:pt idx="26">
                  <c:v>0.83177199999999996</c:v>
                </c:pt>
                <c:pt idx="27">
                  <c:v>0.82564599999999999</c:v>
                </c:pt>
                <c:pt idx="28">
                  <c:v>0.851024</c:v>
                </c:pt>
                <c:pt idx="29">
                  <c:v>0.84789099999999995</c:v>
                </c:pt>
                <c:pt idx="30">
                  <c:v>0.85267599999999999</c:v>
                </c:pt>
                <c:pt idx="31">
                  <c:v>0.86716000000000004</c:v>
                </c:pt>
                <c:pt idx="32">
                  <c:v>0.86143800000000004</c:v>
                </c:pt>
                <c:pt idx="33">
                  <c:v>0.86133300000000002</c:v>
                </c:pt>
                <c:pt idx="34">
                  <c:v>0.86341900000000005</c:v>
                </c:pt>
                <c:pt idx="35">
                  <c:v>0.86459600000000003</c:v>
                </c:pt>
                <c:pt idx="36">
                  <c:v>0.86847300000000005</c:v>
                </c:pt>
                <c:pt idx="37">
                  <c:v>0.87024299999999999</c:v>
                </c:pt>
                <c:pt idx="38">
                  <c:v>0.86650499999999997</c:v>
                </c:pt>
                <c:pt idx="39">
                  <c:v>0.86909400000000003</c:v>
                </c:pt>
                <c:pt idx="40">
                  <c:v>0.86826099999999995</c:v>
                </c:pt>
                <c:pt idx="41">
                  <c:v>0.867672</c:v>
                </c:pt>
              </c:numCache>
            </c:numRef>
          </c:yVal>
          <c:smooth val="0"/>
        </c:ser>
        <c:ser>
          <c:idx val="3"/>
          <c:order val="2"/>
          <c:tx>
            <c:v>psip</c:v>
          </c:tx>
          <c:spPr>
            <a:ln w="9525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Sheet3!$N$38:$N$79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Sheet3!$P$38:$P$79</c:f>
              <c:numCache>
                <c:formatCode>General</c:formatCode>
                <c:ptCount val="42"/>
                <c:pt idx="0">
                  <c:v>0.60243400000000003</c:v>
                </c:pt>
                <c:pt idx="1">
                  <c:v>0.60590900000000003</c:v>
                </c:pt>
                <c:pt idx="2">
                  <c:v>0.60650199999999999</c:v>
                </c:pt>
                <c:pt idx="3">
                  <c:v>0.60419900000000004</c:v>
                </c:pt>
                <c:pt idx="4">
                  <c:v>0.60705699999999996</c:v>
                </c:pt>
                <c:pt idx="5">
                  <c:v>0.61321300000000001</c:v>
                </c:pt>
                <c:pt idx="6">
                  <c:v>0.60337200000000002</c:v>
                </c:pt>
                <c:pt idx="7">
                  <c:v>0.60497500000000004</c:v>
                </c:pt>
                <c:pt idx="8">
                  <c:v>0.60214900000000005</c:v>
                </c:pt>
                <c:pt idx="9">
                  <c:v>0.60908700000000005</c:v>
                </c:pt>
                <c:pt idx="10">
                  <c:v>0.60298099999999999</c:v>
                </c:pt>
                <c:pt idx="11">
                  <c:v>0.61176600000000003</c:v>
                </c:pt>
                <c:pt idx="12">
                  <c:v>0.610205</c:v>
                </c:pt>
                <c:pt idx="13">
                  <c:v>0.60395699999999997</c:v>
                </c:pt>
                <c:pt idx="14">
                  <c:v>0.60125499999999998</c:v>
                </c:pt>
                <c:pt idx="15">
                  <c:v>0.60902699999999999</c:v>
                </c:pt>
                <c:pt idx="16">
                  <c:v>0.60763100000000003</c:v>
                </c:pt>
                <c:pt idx="17">
                  <c:v>0.60923700000000003</c:v>
                </c:pt>
                <c:pt idx="18">
                  <c:v>0.60845300000000002</c:v>
                </c:pt>
                <c:pt idx="19">
                  <c:v>0.70008700000000001</c:v>
                </c:pt>
                <c:pt idx="20">
                  <c:v>0.70450199999999996</c:v>
                </c:pt>
                <c:pt idx="21">
                  <c:v>0.71040800000000004</c:v>
                </c:pt>
                <c:pt idx="22">
                  <c:v>0.81120700000000001</c:v>
                </c:pt>
                <c:pt idx="23">
                  <c:v>0.80022400000000005</c:v>
                </c:pt>
                <c:pt idx="24">
                  <c:v>0.79559000000000002</c:v>
                </c:pt>
                <c:pt idx="25">
                  <c:v>0.87067300000000003</c:v>
                </c:pt>
                <c:pt idx="26">
                  <c:v>0.87275999999999998</c:v>
                </c:pt>
                <c:pt idx="27">
                  <c:v>0.87434800000000001</c:v>
                </c:pt>
                <c:pt idx="28">
                  <c:v>0.90055300000000005</c:v>
                </c:pt>
                <c:pt idx="29">
                  <c:v>0.89596900000000002</c:v>
                </c:pt>
                <c:pt idx="30">
                  <c:v>0.90374500000000002</c:v>
                </c:pt>
                <c:pt idx="31">
                  <c:v>0.91771599999999998</c:v>
                </c:pt>
                <c:pt idx="32">
                  <c:v>0.91366000000000003</c:v>
                </c:pt>
                <c:pt idx="33">
                  <c:v>0.91698299999999999</c:v>
                </c:pt>
                <c:pt idx="34">
                  <c:v>0.92483000000000004</c:v>
                </c:pt>
                <c:pt idx="35">
                  <c:v>0.92496100000000003</c:v>
                </c:pt>
                <c:pt idx="36">
                  <c:v>0.92506900000000003</c:v>
                </c:pt>
                <c:pt idx="37">
                  <c:v>0.92774299999999998</c:v>
                </c:pt>
                <c:pt idx="38">
                  <c:v>0.92830100000000004</c:v>
                </c:pt>
                <c:pt idx="39">
                  <c:v>0.92688400000000004</c:v>
                </c:pt>
                <c:pt idx="40">
                  <c:v>0.92700199999999999</c:v>
                </c:pt>
                <c:pt idx="41">
                  <c:v>0.92897700000000005</c:v>
                </c:pt>
              </c:numCache>
            </c:numRef>
          </c:yVal>
          <c:smooth val="0"/>
        </c:ser>
        <c:ser>
          <c:idx val="2"/>
          <c:order val="3"/>
          <c:tx>
            <c:v>psif</c:v>
          </c:tx>
          <c:spPr>
            <a:ln w="9525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Sheet3!$J$38:$J$79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Sheet3!$L$38:$L$79</c:f>
              <c:numCache>
                <c:formatCode>General</c:formatCode>
                <c:ptCount val="42"/>
                <c:pt idx="0">
                  <c:v>0.60836999999999997</c:v>
                </c:pt>
                <c:pt idx="1">
                  <c:v>0.60309199999999996</c:v>
                </c:pt>
                <c:pt idx="2">
                  <c:v>0.60954399999999997</c:v>
                </c:pt>
                <c:pt idx="3">
                  <c:v>0.60558999999999996</c:v>
                </c:pt>
                <c:pt idx="4">
                  <c:v>0.610097</c:v>
                </c:pt>
                <c:pt idx="5">
                  <c:v>0.60958900000000005</c:v>
                </c:pt>
                <c:pt idx="6">
                  <c:v>0.61082800000000004</c:v>
                </c:pt>
                <c:pt idx="7">
                  <c:v>0.60761699999999996</c:v>
                </c:pt>
                <c:pt idx="8">
                  <c:v>0.60545400000000005</c:v>
                </c:pt>
                <c:pt idx="9">
                  <c:v>0.61043899999999995</c:v>
                </c:pt>
                <c:pt idx="10">
                  <c:v>0.60035000000000005</c:v>
                </c:pt>
                <c:pt idx="11">
                  <c:v>0.60916999999999999</c:v>
                </c:pt>
                <c:pt idx="12">
                  <c:v>0.615201</c:v>
                </c:pt>
                <c:pt idx="13">
                  <c:v>0.60517100000000001</c:v>
                </c:pt>
                <c:pt idx="14">
                  <c:v>0.60162400000000005</c:v>
                </c:pt>
                <c:pt idx="15">
                  <c:v>0.60946299999999998</c:v>
                </c:pt>
                <c:pt idx="16">
                  <c:v>0.60770100000000005</c:v>
                </c:pt>
                <c:pt idx="17">
                  <c:v>0.60514400000000002</c:v>
                </c:pt>
                <c:pt idx="18">
                  <c:v>0.61211000000000004</c:v>
                </c:pt>
                <c:pt idx="19">
                  <c:v>0.70170500000000002</c:v>
                </c:pt>
                <c:pt idx="20">
                  <c:v>0.70151200000000002</c:v>
                </c:pt>
                <c:pt idx="21">
                  <c:v>0.69736399999999998</c:v>
                </c:pt>
                <c:pt idx="22">
                  <c:v>0.80814600000000003</c:v>
                </c:pt>
                <c:pt idx="23">
                  <c:v>0.80996599999999996</c:v>
                </c:pt>
                <c:pt idx="24">
                  <c:v>0.79608199999999996</c:v>
                </c:pt>
                <c:pt idx="25">
                  <c:v>0.869537</c:v>
                </c:pt>
                <c:pt idx="26">
                  <c:v>0.87114100000000005</c:v>
                </c:pt>
                <c:pt idx="27">
                  <c:v>0.87109199999999998</c:v>
                </c:pt>
                <c:pt idx="28">
                  <c:v>0.90370499999999998</c:v>
                </c:pt>
                <c:pt idx="29">
                  <c:v>0.90264500000000003</c:v>
                </c:pt>
                <c:pt idx="30">
                  <c:v>0.90464299999999997</c:v>
                </c:pt>
                <c:pt idx="31">
                  <c:v>0.92062900000000003</c:v>
                </c:pt>
                <c:pt idx="32">
                  <c:v>0.91647699999999999</c:v>
                </c:pt>
                <c:pt idx="33">
                  <c:v>0.91860699999999995</c:v>
                </c:pt>
                <c:pt idx="34">
                  <c:v>0.92436399999999996</c:v>
                </c:pt>
                <c:pt idx="35">
                  <c:v>0.92507600000000001</c:v>
                </c:pt>
                <c:pt idx="36">
                  <c:v>0.92545900000000003</c:v>
                </c:pt>
                <c:pt idx="37">
                  <c:v>0.92815000000000003</c:v>
                </c:pt>
                <c:pt idx="38">
                  <c:v>0.92732999999999999</c:v>
                </c:pt>
                <c:pt idx="39">
                  <c:v>0.92642000000000002</c:v>
                </c:pt>
                <c:pt idx="40">
                  <c:v>0.92964500000000005</c:v>
                </c:pt>
                <c:pt idx="41">
                  <c:v>0.93045999999999995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745360"/>
        <c:axId val="2087457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bsib-prec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lt1"/>
                    </a:solidFill>
                    <a:ln w="1587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Sheet3!$B$60:$B$79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0.125</c:v>
                      </c:pt>
                      <c:pt idx="1">
                        <c:v>0.125</c:v>
                      </c:pt>
                      <c:pt idx="2">
                        <c:v>0.125</c:v>
                      </c:pt>
                      <c:pt idx="3">
                        <c:v>6.25E-2</c:v>
                      </c:pt>
                      <c:pt idx="4">
                        <c:v>6.25E-2</c:v>
                      </c:pt>
                      <c:pt idx="5">
                        <c:v>6.25E-2</c:v>
                      </c:pt>
                      <c:pt idx="6">
                        <c:v>3.125E-2</c:v>
                      </c:pt>
                      <c:pt idx="7">
                        <c:v>3.125E-2</c:v>
                      </c:pt>
                      <c:pt idx="8">
                        <c:v>3.125E-2</c:v>
                      </c:pt>
                      <c:pt idx="9">
                        <c:v>1.5625E-2</c:v>
                      </c:pt>
                      <c:pt idx="10">
                        <c:v>1.5625E-2</c:v>
                      </c:pt>
                      <c:pt idx="11">
                        <c:v>1.5625E-2</c:v>
                      </c:pt>
                      <c:pt idx="12">
                        <c:v>7.8125E-3</c:v>
                      </c:pt>
                      <c:pt idx="13">
                        <c:v>7.8125E-3</c:v>
                      </c:pt>
                      <c:pt idx="14">
                        <c:v>7.8125E-3</c:v>
                      </c:pt>
                      <c:pt idx="15">
                        <c:v>3.90625E-3</c:v>
                      </c:pt>
                      <c:pt idx="16">
                        <c:v>3.90625E-3</c:v>
                      </c:pt>
                      <c:pt idx="17">
                        <c:v>3.90625E-3</c:v>
                      </c:pt>
                      <c:pt idx="18">
                        <c:v>1.95313E-3</c:v>
                      </c:pt>
                      <c:pt idx="19">
                        <c:v>1.95313E-3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Sheet3!$D$60:$D$79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0.82455400000000001</c:v>
                      </c:pt>
                      <c:pt idx="1">
                        <c:v>0.82299100000000003</c:v>
                      </c:pt>
                      <c:pt idx="2">
                        <c:v>0.81562500000000004</c:v>
                      </c:pt>
                      <c:pt idx="3">
                        <c:v>0.85476099999999999</c:v>
                      </c:pt>
                      <c:pt idx="4">
                        <c:v>0.85034399999999999</c:v>
                      </c:pt>
                      <c:pt idx="5">
                        <c:v>0.851128</c:v>
                      </c:pt>
                      <c:pt idx="6">
                        <c:v>0.86496200000000001</c:v>
                      </c:pt>
                      <c:pt idx="7">
                        <c:v>0.86436100000000005</c:v>
                      </c:pt>
                      <c:pt idx="8">
                        <c:v>0.86603799999999997</c:v>
                      </c:pt>
                      <c:pt idx="9">
                        <c:v>0.87183600000000006</c:v>
                      </c:pt>
                      <c:pt idx="10">
                        <c:v>0.86943999999999999</c:v>
                      </c:pt>
                      <c:pt idx="11">
                        <c:v>0.86914999999999998</c:v>
                      </c:pt>
                      <c:pt idx="12">
                        <c:v>0.86789499999999997</c:v>
                      </c:pt>
                      <c:pt idx="13">
                        <c:v>0.86940899999999999</c:v>
                      </c:pt>
                      <c:pt idx="14">
                        <c:v>0.87085299999999999</c:v>
                      </c:pt>
                      <c:pt idx="15">
                        <c:v>0.87124100000000004</c:v>
                      </c:pt>
                      <c:pt idx="16">
                        <c:v>0.86903200000000003</c:v>
                      </c:pt>
                      <c:pt idx="17">
                        <c:v>0.872498</c:v>
                      </c:pt>
                      <c:pt idx="18">
                        <c:v>0.86716599999999999</c:v>
                      </c:pt>
                      <c:pt idx="19">
                        <c:v>0.866896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08745360"/>
        <c:scaling>
          <c:orientation val="minMax"/>
          <c:max val="0.25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45752"/>
        <c:crosses val="autoZero"/>
        <c:crossBetween val="midCat"/>
      </c:valAx>
      <c:valAx>
        <c:axId val="208745752"/>
        <c:scaling>
          <c:orientation val="minMax"/>
          <c:max val="0.95000000000000007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BM25 MAP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45360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False Positive Rate vs Precision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bsib/psib/psip/psif</c:v>
          </c:tx>
          <c:spPr>
            <a:ln w="19050" cap="rnd">
              <a:solidFill>
                <a:schemeClr val="accent2">
                  <a:alpha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2">
                    <a:alpha val="60000"/>
                  </a:schemeClr>
                </a:solidFill>
              </a:ln>
              <a:effectLst/>
            </c:spPr>
          </c:marker>
          <c:xVal>
            <c:numRef>
              <c:f>Sheet3!$F$87:$F$212</c:f>
              <c:numCache>
                <c:formatCode>General</c:formatCode>
                <c:ptCount val="126"/>
                <c:pt idx="0">
                  <c:v>1.95313E-3</c:v>
                </c:pt>
                <c:pt idx="1">
                  <c:v>1.95313E-3</c:v>
                </c:pt>
                <c:pt idx="2">
                  <c:v>1.95313E-3</c:v>
                </c:pt>
                <c:pt idx="3">
                  <c:v>1.95313E-3</c:v>
                </c:pt>
                <c:pt idx="4">
                  <c:v>1.95313E-3</c:v>
                </c:pt>
                <c:pt idx="5">
                  <c:v>1.95313E-3</c:v>
                </c:pt>
                <c:pt idx="6">
                  <c:v>3.90625E-3</c:v>
                </c:pt>
                <c:pt idx="7">
                  <c:v>3.90625E-3</c:v>
                </c:pt>
                <c:pt idx="8">
                  <c:v>3.90625E-3</c:v>
                </c:pt>
                <c:pt idx="9">
                  <c:v>3.90625E-3</c:v>
                </c:pt>
                <c:pt idx="10">
                  <c:v>3.90625E-3</c:v>
                </c:pt>
                <c:pt idx="11">
                  <c:v>3.90625E-3</c:v>
                </c:pt>
                <c:pt idx="12">
                  <c:v>3.90625E-3</c:v>
                </c:pt>
                <c:pt idx="13">
                  <c:v>3.90625E-3</c:v>
                </c:pt>
                <c:pt idx="14">
                  <c:v>3.90625E-3</c:v>
                </c:pt>
                <c:pt idx="15">
                  <c:v>7.8125E-3</c:v>
                </c:pt>
                <c:pt idx="16">
                  <c:v>7.8125E-3</c:v>
                </c:pt>
                <c:pt idx="17">
                  <c:v>7.8125E-3</c:v>
                </c:pt>
                <c:pt idx="18">
                  <c:v>7.8125E-3</c:v>
                </c:pt>
                <c:pt idx="19">
                  <c:v>7.8125E-3</c:v>
                </c:pt>
                <c:pt idx="20">
                  <c:v>7.8125E-3</c:v>
                </c:pt>
                <c:pt idx="21">
                  <c:v>7.8125E-3</c:v>
                </c:pt>
                <c:pt idx="22">
                  <c:v>7.8125E-3</c:v>
                </c:pt>
                <c:pt idx="23">
                  <c:v>7.8125E-3</c:v>
                </c:pt>
                <c:pt idx="24">
                  <c:v>1.5625E-2</c:v>
                </c:pt>
                <c:pt idx="25">
                  <c:v>1.5625E-2</c:v>
                </c:pt>
                <c:pt idx="26">
                  <c:v>1.5625E-2</c:v>
                </c:pt>
                <c:pt idx="27">
                  <c:v>1.5625E-2</c:v>
                </c:pt>
                <c:pt idx="28">
                  <c:v>1.5625E-2</c:v>
                </c:pt>
                <c:pt idx="29">
                  <c:v>1.5625E-2</c:v>
                </c:pt>
                <c:pt idx="30">
                  <c:v>1.5625E-2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3.125E-2</c:v>
                </c:pt>
                <c:pt idx="34">
                  <c:v>3.125E-2</c:v>
                </c:pt>
                <c:pt idx="35">
                  <c:v>3.125E-2</c:v>
                </c:pt>
                <c:pt idx="36">
                  <c:v>3.125E-2</c:v>
                </c:pt>
                <c:pt idx="37">
                  <c:v>3.125E-2</c:v>
                </c:pt>
                <c:pt idx="38">
                  <c:v>3.125E-2</c:v>
                </c:pt>
                <c:pt idx="39">
                  <c:v>3.125E-2</c:v>
                </c:pt>
                <c:pt idx="40">
                  <c:v>3.125E-2</c:v>
                </c:pt>
                <c:pt idx="41">
                  <c:v>3.125E-2</c:v>
                </c:pt>
                <c:pt idx="42">
                  <c:v>6.25E-2</c:v>
                </c:pt>
                <c:pt idx="43">
                  <c:v>6.25E-2</c:v>
                </c:pt>
                <c:pt idx="44">
                  <c:v>6.25E-2</c:v>
                </c:pt>
                <c:pt idx="45">
                  <c:v>6.25E-2</c:v>
                </c:pt>
                <c:pt idx="46">
                  <c:v>6.25E-2</c:v>
                </c:pt>
                <c:pt idx="47">
                  <c:v>6.25E-2</c:v>
                </c:pt>
                <c:pt idx="48">
                  <c:v>6.25E-2</c:v>
                </c:pt>
                <c:pt idx="49">
                  <c:v>6.25E-2</c:v>
                </c:pt>
                <c:pt idx="50">
                  <c:v>6.25E-2</c:v>
                </c:pt>
                <c:pt idx="51">
                  <c:v>0.125</c:v>
                </c:pt>
                <c:pt idx="52">
                  <c:v>0.125</c:v>
                </c:pt>
                <c:pt idx="53">
                  <c:v>0.125</c:v>
                </c:pt>
                <c:pt idx="54">
                  <c:v>0.125</c:v>
                </c:pt>
                <c:pt idx="55">
                  <c:v>0.125</c:v>
                </c:pt>
                <c:pt idx="56">
                  <c:v>0.125</c:v>
                </c:pt>
                <c:pt idx="57">
                  <c:v>0.125</c:v>
                </c:pt>
                <c:pt idx="58">
                  <c:v>0.125</c:v>
                </c:pt>
                <c:pt idx="59">
                  <c:v>0.125</c:v>
                </c:pt>
                <c:pt idx="60">
                  <c:v>0.25</c:v>
                </c:pt>
                <c:pt idx="61">
                  <c:v>0.25</c:v>
                </c:pt>
                <c:pt idx="62">
                  <c:v>0.25</c:v>
                </c:pt>
                <c:pt idx="63">
                  <c:v>0.25</c:v>
                </c:pt>
                <c:pt idx="64">
                  <c:v>0.25</c:v>
                </c:pt>
                <c:pt idx="65">
                  <c:v>0.25</c:v>
                </c:pt>
                <c:pt idx="66">
                  <c:v>0.25</c:v>
                </c:pt>
                <c:pt idx="67">
                  <c:v>0.25</c:v>
                </c:pt>
                <c:pt idx="68">
                  <c:v>0.25</c:v>
                </c:pt>
                <c:pt idx="69">
                  <c:v>0.5</c:v>
                </c:pt>
                <c:pt idx="70">
                  <c:v>0.5</c:v>
                </c:pt>
                <c:pt idx="71">
                  <c:v>0.5</c:v>
                </c:pt>
                <c:pt idx="72">
                  <c:v>0.5</c:v>
                </c:pt>
                <c:pt idx="73">
                  <c:v>0.5</c:v>
                </c:pt>
                <c:pt idx="74">
                  <c:v>0.5</c:v>
                </c:pt>
                <c:pt idx="75">
                  <c:v>0.5</c:v>
                </c:pt>
                <c:pt idx="76">
                  <c:v>0.5</c:v>
                </c:pt>
                <c:pt idx="77">
                  <c:v>0.5</c:v>
                </c:pt>
                <c:pt idx="78">
                  <c:v>0.5</c:v>
                </c:pt>
                <c:pt idx="79">
                  <c:v>0.5</c:v>
                </c:pt>
                <c:pt idx="80">
                  <c:v>0.5</c:v>
                </c:pt>
                <c:pt idx="81">
                  <c:v>0.5</c:v>
                </c:pt>
                <c:pt idx="82">
                  <c:v>0.5</c:v>
                </c:pt>
                <c:pt idx="83">
                  <c:v>0.5</c:v>
                </c:pt>
                <c:pt idx="84">
                  <c:v>0.5</c:v>
                </c:pt>
                <c:pt idx="85">
                  <c:v>0.5</c:v>
                </c:pt>
                <c:pt idx="86">
                  <c:v>0.5</c:v>
                </c:pt>
                <c:pt idx="87">
                  <c:v>0.5</c:v>
                </c:pt>
                <c:pt idx="88">
                  <c:v>0.5</c:v>
                </c:pt>
                <c:pt idx="89">
                  <c:v>0.5</c:v>
                </c:pt>
                <c:pt idx="90">
                  <c:v>0.5</c:v>
                </c:pt>
                <c:pt idx="91">
                  <c:v>0.5</c:v>
                </c:pt>
                <c:pt idx="92">
                  <c:v>0.5</c:v>
                </c:pt>
                <c:pt idx="93">
                  <c:v>0.5</c:v>
                </c:pt>
                <c:pt idx="94">
                  <c:v>0.5</c:v>
                </c:pt>
                <c:pt idx="95">
                  <c:v>0.5</c:v>
                </c:pt>
                <c:pt idx="96">
                  <c:v>0.5</c:v>
                </c:pt>
                <c:pt idx="97">
                  <c:v>0.5</c:v>
                </c:pt>
                <c:pt idx="98">
                  <c:v>0.5</c:v>
                </c:pt>
                <c:pt idx="99">
                  <c:v>0.5</c:v>
                </c:pt>
                <c:pt idx="100">
                  <c:v>0.5</c:v>
                </c:pt>
                <c:pt idx="101">
                  <c:v>0.5</c:v>
                </c:pt>
                <c:pt idx="102">
                  <c:v>0.5</c:v>
                </c:pt>
                <c:pt idx="103">
                  <c:v>0.5</c:v>
                </c:pt>
                <c:pt idx="104">
                  <c:v>0.5</c:v>
                </c:pt>
                <c:pt idx="105">
                  <c:v>0.5</c:v>
                </c:pt>
                <c:pt idx="106">
                  <c:v>0.5</c:v>
                </c:pt>
                <c:pt idx="107">
                  <c:v>0.5</c:v>
                </c:pt>
                <c:pt idx="108">
                  <c:v>0.5</c:v>
                </c:pt>
                <c:pt idx="109">
                  <c:v>0.5</c:v>
                </c:pt>
                <c:pt idx="110">
                  <c:v>0.5</c:v>
                </c:pt>
                <c:pt idx="111">
                  <c:v>0.5</c:v>
                </c:pt>
                <c:pt idx="112">
                  <c:v>0.5</c:v>
                </c:pt>
                <c:pt idx="113">
                  <c:v>0.5</c:v>
                </c:pt>
                <c:pt idx="114">
                  <c:v>0.5</c:v>
                </c:pt>
                <c:pt idx="115">
                  <c:v>0.5</c:v>
                </c:pt>
                <c:pt idx="116">
                  <c:v>0.5</c:v>
                </c:pt>
                <c:pt idx="117">
                  <c:v>0.5</c:v>
                </c:pt>
                <c:pt idx="118">
                  <c:v>0.5</c:v>
                </c:pt>
                <c:pt idx="119">
                  <c:v>0.5</c:v>
                </c:pt>
                <c:pt idx="120">
                  <c:v>0.5</c:v>
                </c:pt>
                <c:pt idx="121">
                  <c:v>0.5</c:v>
                </c:pt>
                <c:pt idx="122">
                  <c:v>0.5</c:v>
                </c:pt>
                <c:pt idx="123">
                  <c:v>0.5</c:v>
                </c:pt>
                <c:pt idx="124">
                  <c:v>0.5</c:v>
                </c:pt>
                <c:pt idx="125">
                  <c:v>0.5</c:v>
                </c:pt>
              </c:numCache>
            </c:numRef>
          </c:xVal>
          <c:yVal>
            <c:numRef>
              <c:f>Sheet3!$G$87:$G$212</c:f>
              <c:numCache>
                <c:formatCode>General</c:formatCode>
                <c:ptCount val="126"/>
                <c:pt idx="0">
                  <c:v>0.991784</c:v>
                </c:pt>
                <c:pt idx="1">
                  <c:v>0.99177400000000004</c:v>
                </c:pt>
                <c:pt idx="2">
                  <c:v>0.991568</c:v>
                </c:pt>
                <c:pt idx="3">
                  <c:v>0.99101399999999995</c:v>
                </c:pt>
                <c:pt idx="4">
                  <c:v>0.99202000000000001</c:v>
                </c:pt>
                <c:pt idx="5">
                  <c:v>0.99279499999999998</c:v>
                </c:pt>
                <c:pt idx="6">
                  <c:v>0.98263800000000001</c:v>
                </c:pt>
                <c:pt idx="7">
                  <c:v>0.98163100000000003</c:v>
                </c:pt>
                <c:pt idx="8">
                  <c:v>0.98487999999999998</c:v>
                </c:pt>
                <c:pt idx="9">
                  <c:v>0.984101</c:v>
                </c:pt>
                <c:pt idx="10">
                  <c:v>0.98448599999999997</c:v>
                </c:pt>
                <c:pt idx="11">
                  <c:v>0.986124</c:v>
                </c:pt>
                <c:pt idx="12">
                  <c:v>0.98439500000000002</c:v>
                </c:pt>
                <c:pt idx="13">
                  <c:v>0.98797500000000005</c:v>
                </c:pt>
                <c:pt idx="14">
                  <c:v>0.986236</c:v>
                </c:pt>
                <c:pt idx="15">
                  <c:v>0.96826400000000001</c:v>
                </c:pt>
                <c:pt idx="16">
                  <c:v>0.97157800000000005</c:v>
                </c:pt>
                <c:pt idx="17">
                  <c:v>0.96805699999999995</c:v>
                </c:pt>
                <c:pt idx="18">
                  <c:v>0.96657499999999996</c:v>
                </c:pt>
                <c:pt idx="19">
                  <c:v>0.96383200000000002</c:v>
                </c:pt>
                <c:pt idx="20">
                  <c:v>0.97318199999999999</c:v>
                </c:pt>
                <c:pt idx="21">
                  <c:v>0.96597699999999997</c:v>
                </c:pt>
                <c:pt idx="22">
                  <c:v>0.96877000000000002</c:v>
                </c:pt>
                <c:pt idx="23">
                  <c:v>0.970306</c:v>
                </c:pt>
                <c:pt idx="24">
                  <c:v>0.94886000000000004</c:v>
                </c:pt>
                <c:pt idx="25">
                  <c:v>0.94031699999999996</c:v>
                </c:pt>
                <c:pt idx="26">
                  <c:v>0.94568200000000002</c:v>
                </c:pt>
                <c:pt idx="27">
                  <c:v>0.94584699999999999</c:v>
                </c:pt>
                <c:pt idx="28">
                  <c:v>0.93598199999999998</c:v>
                </c:pt>
                <c:pt idx="29">
                  <c:v>0.94215800000000005</c:v>
                </c:pt>
                <c:pt idx="30">
                  <c:v>0.94260299999999997</c:v>
                </c:pt>
                <c:pt idx="31">
                  <c:v>0.94203899999999996</c:v>
                </c:pt>
                <c:pt idx="32">
                  <c:v>0.94203499999999996</c:v>
                </c:pt>
                <c:pt idx="33">
                  <c:v>0.89342100000000002</c:v>
                </c:pt>
                <c:pt idx="34">
                  <c:v>0.88711499999999999</c:v>
                </c:pt>
                <c:pt idx="35">
                  <c:v>0.88536000000000004</c:v>
                </c:pt>
                <c:pt idx="36">
                  <c:v>0.88991200000000004</c:v>
                </c:pt>
                <c:pt idx="37">
                  <c:v>0.87991799999999998</c:v>
                </c:pt>
                <c:pt idx="38">
                  <c:v>0.88672300000000004</c:v>
                </c:pt>
                <c:pt idx="39">
                  <c:v>0.885571</c:v>
                </c:pt>
                <c:pt idx="40">
                  <c:v>0.88932299999999997</c:v>
                </c:pt>
                <c:pt idx="41">
                  <c:v>0.89173599999999997</c:v>
                </c:pt>
                <c:pt idx="42">
                  <c:v>0.80334499999999998</c:v>
                </c:pt>
                <c:pt idx="43">
                  <c:v>0.79683499999999996</c:v>
                </c:pt>
                <c:pt idx="44">
                  <c:v>0.80193199999999998</c:v>
                </c:pt>
                <c:pt idx="45">
                  <c:v>0.79584900000000003</c:v>
                </c:pt>
                <c:pt idx="46">
                  <c:v>0.80679500000000004</c:v>
                </c:pt>
                <c:pt idx="47">
                  <c:v>0.799655</c:v>
                </c:pt>
                <c:pt idx="48">
                  <c:v>0.79410599999999998</c:v>
                </c:pt>
                <c:pt idx="49">
                  <c:v>0.80118100000000003</c:v>
                </c:pt>
                <c:pt idx="50">
                  <c:v>0.80496400000000001</c:v>
                </c:pt>
                <c:pt idx="51">
                  <c:v>0.67302099999999998</c:v>
                </c:pt>
                <c:pt idx="52">
                  <c:v>0.67420500000000005</c:v>
                </c:pt>
                <c:pt idx="53">
                  <c:v>0.66336200000000001</c:v>
                </c:pt>
                <c:pt idx="54">
                  <c:v>0.67603400000000002</c:v>
                </c:pt>
                <c:pt idx="55">
                  <c:v>0.67015000000000002</c:v>
                </c:pt>
                <c:pt idx="56">
                  <c:v>0.65651400000000004</c:v>
                </c:pt>
                <c:pt idx="57">
                  <c:v>0.665269</c:v>
                </c:pt>
                <c:pt idx="58">
                  <c:v>0.66503000000000001</c:v>
                </c:pt>
                <c:pt idx="59">
                  <c:v>0.66151000000000004</c:v>
                </c:pt>
                <c:pt idx="60">
                  <c:v>0.499419</c:v>
                </c:pt>
                <c:pt idx="61">
                  <c:v>0.497747</c:v>
                </c:pt>
                <c:pt idx="62">
                  <c:v>0.50026199999999998</c:v>
                </c:pt>
                <c:pt idx="63">
                  <c:v>0.50015900000000002</c:v>
                </c:pt>
                <c:pt idx="64">
                  <c:v>0.49718400000000001</c:v>
                </c:pt>
                <c:pt idx="65">
                  <c:v>0.50535799999999997</c:v>
                </c:pt>
                <c:pt idx="66">
                  <c:v>0.49662800000000001</c:v>
                </c:pt>
                <c:pt idx="67">
                  <c:v>0.49892199999999998</c:v>
                </c:pt>
                <c:pt idx="68">
                  <c:v>0.50645600000000002</c:v>
                </c:pt>
                <c:pt idx="69">
                  <c:v>0.33263500000000001</c:v>
                </c:pt>
                <c:pt idx="70">
                  <c:v>0.32980100000000001</c:v>
                </c:pt>
                <c:pt idx="71">
                  <c:v>0.33249299999999998</c:v>
                </c:pt>
                <c:pt idx="72">
                  <c:v>0.334895</c:v>
                </c:pt>
                <c:pt idx="73">
                  <c:v>0.33056200000000002</c:v>
                </c:pt>
                <c:pt idx="74">
                  <c:v>0.334596</c:v>
                </c:pt>
                <c:pt idx="75">
                  <c:v>0.33305800000000002</c:v>
                </c:pt>
                <c:pt idx="76">
                  <c:v>0.335455</c:v>
                </c:pt>
                <c:pt idx="77">
                  <c:v>0.33552399999999999</c:v>
                </c:pt>
                <c:pt idx="78">
                  <c:v>0.33644200000000002</c:v>
                </c:pt>
                <c:pt idx="79">
                  <c:v>0.33005299999999999</c:v>
                </c:pt>
                <c:pt idx="80">
                  <c:v>0.33370100000000003</c:v>
                </c:pt>
                <c:pt idx="81">
                  <c:v>0.33550999999999997</c:v>
                </c:pt>
                <c:pt idx="82">
                  <c:v>0.33592699999999998</c:v>
                </c:pt>
                <c:pt idx="83">
                  <c:v>0.32743800000000001</c:v>
                </c:pt>
                <c:pt idx="84">
                  <c:v>0.33213500000000001</c:v>
                </c:pt>
                <c:pt idx="85">
                  <c:v>0.33240799999999998</c:v>
                </c:pt>
                <c:pt idx="86">
                  <c:v>0.33130300000000001</c:v>
                </c:pt>
                <c:pt idx="87">
                  <c:v>0.33580300000000002</c:v>
                </c:pt>
                <c:pt idx="88">
                  <c:v>0.33469199999999999</c:v>
                </c:pt>
                <c:pt idx="89">
                  <c:v>0.33194400000000002</c:v>
                </c:pt>
                <c:pt idx="90">
                  <c:v>0.33471800000000002</c:v>
                </c:pt>
                <c:pt idx="91">
                  <c:v>0.33457799999999999</c:v>
                </c:pt>
                <c:pt idx="92">
                  <c:v>0.33091799999999999</c:v>
                </c:pt>
                <c:pt idx="93">
                  <c:v>0.334478</c:v>
                </c:pt>
                <c:pt idx="94">
                  <c:v>0.33262199999999997</c:v>
                </c:pt>
                <c:pt idx="95">
                  <c:v>0.33721800000000002</c:v>
                </c:pt>
                <c:pt idx="96">
                  <c:v>0.33451900000000001</c:v>
                </c:pt>
                <c:pt idx="97">
                  <c:v>0.336507</c:v>
                </c:pt>
                <c:pt idx="98">
                  <c:v>0.33174799999999999</c:v>
                </c:pt>
                <c:pt idx="99">
                  <c:v>0.33808500000000002</c:v>
                </c:pt>
                <c:pt idx="100">
                  <c:v>0.33955999999999997</c:v>
                </c:pt>
                <c:pt idx="101">
                  <c:v>0.33231699999999997</c:v>
                </c:pt>
                <c:pt idx="102">
                  <c:v>0.32712200000000002</c:v>
                </c:pt>
                <c:pt idx="103">
                  <c:v>0.33292100000000002</c:v>
                </c:pt>
                <c:pt idx="104">
                  <c:v>0.33233299999999999</c:v>
                </c:pt>
                <c:pt idx="105">
                  <c:v>0.33073599999999997</c:v>
                </c:pt>
                <c:pt idx="106">
                  <c:v>0.33563199999999999</c:v>
                </c:pt>
                <c:pt idx="107">
                  <c:v>0.332451</c:v>
                </c:pt>
                <c:pt idx="108">
                  <c:v>0.33198</c:v>
                </c:pt>
                <c:pt idx="109">
                  <c:v>0.335005</c:v>
                </c:pt>
                <c:pt idx="110">
                  <c:v>0.33438099999999998</c:v>
                </c:pt>
                <c:pt idx="111">
                  <c:v>0.32929399999999998</c:v>
                </c:pt>
                <c:pt idx="112">
                  <c:v>0.33581800000000001</c:v>
                </c:pt>
                <c:pt idx="113">
                  <c:v>0.33309</c:v>
                </c:pt>
                <c:pt idx="114">
                  <c:v>0.33286700000000002</c:v>
                </c:pt>
                <c:pt idx="115">
                  <c:v>0.33459800000000001</c:v>
                </c:pt>
                <c:pt idx="116">
                  <c:v>0.336061</c:v>
                </c:pt>
                <c:pt idx="117">
                  <c:v>0.33028299999999999</c:v>
                </c:pt>
                <c:pt idx="118">
                  <c:v>0.33589200000000002</c:v>
                </c:pt>
                <c:pt idx="119">
                  <c:v>0.33565200000000001</c:v>
                </c:pt>
                <c:pt idx="120">
                  <c:v>0.33198800000000001</c:v>
                </c:pt>
                <c:pt idx="121">
                  <c:v>0.32861800000000002</c:v>
                </c:pt>
                <c:pt idx="122">
                  <c:v>0.33296300000000001</c:v>
                </c:pt>
                <c:pt idx="123">
                  <c:v>0.33097799999999999</c:v>
                </c:pt>
                <c:pt idx="124">
                  <c:v>0.33245400000000003</c:v>
                </c:pt>
                <c:pt idx="125">
                  <c:v>0.33774599999999999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746536"/>
        <c:axId val="208746928"/>
        <c:extLst/>
      </c:scatterChart>
      <c:valAx>
        <c:axId val="208746536"/>
        <c:scaling>
          <c:orientation val="minMax"/>
          <c:max val="0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46928"/>
        <c:crosses val="autoZero"/>
        <c:crossBetween val="midCat"/>
      </c:valAx>
      <c:valAx>
        <c:axId val="208746928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46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Poisoning: Junk Term Percentage vs BM25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'junk--new'!$O$5:$O$43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'junk--new'!$L$5:$L$43</c:f>
              <c:numCache>
                <c:formatCode>General</c:formatCode>
                <c:ptCount val="21"/>
                <c:pt idx="0">
                  <c:v>0.91934700000000003</c:v>
                </c:pt>
                <c:pt idx="1">
                  <c:v>0.91590300000000002</c:v>
                </c:pt>
                <c:pt idx="2">
                  <c:v>0.91826799999999997</c:v>
                </c:pt>
                <c:pt idx="3">
                  <c:v>0.91617000000000004</c:v>
                </c:pt>
                <c:pt idx="4">
                  <c:v>0.91659000000000002</c:v>
                </c:pt>
                <c:pt idx="5">
                  <c:v>0.91782399999999997</c:v>
                </c:pt>
                <c:pt idx="6">
                  <c:v>0.916713</c:v>
                </c:pt>
                <c:pt idx="7">
                  <c:v>0.91655600000000004</c:v>
                </c:pt>
                <c:pt idx="8">
                  <c:v>0.91592099999999999</c:v>
                </c:pt>
                <c:pt idx="9">
                  <c:v>0.91130299999999997</c:v>
                </c:pt>
                <c:pt idx="10">
                  <c:v>0.91622800000000004</c:v>
                </c:pt>
                <c:pt idx="11">
                  <c:v>0.92102600000000001</c:v>
                </c:pt>
                <c:pt idx="12">
                  <c:v>0.91763099999999997</c:v>
                </c:pt>
                <c:pt idx="13">
                  <c:v>0.91488800000000003</c:v>
                </c:pt>
                <c:pt idx="14">
                  <c:v>0.91521399999999997</c:v>
                </c:pt>
                <c:pt idx="15">
                  <c:v>0.91456800000000005</c:v>
                </c:pt>
                <c:pt idx="16">
                  <c:v>0.91757200000000005</c:v>
                </c:pt>
                <c:pt idx="17">
                  <c:v>0.91788099999999995</c:v>
                </c:pt>
                <c:pt idx="18">
                  <c:v>0.916045</c:v>
                </c:pt>
                <c:pt idx="19">
                  <c:v>0.91256400000000004</c:v>
                </c:pt>
                <c:pt idx="20">
                  <c:v>0.91976400000000003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'junk--new'!$O$46:$O$84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'junk--new'!$L$46:$L$84</c:f>
              <c:numCache>
                <c:formatCode>General</c:formatCode>
                <c:ptCount val="21"/>
                <c:pt idx="0">
                  <c:v>0.919597</c:v>
                </c:pt>
                <c:pt idx="1">
                  <c:v>0.91560299999999994</c:v>
                </c:pt>
                <c:pt idx="2">
                  <c:v>0.91813299999999998</c:v>
                </c:pt>
                <c:pt idx="3">
                  <c:v>0.91549700000000001</c:v>
                </c:pt>
                <c:pt idx="4">
                  <c:v>0.91494399999999998</c:v>
                </c:pt>
                <c:pt idx="5">
                  <c:v>0.91752999999999996</c:v>
                </c:pt>
                <c:pt idx="6">
                  <c:v>0.916107</c:v>
                </c:pt>
                <c:pt idx="7">
                  <c:v>0.91532000000000002</c:v>
                </c:pt>
                <c:pt idx="8">
                  <c:v>0.91644300000000001</c:v>
                </c:pt>
                <c:pt idx="9">
                  <c:v>0.91076400000000002</c:v>
                </c:pt>
                <c:pt idx="10">
                  <c:v>0.91526600000000002</c:v>
                </c:pt>
                <c:pt idx="11">
                  <c:v>0.919547</c:v>
                </c:pt>
                <c:pt idx="12">
                  <c:v>0.91645299999999996</c:v>
                </c:pt>
                <c:pt idx="13">
                  <c:v>0.91335699999999997</c:v>
                </c:pt>
                <c:pt idx="14">
                  <c:v>0.91326099999999999</c:v>
                </c:pt>
                <c:pt idx="15">
                  <c:v>0.91463899999999998</c:v>
                </c:pt>
                <c:pt idx="16">
                  <c:v>0.915489</c:v>
                </c:pt>
                <c:pt idx="17">
                  <c:v>0.91676299999999999</c:v>
                </c:pt>
                <c:pt idx="18">
                  <c:v>0.91448600000000002</c:v>
                </c:pt>
                <c:pt idx="19">
                  <c:v>0.91289500000000001</c:v>
                </c:pt>
                <c:pt idx="20">
                  <c:v>0.91935800000000001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'junk--new'!$O$128:$O$166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'junk--new'!$L$128:$L$166</c:f>
              <c:numCache>
                <c:formatCode>General</c:formatCode>
                <c:ptCount val="21"/>
                <c:pt idx="0">
                  <c:v>0.97898600000000002</c:v>
                </c:pt>
                <c:pt idx="1">
                  <c:v>0.97638199999999997</c:v>
                </c:pt>
                <c:pt idx="2">
                  <c:v>0.97775500000000004</c:v>
                </c:pt>
                <c:pt idx="3">
                  <c:v>0.976267</c:v>
                </c:pt>
                <c:pt idx="4">
                  <c:v>0.97840199999999999</c:v>
                </c:pt>
                <c:pt idx="5">
                  <c:v>0.97639799999999999</c:v>
                </c:pt>
                <c:pt idx="6">
                  <c:v>0.97700200000000004</c:v>
                </c:pt>
                <c:pt idx="7">
                  <c:v>0.97739600000000004</c:v>
                </c:pt>
                <c:pt idx="8">
                  <c:v>0.97708799999999996</c:v>
                </c:pt>
                <c:pt idx="9">
                  <c:v>0.97523199999999999</c:v>
                </c:pt>
                <c:pt idx="10">
                  <c:v>0.97608499999999998</c:v>
                </c:pt>
                <c:pt idx="11">
                  <c:v>0.977719</c:v>
                </c:pt>
                <c:pt idx="12">
                  <c:v>0.97690900000000003</c:v>
                </c:pt>
                <c:pt idx="13">
                  <c:v>0.97368500000000002</c:v>
                </c:pt>
                <c:pt idx="14">
                  <c:v>0.975545</c:v>
                </c:pt>
                <c:pt idx="15">
                  <c:v>0.97584599999999999</c:v>
                </c:pt>
                <c:pt idx="16">
                  <c:v>0.97658800000000001</c:v>
                </c:pt>
                <c:pt idx="17">
                  <c:v>0.97822900000000002</c:v>
                </c:pt>
                <c:pt idx="18">
                  <c:v>0.97682999999999998</c:v>
                </c:pt>
                <c:pt idx="19">
                  <c:v>0.97543599999999997</c:v>
                </c:pt>
                <c:pt idx="20">
                  <c:v>0.97783699999999996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'junk--new'!$O$87:$O$125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'junk--new'!$L$87:$L$125</c:f>
              <c:numCache>
                <c:formatCode>General</c:formatCode>
                <c:ptCount val="21"/>
                <c:pt idx="0">
                  <c:v>0.97666200000000003</c:v>
                </c:pt>
                <c:pt idx="1">
                  <c:v>0.97635899999999998</c:v>
                </c:pt>
                <c:pt idx="2">
                  <c:v>0.97829999999999995</c:v>
                </c:pt>
                <c:pt idx="3">
                  <c:v>0.97697100000000003</c:v>
                </c:pt>
                <c:pt idx="4">
                  <c:v>0.97706400000000004</c:v>
                </c:pt>
                <c:pt idx="5">
                  <c:v>0.977549</c:v>
                </c:pt>
                <c:pt idx="6">
                  <c:v>0.97666699999999995</c:v>
                </c:pt>
                <c:pt idx="7">
                  <c:v>0.97754399999999997</c:v>
                </c:pt>
                <c:pt idx="8">
                  <c:v>0.97531000000000001</c:v>
                </c:pt>
                <c:pt idx="9">
                  <c:v>0.97497900000000004</c:v>
                </c:pt>
                <c:pt idx="10">
                  <c:v>0.97778100000000001</c:v>
                </c:pt>
                <c:pt idx="11">
                  <c:v>0.97619699999999998</c:v>
                </c:pt>
                <c:pt idx="12">
                  <c:v>0.97482599999999997</c:v>
                </c:pt>
                <c:pt idx="13">
                  <c:v>0.97472000000000003</c:v>
                </c:pt>
                <c:pt idx="14">
                  <c:v>0.97437499999999999</c:v>
                </c:pt>
                <c:pt idx="15">
                  <c:v>0.97323599999999999</c:v>
                </c:pt>
                <c:pt idx="16">
                  <c:v>0.97550599999999998</c:v>
                </c:pt>
                <c:pt idx="17">
                  <c:v>0.97605699999999995</c:v>
                </c:pt>
                <c:pt idx="18">
                  <c:v>0.97709000000000001</c:v>
                </c:pt>
                <c:pt idx="19">
                  <c:v>0.97423300000000002</c:v>
                </c:pt>
                <c:pt idx="20">
                  <c:v>0.976997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745320"/>
        <c:axId val="208747320"/>
      </c:scatterChart>
      <c:valAx>
        <c:axId val="139745320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Junk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47320"/>
        <c:crosses val="autoZero"/>
        <c:crossBetween val="midCat"/>
      </c:valAx>
      <c:valAx>
        <c:axId val="208747320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BM25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5320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Poisoning: Junk Terms vs Compression Ratio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544221182257878"/>
                  <c:y val="-1.294613586582698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ratio </a:t>
                    </a:r>
                    <a:r>
                      <a:rPr lang="en-US" baseline="0" dirty="0"/>
                      <a:t>= </a:t>
                    </a:r>
                    <a:r>
                      <a:rPr lang="en-US" baseline="0" dirty="0" smtClean="0"/>
                      <a:t>0.57</a:t>
                    </a:r>
                    <a:r>
                      <a:rPr lang="en-US" sz="1197" b="0" i="0" u="none" strike="noStrike" baseline="0" dirty="0" smtClean="0">
                        <a:effectLst/>
                      </a:rPr>
                      <a:t>∙junk</a:t>
                    </a:r>
                    <a:r>
                      <a:rPr lang="en-US" baseline="0" dirty="0" smtClean="0"/>
                      <a:t> </a:t>
                    </a:r>
                    <a:r>
                      <a:rPr lang="en-US" baseline="0" dirty="0"/>
                      <a:t>+ </a:t>
                    </a:r>
                    <a:r>
                      <a:rPr lang="en-US" baseline="0" dirty="0" smtClean="0"/>
                      <a:t>0.60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'junk--new'!$O$5:$O$43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'junk--new'!$P$5:$P$43</c:f>
              <c:numCache>
                <c:formatCode>General</c:formatCode>
                <c:ptCount val="21"/>
                <c:pt idx="0">
                  <c:v>0.59705552664231931</c:v>
                </c:pt>
                <c:pt idx="1">
                  <c:v>0.60138127536445329</c:v>
                </c:pt>
                <c:pt idx="2">
                  <c:v>0.59913193744717619</c:v>
                </c:pt>
                <c:pt idx="3">
                  <c:v>0.66046327057015963</c:v>
                </c:pt>
                <c:pt idx="4">
                  <c:v>0.65940182091629795</c:v>
                </c:pt>
                <c:pt idx="5">
                  <c:v>0.65769200391249727</c:v>
                </c:pt>
                <c:pt idx="6">
                  <c:v>0.71734117534723296</c:v>
                </c:pt>
                <c:pt idx="7">
                  <c:v>0.71325505521406118</c:v>
                </c:pt>
                <c:pt idx="8">
                  <c:v>0.71739226529974298</c:v>
                </c:pt>
                <c:pt idx="9">
                  <c:v>0.77133564847439495</c:v>
                </c:pt>
                <c:pt idx="10">
                  <c:v>0.77100964458600574</c:v>
                </c:pt>
                <c:pt idx="11">
                  <c:v>0.77031488702035111</c:v>
                </c:pt>
                <c:pt idx="12">
                  <c:v>0.83213899215735931</c:v>
                </c:pt>
                <c:pt idx="13">
                  <c:v>0.82836579173794822</c:v>
                </c:pt>
                <c:pt idx="14">
                  <c:v>0.825877584845228</c:v>
                </c:pt>
                <c:pt idx="15">
                  <c:v>0.88001014466776784</c:v>
                </c:pt>
                <c:pt idx="16">
                  <c:v>0.88136246619118097</c:v>
                </c:pt>
                <c:pt idx="17">
                  <c:v>0.88592779777644337</c:v>
                </c:pt>
                <c:pt idx="18">
                  <c:v>0.63186221180101854</c:v>
                </c:pt>
                <c:pt idx="19">
                  <c:v>0.62853639470297606</c:v>
                </c:pt>
                <c:pt idx="20">
                  <c:v>0.63276364821677245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2815827266874656E-2"/>
                  <c:y val="0.1224439752655333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ratio = 0.86</a:t>
                    </a:r>
                    <a:r>
                      <a:rPr lang="en-US" baseline="0" dirty="0" smtClean="0">
                        <a:latin typeface="Calibri" panose="020F0502020204030204" pitchFamily="34" charset="0"/>
                      </a:rPr>
                      <a:t>∙junk</a:t>
                    </a:r>
                    <a:r>
                      <a:rPr lang="en-US" baseline="0" dirty="0" smtClean="0"/>
                      <a:t> + 0.48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'junk--new'!$O$46:$O$84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'junk--new'!$P$46:$P$84</c:f>
              <c:numCache>
                <c:formatCode>General</c:formatCode>
                <c:ptCount val="21"/>
                <c:pt idx="0">
                  <c:v>0.51195671554434941</c:v>
                </c:pt>
                <c:pt idx="1">
                  <c:v>0.51572993364199604</c:v>
                </c:pt>
                <c:pt idx="2">
                  <c:v>0.51372478137506361</c:v>
                </c:pt>
                <c:pt idx="3">
                  <c:v>0.55864806693777214</c:v>
                </c:pt>
                <c:pt idx="4">
                  <c:v>0.55767061575913446</c:v>
                </c:pt>
                <c:pt idx="5">
                  <c:v>0.55614836430484382</c:v>
                </c:pt>
                <c:pt idx="6">
                  <c:v>0.61952898985769866</c:v>
                </c:pt>
                <c:pt idx="7">
                  <c:v>0.6159175700887527</c:v>
                </c:pt>
                <c:pt idx="8">
                  <c:v>0.61940961834827046</c:v>
                </c:pt>
                <c:pt idx="9">
                  <c:v>0.69726799168793063</c:v>
                </c:pt>
                <c:pt idx="10">
                  <c:v>0.69696359850460776</c:v>
                </c:pt>
                <c:pt idx="11">
                  <c:v>0.69633077499142904</c:v>
                </c:pt>
                <c:pt idx="12">
                  <c:v>0.8102241430072965</c:v>
                </c:pt>
                <c:pt idx="13">
                  <c:v>0.80647272244015844</c:v>
                </c:pt>
                <c:pt idx="14">
                  <c:v>0.80410395211515873</c:v>
                </c:pt>
                <c:pt idx="15">
                  <c:v>0.95486311067606744</c:v>
                </c:pt>
                <c:pt idx="16">
                  <c:v>0.95649121313150298</c:v>
                </c:pt>
                <c:pt idx="17">
                  <c:v>0.96134666502065924</c:v>
                </c:pt>
                <c:pt idx="18">
                  <c:v>0.53373404601635577</c:v>
                </c:pt>
                <c:pt idx="19">
                  <c:v>0.53095369268525971</c:v>
                </c:pt>
                <c:pt idx="20">
                  <c:v>0.53450191506041567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powe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72523069050331"/>
                  <c:y val="-1.1727429983014416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ratio </a:t>
                    </a:r>
                    <a:r>
                      <a:rPr lang="en-US" baseline="0" dirty="0"/>
                      <a:t>= </a:t>
                    </a:r>
                    <a:r>
                      <a:rPr lang="en-US" baseline="0" dirty="0" smtClean="0"/>
                      <a:t>1.48</a:t>
                    </a:r>
                    <a:r>
                      <a:rPr lang="en-US" sz="1197" b="0" i="0" u="none" strike="noStrike" baseline="0" dirty="0" smtClean="0">
                        <a:effectLst/>
                      </a:rPr>
                      <a:t>∙junk</a:t>
                    </a:r>
                    <a:r>
                      <a:rPr lang="en-US" baseline="0" dirty="0" smtClean="0"/>
                      <a:t> </a:t>
                    </a:r>
                    <a:r>
                      <a:rPr lang="en-US" baseline="0" dirty="0"/>
                      <a:t>+ </a:t>
                    </a:r>
                    <a:r>
                      <a:rPr lang="en-US" baseline="0" dirty="0" smtClean="0"/>
                      <a:t>0.80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'junk--new'!$O$128:$O$166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'junk--new'!$P$128:$P$166</c:f>
              <c:numCache>
                <c:formatCode>General</c:formatCode>
                <c:ptCount val="21"/>
                <c:pt idx="0">
                  <c:v>0.84179984910876571</c:v>
                </c:pt>
                <c:pt idx="1">
                  <c:v>0.84798276227207825</c:v>
                </c:pt>
                <c:pt idx="2">
                  <c:v>0.84470461373169625</c:v>
                </c:pt>
                <c:pt idx="3">
                  <c:v>0.93044507396462728</c:v>
                </c:pt>
                <c:pt idx="4">
                  <c:v>0.92869358580699868</c:v>
                </c:pt>
                <c:pt idx="5">
                  <c:v>0.92639690275997999</c:v>
                </c:pt>
                <c:pt idx="6">
                  <c:v>1.036300919256784</c:v>
                </c:pt>
                <c:pt idx="7">
                  <c:v>1.0308247016981209</c:v>
                </c:pt>
                <c:pt idx="8">
                  <c:v>1.0363293905443069</c:v>
                </c:pt>
                <c:pt idx="9">
                  <c:v>1.1708077008759958</c:v>
                </c:pt>
                <c:pt idx="10">
                  <c:v>1.1703744272486944</c:v>
                </c:pt>
                <c:pt idx="11">
                  <c:v>1.1693920322591724</c:v>
                </c:pt>
                <c:pt idx="12">
                  <c:v>1.3636143269684022</c:v>
                </c:pt>
                <c:pt idx="13">
                  <c:v>1.3586981292447797</c:v>
                </c:pt>
                <c:pt idx="14">
                  <c:v>1.3539621227596221</c:v>
                </c:pt>
                <c:pt idx="15">
                  <c:v>1.6104197643049083</c:v>
                </c:pt>
                <c:pt idx="16">
                  <c:v>1.612593924389621</c:v>
                </c:pt>
                <c:pt idx="17">
                  <c:v>1.6214976527679335</c:v>
                </c:pt>
                <c:pt idx="18">
                  <c:v>0.88602700243586774</c:v>
                </c:pt>
                <c:pt idx="19">
                  <c:v>0.88128732354182071</c:v>
                </c:pt>
                <c:pt idx="20">
                  <c:v>0.88729202437787602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5.4311312501031713E-3"/>
                  <c:y val="7.984258631312628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ratio </a:t>
                    </a:r>
                    <a:r>
                      <a:rPr lang="en-US" baseline="0" dirty="0"/>
                      <a:t>= </a:t>
                    </a:r>
                    <a:r>
                      <a:rPr lang="en-US" baseline="0" dirty="0" smtClean="0"/>
                      <a:t>0.45</a:t>
                    </a:r>
                    <a:r>
                      <a:rPr lang="en-US" sz="1197" b="0" i="0" u="none" strike="noStrike" baseline="0" dirty="0" smtClean="0">
                        <a:effectLst/>
                      </a:rPr>
                      <a:t>∙junk</a:t>
                    </a:r>
                    <a:r>
                      <a:rPr lang="en-US" baseline="0" dirty="0" smtClean="0"/>
                      <a:t> </a:t>
                    </a:r>
                    <a:r>
                      <a:rPr lang="en-US" baseline="0" dirty="0"/>
                      <a:t>+ </a:t>
                    </a:r>
                    <a:r>
                      <a:rPr lang="en-US" baseline="0" dirty="0" smtClean="0"/>
                      <a:t>0.28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'junk--new'!$O$87:$O$125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'junk--new'!$P$87:$P$125</c:f>
              <c:numCache>
                <c:formatCode>General</c:formatCode>
                <c:ptCount val="21"/>
                <c:pt idx="0">
                  <c:v>0.29556170824402095</c:v>
                </c:pt>
                <c:pt idx="1">
                  <c:v>0.2975206985352114</c:v>
                </c:pt>
                <c:pt idx="2">
                  <c:v>0.29650459826912989</c:v>
                </c:pt>
                <c:pt idx="3">
                  <c:v>0.31773796918497721</c:v>
                </c:pt>
                <c:pt idx="4">
                  <c:v>0.31722012661735721</c:v>
                </c:pt>
                <c:pt idx="5">
                  <c:v>0.31619224644171184</c:v>
                </c:pt>
                <c:pt idx="6">
                  <c:v>0.34832774919603077</c:v>
                </c:pt>
                <c:pt idx="7">
                  <c:v>0.34622332404336909</c:v>
                </c:pt>
                <c:pt idx="8">
                  <c:v>0.34838802859055934</c:v>
                </c:pt>
                <c:pt idx="9">
                  <c:v>0.38876815495269906</c:v>
                </c:pt>
                <c:pt idx="10">
                  <c:v>0.38866613309648229</c:v>
                </c:pt>
                <c:pt idx="11">
                  <c:v>0.38829565172418801</c:v>
                </c:pt>
                <c:pt idx="12">
                  <c:v>0.44832650159644494</c:v>
                </c:pt>
                <c:pt idx="13">
                  <c:v>0.44643740669820769</c:v>
                </c:pt>
                <c:pt idx="14">
                  <c:v>0.44521212450073278</c:v>
                </c:pt>
                <c:pt idx="15">
                  <c:v>0.52526918173208792</c:v>
                </c:pt>
                <c:pt idx="16">
                  <c:v>0.52606345588050973</c:v>
                </c:pt>
                <c:pt idx="17">
                  <c:v>0.52887451327142088</c:v>
                </c:pt>
                <c:pt idx="18">
                  <c:v>0.30587923912655612</c:v>
                </c:pt>
                <c:pt idx="19">
                  <c:v>0.30396286401290484</c:v>
                </c:pt>
                <c:pt idx="20">
                  <c:v>0.30627617180627353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16680"/>
        <c:axId val="209117072"/>
      </c:scatterChart>
      <c:valAx>
        <c:axId val="209116680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Junk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17072"/>
        <c:crosses val="autoZero"/>
        <c:crossBetween val="midCat"/>
      </c:valAx>
      <c:valAx>
        <c:axId val="209117072"/>
        <c:scaling>
          <c:orientation val="minMax"/>
          <c:max val="1.7500000000000002"/>
          <c:min val="0.2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Compression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16680"/>
        <c:crosses val="autoZero"/>
        <c:crossBetween val="midCat"/>
        <c:majorUnit val="0.25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Pages vs Compression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$7,Sheet2!$P$8,Sheet2!$P$10,Sheet2!$P$12,Sheet2!$P$14,Sheet2!$P$17,Sheet2!$P$19,Sheet2!$P$22,Sheet2!$P$25,Sheet2!$P$28,Sheet2!$P$30,Sheet2!$P$33,Sheet2!$P$36,Sheet2!$P$39,Sheet2!$P$41,Sheet2!$P$43,Sheet2!$P$46,Sheet2!$P$49,Sheet2!$P$51,Sheet2!$P$54,Sheet2!$P$56,Sheet2!$P$59,Sheet2!$P$62,Sheet2!$P$65,Sheet2!$P$68,Sheet2!$P$71,Sheet2!$P$74,Sheet2!$P$77,Sheet2!$P$80)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$7,Sheet2!$S$8,Sheet2!$S$10,Sheet2!$S$12,Sheet2!$S$14,Sheet2!$S$17,Sheet2!$S$19,Sheet2!$S$22,Sheet2!$S$25,Sheet2!$S$28,Sheet2!$S$30,Sheet2!$S$33,Sheet2!$S$36,Sheet2!$S$39,Sheet2!$S$41,Sheet2!$S$43,Sheet2!$S$46,Sheet2!$S$49,Sheet2!$S$51,Sheet2!$S$54,Sheet2!$S$56,Sheet2!$S$59,Sheet2!$S$62,Sheet2!$S$65,Sheet2!$S$68,Sheet2!$S$71,Sheet2!$S$74,Sheet2!$S$77,Sheet2!$S$80)</c:f>
              <c:numCache>
                <c:formatCode>General</c:formatCode>
                <c:ptCount val="29"/>
                <c:pt idx="0">
                  <c:v>0.48963851208015691</c:v>
                </c:pt>
                <c:pt idx="1">
                  <c:v>0.37678026449643948</c:v>
                </c:pt>
                <c:pt idx="2">
                  <c:v>0.38740258781062142</c:v>
                </c:pt>
                <c:pt idx="3">
                  <c:v>0.43819982935691526</c:v>
                </c:pt>
                <c:pt idx="4">
                  <c:v>0.44417612710856702</c:v>
                </c:pt>
                <c:pt idx="5">
                  <c:v>0.44083355562650112</c:v>
                </c:pt>
                <c:pt idx="6">
                  <c:v>0.4735795244796146</c:v>
                </c:pt>
                <c:pt idx="7">
                  <c:v>0.50807091754625089</c:v>
                </c:pt>
                <c:pt idx="8">
                  <c:v>0.49796222662101214</c:v>
                </c:pt>
                <c:pt idx="9">
                  <c:v>0.49978131873145198</c:v>
                </c:pt>
                <c:pt idx="10">
                  <c:v>0.56382003033907946</c:v>
                </c:pt>
                <c:pt idx="11">
                  <c:v>0.53527929607820413</c:v>
                </c:pt>
                <c:pt idx="12">
                  <c:v>0.55429830396893021</c:v>
                </c:pt>
                <c:pt idx="13">
                  <c:v>0.56302543525146287</c:v>
                </c:pt>
                <c:pt idx="14">
                  <c:v>0.59431373808691801</c:v>
                </c:pt>
                <c:pt idx="15">
                  <c:v>0.55816233770679047</c:v>
                </c:pt>
                <c:pt idx="16">
                  <c:v>0.56542042187453923</c:v>
                </c:pt>
                <c:pt idx="17">
                  <c:v>0.61362006066587016</c:v>
                </c:pt>
                <c:pt idx="18">
                  <c:v>0.64683686237509108</c:v>
                </c:pt>
                <c:pt idx="19">
                  <c:v>0.63030343902821773</c:v>
                </c:pt>
                <c:pt idx="20">
                  <c:v>0.61007399622879577</c:v>
                </c:pt>
                <c:pt idx="21">
                  <c:v>0.70103662837576819</c:v>
                </c:pt>
                <c:pt idx="22">
                  <c:v>0.65282192296887154</c:v>
                </c:pt>
                <c:pt idx="23">
                  <c:v>0.72893564292677004</c:v>
                </c:pt>
                <c:pt idx="24">
                  <c:v>0.69551335098523337</c:v>
                </c:pt>
                <c:pt idx="25">
                  <c:v>0.69962372774699055</c:v>
                </c:pt>
                <c:pt idx="26">
                  <c:v>0.72881665185472244</c:v>
                </c:pt>
                <c:pt idx="27">
                  <c:v>0.71228703930352688</c:v>
                </c:pt>
                <c:pt idx="28">
                  <c:v>0.78827048010239908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$83,Sheet2!$P$86,Sheet2!$P$89,Sheet2!$P$92,Sheet2!$P$95,Sheet2!$P$97,Sheet2!$P$100,Sheet2!$P$103,Sheet2!$P$106,Sheet2!$P$108,Sheet2!$P$111,Sheet2!$P$114,Sheet2!$P$117,Sheet2!$P$120,Sheet2!$P$123,Sheet2!$P$126,Sheet2!$P$129,Sheet2!$P$132,Sheet2!$P$135,Sheet2!$P$138,Sheet2!$P$141,Sheet2!$P$144,Sheet2!$P$147,Sheet2!$P$150,Sheet2!$P$153,Sheet2!$P$156,Sheet2!$P$159,Sheet2!$P$162,Sheet2!$P$165)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$83,Sheet2!$S$86,Sheet2!$S$89,Sheet2!$S$92,Sheet2!$S$95,Sheet2!$S$97,Sheet2!$S$100,Sheet2!$S$103,Sheet2!$S$106,Sheet2!$S$108,Sheet2!$S$111,Sheet2!$S$114,Sheet2!$S$117,Sheet2!$S$120,Sheet2!$S$123,Sheet2!$S$126,Sheet2!$S$129,Sheet2!$S$132,Sheet2!$S$135,Sheet2!$S$138,Sheet2!$S$141,Sheet2!$S$144,Sheet2!$S$147,Sheet2!$S$150,Sheet2!$S$153,Sheet2!$S$156,Sheet2!$S$159,Sheet2!$S$162,Sheet2!$S$165)</c:f>
              <c:numCache>
                <c:formatCode>General</c:formatCode>
                <c:ptCount val="29"/>
                <c:pt idx="0">
                  <c:v>0.4</c:v>
                </c:pt>
                <c:pt idx="1">
                  <c:v>0.238493659560823</c:v>
                </c:pt>
                <c:pt idx="2">
                  <c:v>0.23045011900680437</c:v>
                </c:pt>
                <c:pt idx="3">
                  <c:v>0.24783531994404537</c:v>
                </c:pt>
                <c:pt idx="4">
                  <c:v>0.24556709936730683</c:v>
                </c:pt>
                <c:pt idx="5">
                  <c:v>0.25697809036669972</c:v>
                </c:pt>
                <c:pt idx="6">
                  <c:v>0.27248045334277832</c:v>
                </c:pt>
                <c:pt idx="7">
                  <c:v>0.30865400873946897</c:v>
                </c:pt>
                <c:pt idx="8">
                  <c:v>0.3142334713922888</c:v>
                </c:pt>
                <c:pt idx="9">
                  <c:v>0.33765275284076979</c:v>
                </c:pt>
                <c:pt idx="10">
                  <c:v>0.37812018107323536</c:v>
                </c:pt>
                <c:pt idx="11">
                  <c:v>0.37713539750056713</c:v>
                </c:pt>
                <c:pt idx="12">
                  <c:v>0.40284125428430012</c:v>
                </c:pt>
                <c:pt idx="13">
                  <c:v>0.42438445386936824</c:v>
                </c:pt>
                <c:pt idx="14">
                  <c:v>0.44987621162152341</c:v>
                </c:pt>
                <c:pt idx="15">
                  <c:v>0.47563240347781299</c:v>
                </c:pt>
                <c:pt idx="16">
                  <c:v>0.46894083425696936</c:v>
                </c:pt>
                <c:pt idx="17">
                  <c:v>0.57199681037558336</c:v>
                </c:pt>
                <c:pt idx="18">
                  <c:v>0.63748531854721413</c:v>
                </c:pt>
                <c:pt idx="19">
                  <c:v>0.70158739295453032</c:v>
                </c:pt>
                <c:pt idx="20">
                  <c:v>0.75897592277272941</c:v>
                </c:pt>
                <c:pt idx="21">
                  <c:v>1.0641608114709669</c:v>
                </c:pt>
                <c:pt idx="22">
                  <c:v>1.2022946064729878</c:v>
                </c:pt>
                <c:pt idx="23">
                  <c:v>1.5760783515154779</c:v>
                </c:pt>
                <c:pt idx="24">
                  <c:v>1.7256145845244404</c:v>
                </c:pt>
                <c:pt idx="25">
                  <c:v>1.9423551540792232</c:v>
                </c:pt>
                <c:pt idx="26">
                  <c:v>2.2413068291423301</c:v>
                </c:pt>
                <c:pt idx="27">
                  <c:v>2.4058152970345676</c:v>
                </c:pt>
                <c:pt idx="28">
                  <c:v>2.8889180430387031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3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$168,Sheet2!$P$171,Sheet2!$P$174,Sheet2!$P$177,Sheet2!$P$180,Sheet2!$P$182,Sheet2!$P$185,Sheet2!$P$187,Sheet2!$P$190,Sheet2!$P$192,Sheet2!$P$195,Sheet2!$P$198,Sheet2!$P$201,Sheet2!$P$204,Sheet2!$P$207,Sheet2!$P$210,Sheet2!$P$213,Sheet2!$P$216,Sheet2!$P$219,Sheet2!$P$222,Sheet2!$P$225,Sheet2!$P$228,Sheet2!$P$231,Sheet2!$P$234,Sheet2!$P$236,Sheet2!$P$239,Sheet2!$P$241,Sheet2!$P$244,Sheet2!$P$247)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$168,Sheet2!$S$171,Sheet2!$S$174,Sheet2!$S$177,Sheet2!$S$180,Sheet2!$S$182,Sheet2!$S$185,Sheet2!$S$187,Sheet2!$S$190,Sheet2!$S$192,Sheet2!$S$195,Sheet2!$S$198,Sheet2!$S$201,Sheet2!$S$204,Sheet2!$S$207,Sheet2!$S$210,Sheet2!$S$213,Sheet2!$S$216,Sheet2!$S$219,Sheet2!$S$222,Sheet2!$S$225,Sheet2!$S$228,Sheet2!$S$231,Sheet2!$S$234,Sheet2!$S$236,Sheet2!$S$239,Sheet2!$S$241,Sheet2!$S$244,Sheet2!$S$247)</c:f>
              <c:numCache>
                <c:formatCode>General</c:formatCode>
                <c:ptCount val="29"/>
                <c:pt idx="0">
                  <c:v>0.79314666192752215</c:v>
                </c:pt>
                <c:pt idx="1">
                  <c:v>0.75741675304455958</c:v>
                </c:pt>
                <c:pt idx="2">
                  <c:v>0.74098559350348536</c:v>
                </c:pt>
                <c:pt idx="3">
                  <c:v>0.75669265155341725</c:v>
                </c:pt>
                <c:pt idx="4">
                  <c:v>0.70114288020756332</c:v>
                </c:pt>
                <c:pt idx="5">
                  <c:v>0.68597353037139741</c:v>
                </c:pt>
                <c:pt idx="6">
                  <c:v>0.67913881928995157</c:v>
                </c:pt>
                <c:pt idx="7">
                  <c:v>0.72971427159265323</c:v>
                </c:pt>
                <c:pt idx="8">
                  <c:v>0.69128247030990775</c:v>
                </c:pt>
                <c:pt idx="9">
                  <c:v>0.70024851422030499</c:v>
                </c:pt>
                <c:pt idx="10">
                  <c:v>0.74081041840367845</c:v>
                </c:pt>
                <c:pt idx="11">
                  <c:v>0.70206581520712097</c:v>
                </c:pt>
                <c:pt idx="12">
                  <c:v>0.71377980644025429</c:v>
                </c:pt>
                <c:pt idx="13">
                  <c:v>0.71504939058447503</c:v>
                </c:pt>
                <c:pt idx="14">
                  <c:v>0.72410032796051216</c:v>
                </c:pt>
                <c:pt idx="15">
                  <c:v>0.73321342949548229</c:v>
                </c:pt>
                <c:pt idx="16">
                  <c:v>0.69356385989317115</c:v>
                </c:pt>
                <c:pt idx="17">
                  <c:v>0.72576764178893216</c:v>
                </c:pt>
                <c:pt idx="18">
                  <c:v>0.72106607616225327</c:v>
                </c:pt>
                <c:pt idx="19">
                  <c:v>0.70594449436939344</c:v>
                </c:pt>
                <c:pt idx="20">
                  <c:v>0.72290518661202985</c:v>
                </c:pt>
                <c:pt idx="21">
                  <c:v>0.80044675098008911</c:v>
                </c:pt>
                <c:pt idx="22">
                  <c:v>0.75576938408245276</c:v>
                </c:pt>
                <c:pt idx="23">
                  <c:v>0.84606673330003679</c:v>
                </c:pt>
                <c:pt idx="24">
                  <c:v>0.82761106683780228</c:v>
                </c:pt>
                <c:pt idx="25">
                  <c:v>0.8029280149437058</c:v>
                </c:pt>
                <c:pt idx="26">
                  <c:v>0.83092821181362675</c:v>
                </c:pt>
                <c:pt idx="27">
                  <c:v>0.80745906577331317</c:v>
                </c:pt>
                <c:pt idx="28">
                  <c:v>0.88807046513757015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4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AH$7,Sheet2!$AH$10,Sheet2!$AH$13,Sheet2!$AH$16,Sheet2!$AH$19,Sheet2!$AH$22,Sheet2!$AH$25,Sheet2!$AH$28,Sheet2!$AH$31,Sheet2!$AH$34,Sheet2!$AH$37,Sheet2!$AH$40,Sheet2!$AH$43,Sheet2!$AH$46,Sheet2!$AH$49,Sheet2!$AH$52,Sheet2!$AH$55,Sheet2!$AH$58,Sheet2!$AH$61,Sheet2!$AH$64,Sheet2!$AH$67,Sheet2!$AH$70,Sheet2!$AH$73,Sheet2!$AH$76,Sheet2!$AH$79,Sheet2!$AH$82,Sheet2!$AH$85,Sheet2!$AH$88,Sheet2!$AH$91)</c:f>
              <c:numCache>
                <c:formatCode>General</c:formatCode>
                <c:ptCount val="2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AI$7,Sheet2!$AI$10,Sheet2!$AI$13,Sheet2!$AI$16,Sheet2!$AI$19,Sheet2!$AI$22,Sheet2!$AI$25,Sheet2!$AI$28,Sheet2!$AI$31,Sheet2!$AI$34,Sheet2!$AI$37,Sheet2!$AI$40,Sheet2!$AI$43,Sheet2!$AI$46,Sheet2!$AI$49,Sheet2!$AI$52,Sheet2!$AI$55,Sheet2!$AI$58,Sheet2!$AI$61,Sheet2!$AI$64,Sheet2!$AI$67,Sheet2!$AI$70,Sheet2!$AI$73,Sheet2!$AI$76,Sheet2!$AI$79,Sheet2!$AI$82,Sheet2!$AI$85,Sheet2!$AI$88,Sheet2!$AI$91)</c:f>
              <c:numCache>
                <c:formatCode>General</c:formatCode>
                <c:ptCount val="29"/>
                <c:pt idx="0">
                  <c:v>0.34441942010005394</c:v>
                </c:pt>
                <c:pt idx="1">
                  <c:v>0.2901228337859873</c:v>
                </c:pt>
                <c:pt idx="2">
                  <c:v>0.24937934478378185</c:v>
                </c:pt>
                <c:pt idx="3">
                  <c:v>0.25682719731765996</c:v>
                </c:pt>
                <c:pt idx="4">
                  <c:v>0.27855215740921785</c:v>
                </c:pt>
                <c:pt idx="5">
                  <c:v>0.25578451715667816</c:v>
                </c:pt>
                <c:pt idx="6">
                  <c:v>0.24804934900573902</c:v>
                </c:pt>
                <c:pt idx="7">
                  <c:v>0.24967851260945015</c:v>
                </c:pt>
                <c:pt idx="8">
                  <c:v>0.26621252934553646</c:v>
                </c:pt>
                <c:pt idx="9">
                  <c:v>0.25272781388901217</c:v>
                </c:pt>
                <c:pt idx="10">
                  <c:v>0.26578734936870257</c:v>
                </c:pt>
                <c:pt idx="11">
                  <c:v>0.23958984698750929</c:v>
                </c:pt>
                <c:pt idx="12">
                  <c:v>0.234917073282459</c:v>
                </c:pt>
                <c:pt idx="13">
                  <c:v>0.25291723205164757</c:v>
                </c:pt>
                <c:pt idx="14">
                  <c:v>0.24643587269392975</c:v>
                </c:pt>
                <c:pt idx="15">
                  <c:v>0.25462359390831191</c:v>
                </c:pt>
                <c:pt idx="16">
                  <c:v>0.25081938087890093</c:v>
                </c:pt>
                <c:pt idx="17">
                  <c:v>0.24855045686203636</c:v>
                </c:pt>
                <c:pt idx="18">
                  <c:v>0.22978315847761399</c:v>
                </c:pt>
                <c:pt idx="19">
                  <c:v>0.2388180914873631</c:v>
                </c:pt>
                <c:pt idx="20">
                  <c:v>0.24359394402502979</c:v>
                </c:pt>
                <c:pt idx="21">
                  <c:v>0.24605674287995571</c:v>
                </c:pt>
                <c:pt idx="22">
                  <c:v>0.23409132212397921</c:v>
                </c:pt>
                <c:pt idx="23">
                  <c:v>0.24597713203842919</c:v>
                </c:pt>
                <c:pt idx="24">
                  <c:v>0.22802104599654241</c:v>
                </c:pt>
                <c:pt idx="25">
                  <c:v>0.23380482281976392</c:v>
                </c:pt>
                <c:pt idx="26">
                  <c:v>0.23398888202531354</c:v>
                </c:pt>
                <c:pt idx="27">
                  <c:v>0.23285292999365961</c:v>
                </c:pt>
                <c:pt idx="28">
                  <c:v>0.24259137693608049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570408"/>
        <c:axId val="204570800"/>
      </c:scatterChart>
      <c:valAx>
        <c:axId val="204570408"/>
        <c:scaling>
          <c:orientation val="minMax"/>
          <c:max val="61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70800"/>
        <c:crosses val="autoZero"/>
        <c:crossBetween val="midCat"/>
      </c:valAx>
      <c:valAx>
        <c:axId val="204570800"/>
        <c:scaling>
          <c:orientation val="minMax"/>
          <c:max val="0.8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Compression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70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Exact phrase search: </a:t>
            </a:r>
            <a:r>
              <a:rPr lang="en-US" dirty="0" smtClean="0"/>
              <a:t>words vs </a:t>
            </a:r>
            <a:r>
              <a:rPr lang="en-US" dirty="0"/>
              <a:t>precision &amp; 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bsib-rec</c:v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(chart_1!$B$4,chart_1!$B$7,chart_1!$B$10,chart_1!$B$13,chart_1!$B$16,chart_1!$B$19)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(chart_1!$E$4,chart_1!$E$7,chart_1!$E$10,chart_1!$E$13,chart_1!$E$16,chart_1!$E$19)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0.99909933333333323</c:v>
                </c:pt>
                <c:pt idx="3">
                  <c:v>0.99917599999999995</c:v>
                </c:pt>
                <c:pt idx="4">
                  <c:v>0.9971806666666666</c:v>
                </c:pt>
                <c:pt idx="5">
                  <c:v>0.9962726666666667</c:v>
                </c:pt>
              </c:numCache>
            </c:numRef>
          </c:yVal>
          <c:smooth val="0"/>
        </c:ser>
        <c:ser>
          <c:idx val="1"/>
          <c:order val="1"/>
          <c:tx>
            <c:v>psib-rec</c:v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(chart_1!$B$22,chart_1!$B$25,chart_1!$B$28,chart_1!$B$31,chart_1!$B$34,chart_1!$B$37)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(chart_1!$E$22,chart_1!$E$25,chart_1!$E$28,chart_1!$E$31,chart_1!$E$34,chart_1!$E$37)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0.99909933333333323</c:v>
                </c:pt>
                <c:pt idx="3">
                  <c:v>0.99917599999999995</c:v>
                </c:pt>
                <c:pt idx="4">
                  <c:v>0.9971806666666666</c:v>
                </c:pt>
                <c:pt idx="5">
                  <c:v>0.9957503333333334</c:v>
                </c:pt>
              </c:numCache>
            </c:numRef>
          </c:yVal>
          <c:smooth val="0"/>
        </c:ser>
        <c:ser>
          <c:idx val="2"/>
          <c:order val="2"/>
          <c:tx>
            <c:v>psip-rec</c:v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(chart_1!$B$58,chart_1!$B$61,chart_1!$B$64,chart_1!$B$67,chart_1!$B$70,chart_1!$B$73)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(chart_1!$E$58,chart_1!$E$61,chart_1!$E$64,chart_1!$E$67,chart_1!$E$70,chart_1!$E$73)</c:f>
              <c:numCache>
                <c:formatCode>General</c:formatCode>
                <c:ptCount val="6"/>
                <c:pt idx="0">
                  <c:v>0.99979433333333334</c:v>
                </c:pt>
                <c:pt idx="1">
                  <c:v>0.99951800000000002</c:v>
                </c:pt>
                <c:pt idx="2">
                  <c:v>0.99944733333333335</c:v>
                </c:pt>
                <c:pt idx="3">
                  <c:v>0.99884133333333336</c:v>
                </c:pt>
                <c:pt idx="4">
                  <c:v>0.99847300000000005</c:v>
                </c:pt>
                <c:pt idx="5">
                  <c:v>0.99877000000000005</c:v>
                </c:pt>
              </c:numCache>
            </c:numRef>
          </c:yVal>
          <c:smooth val="0"/>
        </c:ser>
        <c:ser>
          <c:idx val="3"/>
          <c:order val="3"/>
          <c:tx>
            <c:v>psif-rec</c:v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(chart_1!$B$38,chart_1!$B$41,chart_1!$B$44,chart_1!$B$47,chart_1!$B$50,chart_1!$B$53)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(chart_1!$E$40,chart_1!$E$43,chart_1!$E$46,chart_1!$E$49,chart_1!$E$52,chart_1!$E$55)</c:f>
              <c:numCache>
                <c:formatCode>General</c:formatCode>
                <c:ptCount val="6"/>
                <c:pt idx="0">
                  <c:v>0.99989799999999995</c:v>
                </c:pt>
                <c:pt idx="1">
                  <c:v>0.99986766666666671</c:v>
                </c:pt>
                <c:pt idx="2">
                  <c:v>0.99910399999999999</c:v>
                </c:pt>
                <c:pt idx="3">
                  <c:v>0.99912499999999993</c:v>
                </c:pt>
                <c:pt idx="4">
                  <c:v>0.99868633333333323</c:v>
                </c:pt>
                <c:pt idx="5">
                  <c:v>0.99853933333333333</c:v>
                </c:pt>
              </c:numCache>
            </c:numRef>
          </c:yVal>
          <c:smooth val="0"/>
        </c:ser>
        <c:ser>
          <c:idx val="4"/>
          <c:order val="4"/>
          <c:tx>
            <c:v>bsib-prec</c:v>
          </c:tx>
          <c:spPr>
            <a:ln w="9525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(chart_1!$B$4,chart_1!$B$7,chart_1!$B$10,chart_1!$B$13,chart_1!$B$16,chart_1!$B$19)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(chart_1!$F$4,chart_1!$F$7,chart_1!$F$10,chart_1!$F$13,chart_1!$F$16,chart_1!$F$19)</c:f>
              <c:numCache>
                <c:formatCode>General</c:formatCode>
                <c:ptCount val="6"/>
                <c:pt idx="0">
                  <c:v>0.99609033333333341</c:v>
                </c:pt>
                <c:pt idx="1">
                  <c:v>0.99648133333333322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5"/>
          <c:order val="5"/>
          <c:tx>
            <c:v>psib-prec</c:v>
          </c:tx>
          <c:spPr>
            <a:ln w="9525" cap="rnd">
              <a:solidFill>
                <a:schemeClr val="accent6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(chart_1!$B$22,chart_1!$B$25,chart_1!$B$28,chart_1!$B$31,chart_1!$B$34,chart_1!$B$37)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(chart_1!$F$22,chart_1!$F$25,chart_1!$F$28,chart_1!$F$31,chart_1!$F$34,chart_1!$F$37)</c:f>
              <c:numCache>
                <c:formatCode>General</c:formatCode>
                <c:ptCount val="6"/>
                <c:pt idx="0">
                  <c:v>0.99563333333333348</c:v>
                </c:pt>
                <c:pt idx="1">
                  <c:v>0.99593233333333331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6"/>
          <c:order val="6"/>
          <c:tx>
            <c:v>psip-prec</c:v>
          </c:tx>
          <c:spPr>
            <a:ln w="9525" cap="rnd">
              <a:solidFill>
                <a:schemeClr val="accent1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1587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(chart_1!$B$58,chart_1!$B$61,chart_1!$B$64,chart_1!$B$67,chart_1!$B$70,chart_1!$B$73)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(chart_1!$F$58,chart_1!$F$61,chart_1!$F$64,chart_1!$F$67,chart_1!$F$70,chart_1!$F$73)</c:f>
              <c:numCache>
                <c:formatCode>General</c:formatCode>
                <c:ptCount val="6"/>
                <c:pt idx="0">
                  <c:v>0.99669966666666665</c:v>
                </c:pt>
                <c:pt idx="1">
                  <c:v>0.99699099999999996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7"/>
          <c:order val="7"/>
          <c:tx>
            <c:v>psif-prec</c:v>
          </c:tx>
          <c:spPr>
            <a:ln w="9525" cap="rnd">
              <a:solidFill>
                <a:schemeClr val="accent2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lt1"/>
              </a:solidFill>
              <a:ln w="1587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(chart_1!$A$40,chart_1!$A$43,chart_1!$A$46,chart_1!$A$49,chart_1!$A$52,chart_1!$A$55)</c:f>
              <c:strCache>
                <c:ptCount val="6"/>
                <c:pt idx="0">
                  <c:v>psif</c:v>
                </c:pt>
                <c:pt idx="1">
                  <c:v>psif</c:v>
                </c:pt>
                <c:pt idx="2">
                  <c:v>psif</c:v>
                </c:pt>
                <c:pt idx="3">
                  <c:v>psif</c:v>
                </c:pt>
                <c:pt idx="4">
                  <c:v>psif</c:v>
                </c:pt>
                <c:pt idx="5">
                  <c:v>psif</c:v>
                </c:pt>
              </c:strCache>
            </c:strRef>
          </c:xVal>
          <c:yVal>
            <c:numRef>
              <c:f>(chart_1!$F$40,chart_1!$F$43,chart_1!$F$46,chart_1!$F$49,chart_1!$F$52,chart_1!$F$55)</c:f>
              <c:numCache>
                <c:formatCode>General</c:formatCode>
                <c:ptCount val="6"/>
                <c:pt idx="0">
                  <c:v>0.99522566666666668</c:v>
                </c:pt>
                <c:pt idx="1">
                  <c:v>0.9958973333333333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722552"/>
        <c:axId val="139724512"/>
      </c:scatterChart>
      <c:valAx>
        <c:axId val="139722552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Words/Term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24512"/>
        <c:crosses val="autoZero"/>
        <c:crossBetween val="midCat"/>
        <c:majorUnit val="1"/>
      </c:valAx>
      <c:valAx>
        <c:axId val="139724512"/>
        <c:scaling>
          <c:orientation val="minMax"/>
          <c:max val="1"/>
          <c:min val="0.99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Precision/Recall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2255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Location Uncertainty vs BM25 Top 10 Map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1">
                  <a:shade val="75000"/>
                  <a:satMod val="160000"/>
                </a:schemeClr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loc_u_top10!$D$37:$D$83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loc_u_top10!$L$37:$L$83</c:f>
              <c:numCache>
                <c:formatCode>General</c:formatCode>
                <c:ptCount val="47"/>
                <c:pt idx="0">
                  <c:v>0.963893</c:v>
                </c:pt>
                <c:pt idx="1">
                  <c:v>0.97497800000000001</c:v>
                </c:pt>
                <c:pt idx="2">
                  <c:v>0.95689299999999999</c:v>
                </c:pt>
                <c:pt idx="3">
                  <c:v>0.94598499999999996</c:v>
                </c:pt>
                <c:pt idx="4">
                  <c:v>0.93950800000000001</c:v>
                </c:pt>
                <c:pt idx="5">
                  <c:v>0.93333900000000003</c:v>
                </c:pt>
                <c:pt idx="6">
                  <c:v>0.90356899999999996</c:v>
                </c:pt>
                <c:pt idx="7">
                  <c:v>0.91885099999999997</c:v>
                </c:pt>
                <c:pt idx="8">
                  <c:v>0.92310099999999995</c:v>
                </c:pt>
                <c:pt idx="9">
                  <c:v>0.905837</c:v>
                </c:pt>
                <c:pt idx="10">
                  <c:v>0.90397799999999995</c:v>
                </c:pt>
                <c:pt idx="11">
                  <c:v>0.91307000000000005</c:v>
                </c:pt>
                <c:pt idx="12">
                  <c:v>0.874888</c:v>
                </c:pt>
                <c:pt idx="13">
                  <c:v>0.89658499999999997</c:v>
                </c:pt>
                <c:pt idx="14">
                  <c:v>0.88356999999999997</c:v>
                </c:pt>
                <c:pt idx="15">
                  <c:v>0.85900699999999997</c:v>
                </c:pt>
                <c:pt idx="16">
                  <c:v>0.87581699999999996</c:v>
                </c:pt>
                <c:pt idx="17">
                  <c:v>0.863869</c:v>
                </c:pt>
                <c:pt idx="18">
                  <c:v>0.87615900000000002</c:v>
                </c:pt>
                <c:pt idx="19">
                  <c:v>0.88815200000000005</c:v>
                </c:pt>
                <c:pt idx="20">
                  <c:v>0.85350499999999996</c:v>
                </c:pt>
                <c:pt idx="21">
                  <c:v>0.84380599999999994</c:v>
                </c:pt>
                <c:pt idx="22">
                  <c:v>0.85284400000000005</c:v>
                </c:pt>
                <c:pt idx="23">
                  <c:v>0.84471300000000005</c:v>
                </c:pt>
                <c:pt idx="24">
                  <c:v>0.868085</c:v>
                </c:pt>
                <c:pt idx="25">
                  <c:v>0.86591300000000004</c:v>
                </c:pt>
                <c:pt idx="26">
                  <c:v>0.84823899999999997</c:v>
                </c:pt>
                <c:pt idx="27">
                  <c:v>0.838619</c:v>
                </c:pt>
                <c:pt idx="28">
                  <c:v>0.843024</c:v>
                </c:pt>
                <c:pt idx="29">
                  <c:v>0.83794999999999997</c:v>
                </c:pt>
                <c:pt idx="30">
                  <c:v>0.82394000000000001</c:v>
                </c:pt>
                <c:pt idx="31">
                  <c:v>0.81263099999999999</c:v>
                </c:pt>
                <c:pt idx="32">
                  <c:v>0.82682500000000003</c:v>
                </c:pt>
                <c:pt idx="33">
                  <c:v>0.82992900000000003</c:v>
                </c:pt>
                <c:pt idx="34">
                  <c:v>0.82517700000000005</c:v>
                </c:pt>
                <c:pt idx="35">
                  <c:v>0.80829499999999999</c:v>
                </c:pt>
                <c:pt idx="36">
                  <c:v>0.81457299999999999</c:v>
                </c:pt>
                <c:pt idx="37">
                  <c:v>0.79759500000000005</c:v>
                </c:pt>
                <c:pt idx="38">
                  <c:v>0.75201600000000002</c:v>
                </c:pt>
                <c:pt idx="39">
                  <c:v>0.75478299999999998</c:v>
                </c:pt>
                <c:pt idx="40">
                  <c:v>0.76756500000000005</c:v>
                </c:pt>
                <c:pt idx="41">
                  <c:v>0.76615500000000003</c:v>
                </c:pt>
                <c:pt idx="42">
                  <c:v>0.72715099999999999</c:v>
                </c:pt>
                <c:pt idx="43">
                  <c:v>0.73070100000000004</c:v>
                </c:pt>
                <c:pt idx="44">
                  <c:v>0.75224199999999997</c:v>
                </c:pt>
                <c:pt idx="45">
                  <c:v>0.72758199999999995</c:v>
                </c:pt>
                <c:pt idx="46">
                  <c:v>0.76869600000000005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2">
                  <a:shade val="75000"/>
                  <a:satMod val="160000"/>
                </a:schemeClr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loc_u_top10!$D$84:$D$130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loc_u_top10!$L$84:$L$130</c:f>
              <c:numCache>
                <c:formatCode>General</c:formatCode>
                <c:ptCount val="47"/>
                <c:pt idx="0">
                  <c:v>0.96670900000000004</c:v>
                </c:pt>
                <c:pt idx="1">
                  <c:v>0.96516900000000005</c:v>
                </c:pt>
                <c:pt idx="2">
                  <c:v>0.95333699999999999</c:v>
                </c:pt>
                <c:pt idx="3">
                  <c:v>0.94058299999999995</c:v>
                </c:pt>
                <c:pt idx="4">
                  <c:v>0.92956700000000003</c:v>
                </c:pt>
                <c:pt idx="5">
                  <c:v>0.92674199999999995</c:v>
                </c:pt>
                <c:pt idx="6">
                  <c:v>0.92711600000000005</c:v>
                </c:pt>
                <c:pt idx="7">
                  <c:v>0.914192</c:v>
                </c:pt>
                <c:pt idx="8">
                  <c:v>0.91875499999999999</c:v>
                </c:pt>
                <c:pt idx="9">
                  <c:v>0.89651099999999995</c:v>
                </c:pt>
                <c:pt idx="10">
                  <c:v>0.90542900000000004</c:v>
                </c:pt>
                <c:pt idx="11">
                  <c:v>0.905837</c:v>
                </c:pt>
                <c:pt idx="12">
                  <c:v>0.87427999999999995</c:v>
                </c:pt>
                <c:pt idx="13">
                  <c:v>0.88789700000000005</c:v>
                </c:pt>
                <c:pt idx="14">
                  <c:v>0.87950899999999999</c:v>
                </c:pt>
                <c:pt idx="15">
                  <c:v>0.86489799999999994</c:v>
                </c:pt>
                <c:pt idx="16">
                  <c:v>0.87357700000000005</c:v>
                </c:pt>
                <c:pt idx="17">
                  <c:v>0.84895100000000001</c:v>
                </c:pt>
                <c:pt idx="18">
                  <c:v>0.88559100000000002</c:v>
                </c:pt>
                <c:pt idx="19">
                  <c:v>0.88273000000000001</c:v>
                </c:pt>
                <c:pt idx="20">
                  <c:v>0.85941100000000004</c:v>
                </c:pt>
                <c:pt idx="21">
                  <c:v>0.84748699999999999</c:v>
                </c:pt>
                <c:pt idx="22">
                  <c:v>0.84701199999999999</c:v>
                </c:pt>
                <c:pt idx="23">
                  <c:v>0.844024</c:v>
                </c:pt>
                <c:pt idx="24">
                  <c:v>0.867479</c:v>
                </c:pt>
                <c:pt idx="25">
                  <c:v>0.86550000000000005</c:v>
                </c:pt>
                <c:pt idx="26">
                  <c:v>0.84618300000000002</c:v>
                </c:pt>
                <c:pt idx="27">
                  <c:v>0.83569300000000002</c:v>
                </c:pt>
                <c:pt idx="28">
                  <c:v>0.83057300000000001</c:v>
                </c:pt>
                <c:pt idx="29">
                  <c:v>0.83525000000000005</c:v>
                </c:pt>
                <c:pt idx="30">
                  <c:v>0.82835800000000004</c:v>
                </c:pt>
                <c:pt idx="31">
                  <c:v>0.81334399999999996</c:v>
                </c:pt>
                <c:pt idx="32">
                  <c:v>0.83241900000000002</c:v>
                </c:pt>
                <c:pt idx="33">
                  <c:v>0.82402600000000004</c:v>
                </c:pt>
                <c:pt idx="34">
                  <c:v>0.81718800000000003</c:v>
                </c:pt>
                <c:pt idx="35">
                  <c:v>0.80762199999999995</c:v>
                </c:pt>
                <c:pt idx="36">
                  <c:v>0.80518999999999996</c:v>
                </c:pt>
                <c:pt idx="37">
                  <c:v>0.80666400000000005</c:v>
                </c:pt>
                <c:pt idx="38">
                  <c:v>0.75845200000000002</c:v>
                </c:pt>
                <c:pt idx="39">
                  <c:v>0.73997800000000002</c:v>
                </c:pt>
                <c:pt idx="40">
                  <c:v>0.76475000000000004</c:v>
                </c:pt>
                <c:pt idx="41">
                  <c:v>0.75792199999999998</c:v>
                </c:pt>
                <c:pt idx="42">
                  <c:v>0.71798700000000004</c:v>
                </c:pt>
                <c:pt idx="43">
                  <c:v>0.74108099999999999</c:v>
                </c:pt>
                <c:pt idx="44">
                  <c:v>0.75636999999999999</c:v>
                </c:pt>
                <c:pt idx="45">
                  <c:v>0.72355999999999998</c:v>
                </c:pt>
                <c:pt idx="46">
                  <c:v>0.75526700000000002</c:v>
                </c:pt>
              </c:numCache>
            </c:numRef>
          </c:yVal>
          <c:smooth val="0"/>
        </c:ser>
        <c:ser>
          <c:idx val="2"/>
          <c:order val="2"/>
          <c:tx>
            <c:v>psip/psif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3">
                  <a:shade val="75000"/>
                  <a:satMod val="160000"/>
                </a:schemeClr>
              </a:solidFill>
              <a:ln w="9525">
                <a:solidFill>
                  <a:schemeClr val="accent3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loc_u_top10!$D$131:$D$177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loc_u_top10!$L$131:$L$177</c:f>
              <c:numCache>
                <c:formatCode>General</c:formatCode>
                <c:ptCount val="47"/>
                <c:pt idx="0">
                  <c:v>0.97489300000000001</c:v>
                </c:pt>
                <c:pt idx="1">
                  <c:v>0.97819400000000001</c:v>
                </c:pt>
                <c:pt idx="2">
                  <c:v>0.98333700000000002</c:v>
                </c:pt>
                <c:pt idx="3">
                  <c:v>0.98295999999999994</c:v>
                </c:pt>
                <c:pt idx="4">
                  <c:v>0.97725099999999998</c:v>
                </c:pt>
                <c:pt idx="5">
                  <c:v>0.94720800000000005</c:v>
                </c:pt>
                <c:pt idx="6">
                  <c:v>0.981989</c:v>
                </c:pt>
                <c:pt idx="7">
                  <c:v>0.96466300000000005</c:v>
                </c:pt>
                <c:pt idx="8">
                  <c:v>0.98203200000000002</c:v>
                </c:pt>
                <c:pt idx="9">
                  <c:v>0.97950499999999996</c:v>
                </c:pt>
                <c:pt idx="10">
                  <c:v>0.96585299999999996</c:v>
                </c:pt>
                <c:pt idx="11">
                  <c:v>0.97600799999999999</c:v>
                </c:pt>
                <c:pt idx="12">
                  <c:v>0.95068399999999997</c:v>
                </c:pt>
                <c:pt idx="13">
                  <c:v>0.97639600000000004</c:v>
                </c:pt>
                <c:pt idx="14">
                  <c:v>0.95475500000000002</c:v>
                </c:pt>
                <c:pt idx="15">
                  <c:v>0.97913099999999997</c:v>
                </c:pt>
                <c:pt idx="16">
                  <c:v>0.984151</c:v>
                </c:pt>
                <c:pt idx="17">
                  <c:v>0.97953299999999999</c:v>
                </c:pt>
                <c:pt idx="18">
                  <c:v>0.98387400000000003</c:v>
                </c:pt>
                <c:pt idx="19">
                  <c:v>0.97968699999999997</c:v>
                </c:pt>
                <c:pt idx="20">
                  <c:v>0.98061799999999999</c:v>
                </c:pt>
                <c:pt idx="21">
                  <c:v>0.98203799999999997</c:v>
                </c:pt>
                <c:pt idx="22">
                  <c:v>0.97747399999999995</c:v>
                </c:pt>
                <c:pt idx="23">
                  <c:v>0.96357800000000005</c:v>
                </c:pt>
                <c:pt idx="24">
                  <c:v>0.96691300000000002</c:v>
                </c:pt>
                <c:pt idx="25">
                  <c:v>0.97591399999999995</c:v>
                </c:pt>
                <c:pt idx="26">
                  <c:v>0.96574499999999996</c:v>
                </c:pt>
                <c:pt idx="27">
                  <c:v>0.97739900000000002</c:v>
                </c:pt>
                <c:pt idx="28">
                  <c:v>0.99150000000000005</c:v>
                </c:pt>
                <c:pt idx="29">
                  <c:v>0.97534699999999996</c:v>
                </c:pt>
                <c:pt idx="30">
                  <c:v>0.96025499999999997</c:v>
                </c:pt>
                <c:pt idx="31">
                  <c:v>0.97277800000000003</c:v>
                </c:pt>
                <c:pt idx="32">
                  <c:v>0.97479000000000005</c:v>
                </c:pt>
                <c:pt idx="33">
                  <c:v>0.97071300000000005</c:v>
                </c:pt>
                <c:pt idx="34">
                  <c:v>0.96816000000000002</c:v>
                </c:pt>
                <c:pt idx="35">
                  <c:v>0.97358999999999996</c:v>
                </c:pt>
                <c:pt idx="36">
                  <c:v>0.98138400000000003</c:v>
                </c:pt>
                <c:pt idx="37">
                  <c:v>0.96833100000000005</c:v>
                </c:pt>
                <c:pt idx="38">
                  <c:v>0.97217900000000002</c:v>
                </c:pt>
                <c:pt idx="39">
                  <c:v>0.98156699999999997</c:v>
                </c:pt>
                <c:pt idx="40">
                  <c:v>0.97464799999999996</c:v>
                </c:pt>
                <c:pt idx="41">
                  <c:v>0.97988399999999998</c:v>
                </c:pt>
                <c:pt idx="42">
                  <c:v>0.98220600000000002</c:v>
                </c:pt>
                <c:pt idx="43">
                  <c:v>0.97257800000000005</c:v>
                </c:pt>
                <c:pt idx="44">
                  <c:v>0.97615099999999999</c:v>
                </c:pt>
                <c:pt idx="45">
                  <c:v>0.97909500000000005</c:v>
                </c:pt>
                <c:pt idx="46">
                  <c:v>0.97344799999999998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10040"/>
        <c:axId val="208410432"/>
      </c:scatterChart>
      <c:valAx>
        <c:axId val="208410040"/>
        <c:scaling>
          <c:orientation val="minMax"/>
          <c:max val="255"/>
          <c:min val="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 Uncertainty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10432"/>
        <c:crosses val="autoZero"/>
        <c:crossBetween val="midCat"/>
        <c:majorUnit val="25"/>
      </c:valAx>
      <c:valAx>
        <c:axId val="208410432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BM25 Top 10 Map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10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 Uncertainty vs MinDist* Top 10 Map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1">
                  <a:shade val="75000"/>
                  <a:satMod val="160000"/>
                </a:schemeClr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loc_u_top10!$D$37:$D$83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loc_u_top10!$N$37:$N$83</c:f>
              <c:numCache>
                <c:formatCode>General</c:formatCode>
                <c:ptCount val="47"/>
                <c:pt idx="0">
                  <c:v>0.81339700000000004</c:v>
                </c:pt>
                <c:pt idx="1">
                  <c:v>0.73433800000000005</c:v>
                </c:pt>
                <c:pt idx="2">
                  <c:v>0.65076199999999995</c:v>
                </c:pt>
                <c:pt idx="3">
                  <c:v>0.61270999999999998</c:v>
                </c:pt>
                <c:pt idx="4">
                  <c:v>0.57944600000000002</c:v>
                </c:pt>
                <c:pt idx="5">
                  <c:v>0.49548599999999998</c:v>
                </c:pt>
                <c:pt idx="6">
                  <c:v>0.49492900000000001</c:v>
                </c:pt>
                <c:pt idx="7">
                  <c:v>0.420566</c:v>
                </c:pt>
                <c:pt idx="8">
                  <c:v>0.41773500000000002</c:v>
                </c:pt>
                <c:pt idx="9">
                  <c:v>0.39402700000000002</c:v>
                </c:pt>
                <c:pt idx="10">
                  <c:v>0.36669600000000002</c:v>
                </c:pt>
                <c:pt idx="11">
                  <c:v>0.35061199999999998</c:v>
                </c:pt>
                <c:pt idx="12">
                  <c:v>0.35266500000000001</c:v>
                </c:pt>
                <c:pt idx="13">
                  <c:v>0.338893</c:v>
                </c:pt>
                <c:pt idx="14">
                  <c:v>0.33809400000000001</c:v>
                </c:pt>
                <c:pt idx="15">
                  <c:v>0.32507599999999998</c:v>
                </c:pt>
                <c:pt idx="16">
                  <c:v>0.31154500000000002</c:v>
                </c:pt>
                <c:pt idx="17">
                  <c:v>0.312697</c:v>
                </c:pt>
                <c:pt idx="18">
                  <c:v>0.29308000000000001</c:v>
                </c:pt>
                <c:pt idx="19">
                  <c:v>0.285578</c:v>
                </c:pt>
                <c:pt idx="20">
                  <c:v>0.29207300000000003</c:v>
                </c:pt>
                <c:pt idx="21">
                  <c:v>0.28668199999999999</c:v>
                </c:pt>
                <c:pt idx="22">
                  <c:v>0.25021700000000002</c:v>
                </c:pt>
                <c:pt idx="23">
                  <c:v>0.27444400000000002</c:v>
                </c:pt>
                <c:pt idx="24">
                  <c:v>0.26768999999999998</c:v>
                </c:pt>
                <c:pt idx="25">
                  <c:v>0.26097100000000001</c:v>
                </c:pt>
                <c:pt idx="26">
                  <c:v>0.25747500000000001</c:v>
                </c:pt>
                <c:pt idx="27">
                  <c:v>0.26086500000000001</c:v>
                </c:pt>
                <c:pt idx="28">
                  <c:v>0.229852</c:v>
                </c:pt>
                <c:pt idx="29">
                  <c:v>0.26908500000000002</c:v>
                </c:pt>
                <c:pt idx="30">
                  <c:v>0.24271400000000001</c:v>
                </c:pt>
                <c:pt idx="31">
                  <c:v>0.24343000000000001</c:v>
                </c:pt>
                <c:pt idx="32">
                  <c:v>0.26527499999999998</c:v>
                </c:pt>
                <c:pt idx="33">
                  <c:v>0.22920499999999999</c:v>
                </c:pt>
                <c:pt idx="34">
                  <c:v>0.217394</c:v>
                </c:pt>
                <c:pt idx="35">
                  <c:v>0.20517199999999999</c:v>
                </c:pt>
                <c:pt idx="36">
                  <c:v>0.171265</c:v>
                </c:pt>
                <c:pt idx="37">
                  <c:v>0.183897</c:v>
                </c:pt>
                <c:pt idx="38">
                  <c:v>0.178397</c:v>
                </c:pt>
                <c:pt idx="39">
                  <c:v>0.185033</c:v>
                </c:pt>
                <c:pt idx="40">
                  <c:v>0.18178900000000001</c:v>
                </c:pt>
                <c:pt idx="41">
                  <c:v>0.180926</c:v>
                </c:pt>
                <c:pt idx="42">
                  <c:v>0.17403299999999999</c:v>
                </c:pt>
                <c:pt idx="43">
                  <c:v>0.17052100000000001</c:v>
                </c:pt>
                <c:pt idx="44">
                  <c:v>0.170234</c:v>
                </c:pt>
                <c:pt idx="45">
                  <c:v>0.168299</c:v>
                </c:pt>
                <c:pt idx="46">
                  <c:v>0.17275599999999999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2">
                  <a:shade val="75000"/>
                  <a:satMod val="160000"/>
                </a:schemeClr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loc_u_top10!$D$84:$D$130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loc_u_top10!$N$84:$N$130</c:f>
              <c:numCache>
                <c:formatCode>General</c:formatCode>
                <c:ptCount val="47"/>
                <c:pt idx="0">
                  <c:v>0.80839000000000005</c:v>
                </c:pt>
                <c:pt idx="1">
                  <c:v>0.74720299999999995</c:v>
                </c:pt>
                <c:pt idx="2">
                  <c:v>0.65455399999999997</c:v>
                </c:pt>
                <c:pt idx="3">
                  <c:v>0.617927</c:v>
                </c:pt>
                <c:pt idx="4">
                  <c:v>0.57491800000000004</c:v>
                </c:pt>
                <c:pt idx="5">
                  <c:v>0.510772</c:v>
                </c:pt>
                <c:pt idx="6">
                  <c:v>0.50314300000000001</c:v>
                </c:pt>
                <c:pt idx="7">
                  <c:v>0.42443399999999998</c:v>
                </c:pt>
                <c:pt idx="8">
                  <c:v>0.41910199999999997</c:v>
                </c:pt>
                <c:pt idx="9">
                  <c:v>0.40561999999999998</c:v>
                </c:pt>
                <c:pt idx="10">
                  <c:v>0.37387799999999999</c:v>
                </c:pt>
                <c:pt idx="11">
                  <c:v>0.36608499999999999</c:v>
                </c:pt>
                <c:pt idx="12">
                  <c:v>0.350995</c:v>
                </c:pt>
                <c:pt idx="13">
                  <c:v>0.33937899999999999</c:v>
                </c:pt>
                <c:pt idx="14">
                  <c:v>0.33495999999999998</c:v>
                </c:pt>
                <c:pt idx="15">
                  <c:v>0.324683</c:v>
                </c:pt>
                <c:pt idx="16">
                  <c:v>0.31050499999999998</c:v>
                </c:pt>
                <c:pt idx="17">
                  <c:v>0.31977499999999998</c:v>
                </c:pt>
                <c:pt idx="18">
                  <c:v>0.297983</c:v>
                </c:pt>
                <c:pt idx="19">
                  <c:v>0.28686899999999999</c:v>
                </c:pt>
                <c:pt idx="20">
                  <c:v>0.293715</c:v>
                </c:pt>
                <c:pt idx="21">
                  <c:v>0.28246700000000002</c:v>
                </c:pt>
                <c:pt idx="22">
                  <c:v>0.26035999999999998</c:v>
                </c:pt>
                <c:pt idx="23">
                  <c:v>0.26877499999999999</c:v>
                </c:pt>
                <c:pt idx="24">
                  <c:v>0.264156</c:v>
                </c:pt>
                <c:pt idx="25">
                  <c:v>0.25191400000000003</c:v>
                </c:pt>
                <c:pt idx="26">
                  <c:v>0.254303</c:v>
                </c:pt>
                <c:pt idx="27">
                  <c:v>0.260685</c:v>
                </c:pt>
                <c:pt idx="28">
                  <c:v>0.235628</c:v>
                </c:pt>
                <c:pt idx="29">
                  <c:v>0.26487699999999997</c:v>
                </c:pt>
                <c:pt idx="30">
                  <c:v>0.24321699999999999</c:v>
                </c:pt>
                <c:pt idx="31">
                  <c:v>0.251577</c:v>
                </c:pt>
                <c:pt idx="32">
                  <c:v>0.25990099999999999</c:v>
                </c:pt>
                <c:pt idx="33">
                  <c:v>0.22762099999999999</c:v>
                </c:pt>
                <c:pt idx="34">
                  <c:v>0.22663700000000001</c:v>
                </c:pt>
                <c:pt idx="35">
                  <c:v>0.20109399999999999</c:v>
                </c:pt>
                <c:pt idx="36">
                  <c:v>0.18041499999999999</c:v>
                </c:pt>
                <c:pt idx="37">
                  <c:v>0.185945</c:v>
                </c:pt>
                <c:pt idx="38">
                  <c:v>0.181066</c:v>
                </c:pt>
                <c:pt idx="39">
                  <c:v>0.19234599999999999</c:v>
                </c:pt>
                <c:pt idx="40">
                  <c:v>0.18676300000000001</c:v>
                </c:pt>
                <c:pt idx="41">
                  <c:v>0.16980899999999999</c:v>
                </c:pt>
                <c:pt idx="42">
                  <c:v>0.174593</c:v>
                </c:pt>
                <c:pt idx="43">
                  <c:v>0.16045300000000001</c:v>
                </c:pt>
                <c:pt idx="44">
                  <c:v>0.156581</c:v>
                </c:pt>
                <c:pt idx="45">
                  <c:v>0.171047</c:v>
                </c:pt>
                <c:pt idx="46">
                  <c:v>0.15776100000000001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3">
                  <a:shade val="75000"/>
                  <a:satMod val="160000"/>
                </a:schemeClr>
              </a:solidFill>
              <a:ln w="9525">
                <a:solidFill>
                  <a:schemeClr val="accent3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loc_u_top10!$D$131:$D$177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loc_u_top10!$N$131:$N$177</c:f>
              <c:numCache>
                <c:formatCode>General</c:formatCode>
                <c:ptCount val="47"/>
                <c:pt idx="0">
                  <c:v>0.86870999999999998</c:v>
                </c:pt>
                <c:pt idx="1">
                  <c:v>0.81697900000000001</c:v>
                </c:pt>
                <c:pt idx="2">
                  <c:v>0.769173</c:v>
                </c:pt>
                <c:pt idx="3">
                  <c:v>0.73356500000000002</c:v>
                </c:pt>
                <c:pt idx="4">
                  <c:v>0.66539700000000002</c:v>
                </c:pt>
                <c:pt idx="5">
                  <c:v>0.61272000000000004</c:v>
                </c:pt>
                <c:pt idx="6">
                  <c:v>0.61294400000000004</c:v>
                </c:pt>
                <c:pt idx="7">
                  <c:v>0.537829</c:v>
                </c:pt>
                <c:pt idx="8">
                  <c:v>0.51597199999999999</c:v>
                </c:pt>
                <c:pt idx="9">
                  <c:v>0.49179800000000001</c:v>
                </c:pt>
                <c:pt idx="10">
                  <c:v>0.49547099999999999</c:v>
                </c:pt>
                <c:pt idx="11">
                  <c:v>0.462725</c:v>
                </c:pt>
                <c:pt idx="12">
                  <c:v>0.44680999999999998</c:v>
                </c:pt>
                <c:pt idx="13">
                  <c:v>0.446409</c:v>
                </c:pt>
                <c:pt idx="14">
                  <c:v>0.43147999999999997</c:v>
                </c:pt>
                <c:pt idx="15">
                  <c:v>0.42662699999999998</c:v>
                </c:pt>
                <c:pt idx="16">
                  <c:v>0.38251600000000002</c:v>
                </c:pt>
                <c:pt idx="17">
                  <c:v>0.426819</c:v>
                </c:pt>
                <c:pt idx="18">
                  <c:v>0.37335200000000002</c:v>
                </c:pt>
                <c:pt idx="19">
                  <c:v>0.369585</c:v>
                </c:pt>
                <c:pt idx="20">
                  <c:v>0.42618699999999998</c:v>
                </c:pt>
                <c:pt idx="21">
                  <c:v>0.30080699999999999</c:v>
                </c:pt>
                <c:pt idx="22">
                  <c:v>0.29142200000000001</c:v>
                </c:pt>
                <c:pt idx="23">
                  <c:v>0.31889800000000001</c:v>
                </c:pt>
                <c:pt idx="24">
                  <c:v>0.33090999999999998</c:v>
                </c:pt>
                <c:pt idx="25">
                  <c:v>0.31330999999999998</c:v>
                </c:pt>
                <c:pt idx="26">
                  <c:v>0.28439700000000001</c:v>
                </c:pt>
                <c:pt idx="27">
                  <c:v>0.34984700000000002</c:v>
                </c:pt>
                <c:pt idx="28">
                  <c:v>0.281447</c:v>
                </c:pt>
                <c:pt idx="29">
                  <c:v>0.350101</c:v>
                </c:pt>
                <c:pt idx="30">
                  <c:v>0.29751100000000003</c:v>
                </c:pt>
                <c:pt idx="31">
                  <c:v>0.32645400000000002</c:v>
                </c:pt>
                <c:pt idx="32">
                  <c:v>0.35456300000000002</c:v>
                </c:pt>
                <c:pt idx="33">
                  <c:v>0.272455</c:v>
                </c:pt>
                <c:pt idx="34">
                  <c:v>0.26870500000000003</c:v>
                </c:pt>
                <c:pt idx="35">
                  <c:v>0.24992900000000001</c:v>
                </c:pt>
                <c:pt idx="36">
                  <c:v>0.225687</c:v>
                </c:pt>
                <c:pt idx="37">
                  <c:v>0.23710100000000001</c:v>
                </c:pt>
                <c:pt idx="38">
                  <c:v>0.24893999999999999</c:v>
                </c:pt>
                <c:pt idx="39">
                  <c:v>0.19722899999999999</c:v>
                </c:pt>
                <c:pt idx="40">
                  <c:v>0.22661000000000001</c:v>
                </c:pt>
                <c:pt idx="41">
                  <c:v>0.18079999999999999</c:v>
                </c:pt>
                <c:pt idx="42">
                  <c:v>0.222358</c:v>
                </c:pt>
                <c:pt idx="43">
                  <c:v>0.171762</c:v>
                </c:pt>
                <c:pt idx="44">
                  <c:v>0.22195999999999999</c:v>
                </c:pt>
                <c:pt idx="45">
                  <c:v>0.203013</c:v>
                </c:pt>
                <c:pt idx="46">
                  <c:v>0.209151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88888"/>
        <c:axId val="208489280"/>
      </c:scatterChart>
      <c:valAx>
        <c:axId val="208488888"/>
        <c:scaling>
          <c:orientation val="minMax"/>
          <c:max val="100"/>
          <c:min val="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 Uncertainty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89280"/>
        <c:crosses val="autoZero"/>
        <c:crossBetween val="midCat"/>
        <c:majorUnit val="10"/>
      </c:valAx>
      <c:valAx>
        <c:axId val="208489280"/>
        <c:scaling>
          <c:orientation val="minMax"/>
          <c:max val="0.9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MinDist* </a:t>
                </a:r>
                <a:r>
                  <a:rPr lang="en-US" dirty="0"/>
                  <a:t>Top 10 Map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88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</a:t>
            </a:r>
            <a:r>
              <a:rPr lang="en-US" baseline="0" dirty="0"/>
              <a:t> </a:t>
            </a:r>
            <a:r>
              <a:rPr lang="en-US" baseline="0" dirty="0" smtClean="0"/>
              <a:t>Secret: History Size vs Accuracy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Sheet1!$F$3:$F$8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</c:numCache>
            </c:numRef>
          </c:xVal>
          <c:yVal>
            <c:numRef>
              <c:f>Sheet1!$I$3:$I$8</c:f>
              <c:numCache>
                <c:formatCode>General</c:formatCode>
                <c:ptCount val="6"/>
                <c:pt idx="0">
                  <c:v>0.68</c:v>
                </c:pt>
                <c:pt idx="1">
                  <c:v>0.76</c:v>
                </c:pt>
                <c:pt idx="2">
                  <c:v>0.8</c:v>
                </c:pt>
                <c:pt idx="3">
                  <c:v>0.9</c:v>
                </c:pt>
                <c:pt idx="4">
                  <c:v>0.96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90064"/>
        <c:axId val="208490456"/>
      </c:scatterChart>
      <c:valAx>
        <c:axId val="208490064"/>
        <c:scaling>
          <c:orientation val="minMax"/>
          <c:max val="32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History</a:t>
                </a:r>
                <a:r>
                  <a:rPr lang="en-US" baseline="0" dirty="0"/>
                  <a:t> Size (# </a:t>
                </a:r>
                <a:r>
                  <a:rPr lang="en-US" baseline="0" dirty="0" smtClean="0"/>
                  <a:t>hidden query terms, or trapdoors)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0456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208490456"/>
        <c:scaling>
          <c:orientation val="minMax"/>
          <c:max val="1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</a:t>
                </a:r>
                <a:r>
                  <a:rPr lang="en-US" baseline="0"/>
                  <a:t> Correctly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0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History Size vs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secret</c:v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Sheet1!$F$3:$F$8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</c:numCache>
            </c:numRef>
          </c:xVal>
          <c:yVal>
            <c:numRef>
              <c:f>Sheet1!$I$3:$I$8</c:f>
              <c:numCache>
                <c:formatCode>General</c:formatCode>
                <c:ptCount val="6"/>
                <c:pt idx="0">
                  <c:v>0.68</c:v>
                </c:pt>
                <c:pt idx="1">
                  <c:v>0.76</c:v>
                </c:pt>
                <c:pt idx="2">
                  <c:v>0.8</c:v>
                </c:pt>
                <c:pt idx="3">
                  <c:v>0.9</c:v>
                </c:pt>
                <c:pt idx="4">
                  <c:v>0.96</c:v>
                </c:pt>
                <c:pt idx="5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v>10 secrets</c:v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Sheet1!$G$34:$G$40</c:f>
              <c:numCache>
                <c:formatCode>General</c:formatCode>
                <c:ptCount val="7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  <c:pt idx="6">
                  <c:v>9600000</c:v>
                </c:pt>
              </c:numCache>
            </c:numRef>
          </c:xVal>
          <c:yVal>
            <c:numRef>
              <c:f>Sheet1!$J$34:$J$40</c:f>
              <c:numCache>
                <c:formatCode>General</c:formatCode>
                <c:ptCount val="7"/>
                <c:pt idx="0">
                  <c:v>0.27400000000000002</c:v>
                </c:pt>
                <c:pt idx="1">
                  <c:v>0.39800000000000002</c:v>
                </c:pt>
                <c:pt idx="2">
                  <c:v>0.442</c:v>
                </c:pt>
                <c:pt idx="3">
                  <c:v>0.52200000000000002</c:v>
                </c:pt>
                <c:pt idx="4">
                  <c:v>0.58799999999999997</c:v>
                </c:pt>
                <c:pt idx="5">
                  <c:v>0.72599999999999998</c:v>
                </c:pt>
                <c:pt idx="6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491240"/>
        <c:axId val="208491632"/>
      </c:scatterChart>
      <c:valAx>
        <c:axId val="208491240"/>
        <c:scaling>
          <c:orientation val="minMax"/>
          <c:max val="10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History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1632"/>
        <c:crosses val="autoZero"/>
        <c:crossBetween val="midCat"/>
        <c:majorUnit val="10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208491632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 Correctly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91240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Obfuscation rate = 0.2: History size vs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'attack--hist_acc_ob'!$F$35:$F$53</c:f>
              <c:numCache>
                <c:formatCode>General</c:formatCode>
                <c:ptCount val="19"/>
                <c:pt idx="0">
                  <c:v>75</c:v>
                </c:pt>
                <c:pt idx="1">
                  <c:v>151</c:v>
                </c:pt>
                <c:pt idx="2">
                  <c:v>403</c:v>
                </c:pt>
                <c:pt idx="3">
                  <c:v>806</c:v>
                </c:pt>
                <c:pt idx="4">
                  <c:v>1612</c:v>
                </c:pt>
                <c:pt idx="5">
                  <c:v>3125</c:v>
                </c:pt>
                <c:pt idx="6">
                  <c:v>6250</c:v>
                </c:pt>
                <c:pt idx="7">
                  <c:v>12500</c:v>
                </c:pt>
                <c:pt idx="8">
                  <c:v>25000</c:v>
                </c:pt>
                <c:pt idx="9">
                  <c:v>50000</c:v>
                </c:pt>
                <c:pt idx="10">
                  <c:v>100000</c:v>
                </c:pt>
                <c:pt idx="11">
                  <c:v>200000</c:v>
                </c:pt>
                <c:pt idx="12">
                  <c:v>300000</c:v>
                </c:pt>
                <c:pt idx="13">
                  <c:v>600000</c:v>
                </c:pt>
                <c:pt idx="14">
                  <c:v>1200000</c:v>
                </c:pt>
                <c:pt idx="15">
                  <c:v>2400000</c:v>
                </c:pt>
                <c:pt idx="16">
                  <c:v>4800000</c:v>
                </c:pt>
                <c:pt idx="17">
                  <c:v>12800000</c:v>
                </c:pt>
                <c:pt idx="18">
                  <c:v>16000000</c:v>
                </c:pt>
              </c:numCache>
            </c:numRef>
          </c:xVal>
          <c:yVal>
            <c:numRef>
              <c:f>'attack--hist_acc_ob'!$I$35:$I$53</c:f>
              <c:numCache>
                <c:formatCode>General</c:formatCode>
                <c:ptCount val="19"/>
                <c:pt idx="0">
                  <c:v>8.0000000000000002E-3</c:v>
                </c:pt>
                <c:pt idx="1">
                  <c:v>8.0000000000000002E-3</c:v>
                </c:pt>
                <c:pt idx="2">
                  <c:v>8.0000000000000002E-3</c:v>
                </c:pt>
                <c:pt idx="3">
                  <c:v>8.0000000000000002E-3</c:v>
                </c:pt>
                <c:pt idx="4">
                  <c:v>1.2E-2</c:v>
                </c:pt>
                <c:pt idx="5">
                  <c:v>1.2E-2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1.2E-2</c:v>
                </c:pt>
                <c:pt idx="9">
                  <c:v>1.2E-2</c:v>
                </c:pt>
                <c:pt idx="10">
                  <c:v>1.6E-2</c:v>
                </c:pt>
                <c:pt idx="11">
                  <c:v>1.2E-2</c:v>
                </c:pt>
                <c:pt idx="12">
                  <c:v>1.6E-2</c:v>
                </c:pt>
                <c:pt idx="13">
                  <c:v>4.3999999999999997E-2</c:v>
                </c:pt>
                <c:pt idx="14">
                  <c:v>4.3999999999999997E-2</c:v>
                </c:pt>
                <c:pt idx="15">
                  <c:v>5.1999999999999998E-2</c:v>
                </c:pt>
                <c:pt idx="16">
                  <c:v>0.108</c:v>
                </c:pt>
                <c:pt idx="17">
                  <c:v>0.114</c:v>
                </c:pt>
                <c:pt idx="18">
                  <c:v>0.12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669496"/>
        <c:axId val="208669888"/>
      </c:scatterChart>
      <c:valAx>
        <c:axId val="208669496"/>
        <c:scaling>
          <c:orientation val="minMax"/>
          <c:max val="16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History (number of samples)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69888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20866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 Correctly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6949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Obfuscation rate </a:t>
            </a:r>
            <a:r>
              <a:rPr lang="en-US" dirty="0" smtClean="0"/>
              <a:t>vs </a:t>
            </a:r>
            <a:r>
              <a:rPr lang="en-US" dirty="0"/>
              <a:t>BM25 </a:t>
            </a:r>
            <a:r>
              <a:rPr lang="en-US" dirty="0" smtClean="0"/>
              <a:t>MAP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Sheet1!$F$3133:$F$3153</c:f>
              <c:numCache>
                <c:formatCode>General</c:formatCode>
                <c:ptCount val="21"/>
                <c:pt idx="0">
                  <c:v>0.832542</c:v>
                </c:pt>
                <c:pt idx="1">
                  <c:v>0.83437700000000004</c:v>
                </c:pt>
                <c:pt idx="2">
                  <c:v>0.83368200000000003</c:v>
                </c:pt>
                <c:pt idx="3">
                  <c:v>0.82659199999999999</c:v>
                </c:pt>
                <c:pt idx="4">
                  <c:v>0.82692299999999996</c:v>
                </c:pt>
                <c:pt idx="5">
                  <c:v>0.82590600000000003</c:v>
                </c:pt>
                <c:pt idx="6">
                  <c:v>0.81794999999999995</c:v>
                </c:pt>
                <c:pt idx="7">
                  <c:v>0.81864800000000004</c:v>
                </c:pt>
                <c:pt idx="8">
                  <c:v>0.81596900000000006</c:v>
                </c:pt>
                <c:pt idx="9">
                  <c:v>0.80888300000000002</c:v>
                </c:pt>
                <c:pt idx="10">
                  <c:v>0.80929099999999998</c:v>
                </c:pt>
                <c:pt idx="11">
                  <c:v>0.80958300000000005</c:v>
                </c:pt>
                <c:pt idx="12">
                  <c:v>0.79971099999999995</c:v>
                </c:pt>
                <c:pt idx="13">
                  <c:v>0.79788599999999998</c:v>
                </c:pt>
                <c:pt idx="14">
                  <c:v>0.79735900000000004</c:v>
                </c:pt>
                <c:pt idx="15">
                  <c:v>0.79036200000000001</c:v>
                </c:pt>
                <c:pt idx="16">
                  <c:v>0.79257699999999998</c:v>
                </c:pt>
                <c:pt idx="17">
                  <c:v>0.79519700000000004</c:v>
                </c:pt>
                <c:pt idx="18">
                  <c:v>0.78437299999999999</c:v>
                </c:pt>
                <c:pt idx="19">
                  <c:v>0.781246</c:v>
                </c:pt>
                <c:pt idx="20">
                  <c:v>0.78638799999999998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Sheet1!$J$3133:$J$3153</c:f>
              <c:numCache>
                <c:formatCode>General</c:formatCode>
                <c:ptCount val="21"/>
                <c:pt idx="0">
                  <c:v>0.82955999999999996</c:v>
                </c:pt>
                <c:pt idx="1">
                  <c:v>0.83442099999999997</c:v>
                </c:pt>
                <c:pt idx="2">
                  <c:v>0.83520099999999997</c:v>
                </c:pt>
                <c:pt idx="3">
                  <c:v>0.827573</c:v>
                </c:pt>
                <c:pt idx="4">
                  <c:v>0.82572199999999996</c:v>
                </c:pt>
                <c:pt idx="5">
                  <c:v>0.82557199999999997</c:v>
                </c:pt>
                <c:pt idx="6">
                  <c:v>0.81692500000000001</c:v>
                </c:pt>
                <c:pt idx="7">
                  <c:v>0.81961700000000004</c:v>
                </c:pt>
                <c:pt idx="8">
                  <c:v>0.81691100000000005</c:v>
                </c:pt>
                <c:pt idx="9">
                  <c:v>0.80901299999999998</c:v>
                </c:pt>
                <c:pt idx="10">
                  <c:v>0.80873700000000004</c:v>
                </c:pt>
                <c:pt idx="11">
                  <c:v>0.81071899999999997</c:v>
                </c:pt>
                <c:pt idx="12">
                  <c:v>0.80276000000000003</c:v>
                </c:pt>
                <c:pt idx="13">
                  <c:v>0.80111699999999997</c:v>
                </c:pt>
                <c:pt idx="14">
                  <c:v>0.79792600000000002</c:v>
                </c:pt>
                <c:pt idx="15">
                  <c:v>0.788964</c:v>
                </c:pt>
                <c:pt idx="16">
                  <c:v>0.79458700000000004</c:v>
                </c:pt>
                <c:pt idx="17">
                  <c:v>0.79648699999999995</c:v>
                </c:pt>
                <c:pt idx="18">
                  <c:v>0.78856700000000002</c:v>
                </c:pt>
                <c:pt idx="19">
                  <c:v>0.78471000000000002</c:v>
                </c:pt>
                <c:pt idx="20">
                  <c:v>0.78603299999999998</c:v>
                </c:pt>
              </c:numCache>
            </c:numRef>
          </c:yVal>
          <c:smooth val="0"/>
        </c:ser>
        <c:ser>
          <c:idx val="2"/>
          <c:order val="2"/>
          <c:tx>
            <c:v>psif</c:v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Sheet1!$N$3133:$N$3153</c:f>
              <c:numCache>
                <c:formatCode>General</c:formatCode>
                <c:ptCount val="21"/>
                <c:pt idx="0">
                  <c:v>0.93134399999999995</c:v>
                </c:pt>
                <c:pt idx="1">
                  <c:v>0.92793599999999998</c:v>
                </c:pt>
                <c:pt idx="2">
                  <c:v>0.93023100000000003</c:v>
                </c:pt>
                <c:pt idx="3">
                  <c:v>0.919041</c:v>
                </c:pt>
                <c:pt idx="4">
                  <c:v>0.91667600000000005</c:v>
                </c:pt>
                <c:pt idx="5">
                  <c:v>0.91660900000000001</c:v>
                </c:pt>
                <c:pt idx="6">
                  <c:v>0.90457399999999999</c:v>
                </c:pt>
                <c:pt idx="7">
                  <c:v>0.903424</c:v>
                </c:pt>
                <c:pt idx="8">
                  <c:v>0.90354199999999996</c:v>
                </c:pt>
                <c:pt idx="9">
                  <c:v>0.89214000000000004</c:v>
                </c:pt>
                <c:pt idx="10">
                  <c:v>0.88804499999999997</c:v>
                </c:pt>
                <c:pt idx="11">
                  <c:v>0.88803399999999999</c:v>
                </c:pt>
                <c:pt idx="12">
                  <c:v>0.87393500000000002</c:v>
                </c:pt>
                <c:pt idx="13">
                  <c:v>0.87730600000000003</c:v>
                </c:pt>
                <c:pt idx="14">
                  <c:v>0.87931499999999996</c:v>
                </c:pt>
                <c:pt idx="15">
                  <c:v>0.86517299999999997</c:v>
                </c:pt>
                <c:pt idx="16">
                  <c:v>0.86644600000000005</c:v>
                </c:pt>
                <c:pt idx="17">
                  <c:v>0.86978500000000003</c:v>
                </c:pt>
                <c:pt idx="18">
                  <c:v>0.85403700000000005</c:v>
                </c:pt>
                <c:pt idx="19">
                  <c:v>0.85546</c:v>
                </c:pt>
                <c:pt idx="20">
                  <c:v>0.85592699999999999</c:v>
                </c:pt>
              </c:numCache>
            </c:numRef>
          </c:yVal>
          <c:smooth val="0"/>
        </c:ser>
        <c:ser>
          <c:idx val="3"/>
          <c:order val="3"/>
          <c:tx>
            <c:v>psip</c:v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Sheet1!$R$3133:$R$3153</c:f>
              <c:numCache>
                <c:formatCode>General</c:formatCode>
                <c:ptCount val="21"/>
                <c:pt idx="0">
                  <c:v>0.93012600000000001</c:v>
                </c:pt>
                <c:pt idx="1">
                  <c:v>0.92962199999999995</c:v>
                </c:pt>
                <c:pt idx="2">
                  <c:v>0.93009699999999995</c:v>
                </c:pt>
                <c:pt idx="3">
                  <c:v>0.91688999999999998</c:v>
                </c:pt>
                <c:pt idx="4">
                  <c:v>0.91664000000000001</c:v>
                </c:pt>
                <c:pt idx="5">
                  <c:v>0.91766000000000003</c:v>
                </c:pt>
                <c:pt idx="6">
                  <c:v>0.904555</c:v>
                </c:pt>
                <c:pt idx="7">
                  <c:v>0.90473099999999995</c:v>
                </c:pt>
                <c:pt idx="8">
                  <c:v>0.906331</c:v>
                </c:pt>
                <c:pt idx="9">
                  <c:v>0.88991100000000001</c:v>
                </c:pt>
                <c:pt idx="10">
                  <c:v>0.89118200000000003</c:v>
                </c:pt>
                <c:pt idx="11">
                  <c:v>0.88935399999999998</c:v>
                </c:pt>
                <c:pt idx="12">
                  <c:v>0.87787599999999999</c:v>
                </c:pt>
                <c:pt idx="13">
                  <c:v>0.87597999999999998</c:v>
                </c:pt>
                <c:pt idx="14">
                  <c:v>0.87808399999999998</c:v>
                </c:pt>
                <c:pt idx="15">
                  <c:v>0.86523399999999995</c:v>
                </c:pt>
                <c:pt idx="16">
                  <c:v>0.86533199999999999</c:v>
                </c:pt>
                <c:pt idx="17">
                  <c:v>0.86762099999999998</c:v>
                </c:pt>
                <c:pt idx="18">
                  <c:v>0.85434100000000002</c:v>
                </c:pt>
                <c:pt idx="19">
                  <c:v>0.85527399999999998</c:v>
                </c:pt>
                <c:pt idx="20">
                  <c:v>0.856873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670672"/>
        <c:axId val="208744576"/>
      </c:scatterChart>
      <c:valAx>
        <c:axId val="208670672"/>
        <c:scaling>
          <c:orientation val="minMax"/>
          <c:max val="0.8600000000000001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Obfuscation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44576"/>
        <c:crosses val="autoZero"/>
        <c:crossBetween val="midCat"/>
      </c:valAx>
      <c:valAx>
        <c:axId val="208744576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BM25 Map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7067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7-27T22:01:40.81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9" y="1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FE680-506C-4285-B018-5F92D9511323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57250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9" y="857250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58F0E-049C-409A-9EF5-8547BC30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6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52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52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9C3D7-BA80-4FA0-BEDA-DC62426947D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28713"/>
            <a:ext cx="5413375" cy="3044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343253"/>
            <a:ext cx="5669280" cy="35535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72126"/>
            <a:ext cx="3070860" cy="452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572126"/>
            <a:ext cx="3070860" cy="452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7404-16B0-40F5-B903-C67FC0B6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Reliable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Accessible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Organizations trust cloud storage providers (CSP) with storage logistics but not with confidentiality.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𝑐𝑟𝑦𝑝𝑡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cryptographic hash function, e.g., SHA256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fast </a:t>
                </a:r>
                <a:r>
                  <a:rPr lang="en-US" dirty="0">
                    <a:latin typeface="Cambria Math" panose="02040503050406030204" pitchFamily="18" charset="0"/>
                  </a:rPr>
                  <a:t>hash function that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distributes keys uniformly, </a:t>
                </a:r>
                <a:r>
                  <a:rPr lang="en-US" dirty="0">
                    <a:latin typeface="Cambria Math" panose="02040503050406030204" pitchFamily="18" charset="0"/>
                  </a:rPr>
                  <a:t>e.g., </a:t>
                </a:r>
                <a:r>
                  <a:rPr lang="en-US" dirty="0" err="1">
                    <a:latin typeface="Cambria Math" panose="02040503050406030204" pitchFamily="18" charset="0"/>
                  </a:rPr>
                  <a:t>JenkinsHash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hash"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𝑐𝑟𝑦𝑝𝑡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cryptographic hash function, e.g., SHA256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hash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𝑓𝑎𝑠𝑡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fast </a:t>
                </a:r>
                <a:r>
                  <a:rPr lang="en-US" dirty="0">
                    <a:latin typeface="Cambria Math" panose="02040503050406030204" pitchFamily="18" charset="0"/>
                  </a:rPr>
                  <a:t>hash function that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distributes keys uniformly, </a:t>
                </a:r>
                <a:r>
                  <a:rPr lang="en-US" dirty="0">
                    <a:latin typeface="Cambria Math" panose="02040503050406030204" pitchFamily="18" charset="0"/>
                  </a:rPr>
                  <a:t>e.g., </a:t>
                </a:r>
                <a:r>
                  <a:rPr lang="en-US" dirty="0" err="1">
                    <a:latin typeface="Cambria Math" panose="02040503050406030204" pitchFamily="18" charset="0"/>
                  </a:rPr>
                  <a:t>JenkinsHash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4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0" indent="-228600">
                  <a:buAutoNum type="arabicParenBoth"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Client transmits doc over a secure channel to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𝑑𝑜𝑐𝑢𝑚𝑒𝑛𝑡 𝑝𝑟𝑜𝑐𝑒𝑠𝑠𝑜𝑟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Most likely: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lient’s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local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machine</a:t>
                </a:r>
              </a:p>
              <a:p>
                <a:pPr marL="228600" lvl="0" indent="-228600">
                  <a:buAutoNum type="arabicParenBoth"/>
                </a:pP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Optional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document processor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encrypts the document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transmits it to an untrusted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system,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e.g.,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CSP.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(3) First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document processor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generates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searchable terms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the document. These terms can be anything—Soundex hashes, trigrams, etc.—but in our implementation they are lower-case unigrams and bigrams (optionally stemmed) contained in the document (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biword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Second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searchable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terms (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concatenated with secrets)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are fed into a cryptographic one-way hash function. Finally, it generates a list of hidden terms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(trapdoors) from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output of the one-way hash function and transmits the intermediate results to a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proxy indexer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(4) First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proxy indexer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concatenates one or more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secrets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the intermediate hidden terms and feeds them into a one-way hash function. Second, the proxy concatenates the document’s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id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outputs of the previous hash function and feeds them into another one-way hash. Third, a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secure index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constructed from the hash function’s output. Finally, it transmits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secure index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the CSP. At this point, the CSP stores the secure index and, optionally, its corresponding encrypted document in a database to facilitate efficient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Encrypted Search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operations in response to hidden queries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Notes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=2.07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using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minimal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perfect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false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positive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rate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unique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unigrams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bigrams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doc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PSIB: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blocks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PSIF: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maximum frequency of any word in doc</a:t>
                </a:r>
              </a:p>
              <a:p>
                <a:r>
                  <a:rPr lang="en-US" dirty="0" smtClean="0"/>
                  <a:t>PSIP: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/>
                              <m:t>unigrams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m:rPr>
                            <m:nor/>
                          </m:rPr>
                          <a:rPr lang="en-US"/>
                          <m:t>bigrams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/>
                          <m:t>freq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# bits needed to represent any position (much better can be done as outlined in paper)</a:t>
                </a:r>
              </a:p>
              <a:p>
                <a:r>
                  <a:rPr lang="en-US" dirty="0" smtClean="0"/>
                  <a:t>PSIM: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𝑣𝑁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is threshold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# words in doc, and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is small</a:t>
                </a:r>
              </a:p>
              <a:p>
                <a:r>
                  <a:rPr lang="en-US" dirty="0" smtClean="0"/>
                  <a:t>BSIB: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(1.44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# bits needed to represent a seed value for seeding the hash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"Notes:"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𝑠=2.07 if using minimal perfect hash</a:t>
                </a:r>
                <a:r>
                  <a:rPr lang="en-US" dirty="0" smtClean="0"/>
                  <a:t>,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="false positive rate, " 𝑛="number of unique unigrams and bigrams in doc"</a:t>
                </a:r>
                <a:endParaRPr lang="en-US" dirty="0" smtClean="0"/>
              </a:p>
              <a:p>
                <a:r>
                  <a:rPr lang="en-US" dirty="0" smtClean="0"/>
                  <a:t>PSIB: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⌈𝑠+log_2⁡〖1/𝜀〗+𝑏⌉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 𝑏=# of blocks</a:t>
                </a:r>
                <a:endParaRPr lang="en-US" dirty="0" smtClean="0"/>
              </a:p>
              <a:p>
                <a:r>
                  <a:rPr lang="en-US" dirty="0" smtClean="0"/>
                  <a:t>PSIF: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 smtClean="0">
                    <a:latin typeface="Cambria Math" panose="02040503050406030204" pitchFamily="18" charset="0"/>
                  </a:rPr>
                  <a:t>⌈</a:t>
                </a:r>
                <a:r>
                  <a:rPr lang="en-US" i="0">
                    <a:latin typeface="Cambria Math" panose="02040503050406030204" pitchFamily="18" charset="0"/>
                  </a:rPr>
                  <a:t>𝑠+log_2⁡〖𝐹/𝜀〗 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,𝐹=</a:t>
                </a:r>
                <a:r>
                  <a:rPr lang="en-US" dirty="0" smtClean="0"/>
                  <a:t>maximum frequency of any word in doc</a:t>
                </a:r>
              </a:p>
              <a:p>
                <a:r>
                  <a:rPr lang="en-US" dirty="0" smtClean="0"/>
                  <a:t>PSIP:</a:t>
                </a:r>
                <a:r>
                  <a:rPr lang="en-US" dirty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⌈𝑠+log_2⁡〖1/𝜀〗 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𝑤∑1_(𝑥∈{"</a:t>
                </a:r>
                <a:r>
                  <a:rPr lang="en-US" i="0"/>
                  <a:t>unigrams</a:t>
                </a:r>
                <a:r>
                  <a:rPr lang="en-US" i="0">
                    <a:latin typeface="Cambria Math" panose="02040503050406030204" pitchFamily="18" charset="0"/>
                  </a:rPr>
                  <a:t>" }∪{"</a:t>
                </a:r>
                <a:r>
                  <a:rPr lang="en-US" i="0"/>
                  <a:t>bigrams</a:t>
                </a:r>
                <a:r>
                  <a:rPr lang="en-US" i="0">
                    <a:latin typeface="Cambria Math" panose="02040503050406030204" pitchFamily="18" charset="0"/>
                  </a:rPr>
                  <a:t>" })▒〖"</a:t>
                </a:r>
                <a:r>
                  <a:rPr lang="en-US" i="0"/>
                  <a:t>freq</a:t>
                </a:r>
                <a:r>
                  <a:rPr lang="en-US" i="0">
                    <a:latin typeface="Cambria Math" panose="02040503050406030204" pitchFamily="18" charset="0"/>
                  </a:rPr>
                  <a:t>" (𝑥)〗</a:t>
                </a:r>
                <a:r>
                  <a:rPr lang="en-US" dirty="0" smtClean="0"/>
                  <a:t>,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𝑤</a:t>
                </a:r>
                <a:r>
                  <a:rPr lang="en-US" dirty="0" smtClean="0"/>
                  <a:t> is # bits needed to represent any position (much better can be done as outlined in paper)</a:t>
                </a:r>
              </a:p>
              <a:p>
                <a:r>
                  <a:rPr lang="en-US" dirty="0" smtClean="0"/>
                  <a:t>PSIM: 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𝑣𝑁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⌈𝑠+log_2⁡〖𝑣/𝜀〗 ⌉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𝑣</a:t>
                </a:r>
                <a:r>
                  <a:rPr lang="en-US" dirty="0" smtClean="0"/>
                  <a:t> is threshold distance,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𝑁</a:t>
                </a:r>
                <a:r>
                  <a:rPr lang="en-US" dirty="0" smtClean="0"/>
                  <a:t> is # words in doc, and assuming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𝑣</a:t>
                </a:r>
                <a:r>
                  <a:rPr lang="en-US" dirty="0" smtClean="0"/>
                  <a:t> is small</a:t>
                </a:r>
              </a:p>
              <a:p>
                <a:r>
                  <a:rPr lang="en-US" dirty="0" smtClean="0"/>
                  <a:t>BSIB: </a:t>
                </a:r>
                <a:r>
                  <a:rPr lang="en-US" i="0">
                    <a:latin typeface="Cambria Math" panose="02040503050406030204" pitchFamily="18" charset="0"/>
                  </a:rPr>
                  <a:t>⌈(1.44𝑛+𝑟)log_2⁡〖1/𝜀〗 ⌉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r>
                  <a:rPr lang="en-US" dirty="0" smtClean="0"/>
                  <a:t> is # bits needed to represent a seed value for seeding the hash function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Impossible to partition into independent sub-problems w/o violating condition that everything in sub-problem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before (or after) everything in sub-problem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Impossible to partition into independent sub-problems w/o violating condition that everything in sub-problem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𝑖</a:t>
                </a:r>
                <a:r>
                  <a:rPr lang="en-US" dirty="0" smtClean="0"/>
                  <a:t> is before (or after) everything in sub-problem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𝑖+1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5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Encrypted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Enabling standard information retrieval techniques for several newly proposed secure index types while preserving confidentiality</a:t>
            </a:r>
          </a:p>
          <a:p>
            <a:endParaRPr lang="en-US" dirty="0" smtClean="0"/>
          </a:p>
          <a:p>
            <a:r>
              <a:rPr lang="en-US" dirty="0" smtClean="0"/>
              <a:t>Alex Towell (atowell@siue.edu)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Revocable user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Query Processor</a:t>
            </a:r>
            <a:r>
              <a:rPr lang="en-US" dirty="0" smtClean="0"/>
              <a:t> and </a:t>
            </a:r>
            <a:r>
              <a:rPr lang="en-US" b="1" dirty="0" smtClean="0"/>
              <a:t>Proxy Query Processor</a:t>
            </a:r>
            <a:r>
              <a:rPr lang="en-US" dirty="0" smtClean="0"/>
              <a:t> stages support revocability</a:t>
            </a:r>
          </a:p>
          <a:p>
            <a:r>
              <a:rPr lang="en-US" i="1" dirty="0" smtClean="0"/>
              <a:t>user secrets</a:t>
            </a:r>
            <a:r>
              <a:rPr lang="en-US" dirty="0" smtClean="0"/>
              <a:t> must be co-mingled with </a:t>
            </a:r>
            <a:r>
              <a:rPr lang="en-US" i="1" dirty="0" smtClean="0"/>
              <a:t>proxy secrets </a:t>
            </a:r>
            <a:r>
              <a:rPr lang="en-US" dirty="0" smtClean="0"/>
              <a:t>to make trapdoor signatures</a:t>
            </a:r>
            <a:endParaRPr lang="en-US" i="1" dirty="0" smtClean="0"/>
          </a:p>
          <a:p>
            <a:r>
              <a:rPr lang="en-US" dirty="0" smtClean="0"/>
              <a:t>To revoke user, inform proxy not to co-mingle its secret with the user’s</a:t>
            </a:r>
          </a:p>
          <a:p>
            <a:pPr lvl="1"/>
            <a:r>
              <a:rPr lang="en-US" dirty="0" smtClean="0"/>
              <a:t>Proxy may reside on CSP or any other remote system(s)</a:t>
            </a:r>
          </a:p>
          <a:p>
            <a:pPr lvl="1"/>
            <a:r>
              <a:rPr lang="en-US" dirty="0" smtClean="0"/>
              <a:t>User cannot query even a local copy of a secure index</a:t>
            </a:r>
          </a:p>
          <a:p>
            <a:pPr lvl="1"/>
            <a:r>
              <a:rPr lang="en-US" dirty="0" smtClean="0"/>
              <a:t>However, this assumes user and proxy do not collude</a:t>
            </a:r>
          </a:p>
          <a:p>
            <a:r>
              <a:rPr lang="en-US" dirty="0" smtClean="0"/>
              <a:t>To mitigate collusion risk, a chain (or DAG) of proxies may be used</a:t>
            </a:r>
          </a:p>
          <a:p>
            <a:pPr lvl="1"/>
            <a:r>
              <a:rPr lang="en-US" dirty="0" smtClean="0"/>
              <a:t>Every link in the chain must collude</a:t>
            </a:r>
          </a:p>
          <a:p>
            <a:pPr lvl="1"/>
            <a:r>
              <a:rPr lang="en-US" dirty="0" smtClean="0"/>
              <a:t>Costly</a:t>
            </a:r>
          </a:p>
        </p:txBody>
      </p:sp>
    </p:spTree>
    <p:extLst>
      <p:ext uri="{BB962C8B-B14F-4D97-AF65-F5344CB8AC3E}">
        <p14:creationId xmlns:p14="http://schemas.microsoft.com/office/powerpoint/2010/main" val="21826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Perfect filter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probabilistic set</a:t>
                </a:r>
              </a:p>
              <a:p>
                <a:pPr lvl="1"/>
                <a:r>
                  <a:rPr lang="en-US" dirty="0" smtClean="0"/>
                  <a:t>each member assigned unique integer (id)</a:t>
                </a:r>
              </a:p>
              <a:p>
                <a:r>
                  <a:rPr lang="en-US" dirty="0" smtClean="0"/>
                  <a:t>Composition of perfect hash, normal hash, and bit vector</a:t>
                </a:r>
              </a:p>
              <a:p>
                <a:r>
                  <a:rPr lang="en-US" dirty="0"/>
                  <a:t>False positive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Assuming good </a:t>
                </a:r>
                <a:r>
                  <a:rPr lang="en-US" b="1" dirty="0"/>
                  <a:t>hash</a:t>
                </a:r>
                <a:br>
                  <a:rPr lang="en-US" b="1" dirty="0"/>
                </a:br>
                <a:r>
                  <a:rPr lang="en-US" dirty="0"/>
                  <a:t>function</a:t>
                </a:r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800" dirty="0" smtClean="0"/>
                  <a:t>Space complexity</a:t>
                </a: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457200" lvl="2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2.06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2.06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457200" lvl="2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600" dirty="0" smtClean="0"/>
                  <a:t>Assuming perfect minimal hash</a:t>
                </a:r>
                <a:endParaRPr lang="en-US" sz="1600" dirty="0"/>
              </a:p>
              <a:p>
                <a:r>
                  <a:rPr lang="en-US" dirty="0" smtClean="0"/>
                  <a:t>Use Perfect filter as basis</a:t>
                </a:r>
                <a:br>
                  <a:rPr lang="en-US" dirty="0" smtClean="0"/>
                </a:br>
                <a:r>
                  <a:rPr lang="en-US" dirty="0" smtClean="0"/>
                  <a:t>for several secure indexes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91" y="2861953"/>
            <a:ext cx="4814973" cy="33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secure index (PSI)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Based on Perfect filter, just with trapdoors (for doc) as its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members</a:t>
                </a:r>
              </a:p>
              <a:p>
                <a:r>
                  <a:rPr lang="en-US" i="0" dirty="0" smtClean="0">
                    <a:latin typeface="+mj-lt"/>
                  </a:rPr>
                  <a:t>Space complexity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2.06+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i="0" dirty="0" smtClean="0">
                  <a:latin typeface="+mj-lt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No frequency/location info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Boolean search</a:t>
                </a:r>
              </a:p>
              <a:p>
                <a:r>
                  <a:rPr lang="en-US" dirty="0" smtClean="0"/>
                  <a:t>Exact phrase search using</a:t>
                </a:r>
                <a:br>
                  <a:rPr lang="en-US" dirty="0" smtClean="0"/>
                </a:br>
                <a:r>
                  <a:rPr lang="en-US" i="1" dirty="0" smtClean="0"/>
                  <a:t>biword</a:t>
                </a:r>
                <a:r>
                  <a:rPr lang="en-US" dirty="0" smtClean="0"/>
                  <a:t> model</a:t>
                </a:r>
              </a:p>
              <a:p>
                <a:pPr lvl="1"/>
                <a:r>
                  <a:rPr lang="en-US" dirty="0" smtClean="0"/>
                  <a:t>doc </a:t>
                </a:r>
                <a:r>
                  <a:rPr lang="en-US" dirty="0"/>
                  <a:t>= </a:t>
                </a:r>
                <a:r>
                  <a:rPr lang="en-US" dirty="0" smtClean="0"/>
                  <a:t>“a b </a:t>
                </a:r>
                <a:r>
                  <a:rPr lang="en-US" dirty="0" err="1" smtClean="0"/>
                  <a:t>b</a:t>
                </a:r>
                <a:r>
                  <a:rPr lang="en-US" dirty="0" smtClean="0"/>
                  <a:t> d”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query = “a b </a:t>
                </a:r>
                <a:r>
                  <a:rPr lang="en-US" dirty="0" err="1" smtClean="0"/>
                  <a:t>b</a:t>
                </a:r>
                <a:r>
                  <a:rPr lang="en-US" dirty="0" smtClean="0"/>
                  <a:t>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has “a b” and “b a”</a:t>
                </a:r>
              </a:p>
              <a:p>
                <a:pPr lvl="1"/>
                <a:r>
                  <a:rPr lang="en-US" i="1" dirty="0" smtClean="0"/>
                  <a:t>biword</a:t>
                </a:r>
                <a:r>
                  <a:rPr lang="en-US" dirty="0" smtClean="0"/>
                  <a:t> false positive occurs for</a:t>
                </a:r>
                <a:br>
                  <a:rPr lang="en-US" dirty="0" smtClean="0"/>
                </a:br>
                <a:r>
                  <a:rPr lang="en-US" dirty="0" smtClean="0"/>
                  <a:t>query = “a b d”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Larger phrase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lower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biword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false</a:t>
                </a:r>
                <a:br>
                  <a:rPr lang="en-US" dirty="0" smtClean="0">
                    <a:latin typeface="Cambria Math" panose="02040503050406030204" pitchFamily="18" charset="0"/>
                  </a:rPr>
                </a:br>
                <a:r>
                  <a:rPr lang="en-US" dirty="0" smtClean="0">
                    <a:latin typeface="Cambria Math" panose="02040503050406030204" pitchFamily="18" charset="0"/>
                  </a:rPr>
                  <a:t>positive rate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𝐵𝑖𝑔𝑂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doc word count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66" y="2799489"/>
            <a:ext cx="4518366" cy="33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PsiBlock (PSIB)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Composition of Perfect filter and bit vector, for storing approximate locations</a:t>
                </a:r>
              </a:p>
              <a:p>
                <a:pPr lvl="1"/>
                <a:r>
                  <a:rPr lang="en-US" dirty="0" smtClean="0"/>
                  <a:t>implicitly stores approximate frequencies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number of blocks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𝑙𝑜𝑐𝑎𝑡𝑖𝑜𝑛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𝑢𝑛𝑐𝑒𝑟𝑡𝑎𝑖𝑛𝑡𝑦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 smtClean="0"/>
                  <a:t>Space: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2.06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Efficient for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Dense bit vector</a:t>
                </a:r>
                <a:endParaRPr lang="en-US" b="0" dirty="0" smtClean="0"/>
              </a:p>
              <a:p>
                <a:r>
                  <a:rPr lang="en-US" dirty="0" smtClean="0"/>
                  <a:t>Inefficient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Sparse bit </a:t>
                </a:r>
                <a:r>
                  <a:rPr lang="en-US" dirty="0" smtClean="0"/>
                  <a:t>vector</a:t>
                </a:r>
              </a:p>
              <a:p>
                <a:r>
                  <a:rPr lang="en-US" dirty="0" smtClean="0"/>
                  <a:t>Reduce </a:t>
                </a:r>
                <a:r>
                  <a:rPr lang="en-US" i="1" dirty="0" smtClean="0"/>
                  <a:t>biword </a:t>
                </a:r>
                <a:r>
                  <a:rPr lang="en-US" dirty="0" smtClean="0"/>
                  <a:t>false</a:t>
                </a:r>
                <a:br>
                  <a:rPr lang="en-US" dirty="0" smtClean="0"/>
                </a:br>
                <a:r>
                  <a:rPr lang="en-US" dirty="0" smtClean="0"/>
                  <a:t>positive rate w/location info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 r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07" y="3170712"/>
            <a:ext cx="5252025" cy="300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PSIB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doc has 9 words: “</a:t>
                </a:r>
                <a:r>
                  <a:rPr lang="en-US" dirty="0">
                    <a:solidFill>
                      <a:srgbClr val="92D050"/>
                    </a:solidFill>
                  </a:rPr>
                  <a:t>A C A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B </a:t>
                </a:r>
                <a:r>
                  <a:rPr lang="en-US" dirty="0" err="1">
                    <a:solidFill>
                      <a:srgbClr val="FFC000"/>
                    </a:solidFill>
                  </a:rPr>
                  <a:t>B</a:t>
                </a:r>
                <a:r>
                  <a:rPr lang="en-US" dirty="0">
                    <a:solidFill>
                      <a:srgbClr val="FFC000"/>
                    </a:solidFill>
                  </a:rPr>
                  <a:t> C </a:t>
                </a:r>
                <a:r>
                  <a:rPr lang="en-US" dirty="0">
                    <a:solidFill>
                      <a:srgbClr val="0070C0"/>
                    </a:solidFill>
                  </a:rPr>
                  <a:t>A C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PSIB </a:t>
                </a:r>
                <a:r>
                  <a:rPr lang="en-US" dirty="0"/>
                  <a:t>has </a:t>
                </a:r>
                <a:r>
                  <a:rPr lang="en-US" b="1" dirty="0"/>
                  <a:t>location uncertainty </a:t>
                </a:r>
                <a:r>
                  <a:rPr lang="en-US" dirty="0"/>
                  <a:t>of </a:t>
                </a:r>
                <a:r>
                  <a:rPr lang="en-US" dirty="0" smtClean="0"/>
                  <a:t>3 (so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words/block max)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is only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(010)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:r>
                  <a:rPr lang="en-US" dirty="0" smtClean="0"/>
                  <a:t>so its location is in the</a:t>
                </a:r>
                <a:br>
                  <a:rPr lang="en-US" dirty="0" smtClean="0"/>
                </a:br>
                <a:r>
                  <a:rPr lang="en-US" dirty="0" smtClean="0"/>
                  <a:t>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3,5]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′)=3</m:t>
                    </m:r>
                  </m:oMath>
                </a14:m>
                <a:r>
                  <a:rPr lang="en-US" dirty="0" smtClean="0"/>
                  <a:t>, but we only</a:t>
                </a:r>
                <a:br>
                  <a:rPr lang="en-US" dirty="0" smtClean="0"/>
                </a:br>
                <a:r>
                  <a:rPr lang="en-US" dirty="0" smtClean="0"/>
                  <a:t>know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freq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Estimate: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’)=2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=4→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 false positive</a:t>
                </a:r>
                <a:br>
                  <a:rPr lang="en-US" dirty="0" smtClean="0"/>
                </a:br>
                <a:r>
                  <a:rPr lang="en-US" dirty="0" smtClean="0"/>
                  <a:t>rate</a:t>
                </a:r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8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2.06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=73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96" y="3170712"/>
            <a:ext cx="4875846" cy="300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PsiFreq (PSIF)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40675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Composition of Perfect filter and bit vector, for storing frequencies</a:t>
                </a:r>
              </a:p>
              <a:p>
                <a:pPr lvl="1"/>
                <a:r>
                  <a:rPr lang="en-US" dirty="0" smtClean="0"/>
                  <a:t>No location info stored</a:t>
                </a:r>
                <a:endParaRPr lang="en-US" dirty="0"/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Compactly store frequency info: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Better: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2.06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 smtClean="0"/>
                  <a:t> s</a:t>
                </a:r>
                <a:r>
                  <a:rPr lang="en-US" dirty="0" smtClean="0"/>
                  <a:t>parse </a:t>
                </a:r>
                <a:r>
                  <a:rPr lang="en-US" dirty="0"/>
                  <a:t>bit </a:t>
                </a:r>
                <a:r>
                  <a:rPr lang="en-US" dirty="0" smtClean="0"/>
                  <a:t>vector</a:t>
                </a:r>
                <a:endParaRPr lang="en-US" i="1" dirty="0" smtClean="0"/>
              </a:p>
              <a:p>
                <a:pPr lvl="1"/>
                <a:r>
                  <a:rPr lang="en-US" dirty="0" smtClean="0"/>
                  <a:t>can impose upper-bound, e.g.,</a:t>
                </a:r>
                <a:br>
                  <a:rPr lang="en-US" dirty="0" smtClean="0"/>
                </a:br>
                <a:r>
                  <a:rPr lang="en-US" dirty="0" smtClean="0"/>
                  <a:t>max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=8→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freq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= 255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Upper-bound frequency of</a:t>
                </a:r>
                <a:br>
                  <a:rPr lang="en-US" dirty="0" smtClean="0"/>
                </a:br>
                <a:r>
                  <a:rPr lang="en-US" dirty="0" smtClean="0"/>
                  <a:t>phrase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extract bigrams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and</a:t>
                </a:r>
                <a:br>
                  <a:rPr lang="en-US" dirty="0" smtClean="0"/>
                </a:br>
                <a:r>
                  <a:rPr lang="en-US" dirty="0" smtClean="0"/>
                  <a:t>bigram with minimum </a:t>
                </a:r>
                <a:r>
                  <a:rPr lang="en-US" dirty="0" err="1" smtClean="0"/>
                  <a:t>freq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is upper-bound</a:t>
                </a:r>
              </a:p>
              <a:p>
                <a:endParaRPr lang="en-US" dirty="0" smtClean="0"/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40675"/>
                <a:ext cx="8595360" cy="4351337"/>
              </a:xfrm>
              <a:blipFill rotWithShape="0">
                <a:blip r:embed="rId2"/>
                <a:stretch>
                  <a:fillRect l="-142" t="-1120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05" y="3230088"/>
            <a:ext cx="5169126" cy="29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PSIF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doc = “A C A B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B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C </a:t>
                </a:r>
                <a:r>
                  <a:rPr lang="en-US" dirty="0" smtClean="0">
                    <a:latin typeface="Cambria Math" panose="02040503050406030204" pitchFamily="18" charset="0"/>
                  </a:rPr>
                  <a:t>A”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Space: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8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2.06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bits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Must pad to nearest byte: 72 bits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freq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larger phrase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less </a:t>
                </a:r>
                <a:r>
                  <a:rPr lang="en-US" i="1" dirty="0" smtClean="0"/>
                  <a:t>biword</a:t>
                </a:r>
                <a:r>
                  <a:rPr lang="en-US" dirty="0" smtClean="0"/>
                  <a:t> error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34" y="3301035"/>
            <a:ext cx="4515798" cy="28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PsiPost</a:t>
            </a:r>
            <a:r>
              <a:rPr lang="en-US" dirty="0" smtClean="0"/>
              <a:t> (PSIP)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Composition: Perfect filter, postings list</a:t>
            </a:r>
          </a:p>
          <a:p>
            <a:r>
              <a:rPr lang="en-US" dirty="0"/>
              <a:t>locations – store </a:t>
            </a:r>
            <a:r>
              <a:rPr lang="en-US" dirty="0" smtClean="0"/>
              <a:t>a postings </a:t>
            </a:r>
            <a:r>
              <a:rPr lang="en-US" dirty="0"/>
              <a:t>list </a:t>
            </a:r>
            <a:r>
              <a:rPr lang="en-US" dirty="0" smtClean="0"/>
              <a:t>(of scrambled positions) for each trapdoor</a:t>
            </a:r>
          </a:p>
          <a:p>
            <a:pPr lvl="1"/>
            <a:r>
              <a:rPr lang="en-US" dirty="0" smtClean="0"/>
              <a:t>A trapdoor’s positions are randomized up to a maximum </a:t>
            </a:r>
            <a:r>
              <a:rPr lang="en-US" i="1" dirty="0" smtClean="0"/>
              <a:t>radius of uncertainty</a:t>
            </a:r>
            <a:endParaRPr lang="en-US" i="1" dirty="0"/>
          </a:p>
          <a:p>
            <a:r>
              <a:rPr lang="en-US" dirty="0" smtClean="0"/>
              <a:t>locations </a:t>
            </a:r>
            <a:r>
              <a:rPr lang="en-US" dirty="0"/>
              <a:t>of phrase </a:t>
            </a:r>
            <a:r>
              <a:rPr lang="en-US" dirty="0" smtClean="0"/>
              <a:t>are where </a:t>
            </a:r>
            <a:r>
              <a:rPr lang="en-US" dirty="0"/>
              <a:t>all its </a:t>
            </a:r>
            <a:r>
              <a:rPr lang="en-US" dirty="0" smtClean="0"/>
              <a:t>bigrams are </a:t>
            </a:r>
            <a:r>
              <a:rPr lang="en-US" dirty="0"/>
              <a:t>within </a:t>
            </a:r>
            <a:r>
              <a:rPr lang="en-US" i="1" dirty="0"/>
              <a:t>radius </a:t>
            </a:r>
            <a:r>
              <a:rPr lang="en-US" i="1" dirty="0" smtClean="0"/>
              <a:t>of uncertainty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not use a specific</a:t>
            </a:r>
            <a:br>
              <a:rPr lang="en-US" dirty="0"/>
            </a:br>
            <a:r>
              <a:rPr lang="en-US" dirty="0" smtClean="0"/>
              <a:t>position for a bigram</a:t>
            </a:r>
            <a:br>
              <a:rPr lang="en-US" dirty="0" smtClean="0"/>
            </a:br>
            <a:r>
              <a:rPr lang="en-US" dirty="0" smtClean="0"/>
              <a:t>more than once</a:t>
            </a:r>
          </a:p>
          <a:p>
            <a:r>
              <a:rPr lang="en-US" dirty="0" smtClean="0"/>
              <a:t>frequencies </a:t>
            </a:r>
            <a:r>
              <a:rPr lang="en-US" dirty="0"/>
              <a:t>– same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b="1" dirty="0" smtClean="0"/>
              <a:t>PSIF</a:t>
            </a:r>
            <a:endParaRPr lang="en-US" b="1" dirty="0"/>
          </a:p>
          <a:p>
            <a:pPr lvl="1"/>
            <a:r>
              <a:rPr lang="en-US" dirty="0" smtClean="0"/>
              <a:t>could </a:t>
            </a:r>
            <a:r>
              <a:rPr lang="en-US" dirty="0"/>
              <a:t>use location </a:t>
            </a:r>
            <a:r>
              <a:rPr lang="en-US" dirty="0" smtClean="0"/>
              <a:t>info</a:t>
            </a:r>
            <a:br>
              <a:rPr lang="en-US" dirty="0" smtClean="0"/>
            </a:br>
            <a:r>
              <a:rPr lang="en-US" dirty="0" smtClean="0"/>
              <a:t>to filter </a:t>
            </a:r>
            <a:r>
              <a:rPr lang="en-US" dirty="0"/>
              <a:t>out some </a:t>
            </a:r>
            <a:r>
              <a:rPr lang="en-US" dirty="0" smtClean="0"/>
              <a:t>false</a:t>
            </a:r>
            <a:br>
              <a:rPr lang="en-US" dirty="0" smtClean="0"/>
            </a:br>
            <a:r>
              <a:rPr lang="en-US" dirty="0" smtClean="0"/>
              <a:t>positives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02" y="3490332"/>
            <a:ext cx="5720130" cy="26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PSIP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doc = “A C A B </a:t>
                </a:r>
                <a:r>
                  <a:rPr lang="en-US" dirty="0" err="1">
                    <a:latin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C </a:t>
                </a:r>
                <a:r>
                  <a:rPr lang="en-US" dirty="0">
                    <a:latin typeface="Cambria Math" panose="02040503050406030204" pitchFamily="18" charset="0"/>
                  </a:rPr>
                  <a:t>A</a:t>
                </a:r>
                <a:r>
                  <a:rPr lang="en-US" dirty="0" smtClean="0">
                    <a:latin typeface="Cambria Math" panose="02040503050406030204" pitchFamily="18" charset="0"/>
                  </a:rPr>
                  <a:t>”, </a:t>
                </a:r>
                <a:r>
                  <a:rPr lang="en-US" dirty="0" smtClean="0"/>
                  <a:t>radius of uncertainty = 2</a:t>
                </a:r>
              </a:p>
              <a:p>
                <a:r>
                  <a:rPr lang="en-US" dirty="0" smtClean="0"/>
                  <a:t>locations(B C A )? Find </a:t>
                </a:r>
                <a:r>
                  <a:rPr lang="en-US" dirty="0"/>
                  <a:t>sets that include “B C” and</a:t>
                </a:r>
                <a:br>
                  <a:rPr lang="en-US" dirty="0"/>
                </a:br>
                <a:r>
                  <a:rPr lang="en-US" dirty="0"/>
                  <a:t>“C A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locations(B C) = { 5 }</a:t>
                </a:r>
              </a:p>
              <a:p>
                <a:r>
                  <a:rPr lang="en-US" dirty="0" smtClean="0"/>
                  <a:t>locations(C A) = { 2, 4 }</a:t>
                </a:r>
              </a:p>
              <a:p>
                <a:r>
                  <a:rPr lang="en-US" dirty="0" smtClean="0"/>
                  <a:t>B C @ 5 and C A @ 2 count?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5−2&gt;2</m:t>
                    </m:r>
                  </m:oMath>
                </a14:m>
                <a:r>
                  <a:rPr lang="en-US" dirty="0" smtClean="0"/>
                  <a:t> (radius)</a:t>
                </a:r>
              </a:p>
              <a:p>
                <a:r>
                  <a:rPr lang="en-US" dirty="0" smtClean="0"/>
                  <a:t>B C @ 5 and C A @ 4 count?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Yes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−4≤2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Take mid-point to be position</a:t>
                </a:r>
                <a:br>
                  <a:rPr lang="en-US" dirty="0" smtClean="0"/>
                </a:br>
                <a:r>
                  <a:rPr lang="en-US" dirty="0" smtClean="0"/>
                  <a:t>of “B C A”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mean is another option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47" y="3412272"/>
            <a:ext cx="4697384" cy="27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03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PSIP – more accurate diagram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freq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pointer address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pointer </a:t>
                </a:r>
                <a:r>
                  <a:rPr lang="en-US" dirty="0" smtClean="0"/>
                  <a:t>address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676293"/>
            <a:ext cx="8595360" cy="35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</a:t>
            </a:r>
            <a:r>
              <a:rPr lang="en-US" i="1" dirty="0" smtClean="0"/>
              <a:t>Encrypted Search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Organizations </a:t>
            </a:r>
            <a:r>
              <a:rPr lang="en-US" sz="2800" dirty="0"/>
              <a:t>trust </a:t>
            </a:r>
            <a:r>
              <a:rPr lang="en-US" sz="2800" dirty="0" smtClean="0"/>
              <a:t>cloud storage providers (</a:t>
            </a:r>
            <a:r>
              <a:rPr lang="en-US" sz="2800" b="1" dirty="0" smtClean="0"/>
              <a:t>CSP</a:t>
            </a:r>
            <a:r>
              <a:rPr lang="en-US" sz="2800" dirty="0" smtClean="0"/>
              <a:t>) with their storage needs, </a:t>
            </a:r>
            <a:r>
              <a:rPr lang="en-US" sz="2800" dirty="0"/>
              <a:t>but </a:t>
            </a:r>
            <a:r>
              <a:rPr lang="en-US" sz="2800" dirty="0" smtClean="0"/>
              <a:t>not with their need for confidentiality.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7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PsiMin</a:t>
            </a:r>
            <a:r>
              <a:rPr lang="en-US" dirty="0" smtClean="0"/>
              <a:t> (PSIM)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Composition of a Perfect filter and a bit vector to represent the minimum</a:t>
                </a:r>
                <a:br>
                  <a:rPr lang="en-US" dirty="0" smtClean="0"/>
                </a:br>
                <a:r>
                  <a:rPr lang="en-US" dirty="0" smtClean="0"/>
                  <a:t>pairwise distance between trapdoors</a:t>
                </a:r>
              </a:p>
              <a:p>
                <a:pPr lvl="1"/>
                <a:r>
                  <a:rPr lang="en-US" dirty="0" smtClean="0"/>
                  <a:t>minimum distance must be less than threshold distance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otherwise ignored</a:t>
                </a:r>
              </a:p>
              <a:p>
                <a:r>
                  <a:rPr lang="en-US" dirty="0" smtClean="0"/>
                  <a:t>trapdoors are pairs of</a:t>
                </a:r>
                <a:br>
                  <a:rPr lang="en-US" dirty="0" smtClean="0"/>
                </a:br>
                <a:r>
                  <a:rPr lang="en-US" dirty="0" smtClean="0"/>
                  <a:t>terms, e.g., “</a:t>
                </a:r>
                <a:r>
                  <a:rPr lang="en-US" dirty="0" err="1" smtClean="0"/>
                  <a:t>hello|world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Space: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𝑣𝑤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word positions</a:t>
                </a:r>
              </a:p>
              <a:p>
                <a:pPr lvl="1"/>
                <a:r>
                  <a:rPr lang="en-US" dirty="0" smtClean="0"/>
                  <a:t>upper limit</a:t>
                </a:r>
              </a:p>
              <a:p>
                <a:r>
                  <a:rPr lang="en-US" dirty="0" smtClean="0"/>
                  <a:t>Compliment to other</a:t>
                </a:r>
                <a:br>
                  <a:rPr lang="en-US" dirty="0" smtClean="0"/>
                </a:br>
                <a:r>
                  <a:rPr lang="en-US" dirty="0" smtClean="0"/>
                  <a:t>secure indexes</a:t>
                </a:r>
              </a:p>
              <a:p>
                <a:pPr lvl="1"/>
                <a:r>
                  <a:rPr lang="en-US" dirty="0" smtClean="0"/>
                  <a:t>give accurate sensitivity</a:t>
                </a:r>
                <a:br>
                  <a:rPr lang="en-US" dirty="0" smtClean="0"/>
                </a:br>
                <a:r>
                  <a:rPr lang="en-US" dirty="0" smtClean="0"/>
                  <a:t>to nearby trapdoors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27" y="3059672"/>
            <a:ext cx="5415805" cy="31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</a:t>
            </a:r>
            <a:r>
              <a:rPr lang="en-US" i="1" dirty="0" smtClean="0"/>
              <a:t>Encrypted Search</a:t>
            </a:r>
            <a:r>
              <a:rPr lang="en-US" dirty="0" smtClean="0"/>
              <a:t> information retrieval (IR)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effective is our </a:t>
            </a:r>
            <a:r>
              <a:rPr lang="en-US" i="1" dirty="0" smtClean="0"/>
              <a:t>Encrypted Search </a:t>
            </a:r>
            <a:r>
              <a:rPr lang="en-US" dirty="0" smtClean="0"/>
              <a:t>scheme?</a:t>
            </a:r>
          </a:p>
          <a:p>
            <a:r>
              <a:rPr lang="en-US" dirty="0" smtClean="0"/>
              <a:t>Many ways to measure effectiveness</a:t>
            </a:r>
          </a:p>
          <a:p>
            <a:pPr lvl="1"/>
            <a:r>
              <a:rPr lang="en-US" dirty="0" smtClean="0"/>
              <a:t>Time-complexity</a:t>
            </a:r>
          </a:p>
          <a:p>
            <a:pPr lvl="1"/>
            <a:r>
              <a:rPr lang="en-US" dirty="0" smtClean="0"/>
              <a:t>Space-complexity</a:t>
            </a:r>
          </a:p>
          <a:p>
            <a:pPr lvl="1"/>
            <a:r>
              <a:rPr lang="en-US" dirty="0" smtClean="0"/>
              <a:t>Search retrieval accuracy</a:t>
            </a:r>
          </a:p>
        </p:txBody>
      </p:sp>
    </p:spTree>
    <p:extLst>
      <p:ext uri="{BB962C8B-B14F-4D97-AF65-F5344CB8AC3E}">
        <p14:creationId xmlns:p14="http://schemas.microsoft.com/office/powerpoint/2010/main" val="6868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IR system to respond to query?</a:t>
            </a:r>
            <a:endParaRPr lang="en-US" dirty="0"/>
          </a:p>
          <a:p>
            <a:pPr lvl="1"/>
            <a:r>
              <a:rPr lang="en-US" dirty="0"/>
              <a:t>Most users aren’t willing to </a:t>
            </a:r>
            <a:r>
              <a:rPr lang="en-US" dirty="0" smtClean="0"/>
              <a:t>wait</a:t>
            </a:r>
            <a:br>
              <a:rPr lang="en-US" dirty="0" smtClean="0"/>
            </a:br>
            <a:r>
              <a:rPr lang="en-US" dirty="0" smtClean="0"/>
              <a:t>much </a:t>
            </a:r>
            <a:r>
              <a:rPr lang="en-US" dirty="0"/>
              <a:t>longer than a </a:t>
            </a:r>
            <a:r>
              <a:rPr lang="en-US" dirty="0" smtClean="0"/>
              <a:t>second</a:t>
            </a:r>
          </a:p>
          <a:p>
            <a:r>
              <a:rPr lang="en-US" dirty="0" smtClean="0"/>
              <a:t>PSI-derived indexes:</a:t>
            </a:r>
            <a:br>
              <a:rPr lang="en-US" dirty="0" smtClean="0"/>
            </a:br>
            <a:r>
              <a:rPr lang="en-US" dirty="0" smtClean="0"/>
              <a:t>O(1) as expected</a:t>
            </a:r>
            <a:endParaRPr lang="en-US" dirty="0"/>
          </a:p>
          <a:p>
            <a:r>
              <a:rPr lang="en-US" dirty="0" smtClean="0"/>
              <a:t>BSIB indexes:</a:t>
            </a:r>
            <a:br>
              <a:rPr lang="en-US" dirty="0" smtClean="0"/>
            </a:br>
            <a:r>
              <a:rPr lang="en-US" dirty="0" smtClean="0"/>
              <a:t>O(n) (proportional</a:t>
            </a:r>
            <a:br>
              <a:rPr lang="en-US" dirty="0" smtClean="0"/>
            </a:br>
            <a:r>
              <a:rPr lang="en-US" dirty="0" smtClean="0"/>
              <a:t>         to # blocks)</a:t>
            </a:r>
          </a:p>
          <a:p>
            <a:r>
              <a:rPr lang="en-US" dirty="0" smtClean="0"/>
              <a:t>For large collections,</a:t>
            </a:r>
            <a:br>
              <a:rPr lang="en-US" dirty="0" smtClean="0"/>
            </a:br>
            <a:r>
              <a:rPr lang="en-US" dirty="0" smtClean="0"/>
              <a:t>BSIB too slow?</a:t>
            </a:r>
          </a:p>
          <a:p>
            <a:pPr lvl="1"/>
            <a:r>
              <a:rPr lang="en-US" dirty="0" smtClean="0"/>
              <a:t>~80k docs &gt; 1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avg</a:t>
            </a:r>
            <a:r>
              <a:rPr lang="en-US" dirty="0" smtClean="0"/>
              <a:t> ~60 pages/doc)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710792"/>
              </p:ext>
            </p:extLst>
          </p:nvPr>
        </p:nvGraphicFramePr>
        <p:xfrm>
          <a:off x="4560124" y="2196935"/>
          <a:ext cx="5486401" cy="3983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1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space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much memory do the secure indexes require?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:r>
                  <a:rPr lang="en-US" dirty="0"/>
                  <a:t>PSIB: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PSIF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PSIP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𝑣𝑁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BSIB: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(1.44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846984"/>
              </p:ext>
            </p:extLst>
          </p:nvPr>
        </p:nvGraphicFramePr>
        <p:xfrm>
          <a:off x="4550980" y="2246312"/>
          <a:ext cx="5306252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321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retrieval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Encrypted Search</a:t>
            </a:r>
            <a:r>
              <a:rPr lang="en-US" dirty="0" smtClean="0"/>
              <a:t> retrieves </a:t>
            </a:r>
            <a:r>
              <a:rPr lang="en-US" dirty="0"/>
              <a:t>documents in response to </a:t>
            </a:r>
            <a:r>
              <a:rPr lang="en-US" dirty="0" smtClean="0"/>
              <a:t>queries</a:t>
            </a:r>
            <a:endParaRPr lang="en-US" dirty="0"/>
          </a:p>
          <a:p>
            <a:pPr lvl="1"/>
            <a:r>
              <a:rPr lang="en-US" dirty="0"/>
              <a:t>How good is this </a:t>
            </a:r>
            <a:r>
              <a:rPr lang="en-US" dirty="0" smtClean="0"/>
              <a:t>response?</a:t>
            </a:r>
          </a:p>
          <a:p>
            <a:r>
              <a:rPr lang="en-US" dirty="0"/>
              <a:t>For a given corpus, we use </a:t>
            </a:r>
            <a:r>
              <a:rPr lang="en-US" dirty="0" smtClean="0"/>
              <a:t>a canonical index (non-secure </a:t>
            </a:r>
            <a:r>
              <a:rPr lang="en-US" dirty="0"/>
              <a:t>index </a:t>
            </a:r>
            <a:r>
              <a:rPr lang="en-US" dirty="0" smtClean="0"/>
              <a:t>w/perfect information) </a:t>
            </a:r>
            <a:r>
              <a:rPr lang="en-US" dirty="0"/>
              <a:t>to retrieve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Canonical index results are </a:t>
            </a:r>
            <a:r>
              <a:rPr lang="en-US" dirty="0" smtClean="0"/>
              <a:t>operationally defined </a:t>
            </a:r>
            <a:r>
              <a:rPr lang="en-US" dirty="0"/>
              <a:t>as the </a:t>
            </a:r>
            <a:r>
              <a:rPr lang="en-US" b="1" dirty="0"/>
              <a:t>relevant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Results may be a set or a rank-ordered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To </a:t>
            </a:r>
            <a:r>
              <a:rPr lang="en-US" dirty="0"/>
              <a:t>measure </a:t>
            </a:r>
            <a:r>
              <a:rPr lang="en-US" i="1" dirty="0" smtClean="0"/>
              <a:t>Encrypted Search</a:t>
            </a:r>
            <a:r>
              <a:rPr lang="en-US" dirty="0" smtClean="0"/>
              <a:t> </a:t>
            </a:r>
            <a:r>
              <a:rPr lang="en-US" dirty="0"/>
              <a:t>retrieval </a:t>
            </a:r>
            <a:r>
              <a:rPr lang="en-US" dirty="0" smtClean="0"/>
              <a:t>accuracy, </a:t>
            </a:r>
            <a:r>
              <a:rPr lang="en-US" dirty="0"/>
              <a:t>we compare its </a:t>
            </a:r>
            <a:r>
              <a:rPr lang="en-US" b="1" dirty="0"/>
              <a:t>retrieved</a:t>
            </a:r>
            <a:r>
              <a:rPr lang="en-US" dirty="0"/>
              <a:t> results with the </a:t>
            </a:r>
            <a:r>
              <a:rPr lang="en-US" b="1" dirty="0"/>
              <a:t>relevant </a:t>
            </a:r>
            <a:r>
              <a:rPr lang="en-US" dirty="0" smtClean="0"/>
              <a:t>(canonical) results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Boolean search: </a:t>
            </a:r>
            <a:r>
              <a:rPr lang="en-US" dirty="0" smtClean="0"/>
              <a:t>precision and </a:t>
            </a:r>
            <a:r>
              <a:rPr lang="en-US" dirty="0"/>
              <a:t>recall</a:t>
            </a:r>
          </a:p>
          <a:p>
            <a:pPr lvl="1"/>
            <a:r>
              <a:rPr lang="en-US" dirty="0"/>
              <a:t>Degrees of relevancy search: mean average </a:t>
            </a:r>
            <a:r>
              <a:rPr lang="en-US" dirty="0" smtClean="0"/>
              <a:t>precision (MAP)</a:t>
            </a:r>
            <a:endParaRPr lang="en-US" dirty="0"/>
          </a:p>
          <a:p>
            <a:r>
              <a:rPr lang="en-US" dirty="0" smtClean="0"/>
              <a:t>Basically, measure </a:t>
            </a:r>
            <a:r>
              <a:rPr lang="en-US" dirty="0"/>
              <a:t>how close </a:t>
            </a:r>
            <a:r>
              <a:rPr lang="en-US" i="1" dirty="0"/>
              <a:t>Encrypted Search </a:t>
            </a:r>
            <a:r>
              <a:rPr lang="en-US" dirty="0" smtClean="0"/>
              <a:t>is to canonical search</a:t>
            </a:r>
          </a:p>
        </p:txBody>
      </p:sp>
    </p:spTree>
    <p:extLst>
      <p:ext uri="{BB962C8B-B14F-4D97-AF65-F5344CB8AC3E}">
        <p14:creationId xmlns:p14="http://schemas.microsoft.com/office/powerpoint/2010/main" val="5946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Boolean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Boolean search</a:t>
                </a:r>
              </a:p>
              <a:p>
                <a:pPr lvl="1"/>
                <a:r>
                  <a:rPr lang="en-US" dirty="0" smtClean="0"/>
                  <a:t>Either a doc is relevant or</a:t>
                </a:r>
                <a:br>
                  <a:rPr lang="en-US" dirty="0" smtClean="0"/>
                </a:br>
                <a:r>
                  <a:rPr lang="en-US" dirty="0" smtClean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relevant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retrieved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retrieved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relevant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∩{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retrieved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relevant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Trivial to get 100% recall by</a:t>
                </a:r>
                <a:br>
                  <a:rPr lang="en-US" dirty="0" smtClean="0"/>
                </a:br>
                <a:r>
                  <a:rPr lang="en-US" dirty="0" smtClean="0"/>
                  <a:t>retrieving </a:t>
                </a:r>
                <a:r>
                  <a:rPr lang="en-US" b="1" dirty="0" smtClean="0"/>
                  <a:t>everything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Generally a trade-off between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recall and precision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84" y="2137558"/>
            <a:ext cx="4940848" cy="40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Boolean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0.001 false positive rate</a:t>
            </a:r>
          </a:p>
          <a:p>
            <a:r>
              <a:rPr lang="en-US" dirty="0" smtClean="0"/>
              <a:t>More terms, more</a:t>
            </a:r>
            <a:br>
              <a:rPr lang="en-US" dirty="0" smtClean="0"/>
            </a:br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All converge to 100%</a:t>
            </a:r>
          </a:p>
          <a:p>
            <a:r>
              <a:rPr lang="en-US" dirty="0" smtClean="0"/>
              <a:t>More terms, less</a:t>
            </a:r>
            <a:br>
              <a:rPr lang="en-US" dirty="0" smtClean="0"/>
            </a:br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Block-based PSIB</a:t>
            </a:r>
            <a:br>
              <a:rPr lang="en-US" dirty="0" smtClean="0"/>
            </a:br>
            <a:r>
              <a:rPr lang="en-US" dirty="0" smtClean="0"/>
              <a:t>and BSIB especially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05761768"/>
              </p:ext>
            </p:extLst>
          </p:nvPr>
        </p:nvGraphicFramePr>
        <p:xfrm>
          <a:off x="4215740" y="1828800"/>
          <a:ext cx="5641491" cy="435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0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performance: </a:t>
            </a:r>
            <a:r>
              <a:rPr lang="en-US" dirty="0" smtClean="0"/>
              <a:t>measuring accuracy of rank-ordered searches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Docs have degrees of relevancy to queries</a:t>
                </a:r>
              </a:p>
              <a:p>
                <a:pPr lvl="1"/>
                <a:r>
                  <a:rPr lang="en-US" dirty="0" smtClean="0"/>
                  <a:t>Order docs by their degree of relevancy, descending order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precision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found by taking top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retrieved set, </a:t>
                </a:r>
                <a:r>
                  <a:rPr lang="en-US" dirty="0" smtClean="0"/>
                  <a:t>counting how </a:t>
                </a:r>
                <a:r>
                  <a:rPr lang="en-US" dirty="0"/>
                  <a:t>many of them are </a:t>
                </a:r>
                <a:r>
                  <a:rPr lang="en-US" dirty="0" smtClean="0"/>
                  <a:t>in the </a:t>
                </a:r>
                <a:r>
                  <a:rPr lang="en-US" dirty="0"/>
                  <a:t>top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relevant </a:t>
                </a:r>
                <a:r>
                  <a:rPr lang="en-US" dirty="0" smtClean="0"/>
                  <a:t>set, and dividing </a:t>
                </a: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Average precision (for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precision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Suppose </a:t>
                </a:r>
                <a:r>
                  <a:rPr lang="en-US" b="1" dirty="0" smtClean="0"/>
                  <a:t>retrieved</a:t>
                </a:r>
                <a:r>
                  <a:rPr lang="en-US" dirty="0" smtClean="0"/>
                  <a:t> list A = [1, 2, 4, 0, 6</a:t>
                </a:r>
                <a:r>
                  <a:rPr lang="en-US" dirty="0"/>
                  <a:t>] </a:t>
                </a:r>
                <a:r>
                  <a:rPr lang="en-US" dirty="0" smtClean="0"/>
                  <a:t>and </a:t>
                </a:r>
                <a:r>
                  <a:rPr lang="en-US" b="1" dirty="0" smtClean="0"/>
                  <a:t>relevant</a:t>
                </a:r>
                <a:r>
                  <a:rPr lang="en-US" dirty="0" smtClean="0"/>
                  <a:t> list B </a:t>
                </a:r>
                <a:r>
                  <a:rPr lang="en-US" dirty="0"/>
                  <a:t>= [2, 5, 1, 6, 3]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     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0.59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Mean average precision (</a:t>
                </a:r>
                <a:r>
                  <a:rPr lang="en-US" b="1" dirty="0" smtClean="0"/>
                  <a:t>MAP</a:t>
                </a:r>
                <a:r>
                  <a:rPr lang="en-US" dirty="0" smtClean="0"/>
                  <a:t>) is mean of the average precision for a set of queries</a:t>
                </a:r>
              </a:p>
              <a:p>
                <a:pPr lvl="1"/>
                <a:r>
                  <a:rPr lang="en-US" dirty="0" smtClean="0"/>
                  <a:t>This is our measure for rank-ordered retrieval accuracy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 rotWithShape="0">
                <a:blip r:embed="rId2"/>
                <a:stretch>
                  <a:fillRect l="-142" t="-980" r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06" y="4330676"/>
            <a:ext cx="2862131" cy="5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BM25 rank-ordered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Term weighting heuristic</a:t>
                </a:r>
              </a:p>
              <a:p>
                <a:pPr lvl="1"/>
                <a:r>
                  <a:rPr lang="en-US" dirty="0" smtClean="0"/>
                  <a:t>Rare terms (in collection) important</a:t>
                </a:r>
              </a:p>
              <a:p>
                <a:pPr lvl="1"/>
                <a:r>
                  <a:rPr lang="en-US" dirty="0" smtClean="0"/>
                  <a:t>Frequent terms (in doc) important</a:t>
                </a:r>
              </a:p>
              <a:p>
                <a:r>
                  <a:rPr lang="en-US" dirty="0" smtClean="0"/>
                  <a:t>Out of 1000 documents, retrieve</a:t>
                </a:r>
                <a:br>
                  <a:rPr lang="en-US" dirty="0" smtClean="0"/>
                </a:br>
                <a:r>
                  <a:rPr lang="en-US" dirty="0" smtClean="0"/>
                  <a:t>10 most relevant</a:t>
                </a:r>
              </a:p>
              <a:p>
                <a:r>
                  <a:rPr lang="en-US" dirty="0" smtClean="0"/>
                  <a:t>BM25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≥80%</m:t>
                    </m:r>
                  </m:oMath>
                </a14:m>
                <a:r>
                  <a:rPr lang="en-US" dirty="0" smtClean="0"/>
                  <a:t> if location</a:t>
                </a:r>
                <a:br>
                  <a:rPr lang="en-US" dirty="0" smtClean="0"/>
                </a:br>
                <a:r>
                  <a:rPr lang="en-US" dirty="0" smtClean="0"/>
                  <a:t>uncertainty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&lt;250</m:t>
                    </m:r>
                  </m:oMath>
                </a14:m>
                <a:r>
                  <a:rPr lang="en-US" dirty="0" smtClean="0"/>
                  <a:t> (one page)</a:t>
                </a:r>
              </a:p>
              <a:p>
                <a:r>
                  <a:rPr lang="en-US" dirty="0" smtClean="0"/>
                  <a:t>All converge to ~98% as location</a:t>
                </a:r>
                <a:br>
                  <a:rPr lang="en-US" dirty="0" smtClean="0"/>
                </a:br>
                <a:r>
                  <a:rPr lang="en-US" dirty="0" smtClean="0"/>
                  <a:t>uncertainty converges to 5 words;</a:t>
                </a:r>
                <a:br>
                  <a:rPr lang="en-US" dirty="0" smtClean="0"/>
                </a:br>
                <a:r>
                  <a:rPr lang="en-US" dirty="0" smtClean="0"/>
                  <a:t>PSIP/PSIF independent of location</a:t>
                </a:r>
                <a:br>
                  <a:rPr lang="en-US" dirty="0" smtClean="0"/>
                </a:br>
                <a:r>
                  <a:rPr lang="en-US" dirty="0" smtClean="0"/>
                  <a:t>uncertainty</a:t>
                </a:r>
              </a:p>
              <a:p>
                <a:r>
                  <a:rPr lang="en-US" dirty="0" smtClean="0"/>
                  <a:t>BM25 is tolerant of approximate </a:t>
                </a:r>
                <a:r>
                  <a:rPr lang="en-US" dirty="0" err="1" smtClean="0"/>
                  <a:t>freqs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364830"/>
              </p:ext>
            </p:extLst>
          </p:nvPr>
        </p:nvGraphicFramePr>
        <p:xfrm>
          <a:off x="5165767" y="1691322"/>
          <a:ext cx="4691465" cy="4488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12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performance: </a:t>
            </a:r>
            <a:r>
              <a:rPr lang="en-US" dirty="0" smtClean="0"/>
              <a:t>MinDist* </a:t>
            </a:r>
            <a:r>
              <a:rPr lang="en-US" dirty="0"/>
              <a:t>rank-ordered </a:t>
            </a:r>
            <a:r>
              <a:rPr lang="en-US" dirty="0" smtClean="0"/>
              <a:t>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Term proximity heuristic</a:t>
                </a:r>
              </a:p>
              <a:p>
                <a:pPr lvl="1"/>
                <a:r>
                  <a:rPr lang="en-US" dirty="0" smtClean="0"/>
                  <a:t>Terms in close proximity are</a:t>
                </a:r>
                <a:br>
                  <a:rPr lang="en-US" dirty="0" smtClean="0"/>
                </a:br>
                <a:r>
                  <a:rPr lang="en-US" dirty="0" smtClean="0"/>
                  <a:t>relevant to each other</a:t>
                </a:r>
              </a:p>
              <a:p>
                <a:pPr lvl="1"/>
                <a:r>
                  <a:rPr lang="en-US" dirty="0" smtClean="0"/>
                  <a:t>Relevancy quickly diminishes</a:t>
                </a:r>
                <a:br>
                  <a:rPr lang="en-US" dirty="0" smtClean="0"/>
                </a:br>
                <a:r>
                  <a:rPr lang="en-US" dirty="0" smtClean="0"/>
                  <a:t>with distance</a:t>
                </a:r>
                <a:endParaRPr lang="en-US" dirty="0"/>
              </a:p>
              <a:p>
                <a:r>
                  <a:rPr lang="en-US" dirty="0" smtClean="0"/>
                  <a:t>Out </a:t>
                </a:r>
                <a:r>
                  <a:rPr lang="en-US" dirty="0"/>
                  <a:t>of 1000 documents, retrieve</a:t>
                </a:r>
                <a:br>
                  <a:rPr lang="en-US" dirty="0"/>
                </a:br>
                <a:r>
                  <a:rPr lang="en-US" dirty="0"/>
                  <a:t>10 most </a:t>
                </a:r>
                <a:r>
                  <a:rPr lang="en-US" dirty="0" smtClean="0"/>
                  <a:t>relevant</a:t>
                </a:r>
              </a:p>
              <a:p>
                <a:r>
                  <a:rPr lang="en-US" dirty="0" smtClean="0"/>
                  <a:t>MinDist* very sensitive to</a:t>
                </a:r>
                <a:br>
                  <a:rPr lang="en-US" dirty="0" smtClean="0"/>
                </a:br>
                <a:r>
                  <a:rPr lang="en-US" dirty="0" smtClean="0"/>
                  <a:t>location uncertainty</a:t>
                </a:r>
              </a:p>
              <a:p>
                <a:r>
                  <a:rPr lang="en-US" dirty="0" smtClean="0"/>
                  <a:t>PSIP is 10% ahead, but for decent</a:t>
                </a:r>
                <a:br>
                  <a:rPr lang="en-US" dirty="0" smtClean="0"/>
                </a:br>
                <a:r>
                  <a:rPr lang="en-US" dirty="0" smtClean="0"/>
                  <a:t>MAP location uncertainty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~35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PSIB/BSIB, this is dangerous!</a:t>
                </a:r>
              </a:p>
              <a:p>
                <a:pPr lvl="1"/>
                <a:r>
                  <a:rPr lang="en-US" dirty="0" smtClean="0"/>
                  <a:t>PSIM to the rescue?</a:t>
                </a:r>
              </a:p>
              <a:p>
                <a:pPr lvl="1"/>
                <a:r>
                  <a:rPr lang="en-US" dirty="0" smtClean="0"/>
                  <a:t>Also, larger location uncertainty still useful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986476"/>
              </p:ext>
            </p:extLst>
          </p:nvPr>
        </p:nvGraphicFramePr>
        <p:xfrm>
          <a:off x="5202621" y="1691322"/>
          <a:ext cx="4654612" cy="448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90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 to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standard encryption.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Download encrypted </a:t>
            </a:r>
            <a:r>
              <a:rPr lang="en-US" dirty="0"/>
              <a:t>documents to a trusted machine.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Decrypt them.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Search </a:t>
            </a:r>
            <a:r>
              <a:rPr lang="en-US" dirty="0"/>
              <a:t>through </a:t>
            </a:r>
            <a:r>
              <a:rPr lang="en-US" dirty="0" smtClean="0"/>
              <a:t>them using standard search techniques.</a:t>
            </a:r>
            <a:endParaRPr lang="en-US" dirty="0"/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Bandwidth costs</a:t>
            </a:r>
          </a:p>
          <a:p>
            <a:pPr lvl="1"/>
            <a:r>
              <a:rPr lang="en-US" dirty="0" smtClean="0"/>
              <a:t>Energy </a:t>
            </a:r>
            <a:r>
              <a:rPr lang="en-US" dirty="0"/>
              <a:t>costs </a:t>
            </a:r>
            <a:r>
              <a:rPr lang="en-US" dirty="0" smtClean="0"/>
              <a:t>(decryption </a:t>
            </a:r>
            <a:r>
              <a:rPr lang="en-US" dirty="0"/>
              <a:t>is </a:t>
            </a:r>
            <a:r>
              <a:rPr lang="en-US" dirty="0" smtClean="0"/>
              <a:t>computationally </a:t>
            </a:r>
            <a:r>
              <a:rPr lang="en-US" dirty="0"/>
              <a:t>demanding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Especially on resource-constrained devices, e.g., 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leakage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Encrypted Search’s traditional IR performance</a:t>
            </a:r>
          </a:p>
          <a:p>
            <a:r>
              <a:rPr lang="en-US" dirty="0" smtClean="0"/>
              <a:t>What about its performance at preserving confidentiality?</a:t>
            </a:r>
          </a:p>
          <a:p>
            <a:r>
              <a:rPr lang="en-US" dirty="0" smtClean="0"/>
              <a:t>Three types of information to protect:</a:t>
            </a:r>
          </a:p>
          <a:p>
            <a:pPr lvl="1"/>
            <a:r>
              <a:rPr lang="en-US" dirty="0" smtClean="0"/>
              <a:t>Query privacy</a:t>
            </a:r>
          </a:p>
          <a:p>
            <a:pPr lvl="1"/>
            <a:r>
              <a:rPr lang="en-US" dirty="0" smtClean="0"/>
              <a:t>Document confidentiality</a:t>
            </a:r>
          </a:p>
          <a:p>
            <a:pPr lvl="1"/>
            <a:r>
              <a:rPr lang="en-US" dirty="0" smtClean="0"/>
              <a:t>Access patterns</a:t>
            </a:r>
          </a:p>
        </p:txBody>
      </p:sp>
    </p:spTree>
    <p:extLst>
      <p:ext uri="{BB962C8B-B14F-4D97-AF65-F5344CB8AC3E}">
        <p14:creationId xmlns:p14="http://schemas.microsoft.com/office/powerpoint/2010/main" val="39944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with a plaintext query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query = {“hello”, “world”}</a:t>
            </a:r>
          </a:p>
          <a:p>
            <a:r>
              <a:rPr lang="en-US" dirty="0" smtClean="0"/>
              <a:t>Convert into a hidden query of</a:t>
            </a:r>
            <a:br>
              <a:rPr lang="en-US" dirty="0" smtClean="0"/>
            </a:br>
            <a:r>
              <a:rPr lang="en-US" dirty="0" smtClean="0"/>
              <a:t>trapdoors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hidden query = { hash(“</a:t>
            </a:r>
            <a:r>
              <a:rPr lang="en-US" dirty="0" err="1" smtClean="0"/>
              <a:t>hello|secret</a:t>
            </a:r>
            <a:r>
              <a:rPr lang="en-US" dirty="0" smtClean="0"/>
              <a:t>”,</a:t>
            </a:r>
            <a:br>
              <a:rPr lang="en-US" dirty="0" smtClean="0"/>
            </a:br>
            <a:r>
              <a:rPr lang="en-US" dirty="0" smtClean="0"/>
              <a:t>		    hash(“</a:t>
            </a:r>
            <a:r>
              <a:rPr lang="en-US" dirty="0" err="1" smtClean="0"/>
              <a:t>world|secret</a:t>
            </a:r>
            <a:r>
              <a:rPr lang="en-US" dirty="0" smtClean="0"/>
              <a:t>”) }</a:t>
            </a:r>
          </a:p>
          <a:p>
            <a:r>
              <a:rPr lang="en-US" dirty="0" smtClean="0"/>
              <a:t>Is </a:t>
            </a:r>
            <a:r>
              <a:rPr lang="en-US" dirty="0"/>
              <a:t>this good enough for </a:t>
            </a:r>
            <a:r>
              <a:rPr lang="en-US" dirty="0" smtClean="0"/>
              <a:t>query</a:t>
            </a:r>
            <a:br>
              <a:rPr lang="en-US" dirty="0" smtClean="0"/>
            </a:br>
            <a:r>
              <a:rPr lang="en-US" dirty="0" smtClean="0"/>
              <a:t>privacy?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Probably not: hidden queries</a:t>
            </a:r>
            <a:br>
              <a:rPr lang="en-US" dirty="0" smtClean="0"/>
            </a:br>
            <a:r>
              <a:rPr lang="en-US" dirty="0" smtClean="0"/>
              <a:t>are just </a:t>
            </a:r>
            <a:r>
              <a:rPr lang="en-US" dirty="0"/>
              <a:t>a </a:t>
            </a:r>
            <a:r>
              <a:rPr lang="en-US" dirty="0" smtClean="0"/>
              <a:t>word substitution cipher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33" y="2755075"/>
            <a:ext cx="4353099" cy="25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privacy: cryptographic hash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Find 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s.t.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hash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/>
                      <m:t>=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cipher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text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trapdoor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Example: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Query </a:t>
                </a:r>
                <a:r>
                  <a:rPr lang="en-US" dirty="0"/>
                  <a:t>= </a:t>
                </a:r>
                <a:r>
                  <a:rPr lang="en-US" dirty="0" smtClean="0"/>
                  <a:t>“</a:t>
                </a:r>
                <a:r>
                  <a:rPr lang="en-US" dirty="0"/>
                  <a:t>hello</a:t>
                </a:r>
                <a:r>
                  <a:rPr lang="en-US" dirty="0" smtClean="0"/>
                  <a:t>”. Convert into </a:t>
                </a:r>
                <a:r>
                  <a:rPr lang="en-US" dirty="0"/>
                  <a:t>a hidden </a:t>
                </a:r>
                <a:r>
                  <a:rPr lang="en-US" dirty="0" smtClean="0"/>
                  <a:t>query and transmit</a:t>
                </a:r>
                <a:br>
                  <a:rPr lang="en-US" dirty="0" smtClean="0"/>
                </a:br>
                <a:r>
                  <a:rPr lang="en-US" dirty="0" smtClean="0"/>
                  <a:t>	hidden </a:t>
                </a:r>
                <a:r>
                  <a:rPr lang="en-US" dirty="0"/>
                  <a:t>query = </a:t>
                </a:r>
                <a:r>
                  <a:rPr lang="en-US" dirty="0" smtClean="0"/>
                  <a:t>hash</a:t>
                </a:r>
                <a:r>
                  <a:rPr lang="en-US" dirty="0"/>
                  <a:t>(“</a:t>
                </a:r>
                <a:r>
                  <a:rPr lang="en-US" dirty="0" err="1"/>
                  <a:t>hello|secret</a:t>
                </a:r>
                <a:r>
                  <a:rPr lang="en-US" dirty="0" smtClean="0"/>
                  <a:t>”) = “8$5@#7”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Chuck intercepts hidden query and finds 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s.t. hash(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) = “</a:t>
                </a:r>
                <a:r>
                  <a:rPr lang="en-US" dirty="0"/>
                  <a:t>8$5@#</a:t>
                </a:r>
                <a:r>
                  <a:rPr lang="en-US" dirty="0" smtClean="0"/>
                  <a:t>7”</a:t>
                </a:r>
                <a:endParaRPr lang="en-US" dirty="0"/>
              </a:p>
              <a:p>
                <a:r>
                  <a:rPr lang="en-US" dirty="0" smtClean="0"/>
                  <a:t>Not feasible against a good cryptographic hash function (pre-image resistance). But if Chuck knows “secret”, vulnerable to brute-force dictionary attacks.</a:t>
                </a:r>
              </a:p>
              <a:p>
                <a:r>
                  <a:rPr lang="en-US" dirty="0" smtClean="0"/>
                  <a:t>Increase collision rate? How does that affect search accuracy? Need experiments.</a:t>
                </a:r>
                <a:br>
                  <a:rPr lang="en-US" dirty="0" smtClean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 r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privacy: maximum </a:t>
            </a:r>
            <a:r>
              <a:rPr lang="en-US" dirty="0"/>
              <a:t>likelihood estimate (MLE) attacks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Chuck doesn’t know “secret”</a:t>
                </a:r>
              </a:p>
              <a:p>
                <a:r>
                  <a:rPr lang="en-US" dirty="0" smtClean="0"/>
                  <a:t>Estimate plaintext word distribution </a:t>
                </a:r>
                <a:r>
                  <a:rPr lang="en-US" i="1" dirty="0" smtClean="0"/>
                  <a:t>f</a:t>
                </a:r>
              </a:p>
              <a:p>
                <a:pPr lvl="1"/>
                <a:r>
                  <a:rPr lang="en-US" dirty="0" smtClean="0"/>
                  <a:t>Simple bag-of-words model (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~ Zipf)</a:t>
                </a:r>
              </a:p>
              <a:p>
                <a:pPr lvl="1"/>
                <a:r>
                  <a:rPr lang="en-US" dirty="0" smtClean="0"/>
                  <a:t>More sophisticated models possible</a:t>
                </a:r>
              </a:p>
              <a:p>
                <a:r>
                  <a:rPr lang="en-US" dirty="0" smtClean="0"/>
                  <a:t>Find a function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that maps cipher text</a:t>
                </a:r>
                <a:br>
                  <a:rPr lang="en-US" dirty="0" smtClean="0"/>
                </a:br>
                <a:r>
                  <a:rPr lang="en-US" dirty="0" smtClean="0"/>
                  <a:t>to plaintext s.t. probability of seeing</a:t>
                </a:r>
                <a:br>
                  <a:rPr lang="en-US" dirty="0" smtClean="0"/>
                </a:br>
                <a:r>
                  <a:rPr lang="en-US" dirty="0" smtClean="0"/>
                  <a:t>those ciphers is maximized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∏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𝑐𝑖𝑝h𝑒𝑟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e>
                    </m:box>
                  </m:oMath>
                </a14:m>
                <a:endParaRPr lang="en-US" dirty="0" smtClean="0"/>
              </a:p>
              <a:p>
                <a:r>
                  <a:rPr lang="en-US" sz="2000" dirty="0" smtClean="0"/>
                  <a:t>Chuck is 100% accurate with</a:t>
                </a:r>
                <a:br>
                  <a:rPr lang="en-US" sz="2000" dirty="0" smtClean="0"/>
                </a:br>
                <a:r>
                  <a:rPr lang="en-US" sz="2000" dirty="0" smtClean="0"/>
                  <a:t>sufficient data</a:t>
                </a:r>
              </a:p>
              <a:p>
                <a:pPr lvl="1"/>
                <a:r>
                  <a:rPr lang="en-US" dirty="0" smtClean="0"/>
                  <a:t>Can spy on users</a:t>
                </a:r>
              </a:p>
              <a:p>
                <a:pPr lvl="1"/>
                <a:r>
                  <a:rPr lang="en-US" dirty="0" smtClean="0"/>
                  <a:t>Can perform Encrypted Searches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421687"/>
              </p:ext>
            </p:extLst>
          </p:nvPr>
        </p:nvGraphicFramePr>
        <p:xfrm>
          <a:off x="5712030" y="2085975"/>
          <a:ext cx="4460669" cy="409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07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privacy: mitigating MLE attacks w/multiple secrets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Chuck was 100% accurate with sufficient data</a:t>
            </a:r>
          </a:p>
          <a:p>
            <a:r>
              <a:rPr lang="en-US" dirty="0" smtClean="0"/>
              <a:t>Can we do better? </a:t>
            </a:r>
            <a:r>
              <a:rPr lang="en-US" dirty="0"/>
              <a:t>Start with a plaintext </a:t>
            </a:r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query = {“hello”, “world”}</a:t>
            </a:r>
          </a:p>
          <a:p>
            <a:r>
              <a:rPr lang="en-US" dirty="0" smtClean="0"/>
              <a:t>Add multiple secrets for each term</a:t>
            </a:r>
            <a:endParaRPr lang="en-US" dirty="0"/>
          </a:p>
          <a:p>
            <a:pPr lvl="1"/>
            <a:r>
              <a:rPr lang="en-US" dirty="0"/>
              <a:t>Each searchable term has multiple </a:t>
            </a:r>
            <a:r>
              <a:rPr lang="en-US" dirty="0" smtClean="0"/>
              <a:t>trapdoor “signatures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hidden query = { hash(“</a:t>
            </a:r>
            <a:r>
              <a:rPr lang="en-US" dirty="0" smtClean="0"/>
              <a:t>hello|secret</a:t>
            </a:r>
            <a:r>
              <a:rPr lang="en-US" baseline="-25000" dirty="0" smtClean="0"/>
              <a:t>1</a:t>
            </a:r>
            <a:r>
              <a:rPr lang="en-US" dirty="0" smtClean="0"/>
              <a:t>”, </a:t>
            </a:r>
            <a:r>
              <a:rPr lang="en-US" dirty="0"/>
              <a:t>hash(“</a:t>
            </a:r>
            <a:r>
              <a:rPr lang="en-US" dirty="0" smtClean="0"/>
              <a:t>hello|secret</a:t>
            </a:r>
            <a:r>
              <a:rPr lang="en-US" baseline="-25000" dirty="0" smtClean="0"/>
              <a:t>2</a:t>
            </a:r>
            <a:r>
              <a:rPr lang="en-US" dirty="0" smtClean="0"/>
              <a:t>”),</a:t>
            </a:r>
            <a:br>
              <a:rPr lang="en-US" dirty="0" smtClean="0"/>
            </a:br>
            <a:r>
              <a:rPr lang="en-US" dirty="0" smtClean="0"/>
              <a:t>		    hash(“world|secret</a:t>
            </a:r>
            <a:r>
              <a:rPr lang="en-US" baseline="-25000" dirty="0" smtClean="0"/>
              <a:t>1</a:t>
            </a:r>
            <a:r>
              <a:rPr lang="en-US" dirty="0"/>
              <a:t>”, hash</a:t>
            </a:r>
            <a:r>
              <a:rPr lang="en-US" dirty="0" smtClean="0"/>
              <a:t>(“world|secret</a:t>
            </a:r>
            <a:r>
              <a:rPr lang="en-US" baseline="-25000" dirty="0" smtClean="0"/>
              <a:t>2</a:t>
            </a:r>
            <a:r>
              <a:rPr lang="en-US" dirty="0" smtClean="0"/>
              <a:t>”) }</a:t>
            </a:r>
          </a:p>
        </p:txBody>
      </p:sp>
    </p:spTree>
    <p:extLst>
      <p:ext uri="{BB962C8B-B14F-4D97-AF65-F5344CB8AC3E}">
        <p14:creationId xmlns:p14="http://schemas.microsoft.com/office/powerpoint/2010/main" val="33478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privacy: effectiveness of multiple secrets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Adversary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still 100% accurate</a:t>
                </a:r>
                <a:br>
                  <a:rPr lang="en-US" sz="2000" dirty="0" smtClean="0"/>
                </a:br>
                <a:r>
                  <a:rPr lang="en-US" sz="2000" dirty="0" smtClean="0"/>
                  <a:t>when given 10 million trapdoors</a:t>
                </a:r>
                <a:br>
                  <a:rPr lang="en-US" sz="2000" dirty="0" smtClean="0"/>
                </a:br>
                <a:r>
                  <a:rPr lang="en-US" sz="2000" dirty="0" smtClean="0"/>
                  <a:t>to learn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dirty="0" smtClean="0"/>
                  <a:t>Still possible to spy </a:t>
                </a:r>
                <a:r>
                  <a:rPr lang="en-US" dirty="0"/>
                  <a:t>on users</a:t>
                </a:r>
              </a:p>
              <a:p>
                <a:pPr lvl="1"/>
                <a:r>
                  <a:rPr lang="en-US" dirty="0" smtClean="0"/>
                  <a:t>Still possible to perform</a:t>
                </a:r>
                <a:br>
                  <a:rPr lang="en-US" dirty="0" smtClean="0"/>
                </a:br>
                <a:r>
                  <a:rPr lang="en-US" dirty="0" smtClean="0"/>
                  <a:t>Encrypted Searching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sz="2400" dirty="0" smtClean="0"/>
                  <a:t>Can we do better?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797488"/>
              </p:ext>
            </p:extLst>
          </p:nvPr>
        </p:nvGraphicFramePr>
        <p:xfrm>
          <a:off x="5510151" y="1828799"/>
          <a:ext cx="434708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6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privacy: mitigating MLE attacks w/obfuscations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19072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Start </a:t>
                </a:r>
                <a:r>
                  <a:rPr lang="en-US" dirty="0"/>
                  <a:t>with a plaintext </a:t>
                </a:r>
                <a:r>
                  <a:rPr lang="en-US" dirty="0" smtClean="0"/>
                  <a:t>query:</a:t>
                </a:r>
              </a:p>
              <a:p>
                <a:pPr lvl="1"/>
                <a:r>
                  <a:rPr lang="en-US" dirty="0" smtClean="0"/>
                  <a:t>query = {“</a:t>
                </a:r>
                <a:r>
                  <a:rPr lang="en-US" dirty="0"/>
                  <a:t>hello”, “world”}</a:t>
                </a:r>
              </a:p>
              <a:p>
                <a:r>
                  <a:rPr lang="en-US" dirty="0" smtClean="0"/>
                  <a:t>Add </a:t>
                </a:r>
                <a:r>
                  <a:rPr lang="en-US" dirty="0"/>
                  <a:t>fake </a:t>
                </a:r>
                <a:r>
                  <a:rPr lang="en-US" dirty="0" smtClean="0"/>
                  <a:t>terms (obfuscations) to query:</a:t>
                </a:r>
              </a:p>
              <a:p>
                <a:pPr lvl="1"/>
                <a:r>
                  <a:rPr lang="en-US" dirty="0" smtClean="0"/>
                  <a:t>hidden query = {“*@f)*$%^”, hash</a:t>
                </a:r>
                <a:r>
                  <a:rPr lang="en-US" dirty="0"/>
                  <a:t>(“</a:t>
                </a:r>
                <a:r>
                  <a:rPr lang="en-US" dirty="0" err="1" smtClean="0"/>
                  <a:t>hello|secret</a:t>
                </a:r>
                <a:r>
                  <a:rPr lang="en-US" dirty="0" smtClean="0"/>
                  <a:t>”), “$*(&amp;*$%%”,</a:t>
                </a:r>
                <a:br>
                  <a:rPr lang="en-US" dirty="0" smtClean="0"/>
                </a:br>
                <a:r>
                  <a:rPr lang="en-US" dirty="0" smtClean="0"/>
                  <a:t>                            hash</a:t>
                </a:r>
                <a:r>
                  <a:rPr lang="en-US" dirty="0"/>
                  <a:t>(“</a:t>
                </a:r>
                <a:r>
                  <a:rPr lang="en-US" dirty="0" err="1" smtClean="0"/>
                  <a:t>world|secret</a:t>
                </a:r>
                <a:r>
                  <a:rPr lang="en-US" dirty="0" smtClean="0"/>
                  <a:t>”), “!^*!$%a*”, “*#$&amp;*$” }</a:t>
                </a:r>
              </a:p>
              <a:p>
                <a:r>
                  <a:rPr lang="en-US" dirty="0" smtClean="0"/>
                  <a:t>Sample the fake terms from another distribution unknown to Chuck</a:t>
                </a:r>
              </a:p>
              <a:p>
                <a:r>
                  <a:rPr lang="en-US" dirty="0" smtClean="0"/>
                  <a:t>Obfuscation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h𝑖𝑠𝑡𝑜𝑟𝑦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𝑡𝑒𝑟𝑚𝑠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h𝑖𝑠𝑡𝑜𝑟𝑦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h𝑖𝑠𝑡𝑜𝑟𝑦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19072"/>
                <a:ext cx="8595360" cy="4351337"/>
              </a:xfrm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3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privacy: effectiveness of obfuscations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obfuscations, Chuck</a:t>
            </a:r>
            <a:br>
              <a:rPr lang="en-US" dirty="0" smtClean="0"/>
            </a:br>
            <a:r>
              <a:rPr lang="en-US" dirty="0" smtClean="0"/>
              <a:t>is not very successful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An MLE may favor</a:t>
            </a:r>
            <a:br>
              <a:rPr lang="en-US" dirty="0" smtClean="0"/>
            </a:br>
            <a:r>
              <a:rPr lang="en-US" dirty="0" smtClean="0"/>
              <a:t>mapping an obfuscation</a:t>
            </a:r>
            <a:br>
              <a:rPr lang="en-US" dirty="0" smtClean="0"/>
            </a:br>
            <a:r>
              <a:rPr lang="en-US" dirty="0" smtClean="0"/>
              <a:t>to a real term</a:t>
            </a:r>
          </a:p>
          <a:p>
            <a:pPr lvl="1"/>
            <a:r>
              <a:rPr lang="en-US" dirty="0" smtClean="0"/>
              <a:t>Especially since adversary</a:t>
            </a:r>
            <a:br>
              <a:rPr lang="en-US" dirty="0" smtClean="0"/>
            </a:br>
            <a:r>
              <a:rPr lang="en-US" dirty="0" smtClean="0"/>
              <a:t>doesn’t know distribution</a:t>
            </a:r>
            <a:br>
              <a:rPr lang="en-US" dirty="0" smtClean="0"/>
            </a:br>
            <a:r>
              <a:rPr lang="en-US" dirty="0" smtClean="0"/>
              <a:t>of obfuscations.</a:t>
            </a:r>
          </a:p>
          <a:p>
            <a:pPr lvl="1"/>
            <a:r>
              <a:rPr lang="en-US" dirty="0" smtClean="0"/>
              <a:t>Curse of dimensionality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461388"/>
              </p:ext>
            </p:extLst>
          </p:nvPr>
        </p:nvGraphicFramePr>
        <p:xfrm>
          <a:off x="4429496" y="1828799"/>
          <a:ext cx="5427292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8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privacy: obfuscation rate vs search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does obfuscation rate affect</a:t>
                </a:r>
                <a:br>
                  <a:rPr lang="en-US" dirty="0" smtClean="0"/>
                </a:br>
                <a:r>
                  <a:rPr lang="en-US" dirty="0" smtClean="0"/>
                  <a:t>search retrieval accuracy</a:t>
                </a:r>
                <a:r>
                  <a:rPr lang="en-US" dirty="0"/>
                  <a:t>?</a:t>
                </a:r>
              </a:p>
              <a:p>
                <a:r>
                  <a:rPr lang="en-US" dirty="0" smtClean="0"/>
                  <a:t>BM25 MAP affected very little</a:t>
                </a:r>
                <a:br>
                  <a:rPr lang="en-US" dirty="0" smtClean="0"/>
                </a:br>
                <a:r>
                  <a:rPr lang="en-US" dirty="0" smtClean="0"/>
                  <a:t>if obfuscation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0.5</a:t>
                </a:r>
              </a:p>
              <a:p>
                <a:r>
                  <a:rPr lang="en-US" dirty="0" smtClean="0"/>
                  <a:t>Higher obfuscation rate not</a:t>
                </a:r>
                <a:br>
                  <a:rPr lang="en-US" dirty="0" smtClean="0"/>
                </a:br>
                <a:r>
                  <a:rPr lang="en-US" dirty="0" smtClean="0"/>
                  <a:t>necessarily better</a:t>
                </a:r>
              </a:p>
              <a:p>
                <a:pPr lvl="1"/>
                <a:r>
                  <a:rPr lang="en-US" dirty="0" smtClean="0"/>
                  <a:t>There’s a sweet spot.</a:t>
                </a:r>
              </a:p>
              <a:p>
                <a:r>
                  <a:rPr lang="en-US" dirty="0" smtClean="0"/>
                  <a:t>Same story for MinDist*</a:t>
                </a:r>
              </a:p>
              <a:p>
                <a:r>
                  <a:rPr lang="en-US" dirty="0" smtClean="0"/>
                  <a:t>However, Boolean (AND) search</a:t>
                </a:r>
                <a:br>
                  <a:rPr lang="en-US" dirty="0" smtClean="0"/>
                </a:br>
                <a:r>
                  <a:rPr lang="en-US" dirty="0" smtClean="0"/>
                  <a:t>incompatible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784925"/>
              </p:ext>
            </p:extLst>
          </p:nvPr>
        </p:nvGraphicFramePr>
        <p:xfrm>
          <a:off x="5177644" y="1828799"/>
          <a:ext cx="4679588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4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To make a confidential doc searchable, make a secure index for it.</a:t>
            </a:r>
          </a:p>
          <a:p>
            <a:r>
              <a:rPr lang="en-US" dirty="0" smtClean="0"/>
              <a:t>If secure index contains exact location info, confidentiality easily broken.</a:t>
            </a:r>
          </a:p>
          <a:p>
            <a:r>
              <a:rPr lang="en-US" dirty="0" smtClean="0"/>
              <a:t>Wheel of Fortune</a:t>
            </a:r>
          </a:p>
          <a:p>
            <a:r>
              <a:rPr lang="en-US" dirty="0" smtClean="0"/>
              <a:t>As words are put into</a:t>
            </a:r>
            <a:br>
              <a:rPr lang="en-US" dirty="0" smtClean="0"/>
            </a:br>
            <a:r>
              <a:rPr lang="en-US" dirty="0" smtClean="0"/>
              <a:t>place, try new words</a:t>
            </a:r>
            <a:br>
              <a:rPr lang="en-US" dirty="0" smtClean="0"/>
            </a:br>
            <a:r>
              <a:rPr lang="en-US" dirty="0" smtClean="0"/>
              <a:t>intelligently: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P[</a:t>
            </a:r>
            <a:r>
              <a:rPr lang="en-US" dirty="0" err="1" smtClean="0"/>
              <a:t>planet|still</a:t>
            </a:r>
            <a:r>
              <a:rPr lang="en-US" dirty="0" smtClean="0"/>
              <a:t> a]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19" y="3231052"/>
            <a:ext cx="5567213" cy="29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Encrypted Search</a:t>
            </a:r>
            <a:r>
              <a:rPr lang="en-US" dirty="0" smtClean="0"/>
              <a:t>: efficient solution to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Wanted: Give untrusted CSP ability to </a:t>
            </a:r>
            <a:r>
              <a:rPr lang="en-US" sz="2000" dirty="0"/>
              <a:t>search </a:t>
            </a:r>
            <a:r>
              <a:rPr lang="en-US" sz="2000" dirty="0" smtClean="0"/>
              <a:t>confidential </a:t>
            </a:r>
            <a:r>
              <a:rPr lang="en-US" sz="2000" dirty="0"/>
              <a:t>documents on behalf of </a:t>
            </a:r>
            <a:r>
              <a:rPr lang="en-US" sz="2000" dirty="0" smtClean="0"/>
              <a:t>clients without disclosing any information, except which documents are relevant to the hidden query</a:t>
            </a:r>
          </a:p>
          <a:p>
            <a:r>
              <a:rPr lang="en-US" dirty="0" smtClean="0"/>
              <a:t>CSP performs oblivious searching on behalf of authorized users</a:t>
            </a:r>
          </a:p>
          <a:p>
            <a:r>
              <a:rPr lang="en-US" dirty="0" smtClean="0"/>
              <a:t>CSP cannot perform meaningful </a:t>
            </a:r>
            <a:r>
              <a:rPr lang="en-US" dirty="0"/>
              <a:t>searches except on behalf of authorized </a:t>
            </a:r>
            <a:r>
              <a:rPr lang="en-US" dirty="0" smtClean="0"/>
              <a:t>users</a:t>
            </a:r>
          </a:p>
          <a:p>
            <a:pPr marL="0" indent="0">
              <a:buNone/>
            </a:pPr>
            <a:r>
              <a:rPr lang="en-US" sz="2000" dirty="0" smtClean="0"/>
              <a:t>Something that meets these requirements is called:</a:t>
            </a:r>
          </a:p>
          <a:p>
            <a:pPr marL="0" indent="0" algn="ctr">
              <a:buNone/>
            </a:pPr>
            <a:r>
              <a:rPr lang="en-US" sz="3600" b="1" dirty="0" smtClean="0"/>
              <a:t>Encrypted Search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70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approximate location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Must store approximate location information instead</a:t>
                </a:r>
              </a:p>
              <a:p>
                <a:r>
                  <a:rPr lang="en-US" dirty="0" smtClean="0"/>
                  <a:t>PSIB/BSIB: words (and bigrams)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are members of blocks</a:t>
                </a:r>
                <a:endParaRPr lang="en-US" dirty="0"/>
              </a:p>
              <a:p>
                <a:r>
                  <a:rPr lang="en-US" dirty="0" smtClean="0"/>
                  <a:t>If each block has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 words,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 smtClean="0"/>
                  <a:t> possible arrangements</a:t>
                </a:r>
              </a:p>
              <a:p>
                <a:r>
                  <a:rPr lang="en-US" dirty="0" smtClean="0"/>
                  <a:t>Find an arrangement that</a:t>
                </a:r>
                <a:br>
                  <a:rPr lang="en-US" dirty="0" smtClean="0"/>
                </a:br>
                <a:r>
                  <a:rPr lang="en-US" dirty="0" smtClean="0"/>
                  <a:t>maximizes probability</a:t>
                </a:r>
              </a:p>
              <a:p>
                <a:r>
                  <a:rPr lang="en-US" dirty="0" smtClean="0"/>
                  <a:t>E.g., maximize Bigram language</a:t>
                </a:r>
                <a:br>
                  <a:rPr lang="en-US" dirty="0" smtClean="0"/>
                </a:br>
                <a:r>
                  <a:rPr lang="en-US" dirty="0" smtClean="0"/>
                  <a:t>model:</a:t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</a:rPr>
                          <m:t>still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is</m:t>
                        </m:r>
                      </m:e>
                    </m:d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</a:rPr>
                          <m:t>pluto</m:t>
                        </m:r>
                      </m:e>
                    </m:d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pluto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| ∗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sz="2000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err="1">
                            <a:latin typeface="Cambria Math" panose="02040503050406030204" pitchFamily="18" charset="0"/>
                          </a:rPr>
                          <m:t>pluto</m:t>
                        </m:r>
                      </m:e>
                    </m:d>
                    <m:r>
                      <m:rPr>
                        <m:nor/>
                      </m:rPr>
                      <a:rPr lang="en-US" sz="2000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pluto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still</m:t>
                        </m:r>
                      </m:e>
                    </m:d>
                    <m:r>
                      <m:rPr>
                        <m:nor/>
                      </m:rPr>
                      <a:rPr lang="en-US" sz="2000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still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| ∗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42" y="2526607"/>
            <a:ext cx="4595290" cy="237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confidentiality: </a:t>
            </a:r>
            <a:r>
              <a:rPr lang="en-US" dirty="0" smtClean="0"/>
              <a:t>problems with PSIB/BSIB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doc with 5 words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5!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dirty="0" smtClean="0"/>
                  <a:t> possible arrangements</a:t>
                </a:r>
              </a:p>
              <a:p>
                <a:r>
                  <a:rPr lang="en-US" dirty="0" smtClean="0"/>
                  <a:t>But, PSIB/BSIB reduced possible arrangements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3!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2!=12</m:t>
                    </m:r>
                  </m:oMath>
                </a14:m>
                <a:r>
                  <a:rPr lang="en-US" dirty="0" smtClean="0"/>
                  <a:t> possible arrangements</a:t>
                </a:r>
              </a:p>
              <a:p>
                <a:r>
                  <a:rPr lang="en-US" dirty="0" smtClean="0"/>
                  <a:t>Blocks reduce problem space for Chuck.</a:t>
                </a:r>
              </a:p>
              <a:p>
                <a:r>
                  <a:rPr lang="en-US" dirty="0" smtClean="0"/>
                  <a:t>Chuck can </a:t>
                </a:r>
                <a:r>
                  <a:rPr lang="en-US" dirty="0"/>
                  <a:t>treat </a:t>
                </a:r>
                <a:r>
                  <a:rPr lang="en-US" dirty="0" smtClean="0"/>
                  <a:t>blocks </a:t>
                </a:r>
                <a:r>
                  <a:rPr lang="en-US" dirty="0"/>
                  <a:t>as an </a:t>
                </a:r>
                <a:r>
                  <a:rPr lang="en-US" dirty="0" smtClean="0"/>
                  <a:t>independent sub-problems.</a:t>
                </a:r>
              </a:p>
              <a:p>
                <a:r>
                  <a:rPr lang="en-US" dirty="0" smtClean="0"/>
                  <a:t>What can be done about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6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confidentiality: PSIP, Chuck’s (second-most) worst nightmare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PSIP, </a:t>
                </a:r>
                <a:r>
                  <a:rPr lang="en-US" dirty="0"/>
                  <a:t>words are </a:t>
                </a:r>
                <a:r>
                  <a:rPr lang="en-US" dirty="0" smtClean="0"/>
                  <a:t>offset from </a:t>
                </a:r>
                <a:r>
                  <a:rPr lang="en-US" dirty="0"/>
                  <a:t>their true </a:t>
                </a:r>
                <a:r>
                  <a:rPr lang="en-US" dirty="0" smtClean="0"/>
                  <a:t>positions</a:t>
                </a:r>
              </a:p>
              <a:p>
                <a:pPr lvl="1"/>
                <a:r>
                  <a:rPr lang="en-US" dirty="0" smtClean="0"/>
                  <a:t>Scrambled</a:t>
                </a:r>
              </a:p>
              <a:p>
                <a:r>
                  <a:rPr lang="en-US" dirty="0" smtClean="0"/>
                  <a:t>No easy way to partition into independent sub-problems. Why?</a:t>
                </a:r>
              </a:p>
              <a:p>
                <a:pPr lvl="1"/>
                <a:r>
                  <a:rPr lang="en-US" dirty="0" smtClean="0"/>
                  <a:t>PSIB/BSIB: words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must come before words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PSIP: word at </a:t>
                </a:r>
                <a:r>
                  <a:rPr lang="en-US" dirty="0" err="1" smtClean="0"/>
                  <a:t>pos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can come before/after any word in range </a:t>
                </a:r>
                <a:r>
                  <a:rPr lang="en-US" dirty="0" err="1" smtClean="0"/>
                  <a:t>pos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i="1" dirty="0" smtClean="0"/>
              </a:p>
              <a:p>
                <a:pPr lvl="2"/>
                <a:r>
                  <a:rPr lang="en-US" dirty="0" smtClean="0"/>
                  <a:t>Generally impossible to find a point s.t. everything before it is before everything after it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doc </a:t>
                </a:r>
                <a:r>
                  <a:rPr lang="en-US" dirty="0"/>
                  <a:t>D = “A B C D E F </a:t>
                </a:r>
                <a:r>
                  <a:rPr lang="en-US" dirty="0" smtClean="0"/>
                  <a:t>G”</a:t>
                </a:r>
              </a:p>
              <a:p>
                <a:pPr lvl="1"/>
                <a:r>
                  <a:rPr lang="en-US" dirty="0" smtClean="0"/>
                  <a:t>scrambled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=2) </m:t>
                    </m:r>
                  </m:oMath>
                </a14:m>
                <a:r>
                  <a:rPr lang="en-US" dirty="0" smtClean="0"/>
                  <a:t>PSIP D</a:t>
                </a:r>
                <a:r>
                  <a:rPr lang="en-US" dirty="0"/>
                  <a:t>’ = </a:t>
                </a:r>
                <a:r>
                  <a:rPr lang="en-US" dirty="0" smtClean="0"/>
                  <a:t>“                     ”</a:t>
                </a:r>
              </a:p>
              <a:p>
                <a:pPr lvl="1"/>
                <a:r>
                  <a:rPr lang="en-US" dirty="0" smtClean="0"/>
                  <a:t>Generally impossible to partition into independent sub-problems</a:t>
                </a:r>
              </a:p>
              <a:p>
                <a:pPr lvl="1"/>
                <a:r>
                  <a:rPr lang="en-US" dirty="0" smtClean="0"/>
                  <a:t>Even if possible, Chuck can’t (with certainty) know how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8" y="4421116"/>
            <a:ext cx="1172221" cy="4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PSIM, Chuck’s worst nightmare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PSIM only stores minimum pairwise location information</a:t>
            </a:r>
            <a:endParaRPr lang="en-US" dirty="0"/>
          </a:p>
          <a:p>
            <a:pPr lvl="1"/>
            <a:r>
              <a:rPr lang="en-US" dirty="0" smtClean="0"/>
              <a:t>No absolute location information known!</a:t>
            </a:r>
          </a:p>
          <a:p>
            <a:r>
              <a:rPr lang="en-US" dirty="0" smtClean="0"/>
              <a:t>No way to effectively reduce problem into simpler sub-problems</a:t>
            </a:r>
          </a:p>
          <a:p>
            <a:r>
              <a:rPr lang="en-US" dirty="0" smtClean="0"/>
              <a:t>Has other problems though:</a:t>
            </a:r>
          </a:p>
          <a:p>
            <a:pPr lvl="1"/>
            <a:r>
              <a:rPr lang="en-US" dirty="0" smtClean="0"/>
              <a:t>Large index size (depending on minimum pairwise distance threshold)</a:t>
            </a:r>
          </a:p>
          <a:p>
            <a:pPr lvl="1"/>
            <a:r>
              <a:rPr lang="en-US" dirty="0" smtClean="0"/>
              <a:t>Can’t answer approximate location queries</a:t>
            </a:r>
          </a:p>
          <a:p>
            <a:pPr lvl="1"/>
            <a:r>
              <a:rPr lang="en-US" dirty="0" smtClean="0"/>
              <a:t>Potentially high false positive rate on exact phrases</a:t>
            </a:r>
          </a:p>
          <a:p>
            <a:r>
              <a:rPr lang="en-US" dirty="0" smtClean="0"/>
              <a:t>Best of both worlds: combine PSIM with another secure index</a:t>
            </a:r>
          </a:p>
          <a:p>
            <a:pPr lvl="1"/>
            <a:r>
              <a:rPr lang="en-US" dirty="0" smtClean="0"/>
              <a:t>Sensitive to proximity of nearby words w/out loss of confidentiality</a:t>
            </a:r>
          </a:p>
          <a:p>
            <a:pPr lvl="1"/>
            <a:r>
              <a:rPr lang="en-US" dirty="0" smtClean="0"/>
              <a:t>Use a small minimum pairwise distance threshold</a:t>
            </a:r>
          </a:p>
          <a:p>
            <a:pPr lvl="2"/>
            <a:r>
              <a:rPr lang="en-US" dirty="0" smtClean="0"/>
              <a:t>keeps size down, use other secure index for larger distances</a:t>
            </a:r>
          </a:p>
        </p:txBody>
      </p:sp>
    </p:spTree>
    <p:extLst>
      <p:ext uri="{BB962C8B-B14F-4D97-AF65-F5344CB8AC3E}">
        <p14:creationId xmlns:p14="http://schemas.microsoft.com/office/powerpoint/2010/main" val="14862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counter-measures against Chuck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Didn’t simulate Chuck reconstructing confidential documents from info in secure indexes</a:t>
            </a:r>
          </a:p>
          <a:p>
            <a:pPr lvl="1"/>
            <a:r>
              <a:rPr lang="en-US" dirty="0" smtClean="0"/>
              <a:t>Only simulate Chuck attacking query privacy</a:t>
            </a:r>
          </a:p>
          <a:p>
            <a:r>
              <a:rPr lang="en-US" dirty="0" smtClean="0"/>
              <a:t>Designed and implemented counter-measures against hypothetical Chuck</a:t>
            </a:r>
          </a:p>
          <a:p>
            <a:r>
              <a:rPr lang="en-US" dirty="0" smtClean="0"/>
              <a:t>Evaluated the counter measures…</a:t>
            </a:r>
          </a:p>
          <a:p>
            <a:pPr lvl="1"/>
            <a:r>
              <a:rPr lang="en-US" dirty="0" smtClean="0"/>
              <a:t>effects of increasing false positive rate on retrieval relevancy</a:t>
            </a:r>
          </a:p>
          <a:p>
            <a:pPr lvl="1"/>
            <a:r>
              <a:rPr lang="en-US" dirty="0" smtClean="0"/>
              <a:t>effects of increasing location uncertainty on retrieval relevancy (already covered)</a:t>
            </a:r>
          </a:p>
          <a:p>
            <a:pPr lvl="1"/>
            <a:r>
              <a:rPr lang="en-US" dirty="0" smtClean="0"/>
              <a:t>effects of poisoning secure index on retrieval accuracy</a:t>
            </a:r>
          </a:p>
          <a:p>
            <a:pPr lvl="2"/>
            <a:r>
              <a:rPr lang="en-US" dirty="0" smtClean="0"/>
              <a:t>E.g., adding junk terms</a:t>
            </a:r>
          </a:p>
        </p:txBody>
      </p:sp>
    </p:spTree>
    <p:extLst>
      <p:ext uri="{BB962C8B-B14F-4D97-AF65-F5344CB8AC3E}">
        <p14:creationId xmlns:p14="http://schemas.microsoft.com/office/powerpoint/2010/main" val="24651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effect </a:t>
            </a:r>
            <a:r>
              <a:rPr lang="en-US" dirty="0"/>
              <a:t>of </a:t>
            </a:r>
            <a:r>
              <a:rPr lang="en-US" dirty="0" smtClean="0"/>
              <a:t>false positives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secure index provides perfect location information (again)</a:t>
                </a:r>
              </a:p>
              <a:p>
                <a:r>
                  <a:rPr lang="en-US" dirty="0" smtClean="0"/>
                  <a:t>How does false positive rate effect the outcome?</a:t>
                </a:r>
              </a:p>
              <a:p>
                <a:r>
                  <a:rPr lang="en-US" dirty="0" smtClean="0"/>
                  <a:t>The word “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dirty="0" smtClean="0"/>
                  <a:t>”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is a false positive. False</a:t>
                </a:r>
                <a:br>
                  <a:rPr lang="en-US" dirty="0" smtClean="0"/>
                </a:br>
                <a:r>
                  <a:rPr lang="en-US" dirty="0" smtClean="0"/>
                  <a:t>positives occur at a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Two possible reconstructions: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err="1" smtClean="0"/>
                  <a:t>pluto</a:t>
                </a:r>
                <a:r>
                  <a:rPr lang="en-US" dirty="0" smtClean="0"/>
                  <a:t> is still a planet”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err="1" smtClean="0"/>
                  <a:t>pluto</a:t>
                </a:r>
                <a:r>
                  <a:rPr lang="en-US" dirty="0" smtClean="0"/>
                  <a:t> is not a planet”</a:t>
                </a:r>
              </a:p>
              <a:p>
                <a:pPr lvl="1"/>
                <a:r>
                  <a:rPr lang="en-US" dirty="0" smtClean="0"/>
                  <a:t>Which is it? Impossible to determine in</a:t>
                </a:r>
                <a:br>
                  <a:rPr lang="en-US" dirty="0" smtClean="0"/>
                </a:br>
                <a:r>
                  <a:rPr lang="en-US" dirty="0" smtClean="0"/>
                  <a:t>general, but language model can pick out</a:t>
                </a:r>
                <a:br>
                  <a:rPr lang="en-US" dirty="0" smtClean="0"/>
                </a:br>
                <a:r>
                  <a:rPr lang="en-US" dirty="0" smtClean="0"/>
                  <a:t>more plausible choices.</a:t>
                </a:r>
              </a:p>
              <a:p>
                <a:r>
                  <a:rPr lang="en-US" dirty="0" smtClean="0"/>
                  <a:t>False positives: good for confidentiality,</a:t>
                </a:r>
                <a:br>
                  <a:rPr lang="en-US" dirty="0" smtClean="0"/>
                </a:br>
                <a:r>
                  <a:rPr lang="en-US" dirty="0" smtClean="0"/>
                  <a:t>bad for search accuracy. How bad?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27" y="2941185"/>
            <a:ext cx="362000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false positives effect on BM25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BM25 is tolerant of</a:t>
            </a:r>
            <a:br>
              <a:rPr lang="en-US" dirty="0" smtClean="0"/>
            </a:br>
            <a:r>
              <a:rPr lang="en-US" dirty="0" smtClean="0"/>
              <a:t>extreme false positive</a:t>
            </a:r>
            <a:br>
              <a:rPr lang="en-US" dirty="0" smtClean="0"/>
            </a:br>
            <a:r>
              <a:rPr lang="en-US" dirty="0" smtClean="0"/>
              <a:t>rates</a:t>
            </a:r>
          </a:p>
          <a:p>
            <a:r>
              <a:rPr lang="en-US" dirty="0" smtClean="0"/>
              <a:t>Even 25% false positives</a:t>
            </a:r>
            <a:br>
              <a:rPr lang="en-US" dirty="0" smtClean="0"/>
            </a:br>
            <a:r>
              <a:rPr lang="en-US" dirty="0" smtClean="0"/>
              <a:t>has ~0.7 MAP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BM25 </a:t>
            </a:r>
            <a:r>
              <a:rPr lang="en-US" dirty="0"/>
              <a:t>is ranking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docs, so even </a:t>
            </a:r>
            <a:r>
              <a:rPr lang="en-US" dirty="0"/>
              <a:t>if a </a:t>
            </a:r>
            <a:r>
              <a:rPr lang="en-US" dirty="0" smtClean="0"/>
              <a:t>doc is</a:t>
            </a:r>
            <a:br>
              <a:rPr lang="en-US" dirty="0" smtClean="0"/>
            </a:br>
            <a:r>
              <a:rPr lang="en-US" dirty="0" smtClean="0"/>
              <a:t>falsely </a:t>
            </a:r>
            <a:r>
              <a:rPr lang="en-US" dirty="0"/>
              <a:t>hitting on a </a:t>
            </a:r>
            <a:r>
              <a:rPr lang="en-US" dirty="0" smtClean="0"/>
              <a:t>term,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the </a:t>
            </a:r>
            <a:r>
              <a:rPr lang="en-US" dirty="0" smtClean="0"/>
              <a:t>rank that counts</a:t>
            </a:r>
          </a:p>
          <a:p>
            <a:r>
              <a:rPr lang="en-US" dirty="0" smtClean="0"/>
              <a:t>Rank-ordered search</a:t>
            </a:r>
            <a:br>
              <a:rPr lang="en-US" dirty="0" smtClean="0"/>
            </a:br>
            <a:r>
              <a:rPr lang="en-US" dirty="0" smtClean="0"/>
              <a:t>generally tolerant of</a:t>
            </a:r>
            <a:br>
              <a:rPr lang="en-US" dirty="0" smtClean="0"/>
            </a:br>
            <a:r>
              <a:rPr lang="en-US" dirty="0" smtClean="0"/>
              <a:t>high false positive rates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79121742"/>
              </p:ext>
            </p:extLst>
          </p:nvPr>
        </p:nvGraphicFramePr>
        <p:xfrm>
          <a:off x="4453246" y="1828800"/>
          <a:ext cx="5403985" cy="435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8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confidentiality: false positives effect on </a:t>
            </a:r>
            <a:r>
              <a:rPr lang="en-US" dirty="0" smtClean="0"/>
              <a:t>Boolean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paints a less</a:t>
            </a:r>
            <a:br>
              <a:rPr lang="en-US" dirty="0" smtClean="0"/>
            </a:br>
            <a:r>
              <a:rPr lang="en-US" dirty="0" smtClean="0"/>
              <a:t>encouraging picture for</a:t>
            </a:r>
            <a:br>
              <a:rPr lang="en-US" dirty="0" smtClean="0"/>
            </a:br>
            <a:r>
              <a:rPr lang="en-US" dirty="0" smtClean="0"/>
              <a:t>Boolean search.</a:t>
            </a:r>
          </a:p>
          <a:p>
            <a:r>
              <a:rPr lang="en-US" dirty="0" smtClean="0"/>
              <a:t>At a false positive rate of</a:t>
            </a:r>
            <a:br>
              <a:rPr lang="en-US" dirty="0" smtClean="0"/>
            </a:br>
            <a:r>
              <a:rPr lang="en-US" dirty="0" smtClean="0"/>
              <a:t>0.25, precision falls to 50%.</a:t>
            </a:r>
          </a:p>
          <a:p>
            <a:r>
              <a:rPr lang="en-US" dirty="0" smtClean="0"/>
              <a:t>BM25 </a:t>
            </a:r>
            <a:r>
              <a:rPr lang="en-US" dirty="0"/>
              <a:t>is far less sensitive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false </a:t>
            </a:r>
            <a:r>
              <a:rPr lang="en-US" dirty="0"/>
              <a:t>positive </a:t>
            </a:r>
            <a:r>
              <a:rPr lang="en-US" dirty="0" smtClean="0"/>
              <a:t>rate.</a:t>
            </a:r>
            <a:endParaRPr lang="en-US" dirty="0"/>
          </a:p>
          <a:p>
            <a:r>
              <a:rPr lang="en-US" dirty="0" smtClean="0"/>
              <a:t>Makes sense: </a:t>
            </a:r>
            <a:r>
              <a:rPr lang="en-US" dirty="0"/>
              <a:t>if a </a:t>
            </a:r>
            <a:r>
              <a:rPr lang="en-US" dirty="0" smtClean="0"/>
              <a:t>false</a:t>
            </a:r>
            <a:br>
              <a:rPr lang="en-US" dirty="0" smtClean="0"/>
            </a:br>
            <a:r>
              <a:rPr lang="en-US" dirty="0" smtClean="0"/>
              <a:t>positive </a:t>
            </a:r>
            <a:r>
              <a:rPr lang="en-US" dirty="0"/>
              <a:t>happens </a:t>
            </a:r>
            <a:r>
              <a:rPr lang="en-US" dirty="0" smtClean="0"/>
              <a:t>in Boolean</a:t>
            </a:r>
            <a:br>
              <a:rPr lang="en-US" dirty="0" smtClean="0"/>
            </a:br>
            <a:r>
              <a:rPr lang="en-US" dirty="0" smtClean="0"/>
              <a:t>search, it </a:t>
            </a:r>
            <a:r>
              <a:rPr lang="en-US" dirty="0"/>
              <a:t>will admit </a:t>
            </a:r>
            <a:r>
              <a:rPr lang="en-US" dirty="0" smtClean="0"/>
              <a:t>an</a:t>
            </a:r>
            <a:br>
              <a:rPr lang="en-US" dirty="0" smtClean="0"/>
            </a:br>
            <a:r>
              <a:rPr lang="en-US" dirty="0" smtClean="0"/>
              <a:t>irrelevant doc into the</a:t>
            </a:r>
            <a:br>
              <a:rPr lang="en-US" dirty="0" smtClean="0"/>
            </a:br>
            <a:r>
              <a:rPr lang="en-US" dirty="0" smtClean="0"/>
              <a:t>retrieved set, and order</a:t>
            </a:r>
            <a:br>
              <a:rPr lang="en-US" dirty="0" smtClean="0"/>
            </a:br>
            <a:r>
              <a:rPr lang="en-US" dirty="0" smtClean="0"/>
              <a:t>doesn’t matter.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879537"/>
              </p:ext>
            </p:extLst>
          </p:nvPr>
        </p:nvGraphicFramePr>
        <p:xfrm>
          <a:off x="4690753" y="1828800"/>
          <a:ext cx="5166479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26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junk terms (secure index poisoning)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Junk terms = fake</a:t>
            </a:r>
            <a:br>
              <a:rPr lang="en-US" dirty="0"/>
            </a:br>
            <a:r>
              <a:rPr lang="en-US" dirty="0"/>
              <a:t>terms</a:t>
            </a:r>
          </a:p>
          <a:p>
            <a:r>
              <a:rPr lang="en-US" dirty="0" smtClean="0"/>
              <a:t>Increasing junk term</a:t>
            </a:r>
            <a:br>
              <a:rPr lang="en-US" dirty="0" smtClean="0"/>
            </a:br>
            <a:r>
              <a:rPr lang="en-US" dirty="0" smtClean="0"/>
              <a:t>percentage has a similar</a:t>
            </a:r>
            <a:br>
              <a:rPr lang="en-US" dirty="0" smtClean="0"/>
            </a:br>
            <a:r>
              <a:rPr lang="en-US" dirty="0" smtClean="0"/>
              <a:t>effect to confidentiality</a:t>
            </a:r>
            <a:br>
              <a:rPr lang="en-US" dirty="0" smtClean="0"/>
            </a:br>
            <a:r>
              <a:rPr lang="en-US" dirty="0" smtClean="0"/>
              <a:t>as increasing the</a:t>
            </a:r>
            <a:br>
              <a:rPr lang="en-US" dirty="0" smtClean="0"/>
            </a:br>
            <a:r>
              <a:rPr lang="en-US" dirty="0" smtClean="0"/>
              <a:t>false positive rate</a:t>
            </a:r>
          </a:p>
          <a:p>
            <a:r>
              <a:rPr lang="en-US" dirty="0" smtClean="0"/>
              <a:t>Except: doesn’t degrade</a:t>
            </a:r>
            <a:br>
              <a:rPr lang="en-US" dirty="0" smtClean="0"/>
            </a:br>
            <a:r>
              <a:rPr lang="en-US" dirty="0" smtClean="0"/>
              <a:t>retrieval accuracy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39525410"/>
              </p:ext>
            </p:extLst>
          </p:nvPr>
        </p:nvGraphicFramePr>
        <p:xfrm>
          <a:off x="4310743" y="1828800"/>
          <a:ext cx="5546488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3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junk terms space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Junk terms only has a small</a:t>
            </a:r>
            <a:br>
              <a:rPr lang="en-US" dirty="0" smtClean="0"/>
            </a:br>
            <a:r>
              <a:rPr lang="en-US" dirty="0" smtClean="0"/>
              <a:t>effect on compression ratio</a:t>
            </a:r>
          </a:p>
          <a:p>
            <a:r>
              <a:rPr lang="en-US" dirty="0" smtClean="0"/>
              <a:t>20% junk percentage:</a:t>
            </a:r>
          </a:p>
          <a:p>
            <a:pPr lvl="1"/>
            <a:r>
              <a:rPr lang="en-US" dirty="0" smtClean="0"/>
              <a:t>~10% for PSIB</a:t>
            </a:r>
          </a:p>
          <a:p>
            <a:pPr lvl="1"/>
            <a:r>
              <a:rPr lang="en-US" dirty="0"/>
              <a:t>~</a:t>
            </a:r>
            <a:r>
              <a:rPr lang="en-US" dirty="0" smtClean="0"/>
              <a:t>5% for PSIF</a:t>
            </a:r>
          </a:p>
          <a:p>
            <a:pPr lvl="1"/>
            <a:r>
              <a:rPr lang="en-US" dirty="0" smtClean="0"/>
              <a:t>~20% for PSIP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i="1" dirty="0" smtClean="0"/>
              <a:t>Did a line of best fit, but PSI-derived</a:t>
            </a:r>
            <a:br>
              <a:rPr lang="en-US" sz="1600" i="1" dirty="0" smtClean="0"/>
            </a:br>
            <a:r>
              <a:rPr lang="en-US" sz="1600" i="1" dirty="0" smtClean="0"/>
              <a:t> indexes are polynomial w/respect to</a:t>
            </a:r>
            <a:br>
              <a:rPr lang="en-US" sz="1600" i="1" dirty="0" smtClean="0"/>
            </a:br>
            <a:r>
              <a:rPr lang="en-US" sz="1600" i="1" dirty="0" smtClean="0"/>
              <a:t> junk percentage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29651437"/>
              </p:ext>
            </p:extLst>
          </p:nvPr>
        </p:nvGraphicFramePr>
        <p:xfrm>
          <a:off x="5010912" y="1828800"/>
          <a:ext cx="484632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2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Encrypted Search </a:t>
            </a:r>
            <a:r>
              <a:rPr lang="en-US" dirty="0"/>
              <a:t>facilitated by secure </a:t>
            </a:r>
            <a:r>
              <a:rPr lang="en-US" dirty="0" smtClean="0"/>
              <a:t>indexes</a:t>
            </a:r>
            <a:endParaRPr lang="en-US" dirty="0"/>
          </a:p>
          <a:p>
            <a:r>
              <a:rPr lang="en-US" dirty="0" smtClean="0"/>
              <a:t>New secure </a:t>
            </a:r>
            <a:r>
              <a:rPr lang="en-US" dirty="0"/>
              <a:t>indexes based </a:t>
            </a:r>
            <a:r>
              <a:rPr lang="en-US" dirty="0" smtClean="0"/>
              <a:t>on </a:t>
            </a:r>
            <a:r>
              <a:rPr lang="en-US" i="1" dirty="0" smtClean="0"/>
              <a:t>Perfect filter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PsiBlock (</a:t>
            </a:r>
            <a:r>
              <a:rPr lang="en-US" b="1" dirty="0" smtClean="0"/>
              <a:t>PSIB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PsiFreq (</a:t>
            </a:r>
            <a:r>
              <a:rPr lang="en-US" b="1" dirty="0" smtClean="0"/>
              <a:t>PSIF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PsiPost</a:t>
            </a:r>
            <a:r>
              <a:rPr lang="en-US" dirty="0" smtClean="0"/>
              <a:t> (</a:t>
            </a:r>
            <a:r>
              <a:rPr lang="en-US" b="1" dirty="0" smtClean="0"/>
              <a:t>PSIP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PsiMin</a:t>
            </a:r>
            <a:r>
              <a:rPr lang="en-US" dirty="0" smtClean="0"/>
              <a:t> (</a:t>
            </a:r>
            <a:r>
              <a:rPr lang="en-US" b="1" dirty="0" smtClean="0"/>
              <a:t>PSIM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Standard </a:t>
            </a:r>
            <a:r>
              <a:rPr lang="en-US" dirty="0"/>
              <a:t>information retrieval </a:t>
            </a:r>
            <a:r>
              <a:rPr lang="en-US" dirty="0" smtClean="0"/>
              <a:t>w/confidentiality</a:t>
            </a:r>
            <a:endParaRPr lang="en-US" dirty="0"/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smtClean="0"/>
              <a:t>MinDist*</a:t>
            </a:r>
          </a:p>
          <a:p>
            <a:r>
              <a:rPr lang="en-US" dirty="0"/>
              <a:t>Mitigate information leaks from: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Contents of secure </a:t>
            </a:r>
            <a:r>
              <a:rPr lang="en-US" dirty="0" smtClean="0"/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21449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patterns </a:t>
            </a:r>
            <a:r>
              <a:rPr lang="en-US" dirty="0" smtClean="0"/>
              <a:t>and </a:t>
            </a:r>
            <a:r>
              <a:rPr lang="en-US" dirty="0" smtClean="0"/>
              <a:t>implicit </a:t>
            </a:r>
            <a:r>
              <a:rPr lang="en-US" dirty="0" smtClean="0"/>
              <a:t>info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 hidden query is followed by another action, like checking stock prices, this </a:t>
            </a:r>
            <a:r>
              <a:rPr lang="en-US" dirty="0" smtClean="0"/>
              <a:t>is an implicit info leak</a:t>
            </a:r>
          </a:p>
          <a:p>
            <a:r>
              <a:rPr lang="en-US" dirty="0" smtClean="0"/>
              <a:t>Ways to mitigate:</a:t>
            </a:r>
          </a:p>
          <a:p>
            <a:pPr lvl="1"/>
            <a:r>
              <a:rPr lang="en-US" dirty="0" smtClean="0"/>
              <a:t>Multiple secure indexes/document</a:t>
            </a:r>
          </a:p>
          <a:p>
            <a:pPr lvl="2"/>
            <a:r>
              <a:rPr lang="en-US" dirty="0" smtClean="0"/>
              <a:t>purpose: give the same document different retrieval signatures and a different set of trapdoor signatures</a:t>
            </a:r>
          </a:p>
          <a:p>
            <a:pPr lvl="1"/>
            <a:r>
              <a:rPr lang="en-US" dirty="0" smtClean="0"/>
              <a:t>Fake secure indexes</a:t>
            </a:r>
          </a:p>
          <a:p>
            <a:pPr lvl="2"/>
            <a:r>
              <a:rPr lang="en-US" dirty="0" smtClean="0"/>
              <a:t>purpose: of documents retrieved, obfuscate which are actually of interest to user</a:t>
            </a:r>
            <a:endParaRPr lang="en-US" dirty="0" smtClean="0"/>
          </a:p>
          <a:p>
            <a:pPr lvl="1"/>
            <a:r>
              <a:rPr lang="en-US" dirty="0" smtClean="0"/>
              <a:t>Fake queries</a:t>
            </a:r>
          </a:p>
          <a:p>
            <a:pPr lvl="2"/>
            <a:r>
              <a:rPr lang="en-US" dirty="0" smtClean="0"/>
              <a:t>purpose: obfuscate user’s actual queries of interest</a:t>
            </a:r>
          </a:p>
          <a:p>
            <a:r>
              <a:rPr lang="en-US"/>
              <a:t>Future </a:t>
            </a:r>
            <a:r>
              <a:rPr lang="en-US" smtClean="0"/>
              <a:t>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6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Designed/implemented </a:t>
            </a:r>
            <a:r>
              <a:rPr lang="en-US" dirty="0"/>
              <a:t>several </a:t>
            </a:r>
            <a:r>
              <a:rPr lang="en-US" dirty="0" smtClean="0"/>
              <a:t>new secure </a:t>
            </a:r>
            <a:r>
              <a:rPr lang="en-US" dirty="0"/>
              <a:t>indexes based on a </a:t>
            </a:r>
            <a:r>
              <a:rPr lang="en-US" dirty="0" smtClean="0"/>
              <a:t>Perfect filter.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most benchmarks, </a:t>
            </a:r>
            <a:r>
              <a:rPr lang="en-US" dirty="0" smtClean="0"/>
              <a:t>they compared </a:t>
            </a:r>
            <a:r>
              <a:rPr lang="en-US" dirty="0"/>
              <a:t>favorably to </a:t>
            </a:r>
            <a:r>
              <a:rPr lang="en-US" dirty="0" smtClean="0"/>
              <a:t>BSIB.</a:t>
            </a:r>
            <a:endParaRPr lang="en-US" dirty="0"/>
          </a:p>
          <a:p>
            <a:r>
              <a:rPr lang="en-US" dirty="0" smtClean="0"/>
              <a:t>Query privacy isn’t (adequately) provided against an MLE adversary unless obfuscated queries are used. Except for precision, obfuscations little impact on retrieval accuracy.</a:t>
            </a:r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uncertainty </a:t>
            </a:r>
            <a:r>
              <a:rPr lang="en-US" dirty="0" smtClean="0"/>
              <a:t>must be large </a:t>
            </a:r>
            <a:r>
              <a:rPr lang="en-US" dirty="0"/>
              <a:t>to preserve </a:t>
            </a:r>
            <a:r>
              <a:rPr lang="en-US" dirty="0" smtClean="0"/>
              <a:t>confidentiality. </a:t>
            </a:r>
            <a:r>
              <a:rPr lang="en-US" dirty="0"/>
              <a:t>However, </a:t>
            </a:r>
            <a:r>
              <a:rPr lang="en-US" dirty="0" smtClean="0"/>
              <a:t>increasing location </a:t>
            </a:r>
            <a:r>
              <a:rPr lang="en-US" dirty="0"/>
              <a:t>uncertainty </a:t>
            </a:r>
            <a:r>
              <a:rPr lang="en-US" dirty="0" smtClean="0"/>
              <a:t>significantly harms proximity (MinDist*) retrieval accuracy.</a:t>
            </a:r>
          </a:p>
          <a:p>
            <a:pPr lvl="1"/>
            <a:r>
              <a:rPr lang="en-US" dirty="0" smtClean="0"/>
              <a:t>PSIM to the rescue?</a:t>
            </a:r>
          </a:p>
          <a:p>
            <a:r>
              <a:rPr lang="en-US" dirty="0" smtClean="0"/>
              <a:t>Adversary can reduce block-based secure indexes into smaller independent sub-problems. PSIP, in addition to having improved retrieval accuracy, cannot be reduced into independent sub-problems.</a:t>
            </a:r>
          </a:p>
          <a:p>
            <a:pPr lvl="1"/>
            <a:r>
              <a:rPr lang="en-US" dirty="0" smtClean="0"/>
              <a:t>Same for PSIM</a:t>
            </a:r>
            <a:endParaRPr lang="en-US" dirty="0"/>
          </a:p>
          <a:p>
            <a:r>
              <a:rPr lang="en-US" dirty="0" smtClean="0"/>
              <a:t>Increasing </a:t>
            </a:r>
            <a:r>
              <a:rPr lang="en-US" dirty="0"/>
              <a:t>the false positive rate </a:t>
            </a:r>
            <a:r>
              <a:rPr lang="en-US" dirty="0" smtClean="0"/>
              <a:t>improves confidentiality, but moderately effects retrieval accuracy—and significant </a:t>
            </a:r>
            <a:r>
              <a:rPr lang="en-US" dirty="0" err="1" smtClean="0"/>
              <a:t>effecta</a:t>
            </a:r>
            <a:r>
              <a:rPr lang="en-US" dirty="0" smtClean="0"/>
              <a:t> Boolean </a:t>
            </a:r>
            <a:r>
              <a:rPr lang="en-US" dirty="0"/>
              <a:t>search </a:t>
            </a:r>
            <a:r>
              <a:rPr lang="en-US" dirty="0" smtClean="0"/>
              <a:t>precision.</a:t>
            </a:r>
          </a:p>
          <a:p>
            <a:pPr lvl="1"/>
            <a:r>
              <a:rPr lang="en-US" dirty="0" smtClean="0"/>
              <a:t>Motivation </a:t>
            </a:r>
            <a:r>
              <a:rPr lang="en-US" dirty="0"/>
              <a:t>for </a:t>
            </a:r>
            <a:r>
              <a:rPr lang="en-US" dirty="0" smtClean="0"/>
              <a:t>using </a:t>
            </a:r>
            <a:r>
              <a:rPr lang="en-US" dirty="0"/>
              <a:t>rank-ordered </a:t>
            </a:r>
            <a:r>
              <a:rPr lang="en-US" dirty="0" smtClean="0"/>
              <a:t>search—they work </a:t>
            </a:r>
            <a:r>
              <a:rPr lang="en-US" dirty="0"/>
              <a:t>well despite approximation </a:t>
            </a:r>
            <a:r>
              <a:rPr lang="en-US" dirty="0" smtClean="0"/>
              <a:t>errors</a:t>
            </a:r>
            <a:endParaRPr lang="en-US" dirty="0"/>
          </a:p>
          <a:p>
            <a:r>
              <a:rPr lang="en-US" dirty="0" smtClean="0"/>
              <a:t>Secure </a:t>
            </a:r>
            <a:r>
              <a:rPr lang="en-US" dirty="0"/>
              <a:t>index poisoning, especially </a:t>
            </a:r>
            <a:r>
              <a:rPr lang="en-US" dirty="0" smtClean="0"/>
              <a:t>adding junk </a:t>
            </a:r>
            <a:r>
              <a:rPr lang="en-US" dirty="0"/>
              <a:t>terms, had little impact on retrieval </a:t>
            </a:r>
            <a:r>
              <a:rPr lang="en-US" dirty="0" smtClean="0"/>
              <a:t>relevancy</a:t>
            </a:r>
            <a:r>
              <a:rPr lang="en-US" dirty="0"/>
              <a:t> </a:t>
            </a:r>
            <a:r>
              <a:rPr lang="en-US" dirty="0" smtClean="0"/>
              <a:t>but has similar effect to increasing false positive rates on confidentiality.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6" y="1691322"/>
            <a:ext cx="4488872" cy="4397329"/>
          </a:xfrm>
        </p:spPr>
      </p:pic>
    </p:spTree>
    <p:extLst>
      <p:ext uri="{BB962C8B-B14F-4D97-AF65-F5344CB8AC3E}">
        <p14:creationId xmlns:p14="http://schemas.microsoft.com/office/powerpoint/2010/main" val="15947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Trapdoors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Trapdoors: a way of asking secure index if it has specified hidden term</a:t>
                </a:r>
              </a:p>
              <a:p>
                <a:pPr lvl="1"/>
                <a:r>
                  <a:rPr lang="en-US" dirty="0" smtClean="0"/>
                  <a:t>CSP doesn’t know what the trapdoor represents</a:t>
                </a:r>
              </a:p>
              <a:p>
                <a:r>
                  <a:rPr lang="en-US" dirty="0" smtClean="0"/>
                  <a:t>Only authorized users can construct trapdoors</a:t>
                </a:r>
              </a:p>
              <a:p>
                <a:r>
                  <a:rPr lang="en-US" dirty="0" smtClean="0"/>
                  <a:t>Example: making a trapdoor for the keyword “</a:t>
                </a:r>
                <a:r>
                  <a:rPr lang="en-US" i="1" dirty="0" smtClean="0"/>
                  <a:t>hello</a:t>
                </a:r>
                <a:r>
                  <a:rPr lang="en-US" dirty="0" smtClean="0"/>
                  <a:t>”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h𝑒𝑙𝑙𝑜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𝑐𝑟𝑦𝑝𝑡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hello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secret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user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secrets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doc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id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dirty="0" smtClean="0">
                    <a:latin typeface="Cambria Math" panose="02040503050406030204" pitchFamily="18" charset="0"/>
                  </a:rPr>
                  <a:t>Note: Hash of </a:t>
                </a:r>
                <a:r>
                  <a:rPr lang="en-US" i="1" dirty="0" err="1" smtClean="0">
                    <a:latin typeface="Cambria Math" panose="02040503050406030204" pitchFamily="18" charset="0"/>
                  </a:rPr>
                  <a:t>doc_id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concatentation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h𝑒𝑙𝑙𝑜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trapdoor will </a:t>
                </a:r>
                <a:r>
                  <a:rPr lang="en-US" dirty="0">
                    <a:latin typeface="Cambria Math" panose="02040503050406030204" pitchFamily="18" charset="0"/>
                  </a:rPr>
                  <a:t>have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different signatures in different docs</a:t>
                </a:r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800" dirty="0" smtClean="0"/>
                  <a:t>Revocable </a:t>
                </a:r>
                <a:r>
                  <a:rPr lang="en-US" sz="1800" dirty="0"/>
                  <a:t>users must cooperate with a </a:t>
                </a:r>
                <a:r>
                  <a:rPr lang="en-US" sz="1800" dirty="0" smtClean="0">
                    <a:latin typeface="Cambria Math" panose="02040503050406030204" pitchFamily="18" charset="0"/>
                  </a:rPr>
                  <a:t>3</a:t>
                </a:r>
                <a:r>
                  <a:rPr lang="en-US" sz="1800" baseline="30000" dirty="0" smtClean="0">
                    <a:latin typeface="Cambria Math" panose="02040503050406030204" pitchFamily="18" charset="0"/>
                  </a:rPr>
                  <a:t>rd</a:t>
                </a:r>
                <a:r>
                  <a:rPr lang="en-US" sz="1800" dirty="0" smtClean="0">
                    <a:latin typeface="Cambria Math" panose="02040503050406030204" pitchFamily="18" charset="0"/>
                  </a:rPr>
                  <a:t> party (proxy) to make trapdoors</a:t>
                </a: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h𝑒𝑙𝑙𝑜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𝑐𝑟𝑦𝑝𝑡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hello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secret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user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secrets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𝒉𝒆𝒍𝒍𝒐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𝒇𝒂𝒔𝒕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𝒉𝒆𝒍𝒍𝒐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secret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proxy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secrets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doc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id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processor: trapdoor extraction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Stage1: </a:t>
            </a:r>
            <a:r>
              <a:rPr lang="en-US" b="1" dirty="0" smtClean="0"/>
              <a:t>doc processor </a:t>
            </a:r>
            <a:r>
              <a:rPr lang="en-US" dirty="0" smtClean="0"/>
              <a:t>extracts intermediate </a:t>
            </a:r>
            <a:r>
              <a:rPr lang="en-US" b="1" dirty="0" smtClean="0"/>
              <a:t>trapdoor </a:t>
            </a:r>
            <a:r>
              <a:rPr lang="en-US" dirty="0" smtClean="0"/>
              <a:t>signatures from doc</a:t>
            </a:r>
          </a:p>
          <a:p>
            <a:r>
              <a:rPr lang="en-US" dirty="0" smtClean="0"/>
              <a:t>Uses a </a:t>
            </a:r>
            <a:r>
              <a:rPr lang="en-US" i="1" dirty="0" smtClean="0"/>
              <a:t>biword</a:t>
            </a:r>
            <a:r>
              <a:rPr lang="en-US" dirty="0" smtClean="0"/>
              <a:t> model for trapdoors</a:t>
            </a:r>
          </a:p>
          <a:p>
            <a:pPr lvl="1"/>
            <a:r>
              <a:rPr lang="en-US" dirty="0" smtClean="0"/>
              <a:t>make trapdoors for</a:t>
            </a:r>
            <a:br>
              <a:rPr lang="en-US" dirty="0" smtClean="0"/>
            </a:br>
            <a:r>
              <a:rPr lang="en-US" dirty="0" smtClean="0"/>
              <a:t>unique unigrams</a:t>
            </a:r>
            <a:br>
              <a:rPr lang="en-US" dirty="0" smtClean="0"/>
            </a:br>
            <a:r>
              <a:rPr lang="en-US" dirty="0" smtClean="0"/>
              <a:t>and bigrams</a:t>
            </a:r>
          </a:p>
          <a:p>
            <a:pPr lvl="1"/>
            <a:r>
              <a:rPr lang="en-US" dirty="0" smtClean="0"/>
              <a:t>Keyword and exact</a:t>
            </a:r>
            <a:br>
              <a:rPr lang="en-US" dirty="0" smtClean="0"/>
            </a:br>
            <a:r>
              <a:rPr lang="en-US" dirty="0" smtClean="0"/>
              <a:t>phrase matching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24" y="3122763"/>
            <a:ext cx="6078607" cy="30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secure index construction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4" y="2362228"/>
            <a:ext cx="8594723" cy="328448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784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searching over </a:t>
            </a:r>
            <a:r>
              <a:rPr lang="en-US" dirty="0"/>
              <a:t>secure indexes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91" y="1828800"/>
            <a:ext cx="8154669" cy="435133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568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13048</TotalTime>
  <Words>2106</Words>
  <Application>Microsoft Office PowerPoint</Application>
  <PresentationFormat>Widescreen</PresentationFormat>
  <Paragraphs>454</Paragraphs>
  <Slides>52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Century Schoolbook</vt:lpstr>
      <vt:lpstr>Wingdings 2</vt:lpstr>
      <vt:lpstr>View</vt:lpstr>
      <vt:lpstr>Encrypted Search</vt:lpstr>
      <vt:lpstr>Motivation for Encrypted Search</vt:lpstr>
      <vt:lpstr>Naïve solution to confidentiality</vt:lpstr>
      <vt:lpstr>Encrypted Search: efficient solution to confidentiality</vt:lpstr>
      <vt:lpstr>Overview</vt:lpstr>
      <vt:lpstr>Trapdoors</vt:lpstr>
      <vt:lpstr>Document processor: trapdoor extraction</vt:lpstr>
      <vt:lpstr>Overview: secure index construction</vt:lpstr>
      <vt:lpstr>Overview: searching over secure indexes</vt:lpstr>
      <vt:lpstr>Revocable user access</vt:lpstr>
      <vt:lpstr>Perfect filter</vt:lpstr>
      <vt:lpstr>Perfect secure index (PSI)</vt:lpstr>
      <vt:lpstr>PsiBlock (PSIB)</vt:lpstr>
      <vt:lpstr>PSIB example</vt:lpstr>
      <vt:lpstr>PsiFreq (PSIF)</vt:lpstr>
      <vt:lpstr>PSIF example</vt:lpstr>
      <vt:lpstr>PsiPost (PSIP)</vt:lpstr>
      <vt:lpstr>PSIP example</vt:lpstr>
      <vt:lpstr>PSIP – more accurate diagram</vt:lpstr>
      <vt:lpstr>PsiMin (PSIM)</vt:lpstr>
      <vt:lpstr>Evaluating Encrypted Search information retrieval (IR) performance</vt:lpstr>
      <vt:lpstr>Evaluating performance: time complexity</vt:lpstr>
      <vt:lpstr>Evaluating performance: space complexity</vt:lpstr>
      <vt:lpstr>Evaluating performance: retrieval accuracy</vt:lpstr>
      <vt:lpstr>Evaluating performance: Boolean search</vt:lpstr>
      <vt:lpstr>Evaluating performance: Boolean search</vt:lpstr>
      <vt:lpstr>Evaluating performance: measuring accuracy of rank-ordered searches</vt:lpstr>
      <vt:lpstr>Evaluating performance: BM25 rank-ordered search</vt:lpstr>
      <vt:lpstr>Evaluating performance: MinDist* rank-ordered search</vt:lpstr>
      <vt:lpstr>Information leakage</vt:lpstr>
      <vt:lpstr>Query privacy</vt:lpstr>
      <vt:lpstr>Query privacy: cryptographic hash attacks</vt:lpstr>
      <vt:lpstr>Query privacy: maximum likelihood estimate (MLE) attacks</vt:lpstr>
      <vt:lpstr>Query privacy: mitigating MLE attacks w/multiple secrets</vt:lpstr>
      <vt:lpstr>Query privacy: effectiveness of multiple secrets</vt:lpstr>
      <vt:lpstr>Query privacy: mitigating MLE attacks w/obfuscations</vt:lpstr>
      <vt:lpstr>Query privacy: effectiveness of obfuscations</vt:lpstr>
      <vt:lpstr>Query privacy: obfuscation rate vs search accuracy</vt:lpstr>
      <vt:lpstr>Document confidentiality</vt:lpstr>
      <vt:lpstr>Document confidentiality: approximate location information</vt:lpstr>
      <vt:lpstr>Document confidentiality: problems with PSIB/BSIB</vt:lpstr>
      <vt:lpstr>Document confidentiality: PSIP, Chuck’s (second-most) worst nightmare</vt:lpstr>
      <vt:lpstr>Document confidentiality: PSIM, Chuck’s worst nightmare</vt:lpstr>
      <vt:lpstr>Document confidentiality: counter-measures against Chuck</vt:lpstr>
      <vt:lpstr>Document confidentiality: effect of false positives</vt:lpstr>
      <vt:lpstr>Document confidentiality: false positives effect on BM25</vt:lpstr>
      <vt:lpstr>Document confidentiality: false positives effect on Boolean search</vt:lpstr>
      <vt:lpstr>Document confidentiality: junk terms (secure index poisoning)</vt:lpstr>
      <vt:lpstr>Document confidentiality: junk terms space complexity </vt:lpstr>
      <vt:lpstr>Access patterns and implicit info leaks</vt:lpstr>
      <vt:lpstr>Conclusions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Encrypted Search</dc:title>
  <dc:creator>Microsoft account</dc:creator>
  <cp:lastModifiedBy>Microsoft account</cp:lastModifiedBy>
  <cp:revision>586</cp:revision>
  <cp:lastPrinted>2014-08-04T09:05:14Z</cp:lastPrinted>
  <dcterms:created xsi:type="dcterms:W3CDTF">2014-07-26T02:34:05Z</dcterms:created>
  <dcterms:modified xsi:type="dcterms:W3CDTF">2014-08-04T10:39:04Z</dcterms:modified>
</cp:coreProperties>
</file>