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2" Type="http://schemas.openxmlformats.org/officeDocument/2006/relationships/viewProps" Target="viewProps.xml" /><Relationship Id="rId5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4" Type="http://schemas.openxmlformats.org/officeDocument/2006/relationships/tableStyles" Target="tableStyles.xml" /><Relationship Id="rId5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queelius/wei.series.md.c1.c2.c3" TargetMode="Externa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Reliability</a:t>
            </a:r>
            <a:r>
              <a:rPr/>
              <a:t> </a:t>
            </a:r>
            <a:r>
              <a:rPr/>
              <a:t>Estimation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Maximum</a:t>
            </a:r>
            <a:r>
              <a:rPr/>
              <a:t> </a:t>
            </a:r>
            <a:r>
              <a:rPr/>
              <a:t>Likelihood</a:t>
            </a:r>
            <a:r>
              <a:rPr/>
              <a:t> </a:t>
            </a:r>
            <a:r>
              <a:rPr/>
              <a:t>Techniques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Right-Censored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Masked</a:t>
            </a:r>
            <a:r>
              <a:rPr/>
              <a:t> </a:t>
            </a:r>
            <a:r>
              <a:rPr/>
              <a:t>Failure</a:t>
            </a:r>
            <a:r>
              <a:rPr/>
              <a:t> </a:t>
            </a:r>
            <a:r>
              <a:rPr/>
              <a:t>Data</a:t>
            </a:r>
            <a:br/>
            <a:br/>
            <a:r>
              <a:rPr/>
              <a:t>Alex</a:t>
            </a:r>
            <a:r>
              <a:rPr/>
              <a:t> </a:t>
            </a:r>
            <a:r>
              <a:rPr/>
              <a:t>Towell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Well-Designed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Key Points: - MTTF is a measure of reliability but can be misleading. - Components should have similar failure patterns.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Likelihood</a:t>
            </a:r>
            <a:r>
              <a:rPr/>
              <a:t> </a:t>
            </a:r>
            <a:r>
              <a:rPr/>
              <a:t>Model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We have our system model, but we don’t observe component lifetimes. We observe data related to component lifetimes.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Observed Data</a:t>
                </a:r>
              </a:p>
              <a:p>
                <a:pPr lvl="1"/>
                <a:r>
                  <a:rPr/>
                  <a:t>Right censoring: No failure observed.</a:t>
                </a:r>
              </a:p>
              <a:p>
                <a:pPr lvl="2"/>
                <a:r>
                  <a:rPr/>
                  <a:t>The experiment ended before the system failed.</a:t>
                </a:r>
              </a:p>
              <a:p>
                <a:pPr lvl="3"/>
                <a14:m>
                  <m:oMath xmlns:m="http://schemas.openxmlformats.org/officeDocument/2006/math">
                    <m:r>
                      <m:t>τ</m:t>
                    </m:r>
                  </m:oMath>
                </a14:m>
                <a:r>
                  <a:rPr/>
                  <a:t> is the right-censoring time.</a:t>
                </a:r>
              </a:p>
              <a:p>
                <a:pPr lvl="3"/>
                <a14:m>
                  <m:oMath xmlns:m="http://schemas.openxmlformats.org/officeDocument/2006/math">
                    <m:sSub>
                      <m:e>
                        <m:r>
                          <m:t>δ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=</m:t>
                    </m:r>
                    <m:r>
                      <m:t>0</m:t>
                    </m:r>
                  </m:oMath>
                </a14:m>
                <a:r>
                  <a:rPr/>
                  <a:t> indicates right-censoring for system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.</a:t>
                </a:r>
              </a:p>
              <a:p>
                <a:pPr lvl="1"/>
                <a:r>
                  <a:rPr/>
                  <a:t>Masked causes</a:t>
                </a:r>
              </a:p>
              <a:p>
                <a:pPr lvl="2"/>
                <a:r>
                  <a:rPr/>
                  <a:t>The system failed, but we don’t know the component cause.</a:t>
                </a:r>
              </a:p>
              <a:p>
                <a:pPr lvl="3"/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is the observed time of system failure.</a:t>
                </a:r>
              </a:p>
              <a:p>
                <a:pPr lvl="3"/>
                <a14:m>
                  <m:oMath xmlns:m="http://schemas.openxmlformats.org/officeDocument/2006/math">
                    <m:sSub>
                      <m:e>
                        <m:r>
                          <m:t>δ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=</m:t>
                    </m:r>
                    <m:r>
                      <m:t>1</m:t>
                    </m:r>
                  </m:oMath>
                </a14:m>
                <a:r>
                  <a:rPr/>
                  <a:t> indicates system failure for system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.</a:t>
                </a:r>
              </a:p>
              <a:p>
                <a:pPr lvl="3"/>
                <a14:m>
                  <m:oMath xmlns:m="http://schemas.openxmlformats.org/officeDocument/2006/math">
                    <m:sSub>
                      <m:e>
                        <m:r>
                          <m:rPr>
                            <m:sty m:val="p"/>
                            <m:scr m:val="script"/>
                          </m:rPr>
                          <m:t>C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are a subset of components that could have caused failure.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Observed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Observed data with a right-censoring time </a:t>
                </a:r>
                <a14:m>
                  <m:oMath xmlns:m="http://schemas.openxmlformats.org/officeDocument/2006/math">
                    <m:r>
                      <m:t>τ</m:t>
                    </m:r>
                    <m:r>
                      <m:t>=</m:t>
                    </m:r>
                    <m:r>
                      <m:t>5</m:t>
                    </m:r>
                  </m:oMath>
                </a14:m>
                <a:r>
                  <a:rPr/>
                  <a:t> for a series system with </a:t>
                </a:r>
                <a14:m>
                  <m:oMath xmlns:m="http://schemas.openxmlformats.org/officeDocument/2006/math">
                    <m:r>
                      <m:t>3</m:t>
                    </m:r>
                  </m:oMath>
                </a14:m>
                <a:r>
                  <a:rPr/>
                  <a:t> components.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graphicFrame><p:nvGraphicFramePr><p:cNvPr id="6" name="Content Placeholder 5" /><p:cNvGraphicFramePr><a:graphicFrameLocks noGrp="1" /></p:cNvGraphicFramePr><p:nvPr><p:ph idx="1" /></p:nvPr></p:nvGraphicFramePr><p:xfrm><a:off x="457200" y="1600200" /><a:ext cx="8229600" cy="4521200" /></p:xfrm><a:graphic><a:graphicData uri="http://schemas.openxmlformats.org/drawingml/2006/table"><a:tbl><a:tblPr firstRow="1" bandRow="1"><a:tableStyleId>{5C22544A-7EE6-4342-B048-85BDC9FD1C3A}</a:tableStyleId></a:tblPr><a:tblGrid><a:gridCol w="2057400" /><a:gridCol w="2057400" /><a:gridCol w="2057400" /><a:gridCol w="2057400" /></a:tblGrid><a:tr h="0"><a:tc><a:txBody><a:bodyPr /><a:lstStyle /><a:p><a:pPr lvl="0" marL="0" indent="0"><a:buNone /></a:pPr><a:r><a:rPr /><a:t>System</a:t></a:r></a:p></a:txBody><a:tcPr /></a:tc><a:tc><a:txBody><a:bodyPr /><a:lstStyle /><a:p><a:pPr lvl="0" marL="0" indent="0"><a:buNone /></a:pPr><a:r><a:rPr /><a:t>Right-censored</a:t></a:r><a:r><a:rPr /><a:t> </a:t></a:r><a:r><a:rPr /><a:t>lifetime</a:t></a:r></a:p></a:txBody><a:tcPr /></a:tc><a:tc><a:txBody><a:bodyPr /><a:lstStyle /><a:p><a:pPr lvl="0" marL="0" indent="0"><a:buNone /></a:pPr><a:r><a:rPr /><a:t>Event</a:t></a:r><a:r><a:rPr /><a:t> </a:t></a:r><a:r><a:rPr /><a:t>indicator</a:t></a:r></a:p></a:txBody><a:tcPr /></a:tc><a:tc><a:txBody><a:bodyPr /><a:lstStyle /><a:p><a:pPr lvl="0" marL="0" indent="0"><a:buNone /></a:pPr><a:r><a:rPr /><a:t>Candidate</a:t></a:r><a:r><a:rPr /><a:t> </a:t></a:r><a:r><a:rPr /><a:t>set</a:t></a:r></a:p></a:txBody><a:tcPr /></a:tc></a:tr><a:tr h="0"><a:tc><a:txBody><a:bodyPr /><a:lstStyle /><a:p><a:pPr lvl="0" marL="0" indent="0"><a:buNone /></a:pPr><a:r><a:rPr /><a:t>1</a:t></a:r></a:p></a:txBody></a:tc><a:tc><a:txBody><a:bodyPr /><a:lstStyle /><a:p><a:pPr lvl="0" marL="0" indent="0"><a:buNone /></a:pPr><a14:m><m:oMath xmlns:m="http://schemas.openxmlformats.org/officeDocument/2006/math"><m:r><m:t>1.1</m:t></m:r></m:oMath></a14:m></a:p></a:txBody></a:tc><a:tc><a:txBody><a:bodyPr /><a:lstStyle /><a:p><a:pPr lvl="0" marL="0" indent="0"><a:buNone /></a:pPr><a:r><a:rPr /><a:t>1</a:t></a:r></a:p></a:txBody></a:tc><a:tc><a:txBody><a:bodyPr /><a:lstStyle /><a:p><a:pPr lvl="0" marL="0" indent="0"><a:buNone /></a:pPr><a14:m><m:oMath xmlns:m="http://schemas.openxmlformats.org/officeDocument/2006/math"><m:r><m:t>{</m:t></m:r><m:r><m:t>1</m:t></m:r><m:r><m:t>,</m:t></m:r><m:r><m:t>2</m:t></m:r><m:r><m:t>}</m:t></m:r></m:oMath></a14:m></a:p></a:txBody></a:tc></a:tr><a:tr h="0"><a:tc><a:txBody><a:bodyPr /><a:lstStyle /><a:p><a:pPr lvl="0" marL="0" indent="0"><a:buNone /></a:pPr><a:r><a:rPr /><a:t>2</a:t></a:r></a:p></a:txBody></a:tc><a:tc><a:txBody><a:bodyPr /><a:lstStyle /><a:p><a:pPr lvl="0" marL="0" indent="0"><a:buNone /></a:pPr><a14:m><m:oMath xmlns:m="http://schemas.openxmlformats.org/officeDocument/2006/math"><m:r><m:t>1.3</m:t></m:r></m:oMath></a14:m></a:p></a:txBody></a:tc><a:tc><a:txBody><a:bodyPr /><a:lstStyle /><a:p><a:pPr lvl="0" marL="0" indent="0"><a:buNone /></a:pPr><a:r><a:rPr /><a:t>1</a:t></a:r></a:p></a:txBody></a:tc><a:tc><a:txBody><a:bodyPr /><a:lstStyle /><a:p><a:pPr lvl="0" marL="0" indent="0"><a:buNone /></a:pPr><a14:m><m:oMath xmlns:m="http://schemas.openxmlformats.org/officeDocument/2006/math"><m:r><m:t>{</m:t></m:r><m:r><m:t>2</m:t></m:r><m:r><m:t>}</m:t></m:r></m:oMath></a14:m></a:p></a:txBody></a:tc></a:tr><a:tr h="0"><a:tc><a:txBody><a:bodyPr /><a:lstStyle /><a:p><a:pPr lvl="0" marL="0" indent="0"><a:buNone /></a:pPr><a:r><a:rPr /><a:t>4</a:t></a:r></a:p></a:txBody></a:tc><a:tc><a:txBody><a:bodyPr /><a:lstStyle /><a:p><a:pPr lvl="0" marL="0" indent="0"><a:buNone /></a:pPr><a14:m><m:oMath xmlns:m="http://schemas.openxmlformats.org/officeDocument/2006/math"><m:r><m:t>2.6</m:t></m:r></m:oMath></a14:m></a:p></a:txBody></a:tc><a:tc><a:txBody><a:bodyPr /><a:lstStyle /><a:p><a:pPr lvl="0" marL="0" indent="0"><a:buNone /></a:pPr><a:r><a:rPr /><a:t>1</a:t></a:r></a:p></a:txBody></a:tc><a:tc><a:txBody><a:bodyPr /><a:lstStyle /><a:p><a:pPr lvl="0" marL="0" indent="0"><a:buNone /></a:pPr><a14:m><m:oMath xmlns:m="http://schemas.openxmlformats.org/officeDocument/2006/math"><m:r><m:t>{</m:t></m:r><m:r><m:t>2</m:t></m:r><m:r><m:t>,</m:t></m:r><m:r><m:t>3</m:t></m:r><m:r><m:t>}</m:t></m:r></m:oMath></a14:m></a:p></a:txBody></a:tc></a:tr><a:tr h="0"><a:tc><a:txBody><a:bodyPr /><a:lstStyle /><a:p><a:pPr lvl="0" marL="0" indent="0"><a:buNone /></a:pPr><a:r><a:rPr /><a:t>5</a:t></a:r></a:p></a:txBody></a:tc><a:tc><a:txBody><a:bodyPr /><a:lstStyle /><a:p><a:pPr lvl="0" marL="0" indent="0"><a:buNone /></a:pPr><a14:m><m:oMath xmlns:m="http://schemas.openxmlformats.org/officeDocument/2006/math"><m:r><m:t>3.7</m:t></m:r></m:oMath></a14:m></a:p></a:txBody></a:tc><a:tc><a:txBody><a:bodyPr /><a:lstStyle /><a:p><a:pPr lvl="0" marL="0" indent="0"><a:buNone /></a:pPr><a:r><a:rPr /><a:t>1</a:t></a:r></a:p></a:txBody></a:tc><a:tc><a:txBody><a:bodyPr /><a:lstStyle /><a:p><a:pPr lvl="0" marL="0" indent="0"><a:buNone /></a:pPr><a14:m><m:oMath xmlns:m="http://schemas.openxmlformats.org/officeDocument/2006/math"><m:r><m:t>{</m:t></m:r><m:r><m:t>1</m:t></m:r><m:r><m:t>,</m:t></m:r><m:r><m:t>2</m:t></m:r><m:r><m:t>,</m:t></m:r><m:r><m:t>3</m:t></m:r><m:r><m:t>}</m:t></m:r></m:oMath></a14:m></a:p></a:txBody></a:tc></a:tr><a:tr h="0"><a:tc><a:txBody><a:bodyPr /><a:lstStyle /><a:p><a:pPr lvl="0" marL="0" indent="0"><a:buNone /></a:pPr><a:r><a:rPr /><a:t>6</a:t></a:r></a:p></a:txBody></a:tc><a:tc><a:txBody><a:bodyPr /><a:lstStyle /><a:p><a:pPr lvl="0" marL="0" indent="0"><a:buNone /></a:pPr><a14:m><m:oMath xmlns:m="http://schemas.openxmlformats.org/officeDocument/2006/math"><m:r><m:t>5</m:t></m:r></m:oMath></a14:m></a:p></a:txBody></a:tc><a:tc><a:txBody><a:bodyPr /><a:lstStyle /><a:p><a:pPr lvl="0" marL="0" indent="0"><a:buNone /></a:pPr><a:r><a:rPr /><a:t>0</a:t></a:r></a:p></a:txBody></a:tc><a:tc><a:txBody><a:bodyPr /><a:lstStyle /><a:p><a:pPr lvl="0" marL="0" indent="0"><a:buNone /></a:pPr><a14:m><m:oMath xmlns:m="http://schemas.openxmlformats.org/officeDocument/2006/math"><m:r><m:t>∅</m:t></m:r></m:oMath></a14:m></a:p></a:txBody></a:tc></a:tr><a:tr h="0"><a:tc><a:txBody><a:bodyPr /><a:lstStyle /><a:p><a:pPr lvl="0" marL="0" indent="0"><a:buNone /></a:pPr><a:r><a:rPr /><a:t>7</a:t></a:r></a:p></a:txBody></a:tc><a:tc><a:txBody><a:bodyPr /><a:lstStyle /><a:p><a:pPr lvl="0" marL="0" indent="0"><a:buNone /></a:pPr><a14:m><m:oMath xmlns:m="http://schemas.openxmlformats.org/officeDocument/2006/math"><m:r><m:t>5</m:t></m:r></m:oMath></a14:m></a:p></a:txBody></a:tc><a:tc><a:txBody><a:bodyPr /><a:lstStyle /><a:p><a:pPr lvl="0" marL="0" indent="0"><a:buNone /></a:pPr><a:r><a:rPr /><a:t>0</a:t></a:r></a:p></a:txBody></a:tc><a:tc><a:txBody><a:bodyPr /><a:lstStyle /><a:p><a:pPr lvl="0" marL="0" indent="0"><a:buNone /></a:pPr><a14:m><m:oMath xmlns:m="http://schemas.openxmlformats.org/officeDocument/2006/math"><m:r><m:t>∅</m:t></m:r></m:oMath></a14:m></a:p></a:txBody></a:tc></a:tr></a:tbl></a:graphicData></a:graphic></p:graphicFrame></p:spTree></p:cSld>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Generating</a:t>
            </a:r>
            <a:r>
              <a:rPr/>
              <a:t> </a:t>
            </a:r>
            <a:r>
              <a:rPr/>
              <a:t>Process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DGP is underlying process that generates observed data:</a:t>
                </a:r>
              </a:p>
              <a:p>
                <a:pPr lvl="1"/>
                <a:r>
                  <a:rPr/>
                  <a:t>Green elements are observed.</a:t>
                </a:r>
              </a:p>
              <a:p>
                <a:pPr lvl="1"/>
                <a:r>
                  <a:rPr/>
                  <a:t>Red elements are unobserved (latent).</a:t>
                </a:r>
              </a:p>
              <a:p>
                <a:pPr lvl="1"/>
                <a:r>
                  <a:rPr/>
                  <a:t>Candidate sets (</a:t>
                </a:r>
                <a14:m>
                  <m:oMath xmlns:m="http://schemas.openxmlformats.org/officeDocument/2006/math">
                    <m:sSub>
                      <m:e>
                        <m:r>
                          <m:rPr>
                            <m:sty m:val="p"/>
                            <m:scr m:val="script"/>
                          </m:rPr>
                          <m:t>C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 related to component lifetimes (</a:t>
                </a:r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  <m:r>
                      <m:t>)</m:t>
                    </m:r>
                  </m:oMath>
                </a14:m>
                <a:r>
                  <a:rPr/>
                  <a:t> and other (unknown) covariates.</a:t>
                </a:r>
              </a:p>
              <a:p>
                <a:pPr lvl="2"/>
                <a:r>
                  <a:rPr/>
                  <a:t>Distribution of candidate sets complex. Seek a simple model valid under certain assumptions.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Likelihood</a:t>
            </a:r>
            <a:r>
              <a:rPr/>
              <a:t> </a:t>
            </a:r>
            <a:r>
              <a:rPr/>
              <a:t>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Assumptions</a:t>
                </a:r>
              </a:p>
              <a:p>
                <a:pPr lvl="1"/>
                <a:r>
                  <a:rPr/>
                  <a:t>Right-censoring time </a:t>
                </a:r>
                <a14:m>
                  <m:oMath xmlns:m="http://schemas.openxmlformats.org/officeDocument/2006/math">
                    <m:r>
                      <m:t>τ</m:t>
                    </m:r>
                  </m:oMath>
                </a14:m>
                <a:r>
                  <a:rPr/>
                  <a:t> independent of component lifetimes and parameters: </a:t>
                </a:r>
              </a:p>
              <a:p>
                <a:pPr lvl="1"/>
                <a:r>
                  <a:rPr/>
                  <a:t>Observed failure time with candidate sets. Candidate sets satisfy some conditions (discussed later).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Likelihood Contributions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L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(</m:t>
                      </m:r>
                      <m:r>
                        <m:rPr>
                          <m:sty m:val="b"/>
                        </m:rPr>
                        <m:t>θ</m:t>
                      </m:r>
                      <m:r>
                        <m:t>)</m:t>
                      </m:r>
                      <m:r>
                        <m:t>∝</m:t>
                      </m:r>
                      <m:d>
                        <m:dPr>
                          <m:begChr m:val="{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nary>
                                  <m:naryPr>
                                    <m:chr m:val="∏"/>
                                    <m:limLoc m:val="undOvr"/>
                                    <m:subHide m:val="0"/>
                                    <m:supHide m:val="0"/>
                                  </m:naryPr>
                                  <m:sub>
                                    <m:r>
                                      <m:t>l</m:t>
                                    </m:r>
                                    <m:r>
                                      <m:t>=</m:t>
                                    </m:r>
                                    <m:r>
                                      <m:t>1</m:t>
                                    </m:r>
                                  </m:sub>
                                  <m:sup>
                                    <m:r>
                                      <m:t>m</m:t>
                                    </m:r>
                                  </m:sup>
                                  <m:e>
                                    <m:sSub>
                                      <m:e>
                                        <m:r>
                                          <m:t>R</m:t>
                                        </m:r>
                                      </m:e>
                                      <m:sub>
                                        <m:r>
                                          <m:t>l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m:t>(</m:t>
                                </m:r>
                                <m:sSub>
                                  <m:e>
                                    <m:r>
                                      <m:t>s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  <m:r>
                                  <m:t>;</m:t>
                                </m:r>
                                <m:sSub>
                                  <m:e>
                                    <m:r>
                                      <m:rPr>
                                        <m:sty m:val="b"/>
                                      </m:rPr>
                                      <m:t>θ</m:t>
                                    </m:r>
                                  </m:e>
                                  <m:sub>
                                    <m:r>
                                      <m:rPr>
                                        <m:sty m:val="b"/>
                                      </m:rPr>
                                      <m:t>l</m:t>
                                    </m:r>
                                  </m:sub>
                                </m:sSub>
                                <m: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 if </m:t>
                                </m:r>
                                <m:sSub>
                                  <m:e>
                                    <m:r>
                                      <m:t>δ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  <m:r>
                                  <m:t>=</m:t>
                                </m:r>
                                <m:r>
                                  <m:t>0</m:t>
                                </m:r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∏"/>
                                    <m:limLoc m:val="undOvr"/>
                                    <m:subHide m:val="0"/>
                                    <m:supHide m:val="0"/>
                                  </m:naryPr>
                                  <m:sub>
                                    <m:r>
                                      <m:t>l</m:t>
                                    </m:r>
                                    <m:r>
                                      <m:t>=</m:t>
                                    </m:r>
                                    <m:r>
                                      <m:t>1</m:t>
                                    </m:r>
                                  </m:sub>
                                  <m:sup>
                                    <m:r>
                                      <m:t>m</m:t>
                                    </m:r>
                                  </m:sup>
                                  <m:e>
                                    <m:sSub>
                                      <m:e>
                                        <m:r>
                                          <m:t>R</m:t>
                                        </m:r>
                                      </m:e>
                                      <m:sub>
                                        <m:r>
                                          <m:t>l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m:t>(</m:t>
                                </m:r>
                                <m:sSub>
                                  <m:e>
                                    <m:r>
                                      <m:t>s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  <m:r>
                                  <m:t>;</m:t>
                                </m:r>
                                <m:sSub>
                                  <m:e>
                                    <m:r>
                                      <m:rPr>
                                        <m:sty m:val="b"/>
                                      </m:rPr>
                                      <m:t>θ</m:t>
                                    </m:r>
                                  </m:e>
                                  <m:sub>
                                    <m:r>
                                      <m:rPr>
                                        <m:sty m:val="b"/>
                                      </m:rPr>
                                      <m:t>l</m:t>
                                    </m:r>
                                  </m:sub>
                                </m:sSub>
                                <m:r>
                                  <m:t>)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subHide m:val="0"/>
                                    <m:supHide m:val="1"/>
                                  </m:naryPr>
                                  <m:sub>
                                    <m:r>
                                      <m:t>j</m:t>
                                    </m:r>
                                    <m:r>
                                      <m:t>∈</m:t>
                                    </m:r>
                                    <m:sSub>
                                      <m:e>
                                        <m:r>
                                          <m:t>c</m:t>
                                        </m:r>
                                      </m:e>
                                      <m:sub>
                                        <m:r>
                                          <m:t>i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sSub>
                                      <m:e>
                                        <m: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t>j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m:t>(</m:t>
                                </m:r>
                                <m:sSub>
                                  <m:e>
                                    <m:r>
                                      <m:t>s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  <m:r>
                                  <m:t>;</m:t>
                                </m:r>
                                <m:sSub>
                                  <m:e>
                                    <m:r>
                                      <m:rPr>
                                        <m:sty m:val="b"/>
                                      </m:rPr>
                                      <m:t>θ</m:t>
                                    </m:r>
                                  </m:e>
                                  <m:sub>
                                    <m:r>
                                      <m:rPr>
                                        <m:sty m:val="b"/>
                                      </m:rPr>
                                      <m:t>j</m:t>
                                    </m:r>
                                  </m:sub>
                                </m:sSub>
                                <m: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 if </m:t>
                                </m:r>
                                <m:sSub>
                                  <m:e>
                                    <m:r>
                                      <m:t>δ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  <m:r>
                                  <m:t>=</m:t>
                                </m:r>
                                <m:r>
                                  <m:t>1</m:t>
                                </m:r>
                                <m:r>
                                  <m:t>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Derivation:</a:t>
            </a:r>
            <a:r>
              <a:rPr/>
              <a:t> </a:t>
            </a:r>
            <a:r>
              <a:rPr/>
              <a:t>Likelihood</a:t>
            </a:r>
            <a:r>
              <a:rPr/>
              <a:t> </a:t>
            </a:r>
            <a:r>
              <a:rPr/>
              <a:t>Contribution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Masked</a:t>
            </a:r>
            <a:r>
              <a:rPr/>
              <a:t> </a:t>
            </a:r>
            <a:r>
              <a:rPr/>
              <a:t>Failures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Masking occurs when a system fails but the precise failed component is ambiguous. To make problem more tractable, we introduce certain conditions (which are reasonable for many real-world systems).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Conditions</a:t>
                </a:r>
              </a:p>
              <a:p>
                <a:pPr lvl="1">
                  <a:buAutoNum type="arabicPeriod"/>
                </a:pPr>
                <a:r>
                  <a:rPr b="1"/>
                  <a:t>Candidate Set Contains Failed Component</a:t>
                </a:r>
                <a:r>
                  <a:rPr/>
                  <a:t>: The candidate set, </a:t>
                </a:r>
                <a14:m>
                  <m:oMath xmlns:m="http://schemas.openxmlformats.org/officeDocument/2006/math">
                    <m:sSub>
                      <m:e>
                        <m:r>
                          <m:rPr>
                            <m:sty m:val="p"/>
                            <m:scr m:val="script"/>
                          </m:rPr>
                          <m:t>C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, always includes the failed component: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Pr</m:t>
                    </m:r>
                    <m:sSub>
                      <m:e>
                        <m:r>
                          <m:t>​</m:t>
                        </m:r>
                      </m:e>
                      <m:sub>
                        <m:r>
                          <m:t>​</m:t>
                        </m:r>
                        <m:r>
                          <m:rPr>
                            <m:sty m:val="b"/>
                          </m:rPr>
                          <m:t>θ</m:t>
                        </m:r>
                      </m:sub>
                    </m:sSub>
                    <m:r>
                      <m:t>{</m:t>
                    </m:r>
                    <m:sSub>
                      <m:e>
                        <m:r>
                          <m:t>K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∈</m:t>
                    </m:r>
                    <m:sSub>
                      <m:e>
                        <m:r>
                          <m:rPr>
                            <m:sty m:val="p"/>
                            <m:scr m:val="script"/>
                          </m:rPr>
                          <m:t>C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}</m:t>
                    </m:r>
                    <m:r>
                      <m:t>=</m:t>
                    </m:r>
                    <m:r>
                      <m:t>1</m:t>
                    </m:r>
                  </m:oMath>
                </a14:m>
                <a:r>
                  <a:rPr/>
                  <a:t>.</a:t>
                </a:r>
              </a:p>
              <a:p>
                <a:pPr lvl="1">
                  <a:buAutoNum type="arabicPeriod"/>
                </a:pPr>
                <a:r>
                  <a:rPr b="1"/>
                  <a:t>Equal Probabilities Across Candidate Sets</a:t>
                </a:r>
                <a:r>
                  <a:rPr/>
                  <a:t>: For an observed system failure time </a:t>
                </a:r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=</m:t>
                    </m:r>
                    <m:sSub>
                      <m:e>
                        <m:r>
                          <m:t>t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and a candidate set </a:t>
                </a:r>
                <a14:m>
                  <m:oMath xmlns:m="http://schemas.openxmlformats.org/officeDocument/2006/math">
                    <m:sSub>
                      <m:e>
                        <m:r>
                          <m:rPr>
                            <m:sty m:val="p"/>
                            <m:scr m:val="script"/>
                          </m:rPr>
                          <m:t>C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=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, the candidate set probability is constant across different component failure causes within the set: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Pr</m:t>
                    </m:r>
                    <m:sSub>
                      <m:e>
                        <m:r>
                          <m:t>​</m:t>
                        </m:r>
                      </m:e>
                      <m:sub>
                        <m:r>
                          <m:t>​</m:t>
                        </m:r>
                        <m:r>
                          <m:rPr>
                            <m:sty m:val="b"/>
                          </m:rPr>
                          <m:t>θ</m:t>
                        </m:r>
                      </m:sub>
                    </m:sSub>
                    <m:r>
                      <m:t>{</m:t>
                    </m:r>
                    <m:sSub>
                      <m:e>
                        <m:r>
                          <m:rPr>
                            <m:sty m:val="p"/>
                            <m:scr m:val="script"/>
                          </m:rPr>
                          <m:t>C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=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|</m:t>
                    </m:r>
                    <m:sSub>
                      <m:e>
                        <m:r>
                          <m:t>K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=</m:t>
                    </m:r>
                    <m:r>
                      <m:t>j</m:t>
                    </m:r>
                    <m:r>
                      <m:t>,</m:t>
                    </m:r>
                    <m:sSub>
                      <m:e>
                        <m:r>
                          <m:t>T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=</m:t>
                    </m:r>
                    <m:sSub>
                      <m:e>
                        <m:r>
                          <m:t>t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}</m:t>
                    </m:r>
                    <m:r>
                      <m:t>=</m:t>
                    </m:r>
                    <m:r>
                      <m:rPr>
                        <m:nor/>
                        <m:sty m:val="p"/>
                      </m:rPr>
                      <m:t>Pr</m:t>
                    </m:r>
                    <m:sSub>
                      <m:e>
                        <m:r>
                          <m:t>​</m:t>
                        </m:r>
                      </m:e>
                      <m:sub>
                        <m:r>
                          <m:t>​</m:t>
                        </m:r>
                        <m:r>
                          <m:rPr>
                            <m:sty m:val="b"/>
                          </m:rPr>
                          <m:t>θ</m:t>
                        </m:r>
                      </m:sub>
                    </m:sSub>
                    <m:r>
                      <m:t>{</m:t>
                    </m:r>
                    <m:sSub>
                      <m:e>
                        <m:r>
                          <m:rPr>
                            <m:sty m:val="p"/>
                            <m:scr m:val="script"/>
                          </m:rPr>
                          <m:t>C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=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|</m:t>
                    </m:r>
                    <m:sSub>
                      <m:e>
                        <m:r>
                          <m:t>K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=</m:t>
                    </m:r>
                    <m:r>
                      <m:t>j</m:t>
                    </m:r>
                    <m:r>
                      <m:t>′</m:t>
                    </m:r>
                    <m:r>
                      <m:t>,</m:t>
                    </m:r>
                    <m:sSub>
                      <m:e>
                        <m:r>
                          <m:t>T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=</m:t>
                    </m:r>
                    <m:sSub>
                      <m:e>
                        <m:r>
                          <m:t>t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}</m:t>
                    </m:r>
                  </m:oMath>
                </a14:m>
                <a:r>
                  <a:rPr/>
                  <a:t> for every </a:t>
                </a:r>
                <a14:m>
                  <m:oMath xmlns:m="http://schemas.openxmlformats.org/officeDocument/2006/math">
                    <m:r>
                      <m:t>j</m:t>
                    </m:r>
                    <m:r>
                      <m:t>,</m:t>
                    </m:r>
                    <m:r>
                      <m:t>j</m:t>
                    </m:r>
                    <m:r>
                      <m:t>′</m:t>
                    </m:r>
                    <m:r>
                      <m:t>∈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.</a:t>
                </a:r>
              </a:p>
              <a:p>
                <a:pPr lvl="1">
                  <a:buAutoNum type="arabicPeriod"/>
                </a:pPr>
                <a:r>
                  <a:rPr b="1"/>
                  <a:t>Masking Probabilities Independent of </a:t>
                </a:r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θ</m:t>
                    </m:r>
                  </m:oMath>
                </a14:m>
                <a:r>
                  <a:rPr/>
                  <a:t>: Masking probabilities, when conditioned on </a:t>
                </a:r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and failed component, aren’t functions of </a:t>
                </a:r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θ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Likelihood</a:t>
            </a:r>
            <a:r>
              <a:rPr/>
              <a:t> </a:t>
            </a:r>
            <a:r>
              <a:rPr/>
              <a:t>Contribution:</a:t>
            </a:r>
            <a:r>
              <a:rPr/>
              <a:t> </a:t>
            </a:r>
            <a:r>
              <a:rPr/>
              <a:t>Masked</a:t>
            </a:r>
            <a:r>
              <a:rPr/>
              <a:t> </a:t>
            </a:r>
            <a:r>
              <a:rPr/>
              <a:t>Component</a:t>
            </a:r>
            <a:r>
              <a:rPr/>
              <a:t> </a:t>
            </a:r>
            <a:r>
              <a:rPr/>
              <a:t>Cause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Failure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We construct the likelihood contribution for masked data like so:</a:t>
                </a:r>
              </a:p>
              <a:p>
                <a:pPr lvl="1"/>
                <a:r>
                  <a:rPr/>
                  <a:t>The joint distribution of </a:t>
                </a:r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, and </a:t>
                </a:r>
                <a14:m>
                  <m:oMath xmlns:m="http://schemas.openxmlformats.org/officeDocument/2006/math">
                    <m:sSub>
                      <m:e>
                        <m:r>
                          <m:rPr>
                            <m:sty m:val="p"/>
                            <m:scr m:val="script"/>
                          </m:rPr>
                          <m:t>C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is written as: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f</m:t>
                          </m:r>
                        </m:e>
                        <m:sub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t>,</m:t>
                          </m:r>
                          <m:sSub>
                            <m:e>
                              <m:r>
                                <m:t>K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t>,</m:t>
                          </m:r>
                          <m:sSub>
                            <m:e>
                              <m:r>
                                <m:rPr>
                                  <m:sty m:val="p"/>
                                  <m:scr m:val="script"/>
                                </m:rPr>
                                <m:t>C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sub>
                      </m:sSub>
                      <m:r>
                        <m:t>(</m:t>
                      </m:r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,</m:t>
                      </m:r>
                      <m:r>
                        <m:t>j</m:t>
                      </m:r>
                      <m:r>
                        <m:t>,</m:t>
                      </m:r>
                      <m:sSub>
                        <m:e>
                          <m:r>
                            <m:t>c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;</m:t>
                      </m:r>
                      <m:r>
                        <m:rPr>
                          <m:sty m:val="b"/>
                        </m:rPr>
                        <m:t>θ</m:t>
                      </m:r>
                      <m:r>
                        <m:t>)</m:t>
                      </m:r>
                      <m:r>
                        <m:t>=</m:t>
                      </m:r>
                      <m:sSub>
                        <m:e>
                          <m:r>
                            <m:t>f</m:t>
                          </m:r>
                        </m:e>
                        <m:sub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t>,</m:t>
                          </m:r>
                          <m:sSub>
                            <m:e>
                              <m:r>
                                <m:t>K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sub>
                      </m:sSub>
                      <m:r>
                        <m:t>(</m:t>
                      </m:r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,</m:t>
                      </m:r>
                      <m:r>
                        <m:t>j</m:t>
                      </m:r>
                      <m:r>
                        <m:t>;</m:t>
                      </m:r>
                      <m:r>
                        <m:rPr>
                          <m:sty m:val="b"/>
                        </m:rPr>
                        <m:t>θ</m:t>
                      </m:r>
                      <m:r>
                        <m:t>)</m:t>
                      </m:r>
                      <m:r>
                        <m:rPr>
                          <m:nor/>
                          <m:sty m:val="p"/>
                        </m:rPr>
                        <m:t>Pr</m:t>
                      </m:r>
                      <m:sSub>
                        <m:e>
                          <m:r>
                            <m:t>​</m:t>
                          </m:r>
                        </m:e>
                        <m:sub>
                          <m:r>
                            <m:t>​</m:t>
                          </m:r>
                          <m:r>
                            <m:rPr>
                              <m:sty m:val="b"/>
                            </m:rPr>
                            <m:t>θ</m:t>
                          </m:r>
                        </m:sub>
                      </m:sSub>
                      <m:r>
                        <m:t>{</m:t>
                      </m:r>
                      <m:sSub>
                        <m:e>
                          <m:r>
                            <m:rPr>
                              <m:sty m:val="p"/>
                              <m:scr m:val="script"/>
                            </m:rPr>
                            <m:t>C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=</m:t>
                      </m:r>
                      <m:sSub>
                        <m:e>
                          <m:r>
                            <m:t>c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|</m:t>
                      </m:r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=</m:t>
                      </m:r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,</m:t>
                      </m:r>
                      <m:sSub>
                        <m:e>
                          <m:r>
                            <m:t>K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=</m:t>
                      </m:r>
                      <m:r>
                        <m:t>j</m:t>
                      </m:r>
                      <m:r>
                        <m:t>}</m:t>
                      </m:r>
                      <m:r>
                        <m:t>.</m:t>
                      </m:r>
                    </m:oMath>
                  </m:oMathPara>
                </a14:m>
              </a:p>
              <a:p>
                <a:pPr lvl="1"/>
                <a:r>
                  <a:rPr/>
                  <a:t>Marginalizing over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and applying Conditions 1, 2, and 3 yields: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f</m:t>
                          </m:r>
                        </m:e>
                        <m:sub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t>,</m:t>
                          </m:r>
                          <m:sSub>
                            <m:e>
                              <m:r>
                                <m:rPr>
                                  <m:sty m:val="p"/>
                                  <m:scr m:val="script"/>
                                </m:rPr>
                                <m:t>C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sub>
                      </m:sSub>
                      <m:r>
                        <m:t>(</m:t>
                      </m:r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,</m:t>
                      </m:r>
                      <m:sSub>
                        <m:e>
                          <m:r>
                            <m:t>c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;</m:t>
                      </m:r>
                      <m:r>
                        <m:rPr>
                          <m:sty m:val="b"/>
                        </m:rPr>
                        <m:t>θ</m:t>
                      </m:r>
                      <m:r>
                        <m:t>)</m:t>
                      </m:r>
                      <m: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nary>
                        <m:naryPr>
                          <m:chr m:val="∏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l</m:t>
                          </m:r>
                          <m: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m</m:t>
                          </m:r>
                        </m:sup>
                        <m:e>
                          <m:sSub>
                            <m:e>
                              <m:r>
                                <m:t>R</m:t>
                              </m:r>
                            </m:e>
                            <m:sub>
                              <m:r>
                                <m:t>l</m:t>
                              </m:r>
                            </m:sub>
                          </m:sSub>
                        </m:e>
                      </m:nary>
                      <m:r>
                        <m:t>(</m:t>
                      </m:r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;</m:t>
                      </m:r>
                      <m:sSub>
                        <m:e>
                          <m:r>
                            <m:rPr>
                              <m:sty m:val="b"/>
                            </m:rPr>
                            <m:t>θ</m:t>
                          </m:r>
                        </m:e>
                        <m:sub>
                          <m:r>
                            <m:rPr>
                              <m:sty m:val="b"/>
                            </m:rPr>
                            <m:t>l</m:t>
                          </m:r>
                        </m:sub>
                      </m:sSub>
                      <m:r>
                        <m:t>)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1"/>
                        </m:naryPr>
                        <m:sub>
                          <m:r>
                            <m:t>j</m:t>
                          </m:r>
                          <m:r>
                            <m:t>∈</m:t>
                          </m:r>
                          <m:sSub>
                            <m:e>
                              <m:r>
                                <m:t>c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sub>
                        <m:sup>
                          <m:r>
                            <m:t>​</m:t>
                          </m:r>
                        </m:sup>
                        <m:e>
                          <m:sSub>
                            <m:e>
                              <m:r>
                                <m:t>h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</m:e>
                      </m:nary>
                      <m:r>
                        <m:t>(</m:t>
                      </m:r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;</m:t>
                      </m:r>
                      <m:sSub>
                        <m:e>
                          <m:r>
                            <m:rPr>
                              <m:sty m:val="b"/>
                            </m:rPr>
                            <m:t>θ</m:t>
                          </m:r>
                        </m:e>
                        <m:sub>
                          <m:r>
                            <m:rPr>
                              <m:sty m:val="b"/>
                            </m:rPr>
                            <m:t>j</m:t>
                          </m:r>
                        </m:sub>
                      </m:sSub>
                      <m:r>
                        <m:t>)</m:t>
                      </m:r>
                      <m:r>
                        <m:t>.</m:t>
                      </m:r>
                    </m:oMath>
                  </m:oMathPara>
                </a14:m>
              </a:p>
              <a:p>
                <a:pPr lvl="1"/>
                <a:r>
                  <a:rPr/>
                  <a:t>The likelihood contribution: </a:t>
                </a:r>
                <a14:m>
                  <m:oMath xmlns:m="http://schemas.openxmlformats.org/officeDocument/2006/math">
                    <m:sSub>
                      <m:e>
                        <m:r>
                          <m:t>L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(</m:t>
                    </m:r>
                    <m:r>
                      <m:rPr>
                        <m:sty m:val="b"/>
                      </m:rPr>
                      <m:t>θ</m:t>
                    </m:r>
                    <m:r>
                      <m:t>)</m:t>
                    </m:r>
                    <m:r>
                      <m:t>∝</m:t>
                    </m:r>
                    <m:sSub>
                      <m:e>
                        <m:r>
                          <m:t>f</m:t>
                        </m:r>
                      </m:e>
                      <m:sub>
                        <m:sSub>
                          <m:e>
                            <m:r>
                              <m:t>T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t>,</m:t>
                        </m:r>
                        <m:sSub>
                          <m:e>
                            <m:r>
                              <m:rPr>
                                <m:sty m:val="p"/>
                                <m:scr m:val="script"/>
                              </m:rPr>
                              <m:t>C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sub>
                    </m:sSub>
                    <m:r>
                      <m:t>(</m:t>
                    </m:r>
                    <m:sSub>
                      <m:e>
                        <m:r>
                          <m:t>t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,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;</m:t>
                    </m:r>
                    <m:r>
                      <m:rPr>
                        <m:sty m:val="b"/>
                      </m:rPr>
                      <m:t>θ</m:t>
                    </m:r>
                    <m:r>
                      <m:t>)</m:t>
                    </m:r>
                  </m:oMath>
                </a14:m>
                <a:r>
                  <a:rPr/>
                  <a:t>.</a:t>
                </a:r>
              </a:p>
              <a:p>
                <a:pPr lvl="2"/>
                <a:r>
                  <a:rPr/>
                  <a:t>We do not need to model the distribution of the candidate sets.</a:t>
                </a:r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Methodology:</a:t>
            </a:r>
            <a:r>
              <a:rPr/>
              <a:t> </a:t>
            </a:r>
            <a:r>
              <a:rPr/>
              <a:t>Maximum</a:t>
            </a:r>
            <a:r>
              <a:rPr/>
              <a:t> </a:t>
            </a:r>
            <a:r>
              <a:rPr/>
              <a:t>Likelihood</a:t>
            </a:r>
            <a:r>
              <a:rPr/>
              <a:t> </a:t>
            </a:r>
            <a:r>
              <a:rPr/>
              <a:t>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b="1"/>
                  <a:t>Maximum Likelihood Estimation (MLE)</a:t>
                </a:r>
                <a:r>
                  <a:rPr/>
                  <a:t>: Maximize the likelihood function: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̂"/>
                        </m:accPr>
                        <m:e>
                          <m:r>
                            <m:rPr>
                              <m:sty m:val="b"/>
                            </m:rPr>
                            <m:t>θ</m:t>
                          </m:r>
                        </m:e>
                      </m:acc>
                      <m:r>
                        <m:t>=</m:t>
                      </m:r>
                      <m:r>
                        <m:rPr>
                          <m:nor/>
                          <m:sty m:val="p"/>
                        </m:rPr>
                        <m:t>arg</m:t>
                      </m:r>
                      <m:limLow>
                        <m:e>
                          <m:r>
                            <m:rPr>
                              <m:nor/>
                              <m:sty m:val="p"/>
                            </m:rPr>
                            <m:t>max</m:t>
                          </m:r>
                        </m:e>
                        <m:lim>
                          <m:r>
                            <m:rPr>
                              <m:sty m:val="b"/>
                            </m:rPr>
                            <m:t>θ</m:t>
                          </m:r>
                        </m:lim>
                      </m:limLow>
                      <m:r>
                        <m:t>L</m:t>
                      </m:r>
                      <m:r>
                        <m:t>(</m:t>
                      </m:r>
                      <m:r>
                        <m:rPr>
                          <m:sty m:val="b"/>
                        </m:rPr>
                        <m:t>θ</m:t>
                      </m:r>
                      <m:r>
                        <m:t>)</m:t>
                      </m:r>
                      <m:r>
                        <m:t>.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 b="1"/>
                  <a:t>Log-likelihood</a:t>
                </a:r>
                <a:r>
                  <a:rPr/>
                  <a:t>: Easier to work with and numerically more stable: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ℓ</m:t>
                      </m:r>
                      <m:r>
                        <m:t>(</m:t>
                      </m:r>
                      <m:r>
                        <m:rPr>
                          <m:sty m:val="b"/>
                        </m:rPr>
                        <m:t>θ</m:t>
                      </m:r>
                      <m:r>
                        <m:t>)</m:t>
                      </m:r>
                      <m: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i</m:t>
                          </m:r>
                          <m: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r>
                                <m:t>ℓ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nary>
                      <m:r>
                        <m:t>(</m:t>
                      </m:r>
                      <m:r>
                        <m:rPr>
                          <m:sty m:val="b"/>
                        </m:rPr>
                        <m:t>θ</m:t>
                      </m:r>
                      <m:r>
                        <m:t>)</m:t>
                      </m:r>
                      <m:r>
                        <m:t>,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sSub>
                      <m:e>
                        <m:r>
                          <m:t>ℓ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is the log-likelihood contribution for the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 observation: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ℓ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(</m:t>
                      </m:r>
                      <m:r>
                        <m:rPr>
                          <m:sty m:val="b"/>
                        </m:rPr>
                        <m:t>θ</m:t>
                      </m:r>
                      <m:r>
                        <m:t>)</m:t>
                      </m:r>
                      <m: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j</m:t>
                          </m:r>
                          <m: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m</m:t>
                          </m:r>
                        </m:sup>
                        <m:e>
                          <m:r>
                            <m:rPr>
                              <m:nor/>
                              <m:sty m:val="p"/>
                            </m:rPr>
                            <m:t>log</m:t>
                          </m:r>
                        </m:e>
                      </m:nary>
                      <m:sSub>
                        <m:e>
                          <m:r>
                            <m:t>R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t>(</m:t>
                      </m:r>
                      <m:sSub>
                        <m:e>
                          <m:r>
                            <m:t>s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;</m:t>
                      </m:r>
                      <m:sSub>
                        <m:e>
                          <m:r>
                            <m:rPr>
                              <m:sty m:val="b"/>
                            </m:rPr>
                            <m:t>θ</m:t>
                          </m:r>
                        </m:e>
                        <m:sub>
                          <m:r>
                            <m:rPr>
                              <m:sty m:val="b"/>
                            </m:rPr>
                            <m:t>j</m:t>
                          </m:r>
                        </m:sub>
                      </m:sSub>
                      <m:r>
                        <m:t>)</m:t>
                      </m:r>
                      <m:r>
                        <m:t>+</m:t>
                      </m:r>
                      <m:sSub>
                        <m:e>
                          <m:r>
                            <m:t>δ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nor/>
                          <m:sty m:val="p"/>
                        </m:rPr>
                        <m:t>log</m:t>
                      </m:r>
                      <m:r>
                        <m:t>(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1"/>
                        </m:naryPr>
                        <m:sub>
                          <m:r>
                            <m:t>j</m:t>
                          </m:r>
                          <m:r>
                            <m:t>∈</m:t>
                          </m:r>
                          <m:sSub>
                            <m:e>
                              <m:r>
                                <m:t>c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sub>
                        <m:sup>
                          <m:r>
                            <m:t>​</m:t>
                          </m:r>
                        </m:sup>
                        <m:e>
                          <m:sSub>
                            <m:e>
                              <m:r>
                                <m:t>h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</m:e>
                      </m:nary>
                      <m:r>
                        <m:t>(</m:t>
                      </m:r>
                      <m:sSub>
                        <m:e>
                          <m:r>
                            <m:t>s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;</m:t>
                      </m:r>
                      <m:sSub>
                        <m:e>
                          <m:r>
                            <m:rPr>
                              <m:sty m:val="b"/>
                            </m:rPr>
                            <m:t>θ</m:t>
                          </m:r>
                        </m:e>
                        <m:sub>
                          <m:r>
                            <m:rPr>
                              <m:sty m:val="b"/>
                            </m:rPr>
                            <m:t>j</m:t>
                          </m:r>
                        </m:sub>
                      </m:sSub>
                      <m:r>
                        <m:t>)</m:t>
                      </m:r>
                      <m:r>
                        <m:t>)</m:t>
                      </m:r>
                      <m:r>
                        <m:t>.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 b="1"/>
                  <a:t>Solution</a:t>
                </a:r>
                <a:r>
                  <a:rPr/>
                  <a:t>: Numerically solve the following system of equations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rPr>
                            <m:sty m:val="b"/>
                          </m:rPr>
                          <m:t>θ</m:t>
                        </m:r>
                      </m:e>
                    </m:acc>
                  </m:oMath>
                </a14:m>
                <a:r>
                  <a:rPr/>
                  <a:t>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∇</m:t>
                          </m:r>
                        </m:e>
                        <m:sub>
                          <m:r>
                            <m:rPr>
                              <m:sty m:val="b"/>
                            </m:rPr>
                            <m:t>θ</m:t>
                          </m:r>
                        </m:sub>
                      </m:sSub>
                      <m:r>
                        <m:t>ℓ</m:t>
                      </m:r>
                      <m:r>
                        <m:t>(</m:t>
                      </m:r>
                      <m:acc>
                        <m:accPr>
                          <m:chr m:val="̂"/>
                        </m:accPr>
                        <m:e>
                          <m:r>
                            <m:rPr>
                              <m:sty m:val="b"/>
                            </m:rPr>
                            <m:t>θ</m:t>
                          </m:r>
                        </m:e>
                      </m:acc>
                      <m:r>
                        <m:t>)</m:t>
                      </m:r>
                      <m:r>
                        <m:t>=</m:t>
                      </m:r>
                      <m:r>
                        <m:rPr>
                          <m:sty m:val="b"/>
                        </m:rPr>
                        <m:t>0</m:t>
                      </m:r>
                      <m:r>
                        <m:t>.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Bootstrap</a:t>
            </a:r>
            <a:r>
              <a:rPr/>
              <a:t> </a:t>
            </a:r>
            <a:r>
              <a:rPr/>
              <a:t>Method: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b="1"/>
                  <a:t>Sampling Distribution of MLE</a:t>
                </a:r>
                <a:r>
                  <a:rPr/>
                  <a:t>: Asymptotic normality is useful for constructing confidence intervals.</a:t>
                </a:r>
              </a:p>
              <a:p>
                <a:pPr lvl="1"/>
                <a:r>
                  <a:rPr b="1"/>
                  <a:t>Issue</a:t>
                </a:r>
                <a:r>
                  <a:rPr/>
                  <a:t>: May need large samples before asymptotic normality holds.</a:t>
                </a:r>
              </a:p>
              <a:p>
                <a:pPr lvl="0" marL="0" indent="0">
                  <a:buNone/>
                </a:pPr>
                <a:r>
                  <a:rPr b="1"/>
                  <a:t>Bootstrapped CIs</a:t>
                </a:r>
                <a:r>
                  <a:rPr/>
                  <a:t>: Resample data and find an MLE for each. Use the distribution of the bootstrapped MLEs to construct CIs.</a:t>
                </a:r>
              </a:p>
              <a:p>
                <a:pPr lvl="1"/>
                <a:r>
                  <a:rPr b="1"/>
                  <a:t>Percentile Method</a:t>
                </a:r>
                <a:r>
                  <a:rPr/>
                  <a:t>: Simple and intuitive.</a:t>
                </a:r>
              </a:p>
              <a:p>
                <a:pPr lvl="1"/>
                <a:r>
                  <a:rPr b="1"/>
                  <a:t>Coverage Probability</a:t>
                </a:r>
                <a:r>
                  <a:rPr/>
                  <a:t>: Probability that the confidence interval contains the true parameter value </a:t>
                </a:r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θ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 b="1"/>
                  <a:t>Correctly Specified CIs</a:t>
                </a:r>
                <a:r>
                  <a:rPr/>
                  <a:t>: A coverage probability close to the nominal level of </a:t>
                </a:r>
                <a14:m>
                  <m:oMath xmlns:m="http://schemas.openxmlformats.org/officeDocument/2006/math">
                    <m:r>
                      <m:t>95</m:t>
                    </m:r>
                    <m:r>
                      <m:t>%</m:t>
                    </m:r>
                  </m:oMath>
                </a14:m>
                <a:r>
                  <a:rPr/>
                  <a:t>.</a:t>
                </a:r>
              </a:p>
              <a:p>
                <a:pPr lvl="1"/>
                <a:r>
                  <a:rPr b="1"/>
                  <a:t>Adjustments</a:t>
                </a:r>
                <a:r>
                  <a:rPr/>
                  <a:t>: To improve coverage probability, we use the BCa method to adjust for bias (bias correction) and skewness (acceleration) in the estimate. Coverage probabilities above </a:t>
                </a:r>
                <a14:m>
                  <m:oMath xmlns:m="http://schemas.openxmlformats.org/officeDocument/2006/math">
                    <m:r>
                      <m:t>90</m:t>
                    </m:r>
                    <m:r>
                      <m:t>%</m:t>
                    </m:r>
                  </m:oMath>
                </a14:m>
                <a:r>
                  <a:rPr/>
                  <a:t> acceptable.</a:t>
                </a:r>
              </a:p>
            </p:txBody>
          </p:sp>
        </mc:Choice>
      </mc:AlternateContent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Challenges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Masked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discovered some challenges with the MLE on masked data.</a:t>
            </a:r>
          </a:p>
          <a:p>
            <a:pPr lvl="0" marL="0" indent="0">
              <a:buNone/>
            </a:pPr>
            <a:r>
              <a:rPr b="1"/>
              <a:t>Convergence Issues</a:t>
            </a:r>
            <a:r>
              <a:rPr/>
              <a:t>: Flat likelihood regions were observed due to the ambiguity in the masked data and small sample sizes.</a:t>
            </a:r>
          </a:p>
          <a:p>
            <a:pPr lvl="0" marL="0" indent="0">
              <a:buNone/>
            </a:pPr>
            <a:r>
              <a:rPr b="1"/>
              <a:t>Bootstrap Issues</a:t>
            </a:r>
            <a:r>
              <a:rPr/>
              <a:t>: Bootstrap relies on the Law of Large Numbers.</a:t>
            </a:r>
          </a:p>
          <a:p>
            <a:pPr lvl="1"/>
            <a:r>
              <a:rPr/>
              <a:t>Bootstrap might not represent the true variability, leading to inaccuracies.</a:t>
            </a:r>
          </a:p>
          <a:p>
            <a:pPr lvl="1"/>
            <a:r>
              <a:rPr/>
              <a:t>Due to right censoring and masking, the effective sample size is reduced.</a:t>
            </a:r>
          </a:p>
          <a:p>
            <a:pPr lvl="0" marL="0" indent="0">
              <a:buNone/>
            </a:pPr>
            <a:r>
              <a:rPr b="1"/>
              <a:t>Mitigation</a:t>
            </a:r>
            <a:r>
              <a:rPr/>
              <a:t>: We discard non-convergent samples for the MLE on original data, but keep all resamples for the bootstrap.</a:t>
            </a:r>
          </a:p>
          <a:p>
            <a:pPr lvl="1"/>
            <a:r>
              <a:rPr/>
              <a:t>This ensures that the bootstrap for “good” data is representative of the variability in the original data.</a:t>
            </a:r>
          </a:p>
          <a:p>
            <a:pPr lvl="1"/>
            <a:r>
              <a:rPr/>
              <a:t>We report convergence rates in our simulation study.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Series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Weibull</a:t>
            </a:r>
            <a:r>
              <a:rPr/>
              <a:t> </a:t>
            </a:r>
            <a:r>
              <a:rPr/>
              <a:t>Component</a:t>
            </a:r>
            <a:r>
              <a:rPr/>
              <a:t> </a:t>
            </a:r>
            <a:r>
              <a:rPr/>
              <a:t>Lifetimes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Weibull distribution has been crucial in reliability analysis due to its versatility. In our study, we model a system’s components using Weibull distributed lifetimes.</a:t>
            </a:r>
          </a:p>
          <a:p>
            <a:pPr lvl="1"/>
            <a:r>
              <a:rPr/>
              <a:t>Introduced by Waloddi Weibull in 1937.</a:t>
            </a:r>
          </a:p>
          <a:p>
            <a:pPr lvl="1"/>
            <a:r>
              <a:rPr/>
              <a:t>Reflecting on its utility, Weibull modestly noted: “[…] may sometimes render good service.”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Weibull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Characteristics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The lifetime distribution for the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/>
                  <a:t> component of the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 system is: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i</m:t>
                          </m:r>
                          <m:r>
                            <m:t>j</m:t>
                          </m:r>
                        </m:sub>
                      </m:sSub>
                      <m:r>
                        <m:t>∼</m:t>
                      </m:r>
                      <m:r>
                        <m:rPr>
                          <m:nor/>
                          <m:sty m:val="p"/>
                        </m:rPr>
                        <m:t>Weibull</m:t>
                      </m:r>
                      <m:r>
                        <m:t>(</m:t>
                      </m:r>
                      <m:sSub>
                        <m:e>
                          <m:r>
                            <m:t>k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t>,</m:t>
                      </m:r>
                      <m:sSub>
                        <m:e>
                          <m:r>
                            <m:t>λ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t>)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Where: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t>&gt;</m:t>
                    </m:r>
                    <m:r>
                      <m:t>0</m:t>
                    </m:r>
                  </m:oMath>
                </a14:m>
                <a:r>
                  <a:rPr/>
                  <a:t> is the scale parameter.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t>&gt;</m:t>
                    </m:r>
                    <m:r>
                      <m:t>0</m:t>
                    </m:r>
                  </m:oMath>
                </a14:m>
                <a:r>
                  <a:rPr/>
                  <a:t> is the shape parameter.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Significance of the Shape Parameter: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t>&lt;</m:t>
                    </m:r>
                    <m:r>
                      <m:t>1</m:t>
                    </m:r>
                  </m:oMath>
                </a14:m>
                <a:r>
                  <a:rPr/>
                  <a:t>: Indicates infant mortality. E.g., defective components weeded out early.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t>=</m:t>
                    </m:r>
                    <m:r>
                      <m:t>1</m:t>
                    </m:r>
                  </m:oMath>
                </a14:m>
                <a:r>
                  <a:rPr/>
                  <a:t>: Indicates random failures. E.g., result of random shocks.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t>&gt;</m:t>
                    </m:r>
                    <m:r>
                      <m:t>1</m:t>
                    </m:r>
                  </m:oMath>
                </a14:m>
                <a:r>
                  <a:rPr/>
                  <a:t>: Indicates wear-out failures. E.g., components wearing out with age.</a:t>
                </a:r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Theoretical</a:t>
            </a:r>
            <a:r>
              <a:rPr/>
              <a:t> </a:t>
            </a:r>
            <a:r>
              <a:rPr/>
              <a:t>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Reliability and hazard functions of a series system with Weibull components:  where </a:t>
                </a:r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θ</m:t>
                    </m:r>
                    <m:r>
                      <m:t>=</m:t>
                    </m:r>
                    <m:r>
                      <m:t>(</m:t>
                    </m:r>
                    <m:sSub>
                      <m:e>
                        <m:r>
                          <m:t>k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k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t>,</m:t>
                    </m:r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t>)</m:t>
                    </m:r>
                  </m:oMath>
                </a14:m>
                <a:r>
                  <a:rPr/>
                  <a:t> is the parameter vector of the series system.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Likelihood Model</a:t>
                </a:r>
              </a:p>
              <a:p>
                <a:pPr lvl="0" marL="0" indent="0">
                  <a:buNone/>
                </a:pPr>
                <a:r>
                  <a:rPr/>
                  <a:t>We deal with right censoring and masked component cause of failure. The likelihood contribution of system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L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(</m:t>
                      </m:r>
                      <m:r>
                        <m:rPr>
                          <m:sty m:val="b"/>
                        </m:rPr>
                        <m:t>θ</m:t>
                      </m:r>
                      <m:r>
                        <m:t>)</m:t>
                      </m:r>
                      <m:r>
                        <m:t>∝</m:t>
                      </m:r>
                      <m:d>
                        <m:dPr>
                          <m:begChr m:val="{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b>
                                  <m:e>
                                    <m:r>
                                      <m:t>R</m:t>
                                    </m:r>
                                  </m:e>
                                  <m:sub>
                                    <m:sSub>
                                      <m:e>
                                        <m:r>
                                          <m:t>T</m:t>
                                        </m:r>
                                      </m:e>
                                      <m:sub>
                                        <m:r>
                                          <m:t>i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m:t>(</m:t>
                                </m:r>
                                <m:sSub>
                                  <m:e>
                                    <m:r>
                                      <m:t>t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  <m:r>
                                  <m:t>;</m:t>
                                </m:r>
                                <m:r>
                                  <m:rPr>
                                    <m:sty m:val="b"/>
                                  </m:rPr>
                                  <m:t>θ</m:t>
                                </m:r>
                                <m: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</m:t>
                                </m:r>
                                <m:sSub>
                                  <m:e>
                                    <m:r>
                                      <m:t>δ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  <m:r>
                                  <m:t>=</m:t>
                                </m:r>
                                <m:r>
                                  <m:t>0</m:t>
                                </m:r>
                                <m:r>
                                  <m:t>,</m:t>
                                </m:r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R</m:t>
                                    </m:r>
                                  </m:e>
                                  <m:sub>
                                    <m:sSub>
                                      <m:e>
                                        <m:r>
                                          <m:t>T</m:t>
                                        </m:r>
                                      </m:e>
                                      <m:sub>
                                        <m:r>
                                          <m:t>i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m:t>(</m:t>
                                </m:r>
                                <m:sSub>
                                  <m:e>
                                    <m:r>
                                      <m:t>t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  <m:r>
                                  <m:t>;</m:t>
                                </m:r>
                                <m:r>
                                  <m:rPr>
                                    <m:sty m:val="b"/>
                                  </m:rPr>
                                  <m:t>θ</m:t>
                                </m:r>
                                <m:r>
                                  <m:t>)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subHide m:val="0"/>
                                    <m:supHide m:val="1"/>
                                  </m:naryPr>
                                  <m:sub>
                                    <m:r>
                                      <m:t>j</m:t>
                                    </m:r>
                                    <m:r>
                                      <m:t>∈</m:t>
                                    </m:r>
                                    <m:sSub>
                                      <m:e>
                                        <m:r>
                                          <m:t>c</m:t>
                                        </m:r>
                                      </m:e>
                                      <m:sub>
                                        <m:r>
                                          <m:t>i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sSub>
                                      <m:e>
                                        <m: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t>j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m:t>(</m:t>
                                </m:r>
                                <m:sSub>
                                  <m:e>
                                    <m:r>
                                      <m:t>t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  <m:r>
                                  <m:t>;</m:t>
                                </m:r>
                                <m:sSub>
                                  <m:e>
                                    <m:r>
                                      <m:rPr>
                                        <m:sty m:val="b"/>
                                      </m:rPr>
                                      <m:t>θ</m:t>
                                    </m:r>
                                  </m:e>
                                  <m:sub>
                                    <m:r>
                                      <m:rPr>
                                        <m:sty m:val="b"/>
                                      </m:rPr>
                                      <m:t>j</m:t>
                                    </m:r>
                                  </m:sub>
                                </m:sSub>
                                <m: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</m:t>
                                </m:r>
                                <m:sSub>
                                  <m:e>
                                    <m:r>
                                      <m:t>δ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  <m:r>
                                  <m:t>=</m:t>
                                </m:r>
                                <m:r>
                                  <m:t>1</m:t>
                                </m:r>
                                <m:r>
                                  <m:t>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Simulation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Overview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conduct a simulation study based on a series system.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System Description</a:t>
            </a:r>
          </a:p>
          <a:p>
            <a:pPr lvl="0" marL="0" indent="0">
              <a:buNone/>
            </a:pPr>
            <a:r>
              <a:rPr/>
              <a:t>This study is centered around the following </a:t>
            </a:r>
            <a:r>
              <a:rPr i="1"/>
              <a:t>well-designed series system</a:t>
            </a:r>
            <a:r>
              <a:rPr/>
              <a:t>: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graphicFrame><p:nvGraphicFramePr><p:cNvPr id="6" name="Content Placeholder 5" /><p:cNvGraphicFramePr><a:graphicFrameLocks noGrp="1" /></p:cNvGraphicFramePr><p:nvPr><p:ph idx="1" /></p:nvPr></p:nvGraphicFramePr><p:xfrm><a:off x="457200" y="1600200" /><a:ext cx="8229600" cy="4521200" /></p:xfrm><a:graphic><a:graphicData uri="http://schemas.openxmlformats.org/drawingml/2006/table"><a:tbl><a:tblPr firstRow="1" bandRow="1"><a:tableStyleId>{5C22544A-7EE6-4342-B048-85BDC9FD1C3A}</a:tableStyleId></a:tblPr><a:tblGrid><a:gridCol w="1638300" /><a:gridCol w="1638300" /><a:gridCol w="1638300" /><a:gridCol w="1638300" /><a:gridCol w="1638300" /></a:tblGrid><a:tr h="0"><a:tc><a:txBody><a:bodyPr /><a:lstStyle /><a:p><a:pPr lvl="0" marL="0" indent="0"><a:buNone /></a:pPr><a:r><a:rPr /><a:t>Component</a:t></a:r></a:p></a:txBody><a:tcPr /></a:tc><a:tc><a:txBody><a:bodyPr /><a:lstStyle /><a:p><a:pPr lvl="0" marL="0" indent="0"><a:buNone /></a:pPr><a:r><a:rPr /><a:t>Shape</a:t></a:r></a:p></a:txBody><a:tcPr /></a:tc><a:tc><a:txBody><a:bodyPr /><a:lstStyle /><a:p><a:pPr lvl="0" marL="0" indent="0"><a:buNone /></a:pPr><a:r><a:rPr /><a:t>Scale</a:t></a:r></a:p></a:txBody><a:tcPr /></a:tc><a:tc><a:txBody><a:bodyPr /><a:lstStyle /><a:p><a:pPr lvl="0" marL="0" indent="0"><a:buNone /></a:pPr><a:r><a:rPr /><a:t>MTTF</a:t></a:r></a:p></a:txBody><a:tcPr /></a:tc><a:tc><a:txBody><a:bodyPr /><a:lstStyle /><a:p><a:pPr lvl="0" marL="0" indent="0"><a:buNone /></a:pPr><a14:m><m:oMath xmlns:m="http://schemas.openxmlformats.org/officeDocument/2006/math"><m:r><m:rPr><m:nor /><m:sty m:val="p" /></m:rPr><m:t>Pr</m:t></m:r><m:r><m:t>{</m:t></m:r><m:sSub><m:e><m:r><m:t>K</m:t></m:r></m:e><m:sub><m:r><m:t>i</m:t></m:r></m:sub></m:sSub><m:r><m:t>}</m:t></m:r></m:oMath></a14:m></a:p></a:txBody><a:tcPr /></a:tc></a:tr><a:tr h="0"><a:tc><a:txBody><a:bodyPr /><a:lstStyle /><a:p><a:pPr lvl="0" marL="0" indent="0"><a:buNone /></a:pPr><a:r><a:rPr /><a:t>1</a:t></a:r></a:p></a:txBody></a:tc><a:tc><a:txBody><a:bodyPr /><a:lstStyle /><a:p><a:pPr lvl="0" marL="0" indent="0"><a:buNone /></a:pPr><a:r><a:rPr /><a:t>1.26</a:t></a:r></a:p></a:txBody></a:tc><a:tc><a:txBody><a:bodyPr /><a:lstStyle /><a:p><a:pPr lvl="0" marL="0" indent="0"><a:buNone /></a:pPr><a:r><a:rPr /><a:t>994.37</a:t></a:r></a:p></a:txBody></a:tc><a:tc><a:txBody><a:bodyPr /><a:lstStyle /><a:p><a:pPr lvl="0" marL="0" indent="0"><a:buNone /></a:pPr><a:r><a:rPr /><a:t>924.87</a:t></a:r></a:p></a:txBody></a:tc><a:tc><a:txBody><a:bodyPr /><a:lstStyle /><a:p><a:pPr lvl="0" marL="0" indent="0"><a:buNone /></a:pPr><a:r><a:rPr /><a:t>0.17</a:t></a:r></a:p></a:txBody></a:tc></a:tr><a:tr h="0"><a:tc><a:txBody><a:bodyPr /><a:lstStyle /><a:p><a:pPr lvl="0" marL="0" indent="0"><a:buNone /></a:pPr><a:r><a:rPr /><a:t>2</a:t></a:r></a:p></a:txBody></a:tc><a:tc><a:txBody><a:bodyPr /><a:lstStyle /><a:p><a:pPr lvl="0" marL="0" indent="0"><a:buNone /></a:pPr><a:r><a:rPr /><a:t>1.16</a:t></a:r></a:p></a:txBody></a:tc><a:tc><a:txBody><a:bodyPr /><a:lstStyle /><a:p><a:pPr lvl="0" marL="0" indent="0"><a:buNone /></a:pPr><a:r><a:rPr /><a:t>908.95</a:t></a:r></a:p></a:txBody></a:tc><a:tc><a:txBody><a:bodyPr /><a:lstStyle /><a:p><a:pPr lvl="0" marL="0" indent="0"><a:buNone /></a:pPr><a:r><a:rPr /><a:t>862.16</a:t></a:r></a:p></a:txBody></a:tc><a:tc><a:txBody><a:bodyPr /><a:lstStyle /><a:p><a:pPr lvl="0" marL="0" indent="0"><a:buNone /></a:pPr><a:r><a:rPr /><a:t>0.21</a:t></a:r></a:p></a:txBody></a:tc></a:tr><a:tr h="0"><a:tc><a:txBody><a:bodyPr /><a:lstStyle /><a:p><a:pPr lvl="0" marL="0" indent="0"><a:buNone /></a:pPr><a:r><a:rPr /><a:t>3</a:t></a:r></a:p></a:txBody></a:tc><a:tc><a:txBody><a:bodyPr /><a:lstStyle /><a:p><a:pPr lvl="0" marL="0" indent="0"><a:buNone /></a:pPr><a:r><a:rPr /><a:t>1.13</a:t></a:r></a:p></a:txBody></a:tc><a:tc><a:txBody><a:bodyPr /><a:lstStyle /><a:p><a:pPr lvl="0" marL="0" indent="0"><a:buNone /></a:pPr><a:r><a:rPr /><a:t>840.11</a:t></a:r></a:p></a:txBody></a:tc><a:tc><a:txBody><a:bodyPr /><a:lstStyle /><a:p><a:pPr lvl="0" marL="0" indent="0"><a:buNone /></a:pPr><a:r><a:rPr /><a:t>803.56</a:t></a:r></a:p></a:txBody></a:tc><a:tc><a:txBody><a:bodyPr /><a:lstStyle /><a:p><a:pPr lvl="0" marL="0" indent="0"><a:buNone /></a:pPr><a:r><a:rPr /><a:t>0.23</a:t></a:r></a:p></a:txBody></a:tc></a:tr><a:tr h="0"><a:tc><a:txBody><a:bodyPr /><a:lstStyle /><a:p><a:pPr lvl="0" marL="0" indent="0"><a:buNone /></a:pPr><a:r><a:rPr /><a:t>4</a:t></a:r></a:p></a:txBody></a:tc><a:tc><a:txBody><a:bodyPr /><a:lstStyle /><a:p><a:pPr lvl="0" marL="0" indent="0"><a:buNone /></a:pPr><a:r><a:rPr /><a:t>1.18</a:t></a:r></a:p></a:txBody></a:tc><a:tc><a:txBody><a:bodyPr /><a:lstStyle /><a:p><a:pPr lvl="0" marL="0" indent="0"><a:buNone /></a:pPr><a:r><a:rPr /><a:t>940.13</a:t></a:r></a:p></a:txBody></a:tc><a:tc><a:txBody><a:bodyPr /><a:lstStyle /><a:p><a:pPr lvl="0" marL="0" indent="0"><a:buNone /></a:pPr><a:r><a:rPr /><a:t>888.24</a:t></a:r></a:p></a:txBody></a:tc><a:tc><a:txBody><a:bodyPr /><a:lstStyle /><a:p><a:pPr lvl="0" marL="0" indent="0"><a:buNone /></a:pPr><a:r><a:rPr /><a:t>0.20</a:t></a:r></a:p></a:txBody></a:tc></a:tr><a:tr h="0"><a:tc><a:txBody><a:bodyPr /><a:lstStyle /><a:p><a:pPr lvl="0" marL="0" indent="0"><a:buNone /></a:pPr><a:r><a:rPr /><a:t>5</a:t></a:r></a:p></a:txBody></a:tc><a:tc><a:txBody><a:bodyPr /><a:lstStyle /><a:p><a:pPr lvl="0" marL="0" indent="0"><a:buNone /></a:pPr><a:r><a:rPr /><a:t>1.20</a:t></a:r></a:p></a:txBody></a:tc><a:tc><a:txBody><a:bodyPr /><a:lstStyle /><a:p><a:pPr lvl="0" marL="0" indent="0"><a:buNone /></a:pPr><a:r><a:rPr /><a:t>923.16</a:t></a:r></a:p></a:txBody></a:tc><a:tc><a:txBody><a:bodyPr /><a:lstStyle /><a:p><a:pPr lvl="0" marL="0" indent="0"><a:buNone /></a:pPr><a:r><a:rPr /><a:t>867.75</a:t></a:r></a:p></a:txBody></a:tc><a:tc><a:txBody><a:bodyPr /><a:lstStyle /><a:p><a:pPr lvl="0" marL="0" indent="0"><a:buNone /></a:pPr><a:r><a:rPr /><a:t>0.20</a:t></a:r></a:p></a:txBody></a:tc></a:tr><a:tr h="0"><a:tc><a:txBody><a:bodyPr /><a:lstStyle /><a:p><a:pPr lvl="0" marL="0" indent="0"><a:buNone /></a:pPr><a:r><a:rPr /><a:t>System</a:t></a:r></a:p></a:txBody></a:tc><a:tc><a:txBody><a:bodyPr /><a:lstStyle /><a:p><a:pPr lvl="0" marL="0" indent="0"><a:buNone /></a:pPr><a:r><a:rPr /><a:t>NA</a:t></a:r></a:p></a:txBody></a:tc><a:tc><a:txBody><a:bodyPr /><a:lstStyle /><a:p><a:pPr lvl="0" marL="0" indent="0"><a:buNone /></a:pPr><a:r><a:rPr /><a:t>NA</a:t></a:r></a:p></a:txBody></a:tc><a:tc><a:txBody><a:bodyPr /><a:lstStyle /><a:p><a:pPr lvl="0" marL="0" indent="0"><a:buNone /></a:pPr><a:r><a:rPr /><a:t>222.88</a:t></a:r></a:p></a:txBody></a:tc><a:tc><a:txBody><a:bodyPr /><a:lstStyle /><a:p><a:pPr lvl="0" marL="0" indent="0"><a:buNone /></a:pPr><a:r><a:rPr /><a:t>NA</a:t></a:r></a:p></a:txBody></a:tc></a:tr></a:tbl></a:graphicData></a:graphic></p:graphicFrame></p:spTree></p:cSld>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Performance</a:t>
            </a:r>
            <a:r>
              <a:rPr/>
              <a:t> </a:t>
            </a:r>
            <a:r>
              <a:rPr/>
              <a:t>Metrics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Our main objective is to evaluate the MLE and BCa confidence intervals’ performance across various scenarios.</a:t>
                </a:r>
              </a:p>
              <a:p>
                <a:pPr lvl="1"/>
                <a:r>
                  <a:rPr b="1"/>
                  <a:t>MLE Evaluation</a:t>
                </a:r>
                <a:r>
                  <a:rPr/>
                  <a:t>:</a:t>
                </a:r>
              </a:p>
              <a:p>
                <a:pPr lvl="2"/>
                <a:r>
                  <a:rPr b="1"/>
                  <a:t>Accuracy</a:t>
                </a:r>
                <a:r>
                  <a:rPr/>
                  <a:t>: Proximity of the MLE’s expected value to the actual value.</a:t>
                </a:r>
              </a:p>
              <a:p>
                <a:pPr lvl="2"/>
                <a:r>
                  <a:rPr b="1"/>
                  <a:t>Precision</a:t>
                </a:r>
                <a:r>
                  <a:rPr/>
                  <a:t>: Consistency of the MLE across samples.</a:t>
                </a:r>
              </a:p>
              <a:p>
                <a:pPr lvl="1"/>
                <a:r>
                  <a:rPr b="1"/>
                  <a:t>BCa Confidence Intervals Evaluation</a:t>
                </a:r>
                <a:r>
                  <a:rPr/>
                  <a:t>:</a:t>
                </a:r>
              </a:p>
              <a:p>
                <a:pPr lvl="2"/>
                <a:r>
                  <a:rPr b="1"/>
                  <a:t>Accuracy</a:t>
                </a:r>
                <a:r>
                  <a:rPr/>
                  <a:t>: Ideally, Confidence Intervals (CIs) should encompass true parameters around </a:t>
                </a:r>
                <a14:m>
                  <m:oMath xmlns:m="http://schemas.openxmlformats.org/officeDocument/2006/math">
                    <m:r>
                      <m:t>95</m:t>
                    </m:r>
                    <m:r>
                      <m:t>%</m:t>
                    </m:r>
                  </m:oMath>
                </a14:m>
                <a:r>
                  <a:rPr/>
                  <a:t> of the time.</a:t>
                </a:r>
              </a:p>
              <a:p>
                <a:pPr lvl="2"/>
                <a:r>
                  <a:rPr b="1"/>
                  <a:t>Precision</a:t>
                </a:r>
                <a:r>
                  <a:rPr/>
                  <a:t>: Assessed by the width of the CIs.</a:t>
                </a:r>
              </a:p>
              <a:p>
                <a:pPr lvl="0" marL="0" indent="0">
                  <a:buNone/>
                </a:pPr>
                <a:r>
                  <a:rPr/>
                  <a:t>Both accuracy and precision are crucial for confidence in the analysis.</a:t>
                </a:r>
              </a:p>
            </p:txBody>
          </p:sp>
        </mc:Choice>
      </mc:AlternateContent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Context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Quantifying reliability in series systems is essential.</a:t>
            </a:r>
          </a:p>
          <a:p>
            <a:pPr lvl="1"/>
            <a:r>
              <a:rPr/>
              <a:t>Real-world systems often only provide system-level failure data.</a:t>
            </a:r>
          </a:p>
          <a:p>
            <a:pPr lvl="2"/>
            <a:r>
              <a:rPr/>
              <a:t>Masked and right-censored data obscure reliability metrics.</a:t>
            </a:r>
          </a:p>
          <a:p>
            <a:pPr lvl="1"/>
            <a:r>
              <a:rPr/>
              <a:t>Need robust techniques to decipher this data and make accurate estimations.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Generation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We generate data for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systems with </a:t>
                </a:r>
                <a14:m>
                  <m:oMath xmlns:m="http://schemas.openxmlformats.org/officeDocument/2006/math">
                    <m:r>
                      <m:t>5</m:t>
                    </m:r>
                  </m:oMath>
                </a14:m>
                <a:r>
                  <a:rPr/>
                  <a:t> components each. We satisfy the assumptions of our likelihood model by generating data as follows:</a:t>
                </a:r>
              </a:p>
              <a:p>
                <a:pPr lvl="1"/>
                <a:r>
                  <a:rPr b="1"/>
                  <a:t>Right-Censoring Model</a:t>
                </a:r>
                <a:r>
                  <a:rPr/>
                  <a:t>: Right-censoring time set at a known value, parameterized by the quantile </a:t>
                </a:r>
                <a14:m>
                  <m:oMath xmlns:m="http://schemas.openxmlformats.org/officeDocument/2006/math">
                    <m:r>
                      <m:t>q</m:t>
                    </m:r>
                  </m:oMath>
                </a14:m>
                <a:r>
                  <a:rPr/>
                  <a:t>.</a:t>
                </a:r>
              </a:p>
              <a:p>
                <a:pPr lvl="2"/>
                <a:r>
                  <a:rPr/>
                  <a:t>Satisfies the assumption that the right-censoring time is independent of component lifetimes and parameters.</a:t>
                </a:r>
              </a:p>
              <a:p>
                <a:pPr lvl="1"/>
                <a:r>
                  <a:rPr b="1"/>
                  <a:t>Masking Model</a:t>
                </a:r>
                <a:r>
                  <a:rPr/>
                  <a:t>: Using a </a:t>
                </a:r>
                <a:r>
                  <a:rPr i="1"/>
                  <a:t>Bernoulli masking model</a:t>
                </a:r>
                <a:r>
                  <a:rPr/>
                  <a:t> for component cause of failure, parameterized by the probability </a:t>
                </a:r>
                <a14:m>
                  <m:oMath xmlns:m="http://schemas.openxmlformats.org/officeDocument/2006/math">
                    <m:r>
                      <m:t>p</m:t>
                    </m:r>
                  </m:oMath>
                </a14:m>
                <a:r>
                  <a:rPr/>
                  <a:t>.</a:t>
                </a:r>
              </a:p>
              <a:p>
                <a:pPr lvl="2"/>
                <a:r>
                  <a:rPr/>
                  <a:t>Satisfies masking Conditions 1, 2, and 3.</a:t>
                </a:r>
              </a:p>
            </p:txBody>
          </p:sp>
        </mc:Choice>
      </mc:AlternateContent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Scenario:</a:t>
            </a:r>
            <a:r>
              <a:rPr/>
              <a:t> </a:t>
            </a:r>
            <a:r>
              <a:rPr/>
              <a:t>Impact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Right-Censoring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Vary the right-censoring quantile (</a:t>
                </a:r>
                <a14:m>
                  <m:oMath xmlns:m="http://schemas.openxmlformats.org/officeDocument/2006/math">
                    <m:r>
                      <m:t>q</m:t>
                    </m:r>
                  </m:oMath>
                </a14:m>
                <a:r>
                  <a:rPr/>
                  <a:t>): </a:t>
                </a:r>
                <a14:m>
                  <m:oMath xmlns:m="http://schemas.openxmlformats.org/officeDocument/2006/math">
                    <m:r>
                      <m:t>60</m:t>
                    </m:r>
                    <m:r>
                      <m:t>%</m:t>
                    </m:r>
                  </m:oMath>
                </a14:m>
                <a:r>
                  <a:rPr/>
                  <a:t> to </a:t>
                </a:r>
                <a14:m>
                  <m:oMath xmlns:m="http://schemas.openxmlformats.org/officeDocument/2006/math">
                    <m:r>
                      <m:t>100</m:t>
                    </m:r>
                    <m:r>
                      <m:t>%</m:t>
                    </m:r>
                  </m:oMath>
                </a14:m>
                <a:r>
                  <a:rPr/>
                  <a:t>. Fixed the parameters: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=</m:t>
                    </m:r>
                    <m:r>
                      <m:t>21.5</m:t>
                    </m:r>
                    <m:r>
                      <m:t>%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t>=</m:t>
                    </m:r>
                    <m:r>
                      <m:t>90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Background</a:t>
                </a:r>
              </a:p>
              <a:p>
                <a:pPr lvl="1"/>
                <a:r>
                  <a:rPr b="1"/>
                  <a:t>Right-Censoring</a:t>
                </a:r>
                <a:r>
                  <a:rPr/>
                  <a:t>: No failure observed.</a:t>
                </a:r>
              </a:p>
              <a:p>
                <a:pPr lvl="1"/>
                <a:r>
                  <a:rPr b="1"/>
                  <a:t>Impact</a:t>
                </a:r>
                <a:r>
                  <a:rPr/>
                  <a:t>: Reduces the effective sample size.</a:t>
                </a:r>
              </a:p>
              <a:p>
                <a:pPr lvl="1"/>
                <a:r>
                  <a:rPr b="1"/>
                  <a:t>MLE</a:t>
                </a:r>
                <a:r>
                  <a:rPr/>
                  <a:t>: Bias and precision affected by censoring.</a:t>
                </a:r>
              </a:p>
            </p:txBody>
          </p:sp>
        </mc:Choice>
      </mc:AlternateContent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Scale</a:t>
            </a:r>
            <a:r>
              <a:rPr/>
              <a:t> </a:t>
            </a:r>
            <a:r>
              <a:rPr/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Dispersion</a:t>
            </a:r>
            <a:r>
              <a:rPr/>
              <a:t>: Less censoring improves MLE precision.</a:t>
            </a:r>
          </a:p>
          <a:p>
            <a:pPr lvl="1"/>
            <a:r>
              <a:rPr b="1"/>
              <a:t>Bias</a:t>
            </a:r>
            <a:r>
              <a:rPr/>
              <a:t>: Both parameters are biased. Bias decreases with less censoring.</a:t>
            </a:r>
          </a:p>
          <a:p>
            <a:pPr lvl="1"/>
            <a:r>
              <a:rPr b="1"/>
              <a:t>Median-Aggregated CIs</a:t>
            </a:r>
            <a:r>
              <a:rPr/>
              <a:t>: Bootstrapped CIs become consistent with more data.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Shape</a:t>
            </a:r>
            <a:r>
              <a:rPr/>
              <a:t> </a:t>
            </a:r>
            <a:r>
              <a:rPr/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Dispersion</a:t>
            </a:r>
            <a:r>
              <a:rPr/>
              <a:t>: Less censoring improves MLE precision.</a:t>
            </a:r>
          </a:p>
          <a:p>
            <a:pPr lvl="1"/>
            <a:r>
              <a:rPr b="1"/>
              <a:t>Bias</a:t>
            </a:r>
            <a:r>
              <a:rPr/>
              <a:t>: Both parameters are biased. Bias decreases with less censoring.</a:t>
            </a:r>
          </a:p>
          <a:p>
            <a:pPr lvl="1"/>
            <a:r>
              <a:rPr b="1"/>
              <a:t>Median-Aggregated CIs</a:t>
            </a:r>
            <a:r>
              <a:rPr/>
              <a:t>: Bootstrapped CIs become consistent with more data.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Coverage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Convergence</a:t>
            </a:r>
            <a:r>
              <a:rPr/>
              <a:t> </a:t>
            </a:r>
            <a:r>
              <a:rPr/>
              <a:t>Rate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\begin{figure}</a:t>
                </a:r>
              </a:p>
              <a:p>
                <a:pPr lvl="0" marL="0" indent="0">
                  <a:buNone/>
                </a:pPr>
                <a:r>
                  <a:rPr/>
                  <a:t>% \begin{minipage}{.5}  \end{minipage} \end{figure}</a:t>
                </a:r>
              </a:p>
              <a:p>
                <a:pPr lvl="1"/>
                <a:r>
                  <a:rPr b="1"/>
                  <a:t>Calibration</a:t>
                </a:r>
                <a:r>
                  <a:rPr/>
                  <a:t>: CIs converge to </a:t>
                </a:r>
                <a14:m>
                  <m:oMath xmlns:m="http://schemas.openxmlformats.org/officeDocument/2006/math">
                    <m:r>
                      <m:t>95</m:t>
                    </m:r>
                    <m:r>
                      <m:t>%</m:t>
                    </m:r>
                  </m:oMath>
                </a14:m>
                <a:r>
                  <a:rPr/>
                  <a:t>. Scale parameters better calibrated.</a:t>
                </a:r>
              </a:p>
              <a:p>
                <a:pPr lvl="1"/>
                <a:r>
                  <a:rPr b="1"/>
                  <a:t>Convergence Rate</a:t>
                </a:r>
                <a:r>
                  <a:rPr/>
                  <a:t>: Increases as right-censoring reduces.</a:t>
                </a:r>
              </a:p>
            </p:txBody>
          </p:sp>
        </mc:Choice>
      </mc:AlternateContent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MLE precision improves, bias drops with decreased right-censoring.</a:t>
            </a:r>
          </a:p>
          <a:p>
            <a:pPr lvl="1"/>
            <a:r>
              <a:rPr/>
              <a:t>BCa CIs perform well, particularly for scale parameters.</a:t>
            </a:r>
          </a:p>
          <a:p>
            <a:pPr lvl="1"/>
            <a:r>
              <a:rPr/>
              <a:t>MLE of most reliable component more affected by right-censoring.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Impact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Masking</a:t>
            </a:r>
            <a:r>
              <a:rPr/>
              <a:t> </a:t>
            </a:r>
            <a:r>
              <a:rPr/>
              <a:t>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Vary the masking probability </a:t>
                </a:r>
                <a14:m>
                  <m:oMath xmlns:m="http://schemas.openxmlformats.org/officeDocument/2006/math">
                    <m:r>
                      <m:t>p</m:t>
                    </m:r>
                  </m:oMath>
                </a14:m>
                <a:r>
                  <a:rPr/>
                  <a:t>: </a:t>
                </a:r>
                <a14:m>
                  <m:oMath xmlns:m="http://schemas.openxmlformats.org/officeDocument/2006/math">
                    <m:r>
                      <m:t>0.1</m:t>
                    </m:r>
                  </m:oMath>
                </a14:m>
                <a:r>
                  <a:rPr/>
                  <a:t> to </a:t>
                </a:r>
                <a14:m>
                  <m:oMath xmlns:m="http://schemas.openxmlformats.org/officeDocument/2006/math">
                    <m:r>
                      <m:t>0.7</m:t>
                    </m:r>
                  </m:oMath>
                </a14:m>
                <a:r>
                  <a:rPr/>
                  <a:t>. Fixed the parameters: </a:t>
                </a:r>
                <a14:m>
                  <m:oMath xmlns:m="http://schemas.openxmlformats.org/officeDocument/2006/math">
                    <m:r>
                      <m:t>q</m:t>
                    </m:r>
                    <m:r>
                      <m:t>=</m:t>
                    </m:r>
                    <m:r>
                      <m:t>0.825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t>=</m:t>
                    </m:r>
                    <m:r>
                      <m:t>90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Background</a:t>
                </a:r>
              </a:p>
              <a:p>
                <a:pPr lvl="1"/>
                <a:r>
                  <a:rPr b="1"/>
                  <a:t>Masking</a:t>
                </a:r>
                <a:r>
                  <a:rPr/>
                  <a:t> adds ambiguity in identifying the failed component.</a:t>
                </a:r>
              </a:p>
              <a:p>
                <a:pPr lvl="1"/>
                <a:r>
                  <a:rPr/>
                  <a:t>Impacts of masking on MLE:</a:t>
                </a:r>
              </a:p>
              <a:p>
                <a:pPr lvl="2"/>
                <a:r>
                  <a:rPr b="1"/>
                  <a:t>Ambiguity</a:t>
                </a:r>
                <a:r>
                  <a:rPr/>
                  <a:t>: Higher </a:t>
                </a:r>
                <a14:m>
                  <m:oMath xmlns:m="http://schemas.openxmlformats.org/officeDocument/2006/math">
                    <m:r>
                      <m:t>p</m:t>
                    </m:r>
                  </m:oMath>
                </a14:m>
                <a:r>
                  <a:rPr/>
                  <a:t> increases uncertainty in parameter adjustment.</a:t>
                </a:r>
              </a:p>
              <a:p>
                <a:pPr lvl="2"/>
                <a:r>
                  <a:rPr b="1"/>
                  <a:t>Bias</a:t>
                </a:r>
                <a:r>
                  <a:rPr/>
                  <a:t>: Similar to right-censoring, but affected by both </a:t>
                </a:r>
                <a14:m>
                  <m:oMath xmlns:m="http://schemas.openxmlformats.org/officeDocument/2006/math">
                    <m:r>
                      <m:t>p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q</m:t>
                    </m:r>
                  </m:oMath>
                </a14:m>
                <a:r>
                  <a:rPr/>
                  <a:t>.</a:t>
                </a:r>
              </a:p>
              <a:p>
                <a:pPr lvl="2"/>
                <a:r>
                  <a:rPr b="1"/>
                  <a:t>Precision</a:t>
                </a:r>
                <a:r>
                  <a:rPr/>
                  <a:t>: Reduces as </a:t>
                </a:r>
                <a14:m>
                  <m:oMath xmlns:m="http://schemas.openxmlformats.org/officeDocument/2006/math">
                    <m:r>
                      <m:t>p</m:t>
                    </m:r>
                  </m:oMath>
                </a14:m>
                <a:r>
                  <a:rPr/>
                  <a:t> increases.</a:t>
                </a:r>
              </a:p>
            </p:txBody>
          </p:sp>
        </mc:Choice>
      </mc:AlternateContent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Scale</a:t>
            </a:r>
            <a:r>
              <a:rPr/>
              <a:t> </a:t>
            </a:r>
            <a:r>
              <a:rPr/>
              <a:t>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b="1"/>
                  <a:t>Dispersion</a:t>
                </a:r>
                <a:r>
                  <a:rPr/>
                  <a:t>: Increases with </a:t>
                </a:r>
                <a14:m>
                  <m:oMath xmlns:m="http://schemas.openxmlformats.org/officeDocument/2006/math">
                    <m:r>
                      <m:t>p</m:t>
                    </m:r>
                  </m:oMath>
                </a14:m>
                <a:r>
                  <a:rPr/>
                  <a:t>, indicating reduced precision.</a:t>
                </a:r>
              </a:p>
              <a:p>
                <a:pPr lvl="1"/>
                <a:r>
                  <a:rPr b="1"/>
                  <a:t>Bias</a:t>
                </a:r>
                <a:r>
                  <a:rPr/>
                  <a:t>: Positive bias rises with </a:t>
                </a:r>
                <a14:m>
                  <m:oMath xmlns:m="http://schemas.openxmlformats.org/officeDocument/2006/math">
                    <m:r>
                      <m:t>p</m:t>
                    </m:r>
                  </m:oMath>
                </a14:m>
                <a:r>
                  <a:rPr/>
                  <a:t>.</a:t>
                </a:r>
              </a:p>
              <a:p>
                <a:pPr lvl="1"/>
                <a:r>
                  <a:rPr b="1"/>
                  <a:t>Median-Aggregated CIs</a:t>
                </a:r>
                <a:r>
                  <a:rPr/>
                  <a:t>: Widen and show asymmetry as </a:t>
                </a:r>
                <a14:m>
                  <m:oMath xmlns:m="http://schemas.openxmlformats.org/officeDocument/2006/math">
                    <m:r>
                      <m:t>p</m:t>
                    </m:r>
                  </m:oMath>
                </a14:m>
                <a:r>
                  <a:rPr/>
                  <a:t> grows.</a:t>
                </a:r>
              </a:p>
            </p:txBody>
          </p:sp>
        </mc:Choice>
      </mc:AlternateContent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Shape</a:t>
            </a:r>
            <a:r>
              <a:rPr/>
              <a:t> </a:t>
            </a:r>
            <a:r>
              <a:rPr/>
              <a:t>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b="1"/>
                  <a:t>Dispersion</a:t>
                </a:r>
                <a:r>
                  <a:rPr/>
                  <a:t>: Increases with </a:t>
                </a:r>
                <a14:m>
                  <m:oMath xmlns:m="http://schemas.openxmlformats.org/officeDocument/2006/math">
                    <m:r>
                      <m:t>p</m:t>
                    </m:r>
                  </m:oMath>
                </a14:m>
                <a:r>
                  <a:rPr/>
                  <a:t>, indicating reduced precision.</a:t>
                </a:r>
              </a:p>
              <a:p>
                <a:pPr lvl="1"/>
                <a:r>
                  <a:rPr b="1"/>
                  <a:t>Bias</a:t>
                </a:r>
                <a:r>
                  <a:rPr/>
                  <a:t>: Positive bias rises with </a:t>
                </a:r>
                <a14:m>
                  <m:oMath xmlns:m="http://schemas.openxmlformats.org/officeDocument/2006/math">
                    <m:r>
                      <m:t>p</m:t>
                    </m:r>
                  </m:oMath>
                </a14:m>
                <a:r>
                  <a:rPr/>
                  <a:t>.</a:t>
                </a:r>
              </a:p>
              <a:p>
                <a:pPr lvl="1"/>
                <a:r>
                  <a:rPr b="1"/>
                  <a:t>Median-Aggregated CIs</a:t>
                </a:r>
                <a:r>
                  <a:rPr/>
                  <a:t>: Widen and show asymmetry as </a:t>
                </a:r>
                <a14:m>
                  <m:oMath xmlns:m="http://schemas.openxmlformats.org/officeDocument/2006/math">
                    <m:r>
                      <m:t>p</m:t>
                    </m:r>
                  </m:oMath>
                </a14:m>
                <a:r>
                  <a:rPr/>
                  <a:t> grows.</a:t>
                </a:r>
              </a:p>
            </p:txBody>
          </p:sp>
        </mc:Choice>
      </mc:AlternateContent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Coverage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Convergence</a:t>
            </a:r>
            <a:r>
              <a:rPr/>
              <a:t> </a:t>
            </a:r>
            <a:r>
              <a:rPr/>
              <a:t>Rate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\begin{figure}</a:t>
                </a:r>
              </a:p>
              <a:p>
                <a:pPr lvl="0" marL="0" indent="0">
                  <a:buNone/>
                </a:pPr>
                <a:r>
                  <a:rPr/>
                  <a:t>% \begin{minipage}{.45}  \end{minipage} \end{figure}</a:t>
                </a:r>
              </a:p>
              <a:p>
                <a:pPr lvl="0" marL="0" indent="0">
                  <a:buNone/>
                </a:pPr>
                <a:r>
                  <a:rPr b="1"/>
                  <a:t>Calibration</a:t>
                </a:r>
                <a:r>
                  <a:rPr/>
                  <a:t>: Caution advised for severe masking with small samples.</a:t>
                </a:r>
              </a:p>
              <a:p>
                <a:pPr lvl="1"/>
                <a:r>
                  <a:rPr/>
                  <a:t>Scale parameters maintain coverage up to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=</m:t>
                    </m:r>
                    <m:r>
                      <m:t>0.7</m:t>
                    </m:r>
                  </m:oMath>
                </a14:m>
                <a:r>
                  <a:rPr/>
                  <a:t>.</a:t>
                </a:r>
              </a:p>
              <a:p>
                <a:pPr lvl="1"/>
                <a:r>
                  <a:rPr/>
                  <a:t>Shape parameters drop below </a:t>
                </a:r>
                <a14:m>
                  <m:oMath xmlns:m="http://schemas.openxmlformats.org/officeDocument/2006/math">
                    <m:r>
                      <m:t>90</m:t>
                    </m:r>
                    <m:r>
                      <m:t>%</m:t>
                    </m:r>
                  </m:oMath>
                </a14:m>
                <a:r>
                  <a:rPr/>
                  <a:t> after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=</m:t>
                    </m:r>
                    <m:r>
                      <m:t>0.4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 b="1"/>
                  <a:t>Convergence Rate</a:t>
                </a:r>
                <a:r>
                  <a:rPr/>
                  <a:t>: Reduces after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&gt;</m:t>
                    </m:r>
                    <m:r>
                      <m:t>0.4</m:t>
                    </m:r>
                  </m:oMath>
                </a14:m>
                <a:r>
                  <a:rPr/>
                  <a:t>, consistent with CP behavior.</a:t>
                </a:r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Core</a:t>
            </a:r>
            <a:r>
              <a:rPr/>
              <a:t> </a:t>
            </a:r>
            <a:r>
              <a:rPr/>
              <a:t>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Derivation of likelihood model that accounts for right-censoring and masking.</a:t>
            </a:r>
          </a:p>
          <a:p>
            <a:pPr lvl="2"/>
            <a:r>
              <a:rPr/>
              <a:t>Trivial to add more failure data via a likelihood contribution model.</a:t>
            </a:r>
          </a:p>
          <a:p>
            <a:pPr lvl="2"/>
            <a:r>
              <a:rPr/>
              <a:t>R Library: </a:t>
            </a:r>
            <a:r>
              <a:rPr>
                <a:hlinkClick r:id="rId2"/>
              </a:rPr>
              <a:t>github.com/queelius/wei.series.md.c1.c2.c3</a:t>
            </a:r>
          </a:p>
          <a:p>
            <a:pPr lvl="1"/>
            <a:r>
              <a:rPr/>
              <a:t>Clarification of the assumptions required for the likelihood model.</a:t>
            </a:r>
          </a:p>
          <a:p>
            <a:pPr lvl="1"/>
            <a:r>
              <a:rPr/>
              <a:t>Simulation studies with Weibull distributed component lifetimes.</a:t>
            </a:r>
          </a:p>
          <a:p>
            <a:pPr lvl="2"/>
            <a:r>
              <a:rPr/>
              <a:t>Assess performance of MLE and BCa confidence intervals under various scenarios.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Masking influences MLE precision, coverage probability, and introduces bias.</a:t>
            </a:r>
          </a:p>
          <a:p>
            <a:pPr lvl="1"/>
            <a:r>
              <a:rPr/>
              <a:t>Despite significant masking, scale parameters have commendable CI coverage.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Impact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Assess the impact of sample size on MLEs and BCa CIs.</a:t>
                </a:r>
              </a:p>
              <a:p>
                <a:pPr lvl="1"/>
                <a:r>
                  <a:rPr/>
                  <a:t>Vary sample size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: </a:t>
                </a:r>
                <a14:m>
                  <m:oMath xmlns:m="http://schemas.openxmlformats.org/officeDocument/2006/math">
                    <m:r>
                      <m:t>50</m:t>
                    </m:r>
                  </m:oMath>
                </a14:m>
                <a:r>
                  <a:rPr/>
                  <a:t> to </a:t>
                </a:r>
                <a14:m>
                  <m:oMath xmlns:m="http://schemas.openxmlformats.org/officeDocument/2006/math">
                    <m:r>
                      <m:t>500</m:t>
                    </m:r>
                  </m:oMath>
                </a14:m>
              </a:p>
              <a:p>
                <a:pPr lvl="1"/>
                <a:r>
                  <a:rPr/>
                  <a:t>Parameters: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=</m:t>
                    </m:r>
                    <m:r>
                      <m:t>0.215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q</m:t>
                    </m:r>
                    <m:r>
                      <m:t>=</m:t>
                    </m:r>
                    <m:r>
                      <m:t>0.825</m:t>
                    </m:r>
                  </m:oMath>
                </a14:m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Background</a:t>
                </a:r>
              </a:p>
              <a:p>
                <a:pPr lvl="1"/>
                <a:r>
                  <a:rPr b="1"/>
                  <a:t>Sample Size</a:t>
                </a:r>
                <a:r>
                  <a:rPr/>
                  <a:t>: Number of systems observed.</a:t>
                </a:r>
              </a:p>
              <a:p>
                <a:pPr lvl="1"/>
                <a:r>
                  <a:rPr b="1"/>
                  <a:t>Impact</a:t>
                </a:r>
                <a:r>
                  <a:rPr/>
                  <a:t>: More data reduces uncertainty in parameter estimation.</a:t>
                </a:r>
              </a:p>
              <a:p>
                <a:pPr lvl="1"/>
                <a:r>
                  <a:rPr b="1"/>
                  <a:t>MLE</a:t>
                </a:r>
                <a:r>
                  <a:rPr/>
                  <a:t>: Mitigates biasing effects of right-censoring and masking.</a:t>
                </a:r>
              </a:p>
            </p:txBody>
          </p:sp>
        </mc:Choice>
      </mc:AlternateContent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Both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Parameters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b="1"/>
                  <a:t>Dispersion</a:t>
                </a:r>
                <a:r>
                  <a:rPr/>
                  <a:t>:</a:t>
                </a:r>
              </a:p>
              <a:p>
                <a:pPr lvl="2"/>
                <a:r>
                  <a:rPr/>
                  <a:t>Dispersion reduces with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—indicating improved precision.</a:t>
                </a:r>
              </a:p>
              <a:p>
                <a:pPr lvl="2"/>
                <a:r>
                  <a:rPr/>
                  <a:t>Disparity observed between components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3</m:t>
                        </m:r>
                      </m:sub>
                    </m:sSub>
                    <m:r>
                      <m:t>,</m:t>
                    </m:r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3</m:t>
                        </m:r>
                      </m:sub>
                    </m:sSub>
                  </m:oMath>
                </a14:m>
                <a:r>
                  <a:rPr/>
                  <a:t>.</a:t>
                </a:r>
              </a:p>
              <a:p>
                <a:pPr lvl="1"/>
                <a:r>
                  <a:rPr b="1"/>
                  <a:t>Bias</a:t>
                </a:r>
                <a:r>
                  <a:rPr/>
                  <a:t>:</a:t>
                </a:r>
              </a:p>
              <a:p>
                <a:pPr lvl="2"/>
                <a:r>
                  <a:rPr/>
                  <a:t>High positive bias initially, but diminishes around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t>=</m:t>
                    </m:r>
                    <m:r>
                      <m:t>250</m:t>
                    </m:r>
                  </m:oMath>
                </a14:m>
                <a:r>
                  <a:rPr/>
                  <a:t>.</a:t>
                </a:r>
              </a:p>
              <a:p>
                <a:pPr lvl="2"/>
                <a:r>
                  <a:rPr/>
                  <a:t>Enough sample data can counteract right-censoring and masking effects.</a:t>
                </a:r>
              </a:p>
              <a:p>
                <a:pPr lvl="1"/>
                <a:r>
                  <a:rPr b="1"/>
                  <a:t>Median-Aggregated CIs</a:t>
                </a:r>
                <a:r>
                  <a:rPr/>
                  <a:t>:</a:t>
                </a:r>
              </a:p>
              <a:p>
                <a:pPr lvl="2"/>
                <a:r>
                  <a:rPr/>
                  <a:t>CIs tighten as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grows—showing more consistency.</a:t>
                </a:r>
              </a:p>
              <a:p>
                <a:pPr lvl="2"/>
                <a:r>
                  <a:rPr/>
                  <a:t>Upper bound more dispersed than lower, reflecting the MLE bias direction.</a:t>
                </a:r>
              </a:p>
            </p:txBody>
          </p:sp>
        </mc:Choice>
      </mc:AlternateContent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Coverage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Convergence</a:t>
            </a:r>
            <a:r>
              <a:rPr/>
              <a:t> </a:t>
            </a:r>
            <a:r>
              <a:rPr/>
              <a:t>Rate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\begin{figure}</a:t>
                </a:r>
              </a:p>
              <a:p>
                <a:pPr lvl="0" marL="0" indent="0">
                  <a:buNone/>
                </a:pPr>
                <a:r>
                  <a:rPr/>
                  <a:t>% \begin{minipage}{.4}  \end{minipage} \end{figure}</a:t>
                </a:r>
              </a:p>
              <a:p>
                <a:pPr lvl="1"/>
                <a:r>
                  <a:rPr b="1"/>
                  <a:t>Calibration</a:t>
                </a:r>
                <a:r>
                  <a:rPr/>
                  <a:t>:</a:t>
                </a:r>
              </a:p>
              <a:p>
                <a:pPr lvl="2"/>
                <a:r>
                  <a:rPr/>
                  <a:t>CIs are mostly above </a:t>
                </a:r>
                <a14:m>
                  <m:oMath xmlns:m="http://schemas.openxmlformats.org/officeDocument/2006/math">
                    <m:r>
                      <m:t>90</m:t>
                    </m:r>
                    <m:r>
                      <m:t>%</m:t>
                    </m:r>
                  </m:oMath>
                </a14:m>
                <a:r>
                  <a:rPr/>
                  <a:t> across sample sizes.</a:t>
                </a:r>
              </a:p>
              <a:p>
                <a:pPr lvl="2"/>
                <a:r>
                  <a:rPr/>
                  <a:t>Converge to </a:t>
                </a:r>
                <a14:m>
                  <m:oMath xmlns:m="http://schemas.openxmlformats.org/officeDocument/2006/math">
                    <m:r>
                      <m:t>95</m:t>
                    </m:r>
                    <m:r>
                      <m:t>%</m:t>
                    </m:r>
                  </m:oMath>
                </a14:m>
                <a:r>
                  <a:rPr/>
                  <a:t> as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grows.</a:t>
                </a:r>
              </a:p>
              <a:p>
                <a:pPr lvl="2"/>
                <a:r>
                  <a:rPr/>
                  <a:t>Scale parameters have better coverage than shape.</a:t>
                </a:r>
              </a:p>
              <a:p>
                <a:pPr lvl="1"/>
                <a:r>
                  <a:rPr b="1"/>
                  <a:t>Convergence Rate</a:t>
                </a:r>
                <a:r>
                  <a:rPr/>
                  <a:t>:</a:t>
                </a:r>
              </a:p>
              <a:p>
                <a:pPr lvl="2"/>
                <a:r>
                  <a:rPr/>
                  <a:t>Improves with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, surpassing </a:t>
                </a:r>
                <a14:m>
                  <m:oMath xmlns:m="http://schemas.openxmlformats.org/officeDocument/2006/math">
                    <m:r>
                      <m:t>95</m:t>
                    </m:r>
                    <m:r>
                      <m:t>%</m:t>
                    </m:r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t>≥</m:t>
                    </m:r>
                    <m:r>
                      <m:t>100</m:t>
                    </m:r>
                  </m:oMath>
                </a14:m>
                <a:r>
                  <a:rPr/>
                  <a:t>.</a:t>
                </a:r>
              </a:p>
              <a:p>
                <a:pPr lvl="2"/>
                <a:r>
                  <a:rPr/>
                  <a:t>Caution for estimates with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t>&lt;</m:t>
                    </m:r>
                    <m:r>
                      <m:t>100</m:t>
                    </m:r>
                  </m:oMath>
                </a14:m>
                <a:r>
                  <a:rPr/>
                  <a:t> in specific setups.</a:t>
                </a:r>
              </a:p>
            </p:txBody>
          </p:sp>
        </mc:Choice>
      </mc:AlternateContent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Sample size significantly mitigates challenges from right-censoring and masking.</a:t>
            </a:r>
          </a:p>
          <a:p>
            <a:pPr lvl="1"/>
            <a:r>
              <a:rPr/>
              <a:t>MLE precision and accuracy enhance notably with growing samples.</a:t>
            </a:r>
          </a:p>
          <a:p>
            <a:pPr lvl="1"/>
            <a:r>
              <a:rPr/>
              <a:t>BCa CIs become narrower and more reliable as sample size increases.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Part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Key Findings</a:t>
            </a:r>
          </a:p>
          <a:p>
            <a:pPr lvl="1"/>
            <a:r>
              <a:rPr/>
              <a:t>Employed maximum likelihood techniques for component reliability estimation in series systems with masked failure data.</a:t>
            </a:r>
          </a:p>
          <a:p>
            <a:pPr lvl="1"/>
            <a:r>
              <a:rPr/>
              <a:t>Methods performed robustly despite masking and right-censoring challenges.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Simulation Insights</a:t>
            </a:r>
          </a:p>
          <a:p>
            <a:pPr lvl="1"/>
            <a:r>
              <a:rPr/>
              <a:t>Right-censoring and masking introduce positive bias; more reliable components are most affected.</a:t>
            </a:r>
          </a:p>
          <a:p>
            <a:pPr lvl="1"/>
            <a:r>
              <a:rPr/>
              <a:t>Shape parameters harder to estimate than scale.</a:t>
            </a:r>
          </a:p>
          <a:p>
            <a:pPr lvl="1"/>
            <a:r>
              <a:rPr/>
              <a:t>Large samples can counteract these challenges.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Part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Confidence Intervals</a:t>
            </a:r>
          </a:p>
          <a:p>
            <a:pPr lvl="1"/>
            <a:r>
              <a:rPr/>
              <a:t>Bootstrapped BCa CIs demonstrated commendable coverage probabilities, even in smaller sample sizes.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Takeaways</a:t>
            </a:r>
          </a:p>
          <a:p>
            <a:pPr lvl="1"/>
            <a:r>
              <a:rPr/>
              <a:t>Framework offers a rigorous method for latent component property estimation from limited observational data.</a:t>
            </a:r>
          </a:p>
          <a:p>
            <a:pPr lvl="1"/>
            <a:r>
              <a:rPr/>
              <a:t>Techniques validated to provide practical insights in diverse scenarios.</a:t>
            </a:r>
          </a:p>
          <a:p>
            <a:pPr lvl="1"/>
            <a:r>
              <a:rPr/>
              <a:t>Enhanced capability for learning from obscured system failure data.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Discussion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Series</a:t>
            </a:r>
            <a:r>
              <a:rPr/>
              <a:t> </a:t>
            </a:r>
            <a:r>
              <a:rPr/>
              <a:t>System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Main Concept</a:t>
            </a:r>
            <a:r>
              <a:rPr/>
              <a:t>: If one component fails, the entire system fails. 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Reliability</a:t>
            </a:r>
            <a:r>
              <a:rPr/>
              <a:t> </a:t>
            </a:r>
            <a:r>
              <a:rPr/>
              <a:t>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b="1"/>
                  <a:t>Definition</a:t>
                </a:r>
                <a:r>
                  <a:rPr/>
                  <a:t>: Probability a system/component works beyond time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r>
                  <a:rPr/>
                  <a:t>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R</m:t>
                          </m:r>
                        </m:e>
                        <m:sub>
                          <m:r>
                            <m:t>X</m:t>
                          </m:r>
                        </m:sub>
                      </m:sSub>
                      <m:r>
                        <m:t>(</m:t>
                      </m:r>
                      <m:r>
                        <m:t>x</m:t>
                      </m:r>
                      <m:r>
                        <m:t>)</m:t>
                      </m:r>
                      <m:r>
                        <m:t>=</m:t>
                      </m:r>
                      <m:r>
                        <m:rPr>
                          <m:nor/>
                          <m:sty m:val="p"/>
                        </m:rPr>
                        <m:t>Pr</m:t>
                      </m:r>
                      <m:r>
                        <m:t>{</m:t>
                      </m:r>
                      <m:r>
                        <m:t>X</m:t>
                      </m:r>
                      <m:r>
                        <m:t>&gt;</m:t>
                      </m:r>
                      <m:r>
                        <m:t>x</m:t>
                      </m:r>
                      <m:r>
                        <m:t>}</m:t>
                      </m:r>
                      <m:r>
                        <m:t>.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For series systems: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R</m:t>
                          </m:r>
                        </m:e>
                        <m:sub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sub>
                      </m:sSub>
                      <m:r>
                        <m:t>(</m:t>
                      </m:r>
                      <m:r>
                        <m:t>t</m:t>
                      </m:r>
                      <m:r>
                        <m:t>;</m:t>
                      </m:r>
                      <m:r>
                        <m:rPr>
                          <m:sty m:val="b"/>
                        </m:rPr>
                        <m:t>θ</m:t>
                      </m:r>
                      <m:r>
                        <m:t>)</m:t>
                      </m:r>
                      <m:r>
                        <m:t>=</m:t>
                      </m:r>
                      <m:nary>
                        <m:naryPr>
                          <m:chr m:val="∏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j</m:t>
                          </m:r>
                          <m: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m</m:t>
                          </m:r>
                        </m:sup>
                        <m:e>
                          <m:sSub>
                            <m:e>
                              <m:r>
                                <m:t>R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</m:e>
                      </m:nary>
                      <m:r>
                        <m:t>(</m:t>
                      </m:r>
                      <m:r>
                        <m:t>t</m:t>
                      </m:r>
                      <m:r>
                        <m:t>;</m:t>
                      </m:r>
                      <m:sSub>
                        <m:e>
                          <m:r>
                            <m:rPr>
                              <m:sty m:val="b"/>
                            </m:rPr>
                            <m:t>θ</m:t>
                          </m:r>
                        </m:e>
                        <m:sub>
                          <m:r>
                            <m:rPr>
                              <m:sty m:val="b"/>
                            </m:rPr>
                            <m:t>j</m:t>
                          </m:r>
                        </m:sub>
                      </m:sSub>
                      <m:r>
                        <m:t>)</m:t>
                      </m:r>
                      <m:r>
                        <m:t>.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Hazard</a:t>
            </a:r>
            <a:r>
              <a:rPr/>
              <a:t> </a:t>
            </a:r>
            <a:r>
              <a:rPr/>
              <a:t>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b="1"/>
                  <a:t>Definition</a:t>
                </a:r>
                <a:r>
                  <a:rPr/>
                  <a:t>: Instantaneous failure rate, given survival to a time: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h</m:t>
                          </m:r>
                        </m:e>
                        <m:sub>
                          <m:r>
                            <m:t>X</m:t>
                          </m:r>
                        </m:sub>
                      </m:sSub>
                      <m:r>
                        <m:t>(</m:t>
                      </m:r>
                      <m:r>
                        <m:t>x</m:t>
                      </m:r>
                      <m:r>
                        <m:t>)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f</m:t>
                              </m:r>
                            </m:e>
                            <m:sub>
                              <m:r>
                                <m:t>X</m:t>
                              </m:r>
                            </m:sub>
                          </m:sSub>
                          <m:r>
                            <m:t>(</m:t>
                          </m:r>
                          <m:r>
                            <m:t>t</m:t>
                          </m:r>
                          <m:r>
                            <m:t>)</m:t>
                          </m:r>
                        </m:num>
                        <m:den>
                          <m:sSub>
                            <m:e>
                              <m:r>
                                <m:t>R</m:t>
                              </m:r>
                            </m:e>
                            <m:sub>
                              <m:r>
                                <m:t>X</m:t>
                              </m:r>
                            </m:sub>
                          </m:sSub>
                          <m:r>
                            <m:t>(</m:t>
                          </m:r>
                          <m:r>
                            <m:t>t</m:t>
                          </m:r>
                          <m:r>
                            <m:t>)</m:t>
                          </m:r>
                        </m:den>
                      </m:f>
                      <m:r>
                        <m:t>.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Characterizes failure risk over time: - Rising: wear-out. - Declining: defects. - Constant: random events.</a:t>
                </a:r>
              </a:p>
              <a:p>
                <a:pPr lvl="0" marL="0" indent="0">
                  <a:buNone/>
                </a:pPr>
                <a:r>
                  <a:rPr/>
                  <a:t>For series systems: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h</m:t>
                          </m:r>
                        </m:e>
                        <m:sub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sub>
                      </m:sSub>
                      <m:r>
                        <m:t>(</m:t>
                      </m:r>
                      <m:r>
                        <m:t>t</m:t>
                      </m:r>
                      <m:r>
                        <m:t>;</m:t>
                      </m:r>
                      <m:r>
                        <m:rPr>
                          <m:sty m:val="b"/>
                        </m:rPr>
                        <m:t>θ</m:t>
                      </m:r>
                      <m:r>
                        <m:t>)</m:t>
                      </m:r>
                      <m: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j</m:t>
                          </m:r>
                          <m: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m</m:t>
                          </m:r>
                        </m:sup>
                        <m:e>
                          <m:sSub>
                            <m:e>
                              <m:r>
                                <m:t>h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</m:e>
                      </m:nary>
                      <m:r>
                        <m:t>(</m:t>
                      </m:r>
                      <m:r>
                        <m:t>t</m:t>
                      </m:r>
                      <m:r>
                        <m:t>;</m:t>
                      </m:r>
                      <m:sSub>
                        <m:e>
                          <m:r>
                            <m:rPr>
                              <m:sty m:val="b"/>
                            </m:rPr>
                            <m:t>θ</m:t>
                          </m:r>
                        </m:e>
                        <m:sub>
                          <m:r>
                            <m:rPr>
                              <m:sty m:val="b"/>
                            </m:rPr>
                            <m:t>j</m:t>
                          </m:r>
                        </m:sub>
                      </m:sSub>
                      <m:r>
                        <m:t>)</m:t>
                      </m:r>
                      <m:r>
                        <m:t>.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Component</a:t>
            </a:r>
            <a:r>
              <a:rPr/>
              <a:t> </a:t>
            </a:r>
            <a:r>
              <a:rPr/>
              <a:t>Cause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Failure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Defining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as the component causing the </a:t>
                </a:r>
                <a14:m>
                  <m:oMath xmlns:m="http://schemas.openxmlformats.org/officeDocument/2006/math">
                    <m:sSup>
                      <m:e>
                        <m:r>
                          <m:t>i</m:t>
                        </m:r>
                      </m:e>
                      <m:sup>
                        <m:r>
                          <m:t>t</m:t>
                        </m:r>
                        <m:r>
                          <m:t>h</m:t>
                        </m:r>
                      </m:sup>
                    </m:sSup>
                  </m:oMath>
                </a14:m>
                <a:r>
                  <a:rPr/>
                  <a:t> system’s failure:</a:t>
                </a:r>
              </a:p>
              <a:p>
                <a:pPr lvl="0" marL="0" indent="0">
                  <a:buNone/>
                </a:pPr>
                <a:r>
                  <a:rPr/>
                  <a:t>Probabilities: - Component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/>
                  <a:t> is the cause: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Pr</m:t>
                      </m:r>
                      <m:r>
                        <m:t>{</m:t>
                      </m:r>
                      <m:sSub>
                        <m:e>
                          <m:r>
                            <m:t>K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=</m:t>
                      </m:r>
                      <m:r>
                        <m:t>j</m:t>
                      </m:r>
                      <m:r>
                        <m:t>}</m:t>
                      </m:r>
                      <m:r>
                        <m:t>=</m:t>
                      </m:r>
                      <m:sSub>
                        <m:e>
                          <m:r>
                            <m:t>E</m:t>
                          </m:r>
                        </m:e>
                        <m:sub>
                          <m:r>
                            <m:rPr>
                              <m:sty m:val="b"/>
                            </m:rPr>
                            <m:t>θ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grow/>
                        </m:dPr>
                        <m:e>
                          <m:f>
                            <m:fPr>
                              <m:type m:val="bar"/>
                            </m:fPr>
                            <m:num>
                              <m:sSub>
                                <m:e>
                                  <m:r>
                                    <m:t>h</m:t>
                                  </m:r>
                                </m:e>
                                <m:sub>
                                  <m:r>
                                    <m:t>j</m:t>
                                  </m:r>
                                </m:sub>
                              </m:sSub>
                              <m:r>
                                <m:t>(</m:t>
                              </m:r>
                              <m:sSub>
                                <m:e>
                                  <m:r>
                                    <m:t>T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  <m:r>
                                <m:t>;</m:t>
                              </m:r>
                              <m:sSub>
                                <m:e>
                                  <m:r>
                                    <m:rPr>
                                      <m:sty m:val="b"/>
                                    </m:rPr>
                                    <m:t>θ</m:t>
                                  </m:r>
                                </m:e>
                                <m:sub>
                                  <m:r>
                                    <m:rPr>
                                      <m:sty m:val="b"/>
                                    </m:rPr>
                                    <m:t>j</m:t>
                                  </m:r>
                                </m:sub>
                              </m:sSub>
                              <m:r>
                                <m:t>)</m:t>
                              </m:r>
                            </m:num>
                            <m:den>
                              <m:sSub>
                                <m:e>
                                  <m:r>
                                    <m:t>h</m:t>
                                  </m:r>
                                </m:e>
                                <m:sub>
                                  <m:sSub>
                                    <m:e>
                                      <m:r>
                                        <m:t>T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m:t>(</m:t>
                              </m:r>
                              <m:sSub>
                                <m:e>
                                  <m:r>
                                    <m:t>T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  <m:r>
                                <m:t>;</m:t>
                              </m:r>
                              <m:sSub>
                                <m:e>
                                  <m:r>
                                    <m:rPr>
                                      <m:sty m:val="b"/>
                                    </m:rPr>
                                    <m:t>θ</m:t>
                                  </m:r>
                                </m:e>
                                <m:sub>
                                  <m:r>
                                    <m:rPr>
                                      <m:sty m:val="b"/>
                                    </m:rPr>
                                    <m:t>l</m:t>
                                  </m:r>
                                </m:sub>
                              </m:sSub>
                              <m:r>
                                <m:t>)</m:t>
                              </m:r>
                            </m:den>
                          </m:f>
                        </m:e>
                      </m:d>
                      <m:r>
                        <m:t>.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- Given the system failed at time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r>
                  <a:rPr/>
                  <a:t>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Pr</m:t>
                      </m:r>
                      <m:r>
                        <m:t>{</m:t>
                      </m:r>
                      <m:sSub>
                        <m:e>
                          <m:r>
                            <m:t>K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=</m:t>
                      </m:r>
                      <m:r>
                        <m:t>j</m:t>
                      </m:r>
                      <m:r>
                        <m:t>|</m:t>
                      </m:r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=</m:t>
                      </m:r>
                      <m:r>
                        <m:t>t</m:t>
                      </m:r>
                      <m:r>
                        <m:t>}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h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  <m:r>
                            <m:t>(</m:t>
                          </m:r>
                          <m:r>
                            <m:t>t</m:t>
                          </m:r>
                          <m:r>
                            <m:t>;</m:t>
                          </m:r>
                          <m:sSub>
                            <m:e>
                              <m:r>
                                <m:rPr>
                                  <m:sty m:val="b"/>
                                </m:rPr>
                                <m:t>θ</m:t>
                              </m:r>
                            </m:e>
                            <m:sub>
                              <m:r>
                                <m:rPr>
                                  <m:sty m:val="b"/>
                                </m:rPr>
                                <m:t>j</m:t>
                              </m:r>
                            </m:sub>
                          </m:sSub>
                          <m:r>
                            <m:t>)</m:t>
                          </m:r>
                        </m:num>
                        <m:den>
                          <m:sSub>
                            <m:e>
                              <m:r>
                                <m:t>h</m:t>
                              </m:r>
                            </m:e>
                            <m:sub>
                              <m:sSub>
                                <m:e>
                                  <m:r>
                                    <m:t>T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sub>
                          </m:sSub>
                          <m:r>
                            <m:t>(</m:t>
                          </m:r>
                          <m:r>
                            <m:t>t</m:t>
                          </m:r>
                          <m:r>
                            <m:t>;</m:t>
                          </m:r>
                          <m:sSub>
                            <m:e>
                              <m:r>
                                <m:rPr>
                                  <m:sty m:val="b"/>
                                </m:rPr>
                                <m:t>θ</m:t>
                              </m:r>
                            </m:e>
                            <m:sub>
                              <m:r>
                                <m:rPr>
                                  <m:sty m:val="b"/>
                                </m:rPr>
                                <m:t>l</m:t>
                              </m:r>
                            </m:sub>
                          </m:sSub>
                          <m:r>
                            <m:t>)</m:t>
                          </m:r>
                        </m:den>
                      </m:f>
                      <m:r>
                        <m:t>.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- Joint distribution: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f</m:t>
                          </m:r>
                        </m:e>
                        <m:sub>
                          <m:sSub>
                            <m:e>
                              <m:r>
                                <m:t>K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t>,</m:t>
                          </m:r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sub>
                      </m:sSub>
                      <m:r>
                        <m:t>(</m:t>
                      </m:r>
                      <m:r>
                        <m:t>j</m:t>
                      </m:r>
                      <m:r>
                        <m:t>,</m:t>
                      </m:r>
                      <m:r>
                        <m:t>t</m:t>
                      </m:r>
                      <m:r>
                        <m:t>;</m:t>
                      </m:r>
                      <m:r>
                        <m:rPr>
                          <m:sty m:val="b"/>
                        </m:rPr>
                        <m:t>θ</m:t>
                      </m:r>
                      <m:r>
                        <m:t>)</m:t>
                      </m:r>
                      <m:r>
                        <m:t>=</m:t>
                      </m:r>
                      <m:sSub>
                        <m:e>
                          <m:r>
                            <m:t>h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t>(</m:t>
                      </m:r>
                      <m:r>
                        <m:t>t</m:t>
                      </m:r>
                      <m:r>
                        <m:t>;</m:t>
                      </m:r>
                      <m:sSub>
                        <m:e>
                          <m:r>
                            <m:rPr>
                              <m:sty m:val="b"/>
                            </m:rPr>
                            <m:t>θ</m:t>
                          </m:r>
                        </m:e>
                        <m:sub>
                          <m:r>
                            <m:rPr>
                              <m:sty m:val="b"/>
                            </m:rPr>
                            <m:t>j</m:t>
                          </m:r>
                        </m:sub>
                      </m:sSub>
                      <m:r>
                        <m:t>)</m:t>
                      </m:r>
                      <m:sSub>
                        <m:e>
                          <m:r>
                            <m:t>R</m:t>
                          </m:r>
                        </m:e>
                        <m:sub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sub>
                      </m:sSub>
                      <m:r>
                        <m:t>(</m:t>
                      </m:r>
                      <m:r>
                        <m:t>t</m:t>
                      </m:r>
                      <m:r>
                        <m:t>;</m:t>
                      </m:r>
                      <m:r>
                        <m:rPr>
                          <m:sty m:val="b"/>
                        </m:rPr>
                        <m:t>θ</m:t>
                      </m:r>
                      <m:r>
                        <m:t>)</m:t>
                      </m:r>
                      <m:r>
                        <m:t>.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Reliability Estimation in Series Systems</dc:title>
  <dc:creator>Alex Towell</dc:creator>
  <cp:keywords/>
  <dcterms:created xsi:type="dcterms:W3CDTF">2023-10-04T13:50:57Z</dcterms:created>
  <dcterms:modified xsi:type="dcterms:W3CDTF">2023-10-04T13:50:57Z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>../refs.bib</vt:lpwstr>
  </property>
  <property fmtid="{D5CDD505-2E9C-101B-9397-08002B2CF9AE}" pid="3" name="csl">
    <vt:lpwstr>../ieee-with-url.csl</vt:lpwstr>
  </property>
  <property fmtid="{D5CDD505-2E9C-101B-9397-08002B2CF9AE}" pid="4" name="header-includes">
    <vt:lpwstr/>
  </property>
  <property fmtid="{D5CDD505-2E9C-101B-9397-08002B2CF9AE}" pid="5" name="link-citations">
    <vt:lpwstr>True</vt:lpwstr>
  </property>
  <property fmtid="{D5CDD505-2E9C-101B-9397-08002B2CF9AE}" pid="6" name="natbiboptions">
    <vt:lpwstr>numbers</vt:lpwstr>
  </property>
  <property fmtid="{D5CDD505-2E9C-101B-9397-08002B2CF9AE}" pid="7" name="output">
    <vt:lpwstr/>
  </property>
  <property fmtid="{D5CDD505-2E9C-101B-9397-08002B2CF9AE}" pid="8" name="subtitle">
    <vt:lpwstr>Maximum Likelihood Techniques for Right-Censored and Masked Failure Data</vt:lpwstr>
  </property>
</Properties>
</file>