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164029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115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63792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800488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33619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61552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Wednesday, August 31,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9970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Wednesday, August 31,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6576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7846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Wednesday, August 31,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4153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Wednesday, August 31,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3111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Wednesday, August 31,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8424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Wednesday, August 31,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5824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Wednesday, August 31,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5533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Wednesday, August 31,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9727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Wednesday, August 31,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2082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20466118"/>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3AC995A6-8C0F-AEBB-9915-7F520296E1B1}"/>
              </a:ext>
            </a:extLst>
          </p:cNvPr>
          <p:cNvPicPr>
            <a:picLocks noChangeAspect="1"/>
          </p:cNvPicPr>
          <p:nvPr/>
        </p:nvPicPr>
        <p:blipFill rotWithShape="1">
          <a:blip r:embed="rId2">
            <a:duotone>
              <a:schemeClr val="accent1">
                <a:shade val="45000"/>
                <a:satMod val="135000"/>
              </a:schemeClr>
              <a:prstClr val="white"/>
            </a:duotone>
          </a:blip>
          <a:srcRect l="9091" t="9091"/>
          <a:stretch/>
        </p:blipFill>
        <p:spPr>
          <a:xfrm>
            <a:off x="1" y="-124680"/>
            <a:ext cx="12191999" cy="6857990"/>
          </a:xfrm>
          <a:prstGeom prst="rect">
            <a:avLst/>
          </a:prstGeom>
        </p:spPr>
      </p:pic>
      <p:sp>
        <p:nvSpPr>
          <p:cNvPr id="2" name="Title 1">
            <a:extLst>
              <a:ext uri="{FF2B5EF4-FFF2-40B4-BE49-F238E27FC236}">
                <a16:creationId xmlns:a16="http://schemas.microsoft.com/office/drawing/2014/main" id="{64BD7B65-2B10-7403-E506-8039B7A875AA}"/>
              </a:ext>
            </a:extLst>
          </p:cNvPr>
          <p:cNvSpPr>
            <a:spLocks noGrp="1"/>
          </p:cNvSpPr>
          <p:nvPr>
            <p:ph type="ctrTitle"/>
          </p:nvPr>
        </p:nvSpPr>
        <p:spPr>
          <a:xfrm>
            <a:off x="4791450" y="1678665"/>
            <a:ext cx="4482553" cy="2369131"/>
          </a:xfrm>
        </p:spPr>
        <p:txBody>
          <a:bodyPr>
            <a:normAutofit/>
          </a:bodyPr>
          <a:lstStyle/>
          <a:p>
            <a:pPr>
              <a:lnSpc>
                <a:spcPct val="90000"/>
              </a:lnSpc>
            </a:pPr>
            <a:r>
              <a:rPr lang="en-US" sz="4200" b="1"/>
              <a:t>Cross selling recommendation</a:t>
            </a:r>
            <a:endParaRPr lang="en-NG" sz="4200" b="1"/>
          </a:p>
        </p:txBody>
      </p:sp>
      <p:sp>
        <p:nvSpPr>
          <p:cNvPr id="3" name="Subtitle 2">
            <a:extLst>
              <a:ext uri="{FF2B5EF4-FFF2-40B4-BE49-F238E27FC236}">
                <a16:creationId xmlns:a16="http://schemas.microsoft.com/office/drawing/2014/main" id="{D27C58A4-F6D9-A3BD-B65F-F3D93D7C1A20}"/>
              </a:ext>
            </a:extLst>
          </p:cNvPr>
          <p:cNvSpPr>
            <a:spLocks noGrp="1"/>
          </p:cNvSpPr>
          <p:nvPr>
            <p:ph type="subTitle" idx="1"/>
          </p:nvPr>
        </p:nvSpPr>
        <p:spPr>
          <a:xfrm>
            <a:off x="4788276" y="4050832"/>
            <a:ext cx="4485725" cy="1096899"/>
          </a:xfrm>
        </p:spPr>
        <p:txBody>
          <a:bodyPr>
            <a:normAutofit/>
          </a:bodyPr>
          <a:lstStyle/>
          <a:p>
            <a:r>
              <a:rPr lang="en-US" b="1" dirty="0"/>
              <a:t>15.08.2022</a:t>
            </a:r>
            <a:endParaRPr lang="en-NG" dirty="0"/>
          </a:p>
        </p:txBody>
      </p:sp>
    </p:spTree>
    <p:extLst>
      <p:ext uri="{BB962C8B-B14F-4D97-AF65-F5344CB8AC3E}">
        <p14:creationId xmlns:p14="http://schemas.microsoft.com/office/powerpoint/2010/main" val="365631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D1F5E31B-CC98-0196-E821-B4EF8D0CEC52}"/>
              </a:ext>
            </a:extLst>
          </p:cNvPr>
          <p:cNvPicPr>
            <a:picLocks noChangeAspect="1"/>
          </p:cNvPicPr>
          <p:nvPr/>
        </p:nvPicPr>
        <p:blipFill rotWithShape="1">
          <a:blip r:embed="rId2"/>
          <a:srcRect l="28795" t="5244" r="15299"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A062E069-4287-03B8-A107-2137F682D29E}"/>
              </a:ext>
            </a:extLst>
          </p:cNvPr>
          <p:cNvSpPr>
            <a:spLocks noGrp="1"/>
          </p:cNvSpPr>
          <p:nvPr>
            <p:ph type="ctrTitle"/>
          </p:nvPr>
        </p:nvSpPr>
        <p:spPr>
          <a:xfrm>
            <a:off x="5380563" y="1678665"/>
            <a:ext cx="3887839" cy="2372168"/>
          </a:xfrm>
        </p:spPr>
        <p:txBody>
          <a:bodyPr>
            <a:normAutofit/>
          </a:bodyPr>
          <a:lstStyle/>
          <a:p>
            <a:pPr>
              <a:lnSpc>
                <a:spcPct val="90000"/>
              </a:lnSpc>
            </a:pPr>
            <a:r>
              <a:rPr lang="en-US" sz="4200"/>
              <a:t>Recommended models for the data set </a:t>
            </a:r>
            <a:endParaRPr lang="en-NG" sz="4200"/>
          </a:p>
        </p:txBody>
      </p:sp>
      <p:sp>
        <p:nvSpPr>
          <p:cNvPr id="3" name="Subtitle 2">
            <a:extLst>
              <a:ext uri="{FF2B5EF4-FFF2-40B4-BE49-F238E27FC236}">
                <a16:creationId xmlns:a16="http://schemas.microsoft.com/office/drawing/2014/main" id="{FC05CA79-DC83-49B1-1D7F-4D6C3A6172A7}"/>
              </a:ext>
            </a:extLst>
          </p:cNvPr>
          <p:cNvSpPr>
            <a:spLocks noGrp="1"/>
          </p:cNvSpPr>
          <p:nvPr>
            <p:ph type="subTitle" idx="1"/>
          </p:nvPr>
        </p:nvSpPr>
        <p:spPr>
          <a:xfrm>
            <a:off x="5380563" y="4050833"/>
            <a:ext cx="3893440" cy="1096899"/>
          </a:xfrm>
        </p:spPr>
        <p:txBody>
          <a:bodyPr>
            <a:normAutofit/>
          </a:bodyPr>
          <a:lstStyle/>
          <a:p>
            <a:r>
              <a:rPr lang="en-US"/>
              <a:t>It is recommended in the future to use machine learning model for standard and accurate results.</a:t>
            </a:r>
            <a:endParaRPr lang="en-NG"/>
          </a:p>
        </p:txBody>
      </p:sp>
    </p:spTree>
    <p:extLst>
      <p:ext uri="{BB962C8B-B14F-4D97-AF65-F5344CB8AC3E}">
        <p14:creationId xmlns:p14="http://schemas.microsoft.com/office/powerpoint/2010/main" val="267761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65B7-6E01-75E1-BF20-08D2FEDF49DB}"/>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pic>
        <p:nvPicPr>
          <p:cNvPr id="25" name="Graphic 5" descr="Smiling Face with No Fill">
            <a:extLst>
              <a:ext uri="{FF2B5EF4-FFF2-40B4-BE49-F238E27FC236}">
                <a16:creationId xmlns:a16="http://schemas.microsoft.com/office/drawing/2014/main" id="{241D9A21-29E2-5E30-58D6-940A685FD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01962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5CD-5604-F10E-0F19-566428E2C427}"/>
              </a:ext>
            </a:extLst>
          </p:cNvPr>
          <p:cNvSpPr>
            <a:spLocks noGrp="1"/>
          </p:cNvSpPr>
          <p:nvPr>
            <p:ph type="ctrTitle"/>
          </p:nvPr>
        </p:nvSpPr>
        <p:spPr>
          <a:xfrm>
            <a:off x="1452616" y="962902"/>
            <a:ext cx="4171480" cy="2471104"/>
          </a:xfrm>
        </p:spPr>
        <p:txBody>
          <a:bodyPr>
            <a:normAutofit/>
          </a:bodyPr>
          <a:lstStyle/>
          <a:p>
            <a:r>
              <a:rPr lang="en-US" sz="4800" dirty="0"/>
              <a:t>Problem Statement</a:t>
            </a:r>
            <a:endParaRPr lang="en-NG" sz="4800" dirty="0"/>
          </a:p>
        </p:txBody>
      </p:sp>
      <p:sp>
        <p:nvSpPr>
          <p:cNvPr id="3" name="Subtitle 2">
            <a:extLst>
              <a:ext uri="{FF2B5EF4-FFF2-40B4-BE49-F238E27FC236}">
                <a16:creationId xmlns:a16="http://schemas.microsoft.com/office/drawing/2014/main" id="{E129B690-8A9F-66EF-E2E0-0848213CFC06}"/>
              </a:ext>
            </a:extLst>
          </p:cNvPr>
          <p:cNvSpPr>
            <a:spLocks noGrp="1"/>
          </p:cNvSpPr>
          <p:nvPr>
            <p:ph type="subTitle" idx="1"/>
          </p:nvPr>
        </p:nvSpPr>
        <p:spPr>
          <a:xfrm>
            <a:off x="1452616" y="3434006"/>
            <a:ext cx="5115289" cy="2461092"/>
          </a:xfrm>
        </p:spPr>
        <p:txBody>
          <a:bodyPr>
            <a:normAutofit/>
          </a:bodyPr>
          <a:lstStyle/>
          <a:p>
            <a:pPr>
              <a:lnSpc>
                <a:spcPct val="110000"/>
              </a:lnSpc>
            </a:pPr>
            <a:r>
              <a:rPr lang="en-US" sz="1000" b="0" i="0" dirty="0">
                <a:effectLst/>
                <a:latin typeface="Lato Extended"/>
              </a:rPr>
              <a:t>XYZ credit union in Latin America is performing very well in selling the Banking products (</a:t>
            </a:r>
            <a:r>
              <a:rPr lang="en-US" sz="1000" b="0" i="0" dirty="0" err="1">
                <a:effectLst/>
                <a:latin typeface="Lato Extended"/>
              </a:rPr>
              <a:t>eg</a:t>
            </a:r>
            <a:r>
              <a:rPr lang="en-US" sz="1000" b="0" i="0" dirty="0">
                <a:effectLst/>
                <a:latin typeface="Lato Extended"/>
              </a:rPr>
              <a:t>: Credit card, deposit account, retirement account, safe deposit box </a:t>
            </a:r>
            <a:r>
              <a:rPr lang="en-US" sz="1000" b="0" i="0" dirty="0" err="1">
                <a:effectLst/>
                <a:latin typeface="Lato Extended"/>
              </a:rPr>
              <a:t>etc</a:t>
            </a:r>
            <a:r>
              <a:rPr lang="en-US" sz="1000" b="0" i="0" dirty="0">
                <a:effectLst/>
                <a:latin typeface="Lato Extended"/>
              </a:rPr>
              <a:t>) but their existing customer is not </a:t>
            </a:r>
            <a:r>
              <a:rPr lang="en-US" sz="1000" b="0" i="0" dirty="0" err="1">
                <a:effectLst/>
                <a:latin typeface="Lato Extended"/>
              </a:rPr>
              <a:t>not</a:t>
            </a:r>
            <a:r>
              <a:rPr lang="en-US" sz="1000" b="0" i="0" dirty="0">
                <a:effectLst/>
                <a:latin typeface="Lato Extended"/>
              </a:rPr>
              <a:t> buying more than 1 product which means bank is not performing good in cross selling (Bank is not able to sell their other offerings to existing customer). XYZ Credit Union decided to approach ABC analytics to solve their problem.</a:t>
            </a:r>
          </a:p>
          <a:p>
            <a:pPr>
              <a:lnSpc>
                <a:spcPct val="110000"/>
              </a:lnSpc>
            </a:pPr>
            <a:endParaRPr lang="en-NG" sz="1000" dirty="0"/>
          </a:p>
        </p:txBody>
      </p:sp>
      <p:pic>
        <p:nvPicPr>
          <p:cNvPr id="7" name="Graphic 6" descr="Head with Gears">
            <a:extLst>
              <a:ext uri="{FF2B5EF4-FFF2-40B4-BE49-F238E27FC236}">
                <a16:creationId xmlns:a16="http://schemas.microsoft.com/office/drawing/2014/main" id="{5BFBA91A-FA98-184B-BCDF-2BE9F8F88C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40694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White arrows painted on the asphalt">
            <a:extLst>
              <a:ext uri="{FF2B5EF4-FFF2-40B4-BE49-F238E27FC236}">
                <a16:creationId xmlns:a16="http://schemas.microsoft.com/office/drawing/2014/main" id="{4A42C8FF-F8C3-D03A-805C-5AD878CA212E}"/>
              </a:ext>
            </a:extLst>
          </p:cNvPr>
          <p:cNvPicPr>
            <a:picLocks noChangeAspect="1"/>
          </p:cNvPicPr>
          <p:nvPr/>
        </p:nvPicPr>
        <p:blipFill rotWithShape="1">
          <a:blip r:embed="rId2"/>
          <a:srcRect l="11216" r="12253"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AFC1174-A50C-DE16-8F60-EC2EA7197B9F}"/>
              </a:ext>
            </a:extLst>
          </p:cNvPr>
          <p:cNvSpPr>
            <a:spLocks noGrp="1"/>
          </p:cNvSpPr>
          <p:nvPr>
            <p:ph type="ctrTitle"/>
          </p:nvPr>
        </p:nvSpPr>
        <p:spPr>
          <a:xfrm>
            <a:off x="677333" y="609600"/>
            <a:ext cx="3851123" cy="1320800"/>
          </a:xfrm>
        </p:spPr>
        <p:txBody>
          <a:bodyPr vert="horz" lIns="91440" tIns="45720" rIns="91440" bIns="45720" rtlCol="0" anchor="t">
            <a:normAutofit/>
          </a:bodyPr>
          <a:lstStyle/>
          <a:p>
            <a:pPr algn="l"/>
            <a:r>
              <a:rPr lang="en-US" sz="3600"/>
              <a:t>Approach</a:t>
            </a:r>
          </a:p>
        </p:txBody>
      </p:sp>
      <p:sp>
        <p:nvSpPr>
          <p:cNvPr id="3" name="Subtitle 2">
            <a:extLst>
              <a:ext uri="{FF2B5EF4-FFF2-40B4-BE49-F238E27FC236}">
                <a16:creationId xmlns:a16="http://schemas.microsoft.com/office/drawing/2014/main" id="{593BA5AA-A969-C65F-25E8-FDB7D0E57B9D}"/>
              </a:ext>
            </a:extLst>
          </p:cNvPr>
          <p:cNvSpPr>
            <a:spLocks noGrp="1"/>
          </p:cNvSpPr>
          <p:nvPr>
            <p:ph type="subTitle" idx="1"/>
          </p:nvPr>
        </p:nvSpPr>
        <p:spPr>
          <a:xfrm>
            <a:off x="677334" y="2160589"/>
            <a:ext cx="3851122" cy="3880773"/>
          </a:xfrm>
        </p:spPr>
        <p:txBody>
          <a:bodyPr vert="horz" lIns="91440" tIns="45720" rIns="91440" bIns="45720" rtlCol="0">
            <a:normAutofit lnSpcReduction="10000"/>
          </a:bodyPr>
          <a:lstStyle/>
          <a:p>
            <a:pPr algn="l">
              <a:lnSpc>
                <a:spcPct val="90000"/>
              </a:lnSpc>
              <a:buFont typeface="Wingdings 3" charset="2"/>
              <a:buChar char=""/>
            </a:pPr>
            <a:r>
              <a:rPr lang="en-US" sz="1700" dirty="0">
                <a:solidFill>
                  <a:schemeClr val="tx1">
                    <a:lumMod val="75000"/>
                    <a:lumOff val="25000"/>
                  </a:schemeClr>
                </a:solidFill>
              </a:rPr>
              <a:t>There are 2 datasets given for the task:</a:t>
            </a:r>
          </a:p>
          <a:p>
            <a:pPr algn="l">
              <a:lnSpc>
                <a:spcPct val="90000"/>
              </a:lnSpc>
              <a:buFont typeface="Wingdings 3" charset="2"/>
              <a:buChar char=""/>
            </a:pPr>
            <a:r>
              <a:rPr lang="en-US" sz="1700" dirty="0">
                <a:solidFill>
                  <a:schemeClr val="tx1">
                    <a:lumMod val="75000"/>
                    <a:lumOff val="25000"/>
                  </a:schemeClr>
                </a:solidFill>
              </a:rPr>
              <a:t> ● Train: This is a mapping table which contains all information about the customers information such as(age, sex and their products). </a:t>
            </a:r>
          </a:p>
          <a:p>
            <a:pPr algn="l">
              <a:lnSpc>
                <a:spcPct val="90000"/>
              </a:lnSpc>
              <a:buFont typeface="Wingdings 3" charset="2"/>
              <a:buChar char=""/>
            </a:pPr>
            <a:r>
              <a:rPr lang="en-US" sz="1700" dirty="0">
                <a:solidFill>
                  <a:schemeClr val="tx1">
                    <a:lumMod val="75000"/>
                    <a:lumOff val="25000"/>
                  </a:schemeClr>
                </a:solidFill>
              </a:rPr>
              <a:t>● Test: This contains same information in Train file but without the information about products.</a:t>
            </a:r>
          </a:p>
          <a:p>
            <a:pPr algn="l">
              <a:lnSpc>
                <a:spcPct val="90000"/>
              </a:lnSpc>
              <a:buFont typeface="Wingdings 3" charset="2"/>
              <a:buChar char=""/>
            </a:pPr>
            <a:r>
              <a:rPr lang="en-US" sz="1700" dirty="0">
                <a:solidFill>
                  <a:schemeClr val="tx1">
                    <a:lumMod val="75000"/>
                    <a:lumOff val="25000"/>
                  </a:schemeClr>
                </a:solidFill>
              </a:rPr>
              <a:t>● There are 13 619 537 rows and 949 612 unique customers. </a:t>
            </a:r>
          </a:p>
          <a:p>
            <a:pPr algn="l">
              <a:lnSpc>
                <a:spcPct val="90000"/>
              </a:lnSpc>
              <a:buFont typeface="Wingdings 3" charset="2"/>
              <a:buChar char=""/>
            </a:pPr>
            <a:r>
              <a:rPr lang="en-US" sz="1700" dirty="0">
                <a:solidFill>
                  <a:schemeClr val="tx1">
                    <a:lumMod val="75000"/>
                    <a:lumOff val="25000"/>
                  </a:schemeClr>
                </a:solidFill>
              </a:rPr>
              <a:t>● 80000 rows was picked for the Exploratory data analysis</a:t>
            </a:r>
          </a:p>
          <a:p>
            <a:pPr algn="l">
              <a:lnSpc>
                <a:spcPct val="90000"/>
              </a:lnSpc>
              <a:buFont typeface="Wingdings 3" charset="2"/>
              <a:buChar char=""/>
            </a:pPr>
            <a:r>
              <a:rPr lang="en-US" sz="1700" dirty="0" err="1">
                <a:solidFill>
                  <a:schemeClr val="tx1">
                    <a:lumMod val="75000"/>
                    <a:lumOff val="25000"/>
                  </a:schemeClr>
                </a:solidFill>
              </a:rPr>
              <a:t>Pycharm</a:t>
            </a:r>
            <a:r>
              <a:rPr lang="en-US" sz="1700" dirty="0">
                <a:solidFill>
                  <a:schemeClr val="tx1">
                    <a:lumMod val="75000"/>
                    <a:lumOff val="25000"/>
                  </a:schemeClr>
                </a:solidFill>
              </a:rPr>
              <a:t> was used for the </a:t>
            </a:r>
            <a:r>
              <a:rPr lang="en-US" sz="1700">
                <a:solidFill>
                  <a:schemeClr val="tx1">
                    <a:lumMod val="75000"/>
                    <a:lumOff val="25000"/>
                  </a:schemeClr>
                </a:solidFill>
              </a:rPr>
              <a:t>data cleansing</a:t>
            </a:r>
          </a:p>
        </p:txBody>
      </p:sp>
      <p:cxnSp>
        <p:nvCxnSpPr>
          <p:cNvPr id="21" name="Straight Connector 2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891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F53B-280D-2A8E-57E0-9942F11DA11F}"/>
              </a:ext>
            </a:extLst>
          </p:cNvPr>
          <p:cNvSpPr>
            <a:spLocks noGrp="1"/>
          </p:cNvSpPr>
          <p:nvPr>
            <p:ph type="title"/>
          </p:nvPr>
        </p:nvSpPr>
        <p:spPr/>
        <p:txBody>
          <a:bodyPr>
            <a:normAutofit/>
          </a:bodyPr>
          <a:lstStyle/>
          <a:p>
            <a:r>
              <a:rPr lang="en-US" dirty="0"/>
              <a:t>Correlations between Credit card and Loans</a:t>
            </a:r>
            <a:endParaRPr lang="en-NG" dirty="0"/>
          </a:p>
        </p:txBody>
      </p:sp>
      <p:pic>
        <p:nvPicPr>
          <p:cNvPr id="9" name="Content Placeholder 8">
            <a:extLst>
              <a:ext uri="{FF2B5EF4-FFF2-40B4-BE49-F238E27FC236}">
                <a16:creationId xmlns:a16="http://schemas.microsoft.com/office/drawing/2014/main" id="{13F1795C-0487-5FC6-A502-D0643FC38A2D}"/>
              </a:ext>
            </a:extLst>
          </p:cNvPr>
          <p:cNvPicPr>
            <a:picLocks noGrp="1" noChangeAspect="1"/>
          </p:cNvPicPr>
          <p:nvPr>
            <p:ph idx="1"/>
          </p:nvPr>
        </p:nvPicPr>
        <p:blipFill>
          <a:blip r:embed="rId2"/>
          <a:stretch>
            <a:fillRect/>
          </a:stretch>
        </p:blipFill>
        <p:spPr>
          <a:xfrm>
            <a:off x="2005400" y="2160588"/>
            <a:ext cx="5941238" cy="3881437"/>
          </a:xfrm>
        </p:spPr>
      </p:pic>
      <p:sp>
        <p:nvSpPr>
          <p:cNvPr id="10" name="TextBox 9">
            <a:extLst>
              <a:ext uri="{FF2B5EF4-FFF2-40B4-BE49-F238E27FC236}">
                <a16:creationId xmlns:a16="http://schemas.microsoft.com/office/drawing/2014/main" id="{79C35C17-1596-6D4D-3006-9D3C6935759A}"/>
              </a:ext>
            </a:extLst>
          </p:cNvPr>
          <p:cNvSpPr txBox="1"/>
          <p:nvPr/>
        </p:nvSpPr>
        <p:spPr>
          <a:xfrm>
            <a:off x="862445" y="6032500"/>
            <a:ext cx="10027228" cy="369332"/>
          </a:xfrm>
          <a:prstGeom prst="rect">
            <a:avLst/>
          </a:prstGeom>
          <a:noFill/>
        </p:spPr>
        <p:txBody>
          <a:bodyPr wrap="square" rtlCol="0">
            <a:spAutoFit/>
          </a:bodyPr>
          <a:lstStyle/>
          <a:p>
            <a:r>
              <a:rPr lang="en-US" dirty="0"/>
              <a:t>Difference on how customer gets credits cards and Loan. The rate of credit cards is higher than that of Loan.  </a:t>
            </a:r>
            <a:endParaRPr lang="en-NG" dirty="0"/>
          </a:p>
        </p:txBody>
      </p:sp>
    </p:spTree>
    <p:extLst>
      <p:ext uri="{BB962C8B-B14F-4D97-AF65-F5344CB8AC3E}">
        <p14:creationId xmlns:p14="http://schemas.microsoft.com/office/powerpoint/2010/main" val="218379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740-8CBF-10BA-4DB5-DCADEB41B248}"/>
              </a:ext>
            </a:extLst>
          </p:cNvPr>
          <p:cNvSpPr>
            <a:spLocks noGrp="1"/>
          </p:cNvSpPr>
          <p:nvPr>
            <p:ph type="ctrTitle"/>
          </p:nvPr>
        </p:nvSpPr>
        <p:spPr>
          <a:xfrm>
            <a:off x="8382055" y="1241266"/>
            <a:ext cx="3161016" cy="3153753"/>
          </a:xfrm>
        </p:spPr>
        <p:txBody>
          <a:bodyPr>
            <a:normAutofit/>
          </a:bodyPr>
          <a:lstStyle/>
          <a:p>
            <a:pPr>
              <a:lnSpc>
                <a:spcPct val="90000"/>
              </a:lnSpc>
            </a:pPr>
            <a:r>
              <a:rPr lang="en-US" sz="4600"/>
              <a:t>Customer and product analysis</a:t>
            </a:r>
            <a:endParaRPr lang="en-NG" sz="4600"/>
          </a:p>
        </p:txBody>
      </p:sp>
      <p:pic>
        <p:nvPicPr>
          <p:cNvPr id="7" name="Picture 6">
            <a:extLst>
              <a:ext uri="{FF2B5EF4-FFF2-40B4-BE49-F238E27FC236}">
                <a16:creationId xmlns:a16="http://schemas.microsoft.com/office/drawing/2014/main" id="{208E7408-8704-6D49-5E38-8B0FEDFA185F}"/>
              </a:ext>
            </a:extLst>
          </p:cNvPr>
          <p:cNvPicPr>
            <a:picLocks noChangeAspect="1"/>
          </p:cNvPicPr>
          <p:nvPr/>
        </p:nvPicPr>
        <p:blipFill>
          <a:blip r:embed="rId2"/>
          <a:stretch>
            <a:fillRect/>
          </a:stretch>
        </p:blipFill>
        <p:spPr>
          <a:xfrm>
            <a:off x="1109763" y="696191"/>
            <a:ext cx="6443180" cy="4375820"/>
          </a:xfrm>
          <a:prstGeom prst="rect">
            <a:avLst/>
          </a:prstGeom>
        </p:spPr>
      </p:pic>
    </p:spTree>
    <p:extLst>
      <p:ext uri="{BB962C8B-B14F-4D97-AF65-F5344CB8AC3E}">
        <p14:creationId xmlns:p14="http://schemas.microsoft.com/office/powerpoint/2010/main" val="342986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CFF2-0960-A973-980E-942C4889911F}"/>
              </a:ext>
            </a:extLst>
          </p:cNvPr>
          <p:cNvSpPr>
            <a:spLocks noGrp="1"/>
          </p:cNvSpPr>
          <p:nvPr>
            <p:ph type="title"/>
          </p:nvPr>
        </p:nvSpPr>
        <p:spPr>
          <a:xfrm>
            <a:off x="1154955" y="973668"/>
            <a:ext cx="3133726" cy="2185168"/>
          </a:xfrm>
        </p:spPr>
        <p:txBody>
          <a:bodyPr vert="horz" lIns="91440" tIns="45720" rIns="91440" bIns="45720" rtlCol="0" anchor="ctr">
            <a:normAutofit/>
          </a:bodyPr>
          <a:lstStyle/>
          <a:p>
            <a:pPr>
              <a:lnSpc>
                <a:spcPct val="90000"/>
              </a:lnSpc>
            </a:pPr>
            <a:r>
              <a:rPr lang="en-US" sz="2000" dirty="0"/>
              <a:t>Customer &amp; Products analysis -  Loan</a:t>
            </a:r>
          </a:p>
        </p:txBody>
      </p:sp>
      <p:pic>
        <p:nvPicPr>
          <p:cNvPr id="5" name="Content Placeholder 4">
            <a:extLst>
              <a:ext uri="{FF2B5EF4-FFF2-40B4-BE49-F238E27FC236}">
                <a16:creationId xmlns:a16="http://schemas.microsoft.com/office/drawing/2014/main" id="{9652B64F-5195-86B5-6E03-5D118C9FC31D}"/>
              </a:ext>
            </a:extLst>
          </p:cNvPr>
          <p:cNvPicPr>
            <a:picLocks noGrp="1" noChangeAspect="1"/>
          </p:cNvPicPr>
          <p:nvPr>
            <p:ph idx="1"/>
          </p:nvPr>
        </p:nvPicPr>
        <p:blipFill rotWithShape="1">
          <a:blip r:embed="rId2"/>
          <a:srcRect r="18745" b="1"/>
          <a:stretch/>
        </p:blipFill>
        <p:spPr>
          <a:xfrm>
            <a:off x="4288681" y="803751"/>
            <a:ext cx="6391533" cy="5250498"/>
          </a:xfrm>
          <a:prstGeom prst="rect">
            <a:avLst/>
          </a:prstGeom>
        </p:spPr>
      </p:pic>
    </p:spTree>
    <p:extLst>
      <p:ext uri="{BB962C8B-B14F-4D97-AF65-F5344CB8AC3E}">
        <p14:creationId xmlns:p14="http://schemas.microsoft.com/office/powerpoint/2010/main" val="32677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0046-43B1-DD03-CCFE-6B8132013033}"/>
              </a:ext>
            </a:extLst>
          </p:cNvPr>
          <p:cNvSpPr>
            <a:spLocks noGrp="1"/>
          </p:cNvSpPr>
          <p:nvPr>
            <p:ph type="ctrTitle"/>
          </p:nvPr>
        </p:nvSpPr>
        <p:spPr>
          <a:xfrm>
            <a:off x="649975" y="4517136"/>
            <a:ext cx="10893095" cy="1174947"/>
          </a:xfrm>
        </p:spPr>
        <p:txBody>
          <a:bodyPr>
            <a:normAutofit/>
          </a:bodyPr>
          <a:lstStyle/>
          <a:p>
            <a:pPr>
              <a:lnSpc>
                <a:spcPct val="90000"/>
              </a:lnSpc>
            </a:pPr>
            <a:r>
              <a:rPr lang="en-US" sz="4200"/>
              <a:t>Customer &amp; Products analysis - Income</a:t>
            </a:r>
            <a:endParaRPr lang="en-NG" sz="4200"/>
          </a:p>
        </p:txBody>
      </p:sp>
      <p:pic>
        <p:nvPicPr>
          <p:cNvPr id="7" name="Picture 6">
            <a:extLst>
              <a:ext uri="{FF2B5EF4-FFF2-40B4-BE49-F238E27FC236}">
                <a16:creationId xmlns:a16="http://schemas.microsoft.com/office/drawing/2014/main" id="{68A13374-817A-50BD-F8F0-C1C924BBD850}"/>
              </a:ext>
            </a:extLst>
          </p:cNvPr>
          <p:cNvPicPr>
            <a:picLocks noChangeAspect="1"/>
          </p:cNvPicPr>
          <p:nvPr/>
        </p:nvPicPr>
        <p:blipFill rotWithShape="1">
          <a:blip r:embed="rId2"/>
          <a:srcRect l="5309" r="16926" b="1"/>
          <a:stretch/>
        </p:blipFill>
        <p:spPr>
          <a:xfrm>
            <a:off x="561110" y="812554"/>
            <a:ext cx="2626614" cy="2761185"/>
          </a:xfrm>
          <a:prstGeom prst="roundRect">
            <a:avLst>
              <a:gd name="adj" fmla="val 1858"/>
            </a:avLst>
          </a:prstGeom>
          <a:effectLst/>
        </p:spPr>
      </p:pic>
      <p:pic>
        <p:nvPicPr>
          <p:cNvPr id="5" name="Picture 4">
            <a:extLst>
              <a:ext uri="{FF2B5EF4-FFF2-40B4-BE49-F238E27FC236}">
                <a16:creationId xmlns:a16="http://schemas.microsoft.com/office/drawing/2014/main" id="{AA0C05E0-85DB-8A3B-E4C8-7FE3A68D996A}"/>
              </a:ext>
            </a:extLst>
          </p:cNvPr>
          <p:cNvPicPr>
            <a:picLocks noChangeAspect="1"/>
          </p:cNvPicPr>
          <p:nvPr/>
        </p:nvPicPr>
        <p:blipFill rotWithShape="1">
          <a:blip r:embed="rId3"/>
          <a:srcRect l="4881" r="29007" b="2"/>
          <a:stretch/>
        </p:blipFill>
        <p:spPr>
          <a:xfrm>
            <a:off x="3354398" y="813359"/>
            <a:ext cx="2626614" cy="2761162"/>
          </a:xfrm>
          <a:prstGeom prst="roundRect">
            <a:avLst>
              <a:gd name="adj" fmla="val 1858"/>
            </a:avLst>
          </a:prstGeom>
          <a:effectLst/>
        </p:spPr>
      </p:pic>
      <p:pic>
        <p:nvPicPr>
          <p:cNvPr id="11" name="Picture 10">
            <a:extLst>
              <a:ext uri="{FF2B5EF4-FFF2-40B4-BE49-F238E27FC236}">
                <a16:creationId xmlns:a16="http://schemas.microsoft.com/office/drawing/2014/main" id="{04168A15-E34E-77B1-1E16-0C6B7E4EABAC}"/>
              </a:ext>
            </a:extLst>
          </p:cNvPr>
          <p:cNvPicPr>
            <a:picLocks noChangeAspect="1"/>
          </p:cNvPicPr>
          <p:nvPr/>
        </p:nvPicPr>
        <p:blipFill rotWithShape="1">
          <a:blip r:embed="rId4"/>
          <a:srcRect l="7753" r="28513"/>
          <a:stretch/>
        </p:blipFill>
        <p:spPr>
          <a:xfrm>
            <a:off x="6136027" y="812540"/>
            <a:ext cx="2626614" cy="2761212"/>
          </a:xfrm>
          <a:prstGeom prst="roundRect">
            <a:avLst>
              <a:gd name="adj" fmla="val 1858"/>
            </a:avLst>
          </a:prstGeom>
          <a:effectLst/>
        </p:spPr>
      </p:pic>
      <p:pic>
        <p:nvPicPr>
          <p:cNvPr id="9" name="Picture 8">
            <a:extLst>
              <a:ext uri="{FF2B5EF4-FFF2-40B4-BE49-F238E27FC236}">
                <a16:creationId xmlns:a16="http://schemas.microsoft.com/office/drawing/2014/main" id="{436C4448-7257-5A4F-3696-C265C667C931}"/>
              </a:ext>
            </a:extLst>
          </p:cNvPr>
          <p:cNvPicPr>
            <a:picLocks noChangeAspect="1"/>
          </p:cNvPicPr>
          <p:nvPr/>
        </p:nvPicPr>
        <p:blipFill rotWithShape="1">
          <a:blip r:embed="rId5"/>
          <a:srcRect l="11182" r="32217" b="-1"/>
          <a:stretch/>
        </p:blipFill>
        <p:spPr>
          <a:xfrm>
            <a:off x="8916456" y="812561"/>
            <a:ext cx="2626614" cy="2761171"/>
          </a:xfrm>
          <a:prstGeom prst="roundRect">
            <a:avLst>
              <a:gd name="adj" fmla="val 1858"/>
            </a:avLst>
          </a:prstGeom>
          <a:effectLst/>
        </p:spPr>
      </p:pic>
    </p:spTree>
    <p:extLst>
      <p:ext uri="{BB962C8B-B14F-4D97-AF65-F5344CB8AC3E}">
        <p14:creationId xmlns:p14="http://schemas.microsoft.com/office/powerpoint/2010/main" val="15913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A349-0344-D6C5-5458-1623AA1CA6F2}"/>
              </a:ext>
            </a:extLst>
          </p:cNvPr>
          <p:cNvSpPr>
            <a:spLocks noGrp="1"/>
          </p:cNvSpPr>
          <p:nvPr>
            <p:ph type="ctrTitle"/>
          </p:nvPr>
        </p:nvSpPr>
        <p:spPr>
          <a:xfrm>
            <a:off x="8160773" y="1113062"/>
            <a:ext cx="3382297" cy="3281957"/>
          </a:xfrm>
        </p:spPr>
        <p:txBody>
          <a:bodyPr>
            <a:normAutofit/>
          </a:bodyPr>
          <a:lstStyle/>
          <a:p>
            <a:pPr>
              <a:lnSpc>
                <a:spcPct val="90000"/>
              </a:lnSpc>
            </a:pPr>
            <a:r>
              <a:rPr lang="en-US" sz="4600"/>
              <a:t>Customer &amp; Products analysis -  Loan</a:t>
            </a:r>
            <a:endParaRPr lang="en-NG" sz="4600"/>
          </a:p>
        </p:txBody>
      </p:sp>
      <p:pic>
        <p:nvPicPr>
          <p:cNvPr id="5" name="Picture 4">
            <a:extLst>
              <a:ext uri="{FF2B5EF4-FFF2-40B4-BE49-F238E27FC236}">
                <a16:creationId xmlns:a16="http://schemas.microsoft.com/office/drawing/2014/main" id="{0D5E64E9-36EB-D501-90AF-E02AF5B9B51C}"/>
              </a:ext>
            </a:extLst>
          </p:cNvPr>
          <p:cNvPicPr>
            <a:picLocks noChangeAspect="1"/>
          </p:cNvPicPr>
          <p:nvPr/>
        </p:nvPicPr>
        <p:blipFill>
          <a:blip r:embed="rId2"/>
          <a:stretch>
            <a:fillRect/>
          </a:stretch>
        </p:blipFill>
        <p:spPr>
          <a:xfrm>
            <a:off x="1443174" y="1113063"/>
            <a:ext cx="5804084"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4043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BF5-568B-472D-AEE8-E5D072E1077C}"/>
              </a:ext>
            </a:extLst>
          </p:cNvPr>
          <p:cNvSpPr>
            <a:spLocks noGrp="1"/>
          </p:cNvSpPr>
          <p:nvPr>
            <p:ph type="title"/>
          </p:nvPr>
        </p:nvSpPr>
        <p:spPr/>
        <p:txBody>
          <a:bodyPr/>
          <a:lstStyle/>
          <a:p>
            <a:r>
              <a:rPr lang="en-US" dirty="0"/>
              <a:t>Recommendations</a:t>
            </a:r>
            <a:endParaRPr lang="en-NG" dirty="0"/>
          </a:p>
        </p:txBody>
      </p:sp>
      <p:sp>
        <p:nvSpPr>
          <p:cNvPr id="3" name="Content Placeholder 2">
            <a:extLst>
              <a:ext uri="{FF2B5EF4-FFF2-40B4-BE49-F238E27FC236}">
                <a16:creationId xmlns:a16="http://schemas.microsoft.com/office/drawing/2014/main" id="{BDC6EA73-FF41-46EA-3613-10EA5B863503}"/>
              </a:ext>
            </a:extLst>
          </p:cNvPr>
          <p:cNvSpPr>
            <a:spLocks noGrp="1"/>
          </p:cNvSpPr>
          <p:nvPr>
            <p:ph idx="1"/>
          </p:nvPr>
        </p:nvSpPr>
        <p:spPr/>
        <p:txBody>
          <a:bodyPr>
            <a:normAutofit/>
          </a:bodyPr>
          <a:lstStyle/>
          <a:p>
            <a:r>
              <a:rPr lang="en-US" dirty="0"/>
              <a:t>It is recommended that no matter how much the customers earn, loans can be given. Long-term deposits can be offered for customers of aged 65 and above. For customer under the age of 20, banks can offer direct debits, electronic transfer and Junior </a:t>
            </a:r>
            <a:r>
              <a:rPr lang="en-US" dirty="0" err="1"/>
              <a:t>accouts</a:t>
            </a:r>
            <a:r>
              <a:rPr lang="en-US" dirty="0"/>
              <a:t> to them and also recommend that they can build a system that offers products depending on customers data.</a:t>
            </a:r>
          </a:p>
          <a:p>
            <a:r>
              <a:rPr lang="en-US" dirty="0"/>
              <a:t>For junior account holder, it is advised to give loan to help younger ones with their educations for parents who can not afford to pay their school as this would be paid once the child starts working.</a:t>
            </a:r>
          </a:p>
          <a:p>
            <a:r>
              <a:rPr lang="en-US" dirty="0"/>
              <a:t>Its is also recommended that staff of the bank should be trained about cross selling products.</a:t>
            </a:r>
          </a:p>
          <a:p>
            <a:endParaRPr lang="en-NG" dirty="0"/>
          </a:p>
        </p:txBody>
      </p:sp>
    </p:spTree>
    <p:extLst>
      <p:ext uri="{BB962C8B-B14F-4D97-AF65-F5344CB8AC3E}">
        <p14:creationId xmlns:p14="http://schemas.microsoft.com/office/powerpoint/2010/main" val="20416515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BA39F0725763449906073A24B4956C2" ma:contentTypeVersion="7" ma:contentTypeDescription="Create a new document." ma:contentTypeScope="" ma:versionID="ffe7d6b9d71e352dfef848c37f3a5f7d">
  <xsd:schema xmlns:xsd="http://www.w3.org/2001/XMLSchema" xmlns:xs="http://www.w3.org/2001/XMLSchema" xmlns:p="http://schemas.microsoft.com/office/2006/metadata/properties" xmlns:ns3="463f4d8a-44a1-4297-86ec-094bc41eca8f" xmlns:ns4="cb111d3c-da21-4535-a09c-7a9edb782483" targetNamespace="http://schemas.microsoft.com/office/2006/metadata/properties" ma:root="true" ma:fieldsID="25b7940c7efa27ea40600147d78350ed" ns3:_="" ns4:_="">
    <xsd:import namespace="463f4d8a-44a1-4297-86ec-094bc41eca8f"/>
    <xsd:import namespace="cb111d3c-da21-4535-a09c-7a9edb78248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f4d8a-44a1-4297-86ec-094bc41eca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111d3c-da21-4535-a09c-7a9edb78248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DFEABF-9CE1-4C1C-A28C-CDE45C1C4C65}">
  <ds:schemaRefs>
    <ds:schemaRef ds:uri="http://schemas.microsoft.com/sharepoint/v3/contenttype/forms"/>
  </ds:schemaRefs>
</ds:datastoreItem>
</file>

<file path=customXml/itemProps2.xml><?xml version="1.0" encoding="utf-8"?>
<ds:datastoreItem xmlns:ds="http://schemas.openxmlformats.org/officeDocument/2006/customXml" ds:itemID="{0CD4643D-0142-4405-8A3E-6131F7E3C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3f4d8a-44a1-4297-86ec-094bc41eca8f"/>
    <ds:schemaRef ds:uri="cb111d3c-da21-4535-a09c-7a9edb7824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AE9DA2-44D0-487A-99DA-5DDE71156004}">
  <ds:schemaRefs>
    <ds:schemaRef ds:uri="http://schemas.microsoft.com/office/2006/documentManagement/types"/>
    <ds:schemaRef ds:uri="http://www.w3.org/XML/1998/namespace"/>
    <ds:schemaRef ds:uri="http://schemas.microsoft.com/office/2006/metadata/properties"/>
    <ds:schemaRef ds:uri="http://purl.org/dc/dcmitype/"/>
    <ds:schemaRef ds:uri="463f4d8a-44a1-4297-86ec-094bc41eca8f"/>
    <ds:schemaRef ds:uri="http://schemas.microsoft.com/office/infopath/2007/PartnerControls"/>
    <ds:schemaRef ds:uri="http://schemas.openxmlformats.org/package/2006/metadata/core-properties"/>
    <ds:schemaRef ds:uri="cb111d3c-da21-4535-a09c-7a9edb782483"/>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102</TotalTime>
  <Words>371</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 Extended</vt:lpstr>
      <vt:lpstr>Trebuchet MS</vt:lpstr>
      <vt:lpstr>Wingdings 3</vt:lpstr>
      <vt:lpstr>Facet</vt:lpstr>
      <vt:lpstr>Cross selling recommendation</vt:lpstr>
      <vt:lpstr>Problem Statement</vt:lpstr>
      <vt:lpstr>Approach</vt:lpstr>
      <vt:lpstr>Correlations between Credit card and Loans</vt:lpstr>
      <vt:lpstr>Customer and product analysis</vt:lpstr>
      <vt:lpstr>Customer &amp; Products analysis -  Loan</vt:lpstr>
      <vt:lpstr>Customer &amp; Products analysis - Income</vt:lpstr>
      <vt:lpstr>Customer &amp; Products analysis -  Loan</vt:lpstr>
      <vt:lpstr>Recommendations</vt:lpstr>
      <vt:lpstr>Recommended models for the data set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Deborah Adeyemi (Student)</dc:creator>
  <cp:lastModifiedBy>Deborah Adeyemi (Student)</cp:lastModifiedBy>
  <cp:revision>4</cp:revision>
  <dcterms:created xsi:type="dcterms:W3CDTF">2022-08-31T09:03:04Z</dcterms:created>
  <dcterms:modified xsi:type="dcterms:W3CDTF">2022-08-31T20:40:44Z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0x0101002BA39F0725763449906073A24B4956C2</vt:lpwstr>
  </property>
</Properties>
</file>