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  <p:sldMasterId id="2147483695" r:id="rId2"/>
    <p:sldMasterId id="2147483697" r:id="rId3"/>
    <p:sldMasterId id="2147483726" r:id="rId4"/>
  </p:sldMasterIdLst>
  <p:notesMasterIdLst>
    <p:notesMasterId r:id="rId21"/>
  </p:notesMasterIdLst>
  <p:sldIdLst>
    <p:sldId id="296" r:id="rId5"/>
    <p:sldId id="295" r:id="rId6"/>
    <p:sldId id="306" r:id="rId7"/>
    <p:sldId id="305" r:id="rId8"/>
    <p:sldId id="283" r:id="rId9"/>
    <p:sldId id="292" r:id="rId10"/>
    <p:sldId id="293" r:id="rId11"/>
    <p:sldId id="301" r:id="rId12"/>
    <p:sldId id="302" r:id="rId13"/>
    <p:sldId id="260" r:id="rId14"/>
    <p:sldId id="303" r:id="rId15"/>
    <p:sldId id="289" r:id="rId16"/>
    <p:sldId id="273" r:id="rId17"/>
    <p:sldId id="304" r:id="rId18"/>
    <p:sldId id="261" r:id="rId19"/>
    <p:sldId id="307" r:id="rId20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44" autoAdjust="0"/>
  </p:normalViewPr>
  <p:slideViewPr>
    <p:cSldViewPr>
      <p:cViewPr varScale="1">
        <p:scale>
          <a:sx n="72" d="100"/>
          <a:sy n="72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2DEBA-BD0B-4E3E-94B4-5618EB334AC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B6A8D-5768-421D-9C21-B6D04D46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00" y="381400"/>
            <a:ext cx="12192599" cy="6095600"/>
            <a:chOff x="-450" y="286050"/>
            <a:chExt cx="9144449" cy="4571700"/>
          </a:xfrm>
        </p:grpSpPr>
        <p:sp>
          <p:nvSpPr>
            <p:cNvPr id="10" name="Google Shape;10;p2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04000" y="1651800"/>
            <a:ext cx="7784000" cy="29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38033" y="4423367"/>
            <a:ext cx="67156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52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8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40033" y="1694871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694871"/>
            <a:ext cx="107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040033" y="2404804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6934219" y="1694871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5863583" y="1694871"/>
            <a:ext cx="107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6934217" y="2404804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/>
          </p:nvPr>
        </p:nvSpPr>
        <p:spPr>
          <a:xfrm>
            <a:off x="2040033" y="4080737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4080737"/>
            <a:ext cx="107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2040033" y="4790671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6934219" y="4080737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5863579" y="4080737"/>
            <a:ext cx="107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6934217" y="4790671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159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4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6" name="Google Shape;76;p14"/>
          <p:cNvCxnSpPr/>
          <p:nvPr/>
        </p:nvCxnSpPr>
        <p:spPr>
          <a:xfrm rot="10800000">
            <a:off x="1041600" y="3092292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310000" y="3210967"/>
            <a:ext cx="75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9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2310000" y="1810108"/>
            <a:ext cx="378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310000" y="4319867"/>
            <a:ext cx="7572000" cy="5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96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893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053367" y="44220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09585"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6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944167" y="2295333"/>
            <a:ext cx="8303600" cy="2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596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2099200" y="1616700"/>
            <a:ext cx="7993600" cy="4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2099192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/>
          <p:nvPr/>
        </p:nvSpPr>
        <p:spPr>
          <a:xfrm>
            <a:off x="10646464" y="7806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7"/>
          <p:cNvSpPr/>
          <p:nvPr/>
        </p:nvSpPr>
        <p:spPr>
          <a:xfrm>
            <a:off x="-600" y="7806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089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6744633" y="3242133"/>
            <a:ext cx="44964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744633" y="1565067"/>
            <a:ext cx="4496400" cy="16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6656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6399209" y="3176369"/>
            <a:ext cx="4496400" cy="12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6399209" y="1926769"/>
            <a:ext cx="44964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069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950467" y="4431733"/>
            <a:ext cx="2793600" cy="4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950467" y="4825960"/>
            <a:ext cx="27936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2"/>
          </p:nvPr>
        </p:nvSpPr>
        <p:spPr>
          <a:xfrm>
            <a:off x="4699200" y="3110933"/>
            <a:ext cx="2793600" cy="4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3"/>
          </p:nvPr>
        </p:nvSpPr>
        <p:spPr>
          <a:xfrm>
            <a:off x="4699200" y="3505160"/>
            <a:ext cx="27936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4"/>
          </p:nvPr>
        </p:nvSpPr>
        <p:spPr>
          <a:xfrm>
            <a:off x="8446033" y="4431733"/>
            <a:ext cx="2793600" cy="4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5"/>
          </p:nvPr>
        </p:nvSpPr>
        <p:spPr>
          <a:xfrm>
            <a:off x="8446033" y="4825960"/>
            <a:ext cx="27936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6442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1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1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21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919667" y="2445796"/>
            <a:ext cx="3348000" cy="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919667" y="2999629"/>
            <a:ext cx="33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/>
          </p:nvPr>
        </p:nvSpPr>
        <p:spPr>
          <a:xfrm>
            <a:off x="6924333" y="2445796"/>
            <a:ext cx="3348000" cy="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6924333" y="2999629"/>
            <a:ext cx="33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/>
          </p:nvPr>
        </p:nvSpPr>
        <p:spPr>
          <a:xfrm>
            <a:off x="1919667" y="4746741"/>
            <a:ext cx="3348000" cy="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919667" y="5300608"/>
            <a:ext cx="33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6"/>
          </p:nvPr>
        </p:nvSpPr>
        <p:spPr>
          <a:xfrm>
            <a:off x="6924333" y="4746741"/>
            <a:ext cx="3348000" cy="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7"/>
          </p:nvPr>
        </p:nvSpPr>
        <p:spPr>
          <a:xfrm>
            <a:off x="6924333" y="5300608"/>
            <a:ext cx="33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82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AutoNum type="arabicPeriod"/>
              <a:defRPr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110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1146367" y="2547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1146367" y="3092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2"/>
          </p:nvPr>
        </p:nvSpPr>
        <p:spPr>
          <a:xfrm>
            <a:off x="4745433" y="2547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3"/>
          </p:nvPr>
        </p:nvSpPr>
        <p:spPr>
          <a:xfrm>
            <a:off x="4745432" y="3092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4"/>
          </p:nvPr>
        </p:nvSpPr>
        <p:spPr>
          <a:xfrm>
            <a:off x="1146367" y="4928900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5"/>
          </p:nvPr>
        </p:nvSpPr>
        <p:spPr>
          <a:xfrm>
            <a:off x="1146367" y="5492071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 idx="6"/>
          </p:nvPr>
        </p:nvSpPr>
        <p:spPr>
          <a:xfrm>
            <a:off x="4745433" y="4928900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7"/>
          </p:nvPr>
        </p:nvSpPr>
        <p:spPr>
          <a:xfrm>
            <a:off x="4745432" y="5492071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8"/>
          </p:nvPr>
        </p:nvSpPr>
        <p:spPr>
          <a:xfrm>
            <a:off x="8344467" y="2547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9"/>
          </p:nvPr>
        </p:nvSpPr>
        <p:spPr>
          <a:xfrm>
            <a:off x="8344465" y="3092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13"/>
          </p:nvPr>
        </p:nvSpPr>
        <p:spPr>
          <a:xfrm>
            <a:off x="8344467" y="4928900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4"/>
          </p:nvPr>
        </p:nvSpPr>
        <p:spPr>
          <a:xfrm>
            <a:off x="8344465" y="5492071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6" name="Google Shape;136;p22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6552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hasCustomPrompt="1"/>
          </p:nvPr>
        </p:nvSpPr>
        <p:spPr>
          <a:xfrm>
            <a:off x="2944533" y="720000"/>
            <a:ext cx="630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2944533" y="1881767"/>
            <a:ext cx="6302800" cy="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2" hasCustomPrompt="1"/>
          </p:nvPr>
        </p:nvSpPr>
        <p:spPr>
          <a:xfrm>
            <a:off x="2944533" y="2661532"/>
            <a:ext cx="630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2944533" y="3794616"/>
            <a:ext cx="6302800" cy="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4" hasCustomPrompt="1"/>
          </p:nvPr>
        </p:nvSpPr>
        <p:spPr>
          <a:xfrm>
            <a:off x="2944533" y="4603063"/>
            <a:ext cx="630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2944533" y="5707467"/>
            <a:ext cx="6302800" cy="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-600" y="7806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23"/>
          <p:cNvSpPr/>
          <p:nvPr/>
        </p:nvSpPr>
        <p:spPr>
          <a:xfrm>
            <a:off x="10646464" y="7806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6" name="Google Shape;146;p23"/>
          <p:cNvCxnSpPr/>
          <p:nvPr/>
        </p:nvCxnSpPr>
        <p:spPr>
          <a:xfrm rot="10800000">
            <a:off x="3781833" y="2441567"/>
            <a:ext cx="4628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3"/>
          <p:cNvCxnSpPr/>
          <p:nvPr/>
        </p:nvCxnSpPr>
        <p:spPr>
          <a:xfrm rot="10800000">
            <a:off x="3781833" y="4359100"/>
            <a:ext cx="4628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098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2950200" y="4712483"/>
            <a:ext cx="6291600" cy="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rgbClr val="434343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600" y="7806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4"/>
          <p:cNvSpPr/>
          <p:nvPr/>
        </p:nvSpPr>
        <p:spPr>
          <a:xfrm>
            <a:off x="10646464" y="7806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24"/>
          <p:cNvSpPr txBox="1">
            <a:spLocks noGrp="1"/>
          </p:cNvSpPr>
          <p:nvPr>
            <p:ph type="ctrTitle"/>
          </p:nvPr>
        </p:nvSpPr>
        <p:spPr>
          <a:xfrm>
            <a:off x="2916200" y="718123"/>
            <a:ext cx="6359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1"/>
          </p:nvPr>
        </p:nvSpPr>
        <p:spPr>
          <a:xfrm>
            <a:off x="951000" y="2439353"/>
            <a:ext cx="10290000" cy="1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4190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-600" y="381400"/>
            <a:ext cx="12192599" cy="6095600"/>
            <a:chOff x="-450" y="286050"/>
            <a:chExt cx="9144449" cy="4571700"/>
          </a:xfrm>
        </p:grpSpPr>
        <p:sp>
          <p:nvSpPr>
            <p:cNvPr id="156" name="Google Shape;156;p25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452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860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108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8529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79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737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00" y="381400"/>
            <a:ext cx="12192599" cy="6095600"/>
            <a:chOff x="-450" y="286050"/>
            <a:chExt cx="9144449" cy="4571700"/>
          </a:xfrm>
        </p:grpSpPr>
        <p:sp>
          <p:nvSpPr>
            <p:cNvPr id="10" name="Google Shape;10;p2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04000" y="1651800"/>
            <a:ext cx="7784000" cy="29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38033" y="4423367"/>
            <a:ext cx="67156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006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1041600" y="3429000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3734833" y="1228795"/>
            <a:ext cx="4722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3734833" y="3760628"/>
            <a:ext cx="4722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3734833" y="2179995"/>
            <a:ext cx="472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3734833" y="4711728"/>
            <a:ext cx="472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7204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60000" y="3483893"/>
            <a:ext cx="102720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93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70883"/>
            <a:ext cx="42012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189200" y="4210771"/>
            <a:ext cx="58136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827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AutoNum type="arabicPeriod"/>
              <a:defRPr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9338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1041600" y="3429000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3734833" y="1228795"/>
            <a:ext cx="4722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3734833" y="3760628"/>
            <a:ext cx="4722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3734833" y="2179995"/>
            <a:ext cx="472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3734833" y="4711728"/>
            <a:ext cx="472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038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2069972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91128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20400" y="381400"/>
            <a:ext cx="11351200" cy="6095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376400" y="2253800"/>
            <a:ext cx="7439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2376667" y="3017400"/>
            <a:ext cx="7439200" cy="1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185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8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77533" y="1114351"/>
            <a:ext cx="7436800" cy="37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73090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" name="Google Shape;46;p9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960000" y="1053633"/>
            <a:ext cx="10272000" cy="2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63600" y="4028835"/>
            <a:ext cx="7864800" cy="9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379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674567" y="749433"/>
            <a:ext cx="88432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10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23331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94933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712000" y="4365867"/>
            <a:ext cx="87680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-600" y="7806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75379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11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2069972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369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40033" y="1694871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694871"/>
            <a:ext cx="107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040033" y="2404804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6934219" y="1694871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5863583" y="1694871"/>
            <a:ext cx="107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6934217" y="2404804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/>
          </p:nvPr>
        </p:nvSpPr>
        <p:spPr>
          <a:xfrm>
            <a:off x="2040033" y="4080737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4080737"/>
            <a:ext cx="107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2040033" y="4790671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6934219" y="4080737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5863579" y="4080737"/>
            <a:ext cx="107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6934217" y="4790671"/>
            <a:ext cx="352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4339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24826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053367" y="44220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09585"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6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944167" y="2295333"/>
            <a:ext cx="8303600" cy="2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74211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2099200" y="1616700"/>
            <a:ext cx="7993600" cy="4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2099192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/>
          <p:nvPr/>
        </p:nvSpPr>
        <p:spPr>
          <a:xfrm>
            <a:off x="10646464" y="7806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7"/>
          <p:cNvSpPr/>
          <p:nvPr/>
        </p:nvSpPr>
        <p:spPr>
          <a:xfrm>
            <a:off x="-600" y="7806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1456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6744633" y="3242133"/>
            <a:ext cx="44964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744633" y="1565067"/>
            <a:ext cx="4496400" cy="16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8674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6399209" y="3176369"/>
            <a:ext cx="4496400" cy="12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6399209" y="1926769"/>
            <a:ext cx="44964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7659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950467" y="4431733"/>
            <a:ext cx="2793600" cy="4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950467" y="4825960"/>
            <a:ext cx="27936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2"/>
          </p:nvPr>
        </p:nvSpPr>
        <p:spPr>
          <a:xfrm>
            <a:off x="4699200" y="3110933"/>
            <a:ext cx="2793600" cy="4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3"/>
          </p:nvPr>
        </p:nvSpPr>
        <p:spPr>
          <a:xfrm>
            <a:off x="4699200" y="3505160"/>
            <a:ext cx="27936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4"/>
          </p:nvPr>
        </p:nvSpPr>
        <p:spPr>
          <a:xfrm>
            <a:off x="8446033" y="4431733"/>
            <a:ext cx="2793600" cy="4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5"/>
          </p:nvPr>
        </p:nvSpPr>
        <p:spPr>
          <a:xfrm>
            <a:off x="8446033" y="4825960"/>
            <a:ext cx="2793600" cy="11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53243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1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1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21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919667" y="2445796"/>
            <a:ext cx="3348000" cy="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919667" y="2999629"/>
            <a:ext cx="33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/>
          </p:nvPr>
        </p:nvSpPr>
        <p:spPr>
          <a:xfrm>
            <a:off x="6924333" y="2445796"/>
            <a:ext cx="3348000" cy="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6924333" y="2999629"/>
            <a:ext cx="33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/>
          </p:nvPr>
        </p:nvSpPr>
        <p:spPr>
          <a:xfrm>
            <a:off x="1919667" y="4746741"/>
            <a:ext cx="3348000" cy="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919667" y="5300608"/>
            <a:ext cx="33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6"/>
          </p:nvPr>
        </p:nvSpPr>
        <p:spPr>
          <a:xfrm>
            <a:off x="6924333" y="4746741"/>
            <a:ext cx="3348000" cy="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7"/>
          </p:nvPr>
        </p:nvSpPr>
        <p:spPr>
          <a:xfrm>
            <a:off x="6924333" y="5300608"/>
            <a:ext cx="33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5079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1146367" y="2547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1146367" y="3092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2"/>
          </p:nvPr>
        </p:nvSpPr>
        <p:spPr>
          <a:xfrm>
            <a:off x="4745433" y="2547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3"/>
          </p:nvPr>
        </p:nvSpPr>
        <p:spPr>
          <a:xfrm>
            <a:off x="4745432" y="3092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4"/>
          </p:nvPr>
        </p:nvSpPr>
        <p:spPr>
          <a:xfrm>
            <a:off x="1146367" y="4928900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5"/>
          </p:nvPr>
        </p:nvSpPr>
        <p:spPr>
          <a:xfrm>
            <a:off x="1146367" y="5492071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 idx="6"/>
          </p:nvPr>
        </p:nvSpPr>
        <p:spPr>
          <a:xfrm>
            <a:off x="4745433" y="4928900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7"/>
          </p:nvPr>
        </p:nvSpPr>
        <p:spPr>
          <a:xfrm>
            <a:off x="4745432" y="5492071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8"/>
          </p:nvPr>
        </p:nvSpPr>
        <p:spPr>
          <a:xfrm>
            <a:off x="8344467" y="2547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9"/>
          </p:nvPr>
        </p:nvSpPr>
        <p:spPr>
          <a:xfrm>
            <a:off x="8344465" y="3092217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13"/>
          </p:nvPr>
        </p:nvSpPr>
        <p:spPr>
          <a:xfrm>
            <a:off x="8344467" y="4928900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4"/>
          </p:nvPr>
        </p:nvSpPr>
        <p:spPr>
          <a:xfrm>
            <a:off x="8344465" y="5492071"/>
            <a:ext cx="270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6" name="Google Shape;136;p22"/>
          <p:cNvCxnSpPr/>
          <p:nvPr/>
        </p:nvCxnSpPr>
        <p:spPr>
          <a:xfrm rot="10800000">
            <a:off x="400" y="1362467"/>
            <a:ext cx="1010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05463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hasCustomPrompt="1"/>
          </p:nvPr>
        </p:nvSpPr>
        <p:spPr>
          <a:xfrm>
            <a:off x="2944533" y="720000"/>
            <a:ext cx="630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2944533" y="1881767"/>
            <a:ext cx="6302800" cy="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2" hasCustomPrompt="1"/>
          </p:nvPr>
        </p:nvSpPr>
        <p:spPr>
          <a:xfrm>
            <a:off x="2944533" y="2661532"/>
            <a:ext cx="630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2944533" y="3794616"/>
            <a:ext cx="6302800" cy="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4" hasCustomPrompt="1"/>
          </p:nvPr>
        </p:nvSpPr>
        <p:spPr>
          <a:xfrm>
            <a:off x="2944533" y="4603063"/>
            <a:ext cx="63028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2944533" y="5707467"/>
            <a:ext cx="6302800" cy="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-600" y="7806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" name="Google Shape;145;p23"/>
          <p:cNvSpPr/>
          <p:nvPr/>
        </p:nvSpPr>
        <p:spPr>
          <a:xfrm>
            <a:off x="10646464" y="7806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146" name="Google Shape;146;p23"/>
          <p:cNvCxnSpPr/>
          <p:nvPr/>
        </p:nvCxnSpPr>
        <p:spPr>
          <a:xfrm rot="10800000">
            <a:off x="3781833" y="2441567"/>
            <a:ext cx="4628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3"/>
          <p:cNvCxnSpPr/>
          <p:nvPr/>
        </p:nvCxnSpPr>
        <p:spPr>
          <a:xfrm rot="10800000">
            <a:off x="3781833" y="4359100"/>
            <a:ext cx="4628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941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20400" y="381400"/>
            <a:ext cx="11351200" cy="6095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376400" y="2253800"/>
            <a:ext cx="7439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2376667" y="3017400"/>
            <a:ext cx="7439200" cy="1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7258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2950200" y="4712483"/>
            <a:ext cx="6291600" cy="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rgbClr val="434343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600" y="7806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1" name="Google Shape;151;p24"/>
          <p:cNvSpPr/>
          <p:nvPr/>
        </p:nvSpPr>
        <p:spPr>
          <a:xfrm>
            <a:off x="10646464" y="7806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2" name="Google Shape;152;p24"/>
          <p:cNvSpPr txBox="1">
            <a:spLocks noGrp="1"/>
          </p:cNvSpPr>
          <p:nvPr>
            <p:ph type="ctrTitle"/>
          </p:nvPr>
        </p:nvSpPr>
        <p:spPr>
          <a:xfrm>
            <a:off x="2916200" y="718123"/>
            <a:ext cx="6359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1"/>
          </p:nvPr>
        </p:nvSpPr>
        <p:spPr>
          <a:xfrm>
            <a:off x="951000" y="2439353"/>
            <a:ext cx="10290000" cy="1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57269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-600" y="381400"/>
            <a:ext cx="12192599" cy="6095600"/>
            <a:chOff x="-450" y="286050"/>
            <a:chExt cx="9144449" cy="4571700"/>
          </a:xfrm>
        </p:grpSpPr>
        <p:sp>
          <p:nvSpPr>
            <p:cNvPr id="156" name="Google Shape;156;p25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994068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726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3483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5664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0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77533" y="1114351"/>
            <a:ext cx="7436800" cy="37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178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960000" y="1053633"/>
            <a:ext cx="10272000" cy="2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63600" y="4028835"/>
            <a:ext cx="7864800" cy="9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757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674567" y="749433"/>
            <a:ext cx="88432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-600" y="7808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0"/>
          <p:cNvSpPr/>
          <p:nvPr/>
        </p:nvSpPr>
        <p:spPr>
          <a:xfrm>
            <a:off x="10646464" y="780841"/>
            <a:ext cx="1545536" cy="529672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760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94933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712000" y="4365867"/>
            <a:ext cx="87680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-600" y="780641"/>
            <a:ext cx="1546117" cy="529672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8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90572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127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4981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3" r:id="rId24"/>
    <p:sldLayoutId id="2147483724" r:id="rId25"/>
    <p:sldLayoutId id="2147483725" r:id="rId2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224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xsoft.com/blog/business/product-strategy-how-to-find-product-market-fit/" TargetMode="Externa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8657386" cy="5046344"/>
          </a:xfrm>
          <a:prstGeom prst="rect">
            <a:avLst/>
          </a:prstGeom>
          <a:effectLst>
            <a:softEdge rad="863600"/>
          </a:effectLst>
        </p:spPr>
      </p:pic>
    </p:spTree>
    <p:extLst>
      <p:ext uri="{BB962C8B-B14F-4D97-AF65-F5344CB8AC3E}">
        <p14:creationId xmlns:p14="http://schemas.microsoft.com/office/powerpoint/2010/main" val="388109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4D1BB37-E388-69DE-AEB7-C6B91D3F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63" y="3810000"/>
            <a:ext cx="110778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ts val="2313"/>
              </a:spcAft>
            </a:pPr>
            <a:endParaRPr lang="en-US" altLang="en-PK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erlin Sans FB Demi" panose="020E0802020502020306" pitchFamily="34" charset="0"/>
                <a:cs typeface="Calibri"/>
              </a:rPr>
              <a:t>WHAT IS A PRODUCT MANAGER?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9200" y="1414728"/>
            <a:ext cx="7993600" cy="353827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A</a:t>
            </a:r>
            <a:r>
              <a:rPr lang="en-US" sz="2400" b="1" dirty="0">
                <a:latin typeface="Bahnschrift SemiLight" panose="020B0502040204020203" pitchFamily="34" charset="0"/>
              </a:rPr>
              <a:t> product manager</a:t>
            </a:r>
            <a:r>
              <a:rPr lang="en-US" sz="2400" dirty="0">
                <a:latin typeface="Bahnschrift SemiLight" panose="020B0502040204020203" pitchFamily="34" charset="0"/>
              </a:rPr>
              <a:t> is the person who creates internal and external product vision and leads product development from scratch.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Light" panose="020B0502040204020203" pitchFamily="34" charset="0"/>
              </a:rPr>
              <a:t>This individual defines customer needs, works with stakeholders and teams on creating the required product, and carries responsibility for overall product success</a:t>
            </a:r>
            <a:r>
              <a:rPr lang="en-US" altLang="en-PK" sz="2400" dirty="0">
                <a:latin typeface="Bahnschrift SemiLight" panose="020B0502040204020203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PK" sz="2400" dirty="0">
                <a:latin typeface="Bahnschrift SemiLight" panose="020B0502040204020203" pitchFamily="34" charset="0"/>
              </a:rPr>
              <a:t>They also formulate and oversee the strategies behind both digital and physical products.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873256"/>
            <a:ext cx="2133600" cy="19847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1. Conducting research </a:t>
            </a:r>
            <a:br>
              <a:rPr lang="en-US" sz="2000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</a:b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19667" y="2999629"/>
            <a:ext cx="3348000" cy="1191371"/>
          </a:xfrm>
        </p:spPr>
        <p:txBody>
          <a:bodyPr/>
          <a:lstStyle/>
          <a:p>
            <a:pPr marL="342900" indent="-342900" algn="just">
              <a:spcAft>
                <a:spcPts val="126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Needs to stay up to date</a:t>
            </a:r>
          </a:p>
          <a:p>
            <a:pPr marL="342900" indent="-342900" algn="just">
              <a:spcAft>
                <a:spcPts val="126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Studying current market trends</a:t>
            </a:r>
            <a:endParaRPr lang="en-US" sz="1800" b="1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000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2. Developing a strategy</a:t>
            </a:r>
            <a:br>
              <a:rPr lang="en-US" sz="2000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</a:br>
            <a:endParaRPr lang="en-US" sz="2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3"/>
          </p:nvPr>
        </p:nvSpPr>
        <p:spPr>
          <a:xfrm>
            <a:off x="6924333" y="2999629"/>
            <a:ext cx="3348000" cy="1747112"/>
          </a:xfrm>
        </p:spPr>
        <p:txBody>
          <a:bodyPr/>
          <a:lstStyle/>
          <a:p>
            <a:pPr marL="342900" indent="-342900" algn="just">
              <a:spcAft>
                <a:spcPts val="126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Research and apply those learnings to crafting a high-level strategic plan.</a:t>
            </a:r>
          </a:p>
          <a:p>
            <a:pPr marL="342900" indent="-342900" algn="just">
              <a:spcAft>
                <a:spcPts val="126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It will solve that market’s specific challenges.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sz="2000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3. Communicating plans</a:t>
            </a:r>
            <a:endParaRPr lang="en-US" sz="2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5"/>
          </p:nvPr>
        </p:nvSpPr>
        <p:spPr>
          <a:xfrm>
            <a:off x="1919667" y="5300608"/>
            <a:ext cx="3348000" cy="102399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To translate this information into a format they can communicate across the organization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idx="6"/>
          </p:nvPr>
        </p:nvSpPr>
        <p:spPr>
          <a:xfrm>
            <a:off x="6924332" y="4746741"/>
            <a:ext cx="3591267" cy="554000"/>
          </a:xfrm>
        </p:spPr>
        <p:txBody>
          <a:bodyPr/>
          <a:lstStyle/>
          <a:p>
            <a:r>
              <a:rPr lang="en-US" sz="2000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4. Coordinating development</a:t>
            </a:r>
            <a:endParaRPr lang="en-US" sz="20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7"/>
          </p:nvPr>
        </p:nvSpPr>
        <p:spPr>
          <a:xfrm>
            <a:off x="6924333" y="5300608"/>
            <a:ext cx="3348000" cy="1557392"/>
          </a:xfrm>
        </p:spPr>
        <p:txBody>
          <a:bodyPr/>
          <a:lstStyle/>
          <a:p>
            <a:pPr marL="488945" indent="-285750" algn="l">
              <a:spcAft>
                <a:spcPts val="126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Involve pulling together the various teams.</a:t>
            </a:r>
          </a:p>
          <a:p>
            <a:pPr marL="488945" indent="-285750" algn="l">
              <a:spcAft>
                <a:spcPts val="126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Ensure everyone shares the same understanding of the plan and goals. </a:t>
            </a:r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altLang="en-PK" dirty="0">
                <a:latin typeface="Berlin Sans FB Demi" panose="020E0802020502020306" pitchFamily="34" charset="0"/>
              </a:rPr>
              <a:t>FUNCTIONS OF PRODUCT MANAGER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53478" y="1531966"/>
            <a:ext cx="813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A Pharmaceutical Product Manager performs an array of </a:t>
            </a:r>
            <a:r>
              <a:rPr lang="en-US" sz="1800" b="1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functions in an organization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. Here are some processes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Light" panose="020B0502040204020203" pitchFamily="34" charset="0"/>
              </a:rPr>
              <a:t>performed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by a product manager:</a:t>
            </a:r>
          </a:p>
        </p:txBody>
      </p:sp>
    </p:spTree>
    <p:extLst>
      <p:ext uri="{BB962C8B-B14F-4D97-AF65-F5344CB8AC3E}">
        <p14:creationId xmlns:p14="http://schemas.microsoft.com/office/powerpoint/2010/main" val="138528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PRODUCT MANAGEMENT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CC3D-3A5E-4F39-A5F5-06201967E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A product management strategy defines what an organization wants to achieve with its product.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Once you have the vision, know the market, and understand customers’ needs, a specific </a:t>
            </a:r>
            <a:r>
              <a:rPr lang="en-US" sz="2000" b="1" dirty="0">
                <a:latin typeface="Bahnschrift SemiLight" panose="020B0502040204020203" pitchFamily="34" charset="0"/>
                <a:hlinkClick r:id="rId2"/>
              </a:rPr>
              <a:t>product strategy</a:t>
            </a:r>
            <a:r>
              <a:rPr lang="en-US" sz="2000" dirty="0">
                <a:latin typeface="Bahnschrift SemiLight" panose="020B0502040204020203" pitchFamily="34" charset="0"/>
              </a:rPr>
              <a:t> has to be formulated accordingly.</a:t>
            </a:r>
          </a:p>
          <a:p>
            <a:pPr marL="0" indent="0" algn="just">
              <a:buNone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Here’s a step-by-step guide on how to create effective product management </a:t>
            </a:r>
          </a:p>
          <a:p>
            <a:pPr algn="just"/>
            <a:r>
              <a:rPr lang="en-US" sz="2000" dirty="0">
                <a:latin typeface="Bahnschrift SemiLight" panose="020B0502040204020203" pitchFamily="34" charset="0"/>
              </a:rPr>
              <a:t>Get to know your customers strategies. </a:t>
            </a:r>
          </a:p>
          <a:p>
            <a:pPr algn="just"/>
            <a:r>
              <a:rPr lang="en-US" sz="2000" dirty="0">
                <a:latin typeface="Bahnschrift SemiLight" panose="020B0502040204020203" pitchFamily="34" charset="0"/>
              </a:rPr>
              <a:t>Know everything about the product</a:t>
            </a:r>
          </a:p>
          <a:p>
            <a:pPr algn="just"/>
            <a:r>
              <a:rPr lang="en-US" sz="2000" dirty="0">
                <a:latin typeface="Bahnschrift SemiLight" panose="020B0502040204020203" pitchFamily="34" charset="0"/>
              </a:rPr>
              <a:t>Identify your product goals and objectives</a:t>
            </a:r>
          </a:p>
          <a:p>
            <a:pPr algn="just"/>
            <a:r>
              <a:rPr lang="en-US" sz="2000" dirty="0">
                <a:latin typeface="Bahnschrift SemiLight" panose="020B0502040204020203" pitchFamily="34" charset="0"/>
              </a:rPr>
              <a:t>Build a product roadmap</a:t>
            </a:r>
          </a:p>
          <a:p>
            <a:pPr algn="just"/>
            <a:r>
              <a:rPr lang="en-US" sz="2000" dirty="0">
                <a:latin typeface="Bahnschrift SemiLight" panose="020B0502040204020203" pitchFamily="34" charset="0"/>
              </a:rPr>
              <a:t>Data analytics</a:t>
            </a:r>
          </a:p>
          <a:p>
            <a:pPr marL="203195" indent="0" algn="just">
              <a:buNone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488945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Product strategy is typically documented in a written </a:t>
            </a:r>
            <a:r>
              <a:rPr lang="en-US" sz="2000" b="1" dirty="0">
                <a:latin typeface="Bahnschrift SemiLight" panose="020B0502040204020203" pitchFamily="34" charset="0"/>
              </a:rPr>
              <a:t>roadmap </a:t>
            </a:r>
            <a:r>
              <a:rPr lang="en-US" sz="2000" dirty="0">
                <a:latin typeface="Bahnschrift SemiLight" panose="020B0502040204020203" pitchFamily="34" charset="0"/>
              </a:rPr>
              <a:t>form that would allow a team to control the work at all stages. A</a:t>
            </a: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 roadmap </a:t>
            </a:r>
            <a:r>
              <a:rPr lang="en-US" sz="2000" b="1" i="1" dirty="0">
                <a:latin typeface="Bahnschrift SemiLight" panose="020B0502040204020203" pitchFamily="34" charset="0"/>
              </a:rPr>
              <a:t>(brand plan) </a:t>
            </a:r>
            <a:r>
              <a:rPr lang="en-US" sz="2000" dirty="0">
                <a:latin typeface="Bahnschrift SemiLight" panose="020B0502040204020203" pitchFamily="34" charset="0"/>
              </a:rPr>
              <a:t>is a tool that provides a framework for a team with a timeline and specific actions, illustrates the vision, goals, and the current state of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281386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ysClr val="windowText" lastClr="000000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BRAND PLAN</a:t>
            </a:r>
            <a:endParaRPr lang="en-US" dirty="0"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0" y="1536633"/>
            <a:ext cx="5288400" cy="46020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A brand marketing plan is a roadmap that outlines all the strategies, tasks, activities and costs that would be needed to make your venture a success. A branding plan includes not just the visual aspects of the brand like the logo and colors, but also information like: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A clear description of what your brand represents.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Consistent brand messaging for audience communication.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Attainable goals for brand reach and recognition.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Executable marketing strategies to use to reach your brand goals.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00201"/>
            <a:ext cx="5562600" cy="51054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softEdge rad="1270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914400"/>
            <a:ext cx="9097645" cy="502919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9396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 dirty="0"/>
              <a:t>THE DUTIES WHEN YOU PURSUE A CAREER IN PRODUCT MANAGEMENT: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2313"/>
              </a:spcBef>
              <a:buFont typeface="+mj-lt"/>
              <a:buAutoNum type="arabicPeriod"/>
            </a:pPr>
            <a:r>
              <a:rPr lang="en-US" altLang="en-PK" sz="1800" dirty="0">
                <a:latin typeface="Bahnschrift SemiLight" panose="020B0502040204020203" pitchFamily="34" charset="0"/>
              </a:rPr>
              <a:t>Specify research necessary to obtain market information Determine customer needs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PK" sz="1800" dirty="0">
                <a:latin typeface="Bahnschrift SemiLight" panose="020B0502040204020203" pitchFamily="34" charset="0"/>
              </a:rPr>
              <a:t>Recommend scope and nature of present and future products Review product specs and features and determine improvements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PK" sz="1800" dirty="0">
                <a:latin typeface="Bahnschrift SemiLight" panose="020B0502040204020203" pitchFamily="34" charset="0"/>
              </a:rPr>
              <a:t>Provide data about current product offerings that can be used for market communication Bring new products into the market Determine pricing</a:t>
            </a:r>
          </a:p>
          <a:p>
            <a:pPr marL="457200" indent="-457200">
              <a:lnSpc>
                <a:spcPct val="150000"/>
              </a:lnSpc>
              <a:spcAft>
                <a:spcPts val="625"/>
              </a:spcAft>
              <a:buFont typeface="+mj-lt"/>
              <a:buAutoNum type="arabicPeriod"/>
            </a:pPr>
            <a:r>
              <a:rPr lang="en-US" altLang="en-PK" sz="1800" dirty="0">
                <a:latin typeface="Bahnschrift SemiLight" panose="020B0502040204020203" pitchFamily="34" charset="0"/>
              </a:rPr>
              <a:t>Develop time-integrated plans working with different departments such as production, advertising, marketing, and sales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PK" sz="1800" dirty="0">
                <a:latin typeface="Bahnschrift SemiLight" panose="020B0502040204020203" pitchFamily="34" charset="0"/>
              </a:rPr>
              <a:t>Contribute to the overall team effort to accomplish the company's mission and vision and to achieve all the goals set by the team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38600" y="23622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erlin Sans FB Demi" panose="020E0802020502020306" pitchFamily="34" charset="0"/>
              </a:rPr>
              <a:t>THANKS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rPr>
              <a:t>!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13" y="3048000"/>
            <a:ext cx="6718374" cy="3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124CD-4F07-4906-AB1D-0DA92C1C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572000"/>
            <a:ext cx="4267200" cy="182880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6076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07A-32F3-4583-9082-092E5F11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Berlin Sans FB Demi" panose="020E0802020502020306" pitchFamily="34" charset="0"/>
              </a:rPr>
              <a:t>WHAT IS PRODUCT MANAGEMENT?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B171-919C-4355-8CCA-5E82EBAA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36632"/>
            <a:ext cx="10272000" cy="494036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Product management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 is a process that focuses on bringing a new product to market or developing an existing one.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It starts with an idea of a product that a customer will interact with and ends with the evaluation of the product’s success in terms of customer-focused framework by means of product excellence.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Product management unites business, product development, marketing, and sales.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Product management is lead by a </a:t>
            </a:r>
            <a:r>
              <a:rPr lang="en-US" sz="1800" b="1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product </a:t>
            </a:r>
            <a:r>
              <a:rPr lang="en-US" sz="18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manager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. Don’t confuse the role with a </a:t>
            </a:r>
            <a:r>
              <a:rPr lang="en-US" sz="1800" b="1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project</a:t>
            </a:r>
            <a:r>
              <a:rPr lang="en-US" sz="18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 manager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A project manager is responsible for a “</a:t>
            </a:r>
            <a:r>
              <a:rPr lang="en-US" sz="1800" b="1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single part of a product life cycle – product development”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while a product manager’s responsibility is to lead a </a:t>
            </a:r>
            <a:r>
              <a:rPr lang="en-US" sz="1800" b="1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“product from the germ of an idea to launch, focusing on features, business value, and the customer”.</a:t>
            </a:r>
            <a:endParaRPr lang="en-US" sz="18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5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4624;p131"/>
          <p:cNvGrpSpPr/>
          <p:nvPr/>
        </p:nvGrpSpPr>
        <p:grpSpPr>
          <a:xfrm>
            <a:off x="2590800" y="609600"/>
            <a:ext cx="7010400" cy="5638800"/>
            <a:chOff x="2389399" y="2595741"/>
            <a:chExt cx="812796" cy="801369"/>
          </a:xfrm>
          <a:noFill/>
          <a:effectLst/>
        </p:grpSpPr>
        <p:grpSp>
          <p:nvGrpSpPr>
            <p:cNvPr id="7" name="Google Shape;14625;p131"/>
            <p:cNvGrpSpPr/>
            <p:nvPr/>
          </p:nvGrpSpPr>
          <p:grpSpPr>
            <a:xfrm>
              <a:off x="2492145" y="2881565"/>
              <a:ext cx="607299" cy="229751"/>
              <a:chOff x="2492145" y="2881565"/>
              <a:chExt cx="607299" cy="229751"/>
            </a:xfrm>
            <a:grpFill/>
          </p:grpSpPr>
          <p:sp>
            <p:nvSpPr>
              <p:cNvPr id="58" name="Google Shape;14626;p131"/>
              <p:cNvSpPr/>
              <p:nvPr/>
            </p:nvSpPr>
            <p:spPr>
              <a:xfrm>
                <a:off x="2530550" y="2913581"/>
                <a:ext cx="530589" cy="165697"/>
              </a:xfrm>
              <a:custGeom>
                <a:avLst/>
                <a:gdLst/>
                <a:ahLst/>
                <a:cxnLst/>
                <a:rect l="l" t="t" r="r" b="b"/>
                <a:pathLst>
                  <a:path w="116549" h="36397" extrusionOk="0">
                    <a:moveTo>
                      <a:pt x="18199" y="1"/>
                    </a:moveTo>
                    <a:cubicBezTo>
                      <a:pt x="8148" y="1"/>
                      <a:pt x="1" y="8148"/>
                      <a:pt x="1" y="18198"/>
                    </a:cubicBezTo>
                    <a:cubicBezTo>
                      <a:pt x="1" y="28249"/>
                      <a:pt x="8148" y="36396"/>
                      <a:pt x="18199" y="36396"/>
                    </a:cubicBezTo>
                    <a:lnTo>
                      <a:pt x="98350" y="36396"/>
                    </a:lnTo>
                    <a:cubicBezTo>
                      <a:pt x="108401" y="36396"/>
                      <a:pt x="116548" y="28249"/>
                      <a:pt x="116548" y="18198"/>
                    </a:cubicBezTo>
                    <a:cubicBezTo>
                      <a:pt x="116548" y="8148"/>
                      <a:pt x="108401" y="1"/>
                      <a:pt x="98350" y="1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latin typeface="Bahnschrift SemiLight" panose="020B0502040204020203" pitchFamily="34" charset="0"/>
                  </a:rPr>
                  <a:t>PRODUCT MANAGEMENT</a:t>
                </a:r>
                <a:endParaRPr sz="2800" b="1" dirty="0">
                  <a:latin typeface="Bahnschrift SemiLight" panose="020B0502040204020203" pitchFamily="34" charset="0"/>
                </a:endParaRPr>
              </a:p>
            </p:txBody>
          </p:sp>
          <p:sp>
            <p:nvSpPr>
              <p:cNvPr id="59" name="Google Shape;14627;p131"/>
              <p:cNvSpPr/>
              <p:nvPr/>
            </p:nvSpPr>
            <p:spPr>
              <a:xfrm>
                <a:off x="2886492" y="2881565"/>
                <a:ext cx="212952" cy="229751"/>
              </a:xfrm>
              <a:custGeom>
                <a:avLst/>
                <a:gdLst/>
                <a:ahLst/>
                <a:cxnLst/>
                <a:rect l="l" t="t" r="r" b="b"/>
                <a:pathLst>
                  <a:path w="46777" h="50467" extrusionOk="0">
                    <a:moveTo>
                      <a:pt x="1" y="1"/>
                    </a:moveTo>
                    <a:lnTo>
                      <a:pt x="1" y="1458"/>
                    </a:lnTo>
                    <a:lnTo>
                      <a:pt x="21544" y="1458"/>
                    </a:lnTo>
                    <a:cubicBezTo>
                      <a:pt x="34653" y="1458"/>
                      <a:pt x="45320" y="12123"/>
                      <a:pt x="45320" y="25233"/>
                    </a:cubicBezTo>
                    <a:cubicBezTo>
                      <a:pt x="45320" y="38344"/>
                      <a:pt x="34653" y="49009"/>
                      <a:pt x="21544" y="49009"/>
                    </a:cubicBezTo>
                    <a:lnTo>
                      <a:pt x="1" y="49009"/>
                    </a:lnTo>
                    <a:lnTo>
                      <a:pt x="1" y="50466"/>
                    </a:lnTo>
                    <a:lnTo>
                      <a:pt x="21544" y="50466"/>
                    </a:lnTo>
                    <a:cubicBezTo>
                      <a:pt x="35457" y="50466"/>
                      <a:pt x="46776" y="39146"/>
                      <a:pt x="46776" y="25233"/>
                    </a:cubicBezTo>
                    <a:cubicBezTo>
                      <a:pt x="46776" y="11322"/>
                      <a:pt x="35457" y="1"/>
                      <a:pt x="21544" y="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628;p131"/>
              <p:cNvSpPr/>
              <p:nvPr/>
            </p:nvSpPr>
            <p:spPr>
              <a:xfrm>
                <a:off x="2492145" y="2881565"/>
                <a:ext cx="212934" cy="229751"/>
              </a:xfrm>
              <a:custGeom>
                <a:avLst/>
                <a:gdLst/>
                <a:ahLst/>
                <a:cxnLst/>
                <a:rect l="l" t="t" r="r" b="b"/>
                <a:pathLst>
                  <a:path w="46773" h="50467" extrusionOk="0">
                    <a:moveTo>
                      <a:pt x="25232" y="1"/>
                    </a:moveTo>
                    <a:cubicBezTo>
                      <a:pt x="11319" y="1"/>
                      <a:pt x="0" y="11322"/>
                      <a:pt x="0" y="25233"/>
                    </a:cubicBezTo>
                    <a:cubicBezTo>
                      <a:pt x="0" y="39146"/>
                      <a:pt x="11319" y="50466"/>
                      <a:pt x="25232" y="50466"/>
                    </a:cubicBezTo>
                    <a:lnTo>
                      <a:pt x="46773" y="50466"/>
                    </a:lnTo>
                    <a:lnTo>
                      <a:pt x="46773" y="49007"/>
                    </a:lnTo>
                    <a:lnTo>
                      <a:pt x="25232" y="49007"/>
                    </a:lnTo>
                    <a:cubicBezTo>
                      <a:pt x="12124" y="49007"/>
                      <a:pt x="1456" y="38344"/>
                      <a:pt x="1456" y="25233"/>
                    </a:cubicBezTo>
                    <a:cubicBezTo>
                      <a:pt x="1456" y="12123"/>
                      <a:pt x="12124" y="1457"/>
                      <a:pt x="25232" y="1457"/>
                    </a:cubicBezTo>
                    <a:lnTo>
                      <a:pt x="46773" y="1457"/>
                    </a:lnTo>
                    <a:lnTo>
                      <a:pt x="46773" y="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4629;p131"/>
            <p:cNvGrpSpPr/>
            <p:nvPr/>
          </p:nvGrpSpPr>
          <p:grpSpPr>
            <a:xfrm>
              <a:off x="2389399" y="2595741"/>
              <a:ext cx="812796" cy="296825"/>
              <a:chOff x="2389399" y="2595741"/>
              <a:chExt cx="812796" cy="296825"/>
            </a:xfrm>
            <a:grpFill/>
          </p:grpSpPr>
          <p:grpSp>
            <p:nvGrpSpPr>
              <p:cNvPr id="34" name="Google Shape;14630;p131"/>
              <p:cNvGrpSpPr/>
              <p:nvPr/>
            </p:nvGrpSpPr>
            <p:grpSpPr>
              <a:xfrm>
                <a:off x="2389399" y="2595741"/>
                <a:ext cx="363638" cy="296825"/>
                <a:chOff x="2389399" y="2595741"/>
                <a:chExt cx="363638" cy="296825"/>
              </a:xfrm>
              <a:grpFill/>
            </p:grpSpPr>
            <p:grpSp>
              <p:nvGrpSpPr>
                <p:cNvPr id="51" name="Google Shape;14631;p131"/>
                <p:cNvGrpSpPr/>
                <p:nvPr/>
              </p:nvGrpSpPr>
              <p:grpSpPr>
                <a:xfrm>
                  <a:off x="2493852" y="2794333"/>
                  <a:ext cx="259185" cy="98233"/>
                  <a:chOff x="2493852" y="2794333"/>
                  <a:chExt cx="259185" cy="98233"/>
                </a:xfrm>
                <a:grpFill/>
              </p:grpSpPr>
              <p:sp>
                <p:nvSpPr>
                  <p:cNvPr id="55" name="Google Shape;14632;p131"/>
                  <p:cNvSpPr/>
                  <p:nvPr/>
                </p:nvSpPr>
                <p:spPr>
                  <a:xfrm>
                    <a:off x="2500419" y="2800896"/>
                    <a:ext cx="246135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6" h="18698" extrusionOk="0">
                        <a:moveTo>
                          <a:pt x="243" y="1"/>
                        </a:moveTo>
                        <a:cubicBezTo>
                          <a:pt x="108" y="1"/>
                          <a:pt x="1" y="108"/>
                          <a:pt x="1" y="243"/>
                        </a:cubicBezTo>
                        <a:cubicBezTo>
                          <a:pt x="1" y="4216"/>
                          <a:pt x="3233" y="7447"/>
                          <a:pt x="7204" y="7447"/>
                        </a:cubicBezTo>
                        <a:lnTo>
                          <a:pt x="47616" y="7447"/>
                        </a:lnTo>
                        <a:cubicBezTo>
                          <a:pt x="50905" y="7447"/>
                          <a:pt x="53581" y="10122"/>
                          <a:pt x="53581" y="13412"/>
                        </a:cubicBezTo>
                        <a:lnTo>
                          <a:pt x="53581" y="18455"/>
                        </a:lnTo>
                        <a:cubicBezTo>
                          <a:pt x="53581" y="18590"/>
                          <a:pt x="53688" y="18697"/>
                          <a:pt x="53823" y="18697"/>
                        </a:cubicBezTo>
                        <a:cubicBezTo>
                          <a:pt x="53957" y="18697"/>
                          <a:pt x="54065" y="18590"/>
                          <a:pt x="54062" y="18455"/>
                        </a:cubicBezTo>
                        <a:lnTo>
                          <a:pt x="54062" y="13412"/>
                        </a:lnTo>
                        <a:cubicBezTo>
                          <a:pt x="54062" y="9854"/>
                          <a:pt x="51169" y="6961"/>
                          <a:pt x="47611" y="6961"/>
                        </a:cubicBezTo>
                        <a:lnTo>
                          <a:pt x="7203" y="6961"/>
                        </a:lnTo>
                        <a:cubicBezTo>
                          <a:pt x="3498" y="6961"/>
                          <a:pt x="485" y="3946"/>
                          <a:pt x="485" y="243"/>
                        </a:cubicBezTo>
                        <a:cubicBezTo>
                          <a:pt x="485" y="108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14633;p131"/>
                  <p:cNvSpPr/>
                  <p:nvPr/>
                </p:nvSpPr>
                <p:spPr>
                  <a:xfrm>
                    <a:off x="2493852" y="2794333"/>
                    <a:ext cx="15360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4" y="2617"/>
                          <a:pt x="3374" y="1687"/>
                        </a:cubicBezTo>
                        <a:cubicBezTo>
                          <a:pt x="3374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14634;p131"/>
                  <p:cNvSpPr/>
                  <p:nvPr/>
                </p:nvSpPr>
                <p:spPr>
                  <a:xfrm>
                    <a:off x="2737686" y="2877210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" name="Google Shape;14636;p131"/>
                <p:cNvSpPr/>
                <p:nvPr/>
              </p:nvSpPr>
              <p:spPr>
                <a:xfrm>
                  <a:off x="2389399" y="2595741"/>
                  <a:ext cx="224343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US" sz="2200" b="1" dirty="0">
                      <a:latin typeface="Bahnschrift SemiLight" panose="020B0502040204020203" pitchFamily="34" charset="0"/>
                    </a:rPr>
                    <a:t>FINANCE</a:t>
                  </a:r>
                  <a:endParaRPr sz="2200" b="1"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35" name="Google Shape;14638;p131"/>
              <p:cNvGrpSpPr/>
              <p:nvPr/>
            </p:nvGrpSpPr>
            <p:grpSpPr>
              <a:xfrm>
                <a:off x="2683630" y="2595741"/>
                <a:ext cx="224334" cy="296825"/>
                <a:chOff x="2683630" y="2595741"/>
                <a:chExt cx="224334" cy="296825"/>
              </a:xfrm>
              <a:grpFill/>
            </p:grpSpPr>
            <p:grpSp>
              <p:nvGrpSpPr>
                <p:cNvPr id="44" name="Google Shape;14639;p131"/>
                <p:cNvGrpSpPr/>
                <p:nvPr/>
              </p:nvGrpSpPr>
              <p:grpSpPr>
                <a:xfrm>
                  <a:off x="2788083" y="2794333"/>
                  <a:ext cx="15356" cy="98233"/>
                  <a:chOff x="2788083" y="2794333"/>
                  <a:chExt cx="15356" cy="98233"/>
                </a:xfrm>
                <a:grpFill/>
              </p:grpSpPr>
              <p:sp>
                <p:nvSpPr>
                  <p:cNvPr id="48" name="Google Shape;14640;p131"/>
                  <p:cNvSpPr/>
                  <p:nvPr/>
                </p:nvSpPr>
                <p:spPr>
                  <a:xfrm>
                    <a:off x="2794655" y="2800905"/>
                    <a:ext cx="2213" cy="85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6" extrusionOk="0">
                        <a:moveTo>
                          <a:pt x="243" y="0"/>
                        </a:moveTo>
                        <a:cubicBezTo>
                          <a:pt x="108" y="0"/>
                          <a:pt x="1" y="109"/>
                          <a:pt x="1" y="243"/>
                        </a:cubicBezTo>
                        <a:lnTo>
                          <a:pt x="1" y="18453"/>
                        </a:lnTo>
                        <a:cubicBezTo>
                          <a:pt x="1" y="18588"/>
                          <a:pt x="108" y="18695"/>
                          <a:pt x="243" y="18695"/>
                        </a:cubicBezTo>
                        <a:cubicBezTo>
                          <a:pt x="377" y="18695"/>
                          <a:pt x="485" y="18588"/>
                          <a:pt x="485" y="18453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0"/>
                          <a:pt x="243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14641;p131"/>
                  <p:cNvSpPr/>
                  <p:nvPr/>
                </p:nvSpPr>
                <p:spPr>
                  <a:xfrm>
                    <a:off x="2788083" y="2794333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7"/>
                          <a:pt x="3372" y="1687"/>
                        </a:cubicBezTo>
                        <a:cubicBezTo>
                          <a:pt x="3372" y="754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14642;p131"/>
                  <p:cNvSpPr/>
                  <p:nvPr/>
                </p:nvSpPr>
                <p:spPr>
                  <a:xfrm>
                    <a:off x="2788083" y="2877210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" name="Google Shape;14644;p131"/>
                <p:cNvSpPr/>
                <p:nvPr/>
              </p:nvSpPr>
              <p:spPr>
                <a:xfrm>
                  <a:off x="2683630" y="2595741"/>
                  <a:ext cx="224334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 b="1" dirty="0">
                      <a:latin typeface="Bahnschrift SemiLight" panose="020B0502040204020203" pitchFamily="34" charset="0"/>
                    </a:rPr>
                    <a:t>LEGAL</a:t>
                  </a:r>
                  <a:endParaRPr sz="2200" b="1"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36" name="Google Shape;14646;p131"/>
              <p:cNvGrpSpPr/>
              <p:nvPr/>
            </p:nvGrpSpPr>
            <p:grpSpPr>
              <a:xfrm>
                <a:off x="2838475" y="2595741"/>
                <a:ext cx="363720" cy="296825"/>
                <a:chOff x="2838475" y="2595741"/>
                <a:chExt cx="363720" cy="296825"/>
              </a:xfrm>
              <a:grpFill/>
            </p:grpSpPr>
            <p:grpSp>
              <p:nvGrpSpPr>
                <p:cNvPr id="37" name="Google Shape;14647;p131"/>
                <p:cNvGrpSpPr/>
                <p:nvPr/>
              </p:nvGrpSpPr>
              <p:grpSpPr>
                <a:xfrm>
                  <a:off x="2838475" y="2794333"/>
                  <a:ext cx="259186" cy="98233"/>
                  <a:chOff x="2838475" y="2794333"/>
                  <a:chExt cx="259186" cy="98233"/>
                </a:xfrm>
                <a:grpFill/>
              </p:grpSpPr>
              <p:sp>
                <p:nvSpPr>
                  <p:cNvPr id="41" name="Google Shape;14648;p131"/>
                  <p:cNvSpPr/>
                  <p:nvPr/>
                </p:nvSpPr>
                <p:spPr>
                  <a:xfrm>
                    <a:off x="2845042" y="2800896"/>
                    <a:ext cx="246122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3" h="18698" extrusionOk="0">
                        <a:moveTo>
                          <a:pt x="53821" y="1"/>
                        </a:moveTo>
                        <a:cubicBezTo>
                          <a:pt x="53687" y="1"/>
                          <a:pt x="53579" y="108"/>
                          <a:pt x="53579" y="243"/>
                        </a:cubicBezTo>
                        <a:cubicBezTo>
                          <a:pt x="53579" y="3946"/>
                          <a:pt x="50564" y="6961"/>
                          <a:pt x="46861" y="6961"/>
                        </a:cubicBezTo>
                        <a:lnTo>
                          <a:pt x="6451" y="6961"/>
                        </a:lnTo>
                        <a:cubicBezTo>
                          <a:pt x="2895" y="6961"/>
                          <a:pt x="0" y="9857"/>
                          <a:pt x="0" y="13412"/>
                        </a:cubicBezTo>
                        <a:lnTo>
                          <a:pt x="0" y="18455"/>
                        </a:lnTo>
                        <a:cubicBezTo>
                          <a:pt x="0" y="18590"/>
                          <a:pt x="109" y="18697"/>
                          <a:pt x="242" y="18697"/>
                        </a:cubicBezTo>
                        <a:cubicBezTo>
                          <a:pt x="379" y="18697"/>
                          <a:pt x="487" y="18590"/>
                          <a:pt x="486" y="18455"/>
                        </a:cubicBezTo>
                        <a:lnTo>
                          <a:pt x="486" y="13412"/>
                        </a:lnTo>
                        <a:cubicBezTo>
                          <a:pt x="486" y="10122"/>
                          <a:pt x="3162" y="7447"/>
                          <a:pt x="6451" y="7447"/>
                        </a:cubicBezTo>
                        <a:lnTo>
                          <a:pt x="46858" y="7447"/>
                        </a:lnTo>
                        <a:cubicBezTo>
                          <a:pt x="50831" y="7447"/>
                          <a:pt x="54063" y="4215"/>
                          <a:pt x="54063" y="243"/>
                        </a:cubicBezTo>
                        <a:cubicBezTo>
                          <a:pt x="54063" y="108"/>
                          <a:pt x="53954" y="1"/>
                          <a:pt x="53821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14649;p131"/>
                  <p:cNvSpPr/>
                  <p:nvPr/>
                </p:nvSpPr>
                <p:spPr>
                  <a:xfrm>
                    <a:off x="3082301" y="2794333"/>
                    <a:ext cx="15360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0" y="754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3" y="2617"/>
                          <a:pt x="3373" y="1687"/>
                        </a:cubicBezTo>
                        <a:cubicBezTo>
                          <a:pt x="3373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14650;p131"/>
                  <p:cNvSpPr/>
                  <p:nvPr/>
                </p:nvSpPr>
                <p:spPr>
                  <a:xfrm>
                    <a:off x="2838475" y="2877210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" name="Google Shape;14652;p131"/>
                <p:cNvSpPr/>
                <p:nvPr/>
              </p:nvSpPr>
              <p:spPr>
                <a:xfrm>
                  <a:off x="2977852" y="2595741"/>
                  <a:ext cx="224343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US" sz="2200" b="1" dirty="0">
                      <a:latin typeface="Bahnschrift SemiLight" panose="020B0502040204020203" pitchFamily="34" charset="0"/>
                    </a:rPr>
                    <a:t>MARKETING</a:t>
                  </a:r>
                  <a:endParaRPr sz="2200" b="1"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grpSp>
          <p:nvGrpSpPr>
            <p:cNvPr id="9" name="Google Shape;14654;p131"/>
            <p:cNvGrpSpPr/>
            <p:nvPr/>
          </p:nvGrpSpPr>
          <p:grpSpPr>
            <a:xfrm>
              <a:off x="2389399" y="3100241"/>
              <a:ext cx="812796" cy="296869"/>
              <a:chOff x="2389399" y="3100241"/>
              <a:chExt cx="812796" cy="296869"/>
            </a:xfrm>
            <a:grpFill/>
          </p:grpSpPr>
          <p:grpSp>
            <p:nvGrpSpPr>
              <p:cNvPr id="10" name="Google Shape;14655;p131"/>
              <p:cNvGrpSpPr/>
              <p:nvPr/>
            </p:nvGrpSpPr>
            <p:grpSpPr>
              <a:xfrm>
                <a:off x="2683630" y="3100241"/>
                <a:ext cx="224334" cy="296869"/>
                <a:chOff x="2683630" y="3100241"/>
                <a:chExt cx="224334" cy="296869"/>
              </a:xfrm>
              <a:grpFill/>
            </p:grpSpPr>
            <p:grpSp>
              <p:nvGrpSpPr>
                <p:cNvPr id="27" name="Google Shape;14656;p131"/>
                <p:cNvGrpSpPr/>
                <p:nvPr/>
              </p:nvGrpSpPr>
              <p:grpSpPr>
                <a:xfrm>
                  <a:off x="2788083" y="3100241"/>
                  <a:ext cx="15356" cy="98236"/>
                  <a:chOff x="2788083" y="3100241"/>
                  <a:chExt cx="15356" cy="98236"/>
                </a:xfrm>
                <a:grpFill/>
              </p:grpSpPr>
              <p:sp>
                <p:nvSpPr>
                  <p:cNvPr id="31" name="Google Shape;14657;p131"/>
                  <p:cNvSpPr/>
                  <p:nvPr/>
                </p:nvSpPr>
                <p:spPr>
                  <a:xfrm>
                    <a:off x="2794655" y="3106808"/>
                    <a:ext cx="2213" cy="85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7" extrusionOk="0">
                        <a:moveTo>
                          <a:pt x="243" y="1"/>
                        </a:moveTo>
                        <a:cubicBezTo>
                          <a:pt x="108" y="1"/>
                          <a:pt x="1" y="109"/>
                          <a:pt x="1" y="243"/>
                        </a:cubicBezTo>
                        <a:lnTo>
                          <a:pt x="1" y="18455"/>
                        </a:lnTo>
                        <a:cubicBezTo>
                          <a:pt x="1" y="18588"/>
                          <a:pt x="108" y="18697"/>
                          <a:pt x="243" y="18697"/>
                        </a:cubicBezTo>
                        <a:cubicBezTo>
                          <a:pt x="377" y="18697"/>
                          <a:pt x="485" y="18588"/>
                          <a:pt x="485" y="18455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14658;p131"/>
                  <p:cNvSpPr/>
                  <p:nvPr/>
                </p:nvSpPr>
                <p:spPr>
                  <a:xfrm>
                    <a:off x="2788083" y="3183117"/>
                    <a:ext cx="15356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9"/>
                          <a:pt x="3372" y="1687"/>
                        </a:cubicBezTo>
                        <a:cubicBezTo>
                          <a:pt x="3372" y="755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14659;p131"/>
                  <p:cNvSpPr/>
                  <p:nvPr/>
                </p:nvSpPr>
                <p:spPr>
                  <a:xfrm>
                    <a:off x="2788083" y="3100241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" name="Google Shape;14661;p131"/>
                <p:cNvSpPr/>
                <p:nvPr/>
              </p:nvSpPr>
              <p:spPr>
                <a:xfrm>
                  <a:off x="2683630" y="3215065"/>
                  <a:ext cx="224334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88" extrusionOk="0">
                      <a:moveTo>
                        <a:pt x="7996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6" y="39988"/>
                      </a:cubicBezTo>
                      <a:lnTo>
                        <a:pt x="41280" y="39988"/>
                      </a:lnTo>
                      <a:cubicBezTo>
                        <a:pt x="45697" y="39988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79"/>
                        <a:pt x="45697" y="0"/>
                        <a:pt x="41280" y="0"/>
                      </a:cubicBez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ctr">
                    <a:buFont typeface="Arial"/>
                    <a:buNone/>
                  </a:pPr>
                  <a:r>
                    <a:rPr lang="en-US" sz="2200" b="1" dirty="0">
                      <a:latin typeface="Bahnschrift SemiLight" panose="020B0502040204020203" pitchFamily="34" charset="0"/>
                    </a:rPr>
                    <a:t>MANUFACTURING</a:t>
                  </a:r>
                  <a:endParaRPr sz="2200" b="1"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11" name="Google Shape;14663;p131"/>
              <p:cNvGrpSpPr/>
              <p:nvPr/>
            </p:nvGrpSpPr>
            <p:grpSpPr>
              <a:xfrm>
                <a:off x="2389399" y="3100241"/>
                <a:ext cx="363638" cy="296869"/>
                <a:chOff x="2389399" y="3100241"/>
                <a:chExt cx="363638" cy="296869"/>
              </a:xfrm>
              <a:grpFill/>
            </p:grpSpPr>
            <p:grpSp>
              <p:nvGrpSpPr>
                <p:cNvPr id="20" name="Google Shape;14664;p131"/>
                <p:cNvGrpSpPr/>
                <p:nvPr/>
              </p:nvGrpSpPr>
              <p:grpSpPr>
                <a:xfrm>
                  <a:off x="2493852" y="3100241"/>
                  <a:ext cx="259185" cy="98236"/>
                  <a:chOff x="2493852" y="3100241"/>
                  <a:chExt cx="259185" cy="98236"/>
                </a:xfrm>
                <a:grpFill/>
              </p:grpSpPr>
              <p:sp>
                <p:nvSpPr>
                  <p:cNvPr id="24" name="Google Shape;14665;p131"/>
                  <p:cNvSpPr/>
                  <p:nvPr/>
                </p:nvSpPr>
                <p:spPr>
                  <a:xfrm>
                    <a:off x="2500428" y="3106803"/>
                    <a:ext cx="246126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4" h="18698" extrusionOk="0">
                        <a:moveTo>
                          <a:pt x="53821" y="0"/>
                        </a:moveTo>
                        <a:cubicBezTo>
                          <a:pt x="53686" y="0"/>
                          <a:pt x="53579" y="109"/>
                          <a:pt x="53579" y="242"/>
                        </a:cubicBezTo>
                        <a:lnTo>
                          <a:pt x="53579" y="5286"/>
                        </a:lnTo>
                        <a:cubicBezTo>
                          <a:pt x="53579" y="8576"/>
                          <a:pt x="50903" y="11250"/>
                          <a:pt x="47614" y="11250"/>
                        </a:cubicBezTo>
                        <a:lnTo>
                          <a:pt x="7205" y="11250"/>
                        </a:lnTo>
                        <a:cubicBezTo>
                          <a:pt x="3232" y="11250"/>
                          <a:pt x="0" y="14484"/>
                          <a:pt x="0" y="18456"/>
                        </a:cubicBezTo>
                        <a:cubicBezTo>
                          <a:pt x="0" y="18589"/>
                          <a:pt x="109" y="18698"/>
                          <a:pt x="242" y="18698"/>
                        </a:cubicBezTo>
                        <a:cubicBezTo>
                          <a:pt x="376" y="18698"/>
                          <a:pt x="485" y="18589"/>
                          <a:pt x="485" y="18456"/>
                        </a:cubicBezTo>
                        <a:cubicBezTo>
                          <a:pt x="485" y="14751"/>
                          <a:pt x="3499" y="11736"/>
                          <a:pt x="7202" y="11736"/>
                        </a:cubicBezTo>
                        <a:lnTo>
                          <a:pt x="47612" y="11736"/>
                        </a:lnTo>
                        <a:cubicBezTo>
                          <a:pt x="51169" y="11736"/>
                          <a:pt x="54063" y="8843"/>
                          <a:pt x="54063" y="5286"/>
                        </a:cubicBezTo>
                        <a:lnTo>
                          <a:pt x="54063" y="242"/>
                        </a:lnTo>
                        <a:cubicBezTo>
                          <a:pt x="54063" y="109"/>
                          <a:pt x="53955" y="0"/>
                          <a:pt x="53821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14666;p131"/>
                  <p:cNvSpPr/>
                  <p:nvPr/>
                </p:nvSpPr>
                <p:spPr>
                  <a:xfrm>
                    <a:off x="2493852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4" y="2619"/>
                          <a:pt x="3374" y="1687"/>
                        </a:cubicBezTo>
                        <a:cubicBezTo>
                          <a:pt x="3374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14667;p131"/>
                  <p:cNvSpPr/>
                  <p:nvPr/>
                </p:nvSpPr>
                <p:spPr>
                  <a:xfrm>
                    <a:off x="2737686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" name="Google Shape;14669;p131"/>
                <p:cNvSpPr/>
                <p:nvPr/>
              </p:nvSpPr>
              <p:spPr>
                <a:xfrm>
                  <a:off x="2389399" y="3215065"/>
                  <a:ext cx="224343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88" extrusionOk="0">
                      <a:moveTo>
                        <a:pt x="7997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7" y="39988"/>
                      </a:cubicBezTo>
                      <a:lnTo>
                        <a:pt x="41282" y="39988"/>
                      </a:lnTo>
                      <a:cubicBezTo>
                        <a:pt x="45697" y="39988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79"/>
                        <a:pt x="45697" y="0"/>
                        <a:pt x="41282" y="0"/>
                      </a:cubicBez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US" sz="2200" b="1" dirty="0">
                      <a:latin typeface="Bahnschrift SemiLight" panose="020B0502040204020203" pitchFamily="34" charset="0"/>
                    </a:rPr>
                    <a:t>CUSTOMER</a:t>
                  </a:r>
                  <a:r>
                    <a:rPr lang="en-US" sz="2400" b="1" dirty="0">
                      <a:latin typeface="Bahnschrift SemiLight" panose="020B0502040204020203" pitchFamily="34" charset="0"/>
                    </a:rPr>
                    <a:t> </a:t>
                  </a:r>
                  <a:r>
                    <a:rPr lang="en-US" sz="2200" b="1" dirty="0">
                      <a:latin typeface="Bahnschrift SemiLight" panose="020B0502040204020203" pitchFamily="34" charset="0"/>
                    </a:rPr>
                    <a:t>SERVICE</a:t>
                  </a:r>
                  <a:endParaRPr sz="2200" b="1"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12" name="Google Shape;14671;p131"/>
              <p:cNvGrpSpPr/>
              <p:nvPr/>
            </p:nvGrpSpPr>
            <p:grpSpPr>
              <a:xfrm>
                <a:off x="2838475" y="3100241"/>
                <a:ext cx="363720" cy="296869"/>
                <a:chOff x="2838475" y="3100241"/>
                <a:chExt cx="363720" cy="296869"/>
              </a:xfrm>
              <a:grpFill/>
            </p:grpSpPr>
            <p:grpSp>
              <p:nvGrpSpPr>
                <p:cNvPr id="13" name="Google Shape;14672;p131"/>
                <p:cNvGrpSpPr/>
                <p:nvPr/>
              </p:nvGrpSpPr>
              <p:grpSpPr>
                <a:xfrm>
                  <a:off x="2838475" y="3100241"/>
                  <a:ext cx="259186" cy="98236"/>
                  <a:chOff x="2838475" y="3100241"/>
                  <a:chExt cx="259186" cy="98236"/>
                </a:xfrm>
                <a:grpFill/>
              </p:grpSpPr>
              <p:sp>
                <p:nvSpPr>
                  <p:cNvPr id="17" name="Google Shape;14673;p131"/>
                  <p:cNvSpPr/>
                  <p:nvPr/>
                </p:nvSpPr>
                <p:spPr>
                  <a:xfrm>
                    <a:off x="2845042" y="3106803"/>
                    <a:ext cx="246131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5" h="18698" extrusionOk="0">
                        <a:moveTo>
                          <a:pt x="242" y="0"/>
                        </a:moveTo>
                        <a:cubicBezTo>
                          <a:pt x="109" y="0"/>
                          <a:pt x="0" y="109"/>
                          <a:pt x="0" y="242"/>
                        </a:cubicBezTo>
                        <a:lnTo>
                          <a:pt x="0" y="5286"/>
                        </a:lnTo>
                        <a:cubicBezTo>
                          <a:pt x="0" y="8843"/>
                          <a:pt x="2895" y="11736"/>
                          <a:pt x="6451" y="11736"/>
                        </a:cubicBezTo>
                        <a:lnTo>
                          <a:pt x="46862" y="11736"/>
                        </a:lnTo>
                        <a:cubicBezTo>
                          <a:pt x="50567" y="11736"/>
                          <a:pt x="53580" y="14751"/>
                          <a:pt x="53580" y="18456"/>
                        </a:cubicBezTo>
                        <a:cubicBezTo>
                          <a:pt x="53580" y="18589"/>
                          <a:pt x="53689" y="18698"/>
                          <a:pt x="53822" y="18698"/>
                        </a:cubicBezTo>
                        <a:cubicBezTo>
                          <a:pt x="53957" y="18698"/>
                          <a:pt x="54064" y="18589"/>
                          <a:pt x="54063" y="18456"/>
                        </a:cubicBezTo>
                        <a:cubicBezTo>
                          <a:pt x="54063" y="14484"/>
                          <a:pt x="50831" y="11250"/>
                          <a:pt x="46858" y="11250"/>
                        </a:cubicBezTo>
                        <a:lnTo>
                          <a:pt x="6449" y="11250"/>
                        </a:lnTo>
                        <a:cubicBezTo>
                          <a:pt x="3160" y="11250"/>
                          <a:pt x="484" y="8576"/>
                          <a:pt x="484" y="5286"/>
                        </a:cubicBezTo>
                        <a:lnTo>
                          <a:pt x="484" y="242"/>
                        </a:lnTo>
                        <a:cubicBezTo>
                          <a:pt x="484" y="109"/>
                          <a:pt x="376" y="0"/>
                          <a:pt x="242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4674;p131"/>
                  <p:cNvSpPr/>
                  <p:nvPr/>
                </p:nvSpPr>
                <p:spPr>
                  <a:xfrm>
                    <a:off x="3082301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0" y="755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3" y="2619"/>
                          <a:pt x="3373" y="1687"/>
                        </a:cubicBezTo>
                        <a:cubicBezTo>
                          <a:pt x="3373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4675;p131"/>
                  <p:cNvSpPr/>
                  <p:nvPr/>
                </p:nvSpPr>
                <p:spPr>
                  <a:xfrm>
                    <a:off x="2838475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" name="Google Shape;14677;p131"/>
                <p:cNvSpPr/>
                <p:nvPr/>
              </p:nvSpPr>
              <p:spPr>
                <a:xfrm>
                  <a:off x="2977852" y="3215065"/>
                  <a:ext cx="224343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88" extrusionOk="0">
                      <a:moveTo>
                        <a:pt x="7995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5" y="39988"/>
                      </a:cubicBezTo>
                      <a:lnTo>
                        <a:pt x="41282" y="39988"/>
                      </a:lnTo>
                      <a:cubicBezTo>
                        <a:pt x="45698" y="39988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79"/>
                        <a:pt x="45698" y="0"/>
                        <a:pt x="41282" y="0"/>
                      </a:cubicBez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US" sz="2200" b="1" dirty="0">
                      <a:latin typeface="Bahnschrift SemiLight" panose="020B0502040204020203" pitchFamily="34" charset="0"/>
                    </a:rPr>
                    <a:t>OPERATIONS</a:t>
                  </a:r>
                  <a:endParaRPr sz="2200" b="1"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</p:grpSp>
      <p:sp>
        <p:nvSpPr>
          <p:cNvPr id="64" name="Google Shape;14640;p131"/>
          <p:cNvSpPr/>
          <p:nvPr/>
        </p:nvSpPr>
        <p:spPr>
          <a:xfrm rot="16200000">
            <a:off x="9161980" y="3053783"/>
            <a:ext cx="19087" cy="598901"/>
          </a:xfrm>
          <a:custGeom>
            <a:avLst/>
            <a:gdLst/>
            <a:ahLst/>
            <a:cxnLst/>
            <a:rect l="l" t="t" r="r" b="b"/>
            <a:pathLst>
              <a:path w="486" h="18696" extrusionOk="0">
                <a:moveTo>
                  <a:pt x="243" y="0"/>
                </a:moveTo>
                <a:cubicBezTo>
                  <a:pt x="108" y="0"/>
                  <a:pt x="1" y="109"/>
                  <a:pt x="1" y="243"/>
                </a:cubicBezTo>
                <a:lnTo>
                  <a:pt x="1" y="18453"/>
                </a:lnTo>
                <a:cubicBezTo>
                  <a:pt x="1" y="18588"/>
                  <a:pt x="108" y="18695"/>
                  <a:pt x="243" y="18695"/>
                </a:cubicBezTo>
                <a:cubicBezTo>
                  <a:pt x="377" y="18695"/>
                  <a:pt x="485" y="18588"/>
                  <a:pt x="485" y="18453"/>
                </a:cubicBezTo>
                <a:lnTo>
                  <a:pt x="485" y="243"/>
                </a:lnTo>
                <a:cubicBezTo>
                  <a:pt x="485" y="109"/>
                  <a:pt x="377" y="0"/>
                  <a:pt x="243" y="0"/>
                </a:cubicBezTo>
                <a:close/>
              </a:path>
            </a:pathLst>
          </a:cu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4641;p131"/>
          <p:cNvSpPr/>
          <p:nvPr/>
        </p:nvSpPr>
        <p:spPr>
          <a:xfrm rot="16200000">
            <a:off x="8805850" y="3304280"/>
            <a:ext cx="132446" cy="108052"/>
          </a:xfrm>
          <a:custGeom>
            <a:avLst/>
            <a:gdLst/>
            <a:ahLst/>
            <a:cxnLst/>
            <a:rect l="l" t="t" r="r" b="b"/>
            <a:pathLst>
              <a:path w="3373" h="3373" extrusionOk="0">
                <a:moveTo>
                  <a:pt x="1687" y="0"/>
                </a:moveTo>
                <a:cubicBezTo>
                  <a:pt x="755" y="0"/>
                  <a:pt x="1" y="754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8" y="3373"/>
                  <a:pt x="3372" y="2617"/>
                  <a:pt x="3372" y="1687"/>
                </a:cubicBezTo>
                <a:cubicBezTo>
                  <a:pt x="3372" y="754"/>
                  <a:pt x="2618" y="0"/>
                  <a:pt x="1687" y="0"/>
                </a:cubicBezTo>
                <a:close/>
              </a:path>
            </a:pathLst>
          </a:cu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4642;p131"/>
          <p:cNvSpPr/>
          <p:nvPr/>
        </p:nvSpPr>
        <p:spPr>
          <a:xfrm rot="16200000">
            <a:off x="9404751" y="3308751"/>
            <a:ext cx="132446" cy="108052"/>
          </a:xfrm>
          <a:custGeom>
            <a:avLst/>
            <a:gdLst/>
            <a:ahLst/>
            <a:cxnLst/>
            <a:rect l="l" t="t" r="r" b="b"/>
            <a:pathLst>
              <a:path w="3373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8" y="3372"/>
                  <a:pt x="3372" y="2616"/>
                  <a:pt x="3372" y="1686"/>
                </a:cubicBezTo>
                <a:cubicBezTo>
                  <a:pt x="3372" y="754"/>
                  <a:pt x="2618" y="1"/>
                  <a:pt x="1687" y="1"/>
                </a:cubicBezTo>
                <a:close/>
              </a:path>
            </a:pathLst>
          </a:cu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4644;p131"/>
          <p:cNvSpPr/>
          <p:nvPr/>
        </p:nvSpPr>
        <p:spPr>
          <a:xfrm>
            <a:off x="9723710" y="2738847"/>
            <a:ext cx="1934890" cy="1281016"/>
          </a:xfrm>
          <a:custGeom>
            <a:avLst/>
            <a:gdLst/>
            <a:ahLst/>
            <a:cxnLst/>
            <a:rect l="l" t="t" r="r" b="b"/>
            <a:pathLst>
              <a:path w="49277" h="39990" extrusionOk="0">
                <a:moveTo>
                  <a:pt x="7996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6" y="39989"/>
                </a:cubicBezTo>
                <a:lnTo>
                  <a:pt x="41280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80"/>
                  <a:pt x="45697" y="1"/>
                  <a:pt x="41280" y="1"/>
                </a:cubicBezTo>
                <a:close/>
              </a:path>
            </a:pathLst>
          </a:cu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buFont typeface="Arial"/>
              <a:buNone/>
            </a:pPr>
            <a:r>
              <a:rPr lang="en-US" sz="2200" b="1" dirty="0">
                <a:latin typeface="Bahnschrift SemiLight" panose="020B0502040204020203" pitchFamily="34" charset="0"/>
              </a:rPr>
              <a:t>SALES</a:t>
            </a:r>
            <a:endParaRPr sz="2200" b="1" dirty="0">
              <a:latin typeface="Bahnschrift SemiLight" panose="020B0502040204020203" pitchFamily="34" charset="0"/>
            </a:endParaRPr>
          </a:p>
        </p:txBody>
      </p:sp>
      <p:sp>
        <p:nvSpPr>
          <p:cNvPr id="69" name="Google Shape;14644;p131"/>
          <p:cNvSpPr/>
          <p:nvPr/>
        </p:nvSpPr>
        <p:spPr>
          <a:xfrm>
            <a:off x="533400" y="2742499"/>
            <a:ext cx="1934890" cy="1281016"/>
          </a:xfrm>
          <a:custGeom>
            <a:avLst/>
            <a:gdLst/>
            <a:ahLst/>
            <a:cxnLst/>
            <a:rect l="l" t="t" r="r" b="b"/>
            <a:pathLst>
              <a:path w="49277" h="39990" extrusionOk="0">
                <a:moveTo>
                  <a:pt x="7996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6" y="39989"/>
                </a:cubicBezTo>
                <a:lnTo>
                  <a:pt x="41280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80"/>
                  <a:pt x="45697" y="1"/>
                  <a:pt x="41280" y="1"/>
                </a:cubicBezTo>
                <a:close/>
              </a:path>
            </a:pathLst>
          </a:cu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buFont typeface="Arial"/>
              <a:buNone/>
            </a:pPr>
            <a:r>
              <a:rPr lang="en-US" sz="2200" b="1" dirty="0">
                <a:latin typeface="Bahnschrift SemiLight" panose="020B0502040204020203" pitchFamily="34" charset="0"/>
              </a:rPr>
              <a:t>R&amp;D</a:t>
            </a:r>
            <a:endParaRPr sz="2200" b="1" dirty="0">
              <a:latin typeface="Bahnschrift SemiLight" panose="020B0502040204020203" pitchFamily="34" charset="0"/>
            </a:endParaRPr>
          </a:p>
        </p:txBody>
      </p:sp>
      <p:sp>
        <p:nvSpPr>
          <p:cNvPr id="71" name="Google Shape;14640;p131"/>
          <p:cNvSpPr/>
          <p:nvPr/>
        </p:nvSpPr>
        <p:spPr>
          <a:xfrm rot="16200000">
            <a:off x="2989780" y="3053783"/>
            <a:ext cx="19087" cy="598901"/>
          </a:xfrm>
          <a:custGeom>
            <a:avLst/>
            <a:gdLst/>
            <a:ahLst/>
            <a:cxnLst/>
            <a:rect l="l" t="t" r="r" b="b"/>
            <a:pathLst>
              <a:path w="486" h="18696" extrusionOk="0">
                <a:moveTo>
                  <a:pt x="243" y="0"/>
                </a:moveTo>
                <a:cubicBezTo>
                  <a:pt x="108" y="0"/>
                  <a:pt x="1" y="109"/>
                  <a:pt x="1" y="243"/>
                </a:cubicBezTo>
                <a:lnTo>
                  <a:pt x="1" y="18453"/>
                </a:lnTo>
                <a:cubicBezTo>
                  <a:pt x="1" y="18588"/>
                  <a:pt x="108" y="18695"/>
                  <a:pt x="243" y="18695"/>
                </a:cubicBezTo>
                <a:cubicBezTo>
                  <a:pt x="377" y="18695"/>
                  <a:pt x="485" y="18588"/>
                  <a:pt x="485" y="18453"/>
                </a:cubicBezTo>
                <a:lnTo>
                  <a:pt x="485" y="243"/>
                </a:lnTo>
                <a:cubicBezTo>
                  <a:pt x="485" y="109"/>
                  <a:pt x="377" y="0"/>
                  <a:pt x="243" y="0"/>
                </a:cubicBezTo>
                <a:close/>
              </a:path>
            </a:pathLst>
          </a:cu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4641;p131"/>
          <p:cNvSpPr/>
          <p:nvPr/>
        </p:nvSpPr>
        <p:spPr>
          <a:xfrm rot="16200000">
            <a:off x="2633650" y="3304280"/>
            <a:ext cx="132446" cy="108052"/>
          </a:xfrm>
          <a:custGeom>
            <a:avLst/>
            <a:gdLst/>
            <a:ahLst/>
            <a:cxnLst/>
            <a:rect l="l" t="t" r="r" b="b"/>
            <a:pathLst>
              <a:path w="3373" h="3373" extrusionOk="0">
                <a:moveTo>
                  <a:pt x="1687" y="0"/>
                </a:moveTo>
                <a:cubicBezTo>
                  <a:pt x="755" y="0"/>
                  <a:pt x="1" y="754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8" y="3373"/>
                  <a:pt x="3372" y="2617"/>
                  <a:pt x="3372" y="1687"/>
                </a:cubicBezTo>
                <a:cubicBezTo>
                  <a:pt x="3372" y="754"/>
                  <a:pt x="2618" y="0"/>
                  <a:pt x="1687" y="0"/>
                </a:cubicBezTo>
                <a:close/>
              </a:path>
            </a:pathLst>
          </a:cu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4642;p131"/>
          <p:cNvSpPr/>
          <p:nvPr/>
        </p:nvSpPr>
        <p:spPr>
          <a:xfrm rot="16200000">
            <a:off x="3232551" y="3308751"/>
            <a:ext cx="132446" cy="108052"/>
          </a:xfrm>
          <a:custGeom>
            <a:avLst/>
            <a:gdLst/>
            <a:ahLst/>
            <a:cxnLst/>
            <a:rect l="l" t="t" r="r" b="b"/>
            <a:pathLst>
              <a:path w="3373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8" y="3372"/>
                  <a:pt x="3372" y="2616"/>
                  <a:pt x="3372" y="1686"/>
                </a:cubicBezTo>
                <a:cubicBezTo>
                  <a:pt x="3372" y="754"/>
                  <a:pt x="2618" y="1"/>
                  <a:pt x="1687" y="1"/>
                </a:cubicBezTo>
                <a:close/>
              </a:path>
            </a:pathLst>
          </a:cu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68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99200" y="1616700"/>
            <a:ext cx="7993600" cy="897900"/>
          </a:xfrm>
        </p:spPr>
        <p:txBody>
          <a:bodyPr/>
          <a:lstStyle/>
          <a:p>
            <a:pPr algn="just"/>
            <a:r>
              <a:rPr lang="en-US" sz="2200" dirty="0">
                <a:latin typeface="Bahnschrift SemiLight" panose="020B0502040204020203" pitchFamily="34" charset="0"/>
              </a:rPr>
              <a:t>principles of management have long been categorized into the four major functions of planning, organizing, leading, and controlling (the P-O-L-C framework).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PRINCIPLES OF MANAGEMENT</a:t>
            </a:r>
          </a:p>
        </p:txBody>
      </p:sp>
      <p:sp>
        <p:nvSpPr>
          <p:cNvPr id="7" name="Google Shape;392;p40"/>
          <p:cNvSpPr/>
          <p:nvPr/>
        </p:nvSpPr>
        <p:spPr>
          <a:xfrm>
            <a:off x="1600199" y="2774333"/>
            <a:ext cx="4345123" cy="1805167"/>
          </a:xfrm>
          <a:prstGeom prst="rect">
            <a:avLst/>
          </a:prstGeom>
          <a:solidFill>
            <a:schemeClr val="accent1">
              <a:lumMod val="60000"/>
              <a:lumOff val="40000"/>
              <a:alpha val="2115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1371600" bIns="91425" numCol="1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  <a:ea typeface="Merriweather"/>
                <a:cs typeface="Merriweather"/>
                <a:sym typeface="Libre Baskerville"/>
              </a:rPr>
              <a:t>PLANNING</a:t>
            </a:r>
            <a:endParaRPr sz="2000" b="1" u="sng" dirty="0">
              <a:solidFill>
                <a:schemeClr val="accent1"/>
              </a:solidFill>
              <a:latin typeface="Bahnschrift SemiLight" panose="020B0502040204020203" pitchFamily="34" charset="0"/>
              <a:ea typeface="Merriweather"/>
              <a:cs typeface="Merriweather"/>
              <a:sym typeface="Libre Baskerville"/>
            </a:endParaRPr>
          </a:p>
          <a:p>
            <a:pPr marL="342900" lvl="0" indent="-342900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V</a:t>
            </a:r>
            <a:r>
              <a:rPr lang="en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ision &amp; Mission</a:t>
            </a:r>
          </a:p>
          <a:p>
            <a:pPr marL="342900" lvl="0" indent="-342900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trategizing</a:t>
            </a:r>
          </a:p>
          <a:p>
            <a:pPr marL="342900" lvl="0" indent="-342900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G</a:t>
            </a:r>
            <a:r>
              <a:rPr lang="en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oals &amp; Objctives</a:t>
            </a:r>
            <a:endParaRPr sz="1800" dirty="0">
              <a:solidFill>
                <a:schemeClr val="dk1"/>
              </a:solidFill>
              <a:latin typeface="Bahnschrift SemiLight" panose="020B0502040204020203" pitchFamily="34" charset="0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393;p40"/>
          <p:cNvSpPr/>
          <p:nvPr/>
        </p:nvSpPr>
        <p:spPr>
          <a:xfrm>
            <a:off x="6096800" y="2774332"/>
            <a:ext cx="4498904" cy="1805167"/>
          </a:xfrm>
          <a:prstGeom prst="rect">
            <a:avLst/>
          </a:prstGeom>
          <a:solidFill>
            <a:schemeClr val="accent1">
              <a:lumMod val="60000"/>
              <a:lumOff val="40000"/>
              <a:alpha val="2115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1371600" tIns="91425" rIns="91425" bIns="91425" numCol="1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  <a:ea typeface="Merriweather"/>
                <a:cs typeface="Merriweather"/>
                <a:sym typeface="Libre Baskerville"/>
              </a:rPr>
              <a:t>ORGANIZING</a:t>
            </a:r>
            <a:endParaRPr sz="2000" b="1" u="sng" dirty="0">
              <a:solidFill>
                <a:schemeClr val="accent1"/>
              </a:solidFill>
              <a:latin typeface="Bahnschrift SemiLight" panose="020B0502040204020203" pitchFamily="34" charset="0"/>
              <a:ea typeface="Merriweather"/>
              <a:cs typeface="Merriweather"/>
              <a:sym typeface="Libre Baskerville"/>
            </a:endParaRPr>
          </a:p>
          <a:p>
            <a:pPr marL="342900" lvl="0" indent="-342900" algn="r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O</a:t>
            </a:r>
            <a:r>
              <a:rPr lang="en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rganization Design</a:t>
            </a:r>
          </a:p>
          <a:p>
            <a:pPr marL="342900" lvl="0" indent="-342900" algn="r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C</a:t>
            </a:r>
            <a:r>
              <a:rPr lang="en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ulture</a:t>
            </a:r>
          </a:p>
          <a:p>
            <a:pPr marL="342900" lvl="0" indent="-342900" algn="r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ocial Network</a:t>
            </a:r>
            <a:endParaRPr sz="1800" dirty="0">
              <a:solidFill>
                <a:schemeClr val="dk1"/>
              </a:solidFill>
              <a:latin typeface="Bahnschrift SemiLight" panose="020B0502040204020203" pitchFamily="34" charset="0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Google Shape;394;p40"/>
          <p:cNvSpPr/>
          <p:nvPr/>
        </p:nvSpPr>
        <p:spPr>
          <a:xfrm>
            <a:off x="1600199" y="4730782"/>
            <a:ext cx="4345124" cy="1911705"/>
          </a:xfrm>
          <a:prstGeom prst="rect">
            <a:avLst/>
          </a:prstGeom>
          <a:solidFill>
            <a:schemeClr val="accent1">
              <a:lumMod val="60000"/>
              <a:lumOff val="40000"/>
              <a:alpha val="2115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1371600" bIns="91425" numCol="1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Bahnschrift SemiLight" panose="020B0502040204020203" pitchFamily="34" charset="0"/>
              <a:ea typeface="Libre Baskerville"/>
              <a:cs typeface="Libre Baskerville"/>
              <a:sym typeface="Libre Baskerville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Leadership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Decision Making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Communication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Motivation</a:t>
            </a:r>
            <a:endParaRPr sz="1800" dirty="0">
              <a:solidFill>
                <a:schemeClr val="dk1"/>
              </a:solidFill>
              <a:latin typeface="Bahnschrift SemiLight" panose="020B0502040204020203" pitchFamily="34" charset="0"/>
              <a:ea typeface="Libre Baskerville"/>
              <a:cs typeface="Libre Baskerville"/>
              <a:sym typeface="Libre Baskerville"/>
            </a:endParaRP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 dirty="0">
                <a:solidFill>
                  <a:schemeClr val="accent1"/>
                </a:solidFill>
                <a:latin typeface="Bahnschrift SemiLight" panose="020B0502040204020203" pitchFamily="34" charset="0"/>
                <a:ea typeface="Merriweather"/>
                <a:cs typeface="Merriweather"/>
                <a:sym typeface="Libre Baskerville"/>
              </a:rPr>
              <a:t>LEADING</a:t>
            </a:r>
            <a:endParaRPr sz="2000" b="1" u="sng" dirty="0">
              <a:solidFill>
                <a:schemeClr val="accent1"/>
              </a:solidFill>
              <a:latin typeface="Bahnschrift SemiLight" panose="020B0502040204020203" pitchFamily="34" charset="0"/>
              <a:ea typeface="Merriweather"/>
              <a:cs typeface="Merriweather"/>
              <a:sym typeface="Libre Baskerville"/>
            </a:endParaRPr>
          </a:p>
        </p:txBody>
      </p:sp>
      <p:sp>
        <p:nvSpPr>
          <p:cNvPr id="10" name="Google Shape;395;p40"/>
          <p:cNvSpPr/>
          <p:nvPr/>
        </p:nvSpPr>
        <p:spPr>
          <a:xfrm>
            <a:off x="6096800" y="4730783"/>
            <a:ext cx="4498904" cy="1911704"/>
          </a:xfrm>
          <a:prstGeom prst="rect">
            <a:avLst/>
          </a:prstGeom>
          <a:solidFill>
            <a:schemeClr val="accent1">
              <a:lumMod val="60000"/>
              <a:lumOff val="40000"/>
              <a:alpha val="2115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1371600" tIns="91425" rIns="91425" bIns="91425" numCol="1" anchor="b" anchorCtr="0">
            <a:noAutofit/>
          </a:bodyPr>
          <a:lstStyle/>
          <a:p>
            <a:pPr marL="3429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ystem/Processes</a:t>
            </a:r>
          </a:p>
          <a:p>
            <a:pPr marL="3429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Bahnschrift SemiLight" panose="020B0502040204020203" pitchFamily="34" charset="0"/>
                <a:ea typeface="Libre Baskerville"/>
                <a:cs typeface="Libre Baskerville"/>
                <a:sym typeface="Libre Baskerville"/>
              </a:rPr>
              <a:t>trategic human resource</a:t>
            </a:r>
            <a:endParaRPr sz="1800" dirty="0">
              <a:solidFill>
                <a:schemeClr val="dk1"/>
              </a:solidFill>
              <a:latin typeface="Bahnschrift SemiLight" panose="020B0502040204020203" pitchFamily="34" charset="0"/>
              <a:ea typeface="Libre Baskerville"/>
              <a:cs typeface="Libre Baskerville"/>
              <a:sym typeface="Libre Baskervill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b="1" u="sng" dirty="0">
                <a:solidFill>
                  <a:schemeClr val="accent1"/>
                </a:solidFill>
                <a:latin typeface="Bahnschrift SemiLight" panose="020B0502040204020203" pitchFamily="34" charset="0"/>
                <a:ea typeface="Merriweather"/>
                <a:cs typeface="Merriweather"/>
                <a:sym typeface="Libre Baskerville"/>
              </a:rPr>
              <a:t>CONTROLLING</a:t>
            </a:r>
            <a:endParaRPr sz="2000" b="1" u="sng" dirty="0">
              <a:solidFill>
                <a:schemeClr val="accent1"/>
              </a:solidFill>
              <a:latin typeface="Bahnschrift SemiLight" panose="020B0502040204020203" pitchFamily="34" charset="0"/>
              <a:ea typeface="Merriweather"/>
              <a:cs typeface="Merriweather"/>
              <a:sym typeface="Libre Baskerville"/>
            </a:endParaRPr>
          </a:p>
        </p:txBody>
      </p:sp>
      <p:sp>
        <p:nvSpPr>
          <p:cNvPr id="11" name="Google Shape;396;p40"/>
          <p:cNvSpPr/>
          <p:nvPr/>
        </p:nvSpPr>
        <p:spPr>
          <a:xfrm>
            <a:off x="4894555" y="3526744"/>
            <a:ext cx="2103600" cy="210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" name="Google Shape;397;p40"/>
          <p:cNvSpPr/>
          <p:nvPr/>
        </p:nvSpPr>
        <p:spPr>
          <a:xfrm rot="5400000">
            <a:off x="5046152" y="3526744"/>
            <a:ext cx="2103600" cy="210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" name="Google Shape;398;p40"/>
          <p:cNvSpPr/>
          <p:nvPr/>
        </p:nvSpPr>
        <p:spPr>
          <a:xfrm rot="10800000">
            <a:off x="5046152" y="3679527"/>
            <a:ext cx="2103600" cy="210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lgerian" panose="04020705040A02060702" pitchFamily="82" charset="0"/>
            </a:endParaRPr>
          </a:p>
        </p:txBody>
      </p:sp>
      <p:sp>
        <p:nvSpPr>
          <p:cNvPr id="14" name="Google Shape;399;p40"/>
          <p:cNvSpPr/>
          <p:nvPr/>
        </p:nvSpPr>
        <p:spPr>
          <a:xfrm rot="16200000">
            <a:off x="4894555" y="3679527"/>
            <a:ext cx="2103600" cy="210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9658" y="3776529"/>
            <a:ext cx="595137" cy="64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P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6583" y="3775656"/>
            <a:ext cx="44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9658" y="4890022"/>
            <a:ext cx="3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16209" y="4890021"/>
            <a:ext cx="58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34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nbound and outbound activities">
            <a:extLst>
              <a:ext uri="{FF2B5EF4-FFF2-40B4-BE49-F238E27FC236}">
                <a16:creationId xmlns:a16="http://schemas.microsoft.com/office/drawing/2014/main" id="{035DA596-D0B5-49A0-96B0-BEE78748F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3660" y1="41713" x2="13660" y2="417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750"/>
          <a:stretch/>
        </p:blipFill>
        <p:spPr bwMode="auto">
          <a:xfrm>
            <a:off x="762000" y="2362200"/>
            <a:ext cx="10668000" cy="403860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Berlin Sans FB Demi" panose="020E0802020502020306" pitchFamily="34" charset="0"/>
              </a:rPr>
              <a:t>PRODUCT MANAGEMENT ACTIVITIES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Tasks in product management cascade from strategic to tactical. The whole </a:t>
            </a:r>
            <a:r>
              <a:rPr lang="en-US" sz="1800" b="1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process of product management 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involves </a:t>
            </a:r>
            <a:r>
              <a:rPr lang="en-US" sz="1800" b="1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inbound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and </a:t>
            </a:r>
            <a:r>
              <a:rPr lang="en-US" sz="1800" b="1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outbound</a:t>
            </a:r>
            <a:r>
              <a:rPr lang="en-US" sz="1800" i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activities. A product manager doesn’t perform all activities but rather supervises their fulfillment.</a:t>
            </a:r>
          </a:p>
        </p:txBody>
      </p:sp>
    </p:spTree>
    <p:extLst>
      <p:ext uri="{BB962C8B-B14F-4D97-AF65-F5344CB8AC3E}">
        <p14:creationId xmlns:p14="http://schemas.microsoft.com/office/powerpoint/2010/main" val="138902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STEPS OF PRODUCT MANAGEMENT PROCESS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 algn="just">
              <a:lnSpc>
                <a:spcPct val="150000"/>
              </a:lnSpc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Step 1 – Idea Sourcing</a:t>
            </a:r>
          </a:p>
          <a:p>
            <a:pPr marL="457200" indent="-457200" algn="just">
              <a:lnSpc>
                <a:spcPct val="15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</a:rPr>
              <a:t>Research.</a:t>
            </a:r>
          </a:p>
          <a:p>
            <a:pPr marL="457200" indent="-45720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</a:rPr>
              <a:t>Brainstorm.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317500" algn="just">
              <a:lnSpc>
                <a:spcPct val="150000"/>
              </a:lnSpc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Step 2 – Idea Screening Product </a:t>
            </a:r>
          </a:p>
          <a:p>
            <a:pPr marL="139700" indent="0" algn="just">
              <a:lnSpc>
                <a:spcPct val="150000"/>
              </a:lnSpc>
              <a:buClr>
                <a:schemeClr val="dk1"/>
              </a:buClr>
              <a:buSzPts val="1400"/>
              <a:buNone/>
            </a:pPr>
            <a:r>
              <a:rPr lang="en-US" sz="2000" b="1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    </a:t>
            </a: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Management Tip: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</a:rPr>
              <a:t>What problem do I try to solve?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</a:rPr>
              <a:t>How do I understand it's successful?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hnschrift SemiLight" panose="020B0502040204020203" pitchFamily="34" charset="0"/>
              </a:rPr>
              <a:t>How do I want people to talk about my idea?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57C41-BCF2-48AF-83BF-CD8FF3A951F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" t="1020" r="287" b="12282"/>
          <a:stretch/>
        </p:blipFill>
        <p:spPr>
          <a:xfrm>
            <a:off x="6248400" y="1536633"/>
            <a:ext cx="5729531" cy="514543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3573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STEPS OF PRODUCT MANAGEMENT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C69-DEA4-4AA9-9C95-74E2F637C4D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60000" y="1600198"/>
            <a:ext cx="5303838" cy="44307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Step 3 – Market Research &amp; User Research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Evaluating the size of a target market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Exploring the competitors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Finding out the competitors' weaknesses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Looking for the scope for improvement</a:t>
            </a:r>
          </a:p>
          <a:p>
            <a:pPr algn="just"/>
            <a:endParaRPr lang="en-US" sz="1800" b="1" dirty="0">
              <a:latin typeface="Bahnschrift SemiLight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 Step 4 – Strategy Development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Business goals and objectives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Product areas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Features of a product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Key performance indicators (KPIs)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Order of priorities</a:t>
            </a:r>
          </a:p>
          <a:p>
            <a:pPr algn="just"/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2BEC2-1EA3-42D8-8D0B-6EC71172370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63838" y="1600197"/>
            <a:ext cx="5303837" cy="44307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Step 5 – Product Creation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It's better to focus on the value.</a:t>
            </a:r>
          </a:p>
          <a:p>
            <a:pPr marL="139700" indent="0" algn="just">
              <a:buNone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Step 6 – Testing &amp; Feedback Gathering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Heck how a user interacts with your product, capture feedback, find possible improvements. </a:t>
            </a:r>
          </a:p>
          <a:p>
            <a:pPr marL="139700" indent="0" algn="just">
              <a:buNone/>
            </a:pPr>
            <a:endParaRPr lang="en-US" sz="1800" b="1" dirty="0">
              <a:latin typeface="Bahnschrift SemiLight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Step 7 – Constant Product Improvement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Though the software product management process is not the endpoint, at this stage, things are coming to sustaining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83114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A51E-F578-4AAB-A64D-7BB150013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1"/>
            <a:ext cx="9124950" cy="549169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MARKETING MIX</a:t>
            </a:r>
          </a:p>
        </p:txBody>
      </p:sp>
    </p:spTree>
    <p:extLst>
      <p:ext uri="{BB962C8B-B14F-4D97-AF65-F5344CB8AC3E}">
        <p14:creationId xmlns:p14="http://schemas.microsoft.com/office/powerpoint/2010/main" val="425416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HIERARCHY OF PRODUCT MANAGEMENT</a:t>
            </a:r>
          </a:p>
        </p:txBody>
      </p:sp>
      <p:grpSp>
        <p:nvGrpSpPr>
          <p:cNvPr id="7" name="Google Shape;8331;p55"/>
          <p:cNvGrpSpPr/>
          <p:nvPr/>
        </p:nvGrpSpPr>
        <p:grpSpPr>
          <a:xfrm>
            <a:off x="838200" y="1828800"/>
            <a:ext cx="10515600" cy="4351338"/>
            <a:chOff x="834100" y="3642869"/>
            <a:chExt cx="1259483" cy="628426"/>
          </a:xfrm>
        </p:grpSpPr>
        <p:sp>
          <p:nvSpPr>
            <p:cNvPr id="8" name="Google Shape;8332;p55"/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" name="Google Shape;8333;p55"/>
            <p:cNvSpPr/>
            <p:nvPr/>
          </p:nvSpPr>
          <p:spPr>
            <a:xfrm>
              <a:off x="1882904" y="4218338"/>
              <a:ext cx="126090" cy="6603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" name="Google Shape;8334;p55"/>
            <p:cNvSpPr/>
            <p:nvPr/>
          </p:nvSpPr>
          <p:spPr>
            <a:xfrm>
              <a:off x="1684189" y="4176763"/>
              <a:ext cx="198715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Junior product manager</a:t>
              </a:r>
              <a:endParaRPr b="1" dirty="0"/>
            </a:p>
          </p:txBody>
        </p:sp>
        <p:sp>
          <p:nvSpPr>
            <p:cNvPr id="11" name="Google Shape;8335;p55"/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" name="Google Shape;8336;p55"/>
            <p:cNvSpPr/>
            <p:nvPr/>
          </p:nvSpPr>
          <p:spPr>
            <a:xfrm>
              <a:off x="854078" y="3861292"/>
              <a:ext cx="118408" cy="6603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" name="Google Shape;8337;p55"/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" name="Google Shape;8338;p55"/>
            <p:cNvSpPr/>
            <p:nvPr/>
          </p:nvSpPr>
          <p:spPr>
            <a:xfrm flipV="1">
              <a:off x="854078" y="4061055"/>
              <a:ext cx="118408" cy="8238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" name="Google Shape;8339;p55"/>
            <p:cNvSpPr/>
            <p:nvPr/>
          </p:nvSpPr>
          <p:spPr>
            <a:xfrm>
              <a:off x="972486" y="4005884"/>
              <a:ext cx="192148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Chief product officer</a:t>
              </a:r>
              <a:endParaRPr b="1" dirty="0"/>
            </a:p>
          </p:txBody>
        </p:sp>
        <p:sp>
          <p:nvSpPr>
            <p:cNvPr id="16" name="Google Shape;8340;p55"/>
            <p:cNvSpPr/>
            <p:nvPr/>
          </p:nvSpPr>
          <p:spPr>
            <a:xfrm>
              <a:off x="972486" y="3822418"/>
              <a:ext cx="199706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Product lead</a:t>
              </a:r>
              <a:endParaRPr b="1" dirty="0"/>
            </a:p>
          </p:txBody>
        </p:sp>
        <p:sp>
          <p:nvSpPr>
            <p:cNvPr id="17" name="Google Shape;8341;p55"/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" name="Google Shape;8342;p55"/>
            <p:cNvSpPr/>
            <p:nvPr/>
          </p:nvSpPr>
          <p:spPr>
            <a:xfrm>
              <a:off x="1955034" y="3854601"/>
              <a:ext cx="115850" cy="6695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" name="Google Shape;8343;p55"/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" name="Google Shape;8344;p55"/>
            <p:cNvSpPr/>
            <p:nvPr/>
          </p:nvSpPr>
          <p:spPr>
            <a:xfrm>
              <a:off x="1955034" y="4054498"/>
              <a:ext cx="115850" cy="6603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" name="Google Shape;8345;p55"/>
            <p:cNvSpPr/>
            <p:nvPr/>
          </p:nvSpPr>
          <p:spPr>
            <a:xfrm>
              <a:off x="1762436" y="3822418"/>
              <a:ext cx="192598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Product owner</a:t>
              </a:r>
              <a:endParaRPr b="1" dirty="0"/>
            </a:p>
          </p:txBody>
        </p:sp>
        <p:sp>
          <p:nvSpPr>
            <p:cNvPr id="22" name="Google Shape;8346;p55"/>
            <p:cNvSpPr/>
            <p:nvPr/>
          </p:nvSpPr>
          <p:spPr>
            <a:xfrm>
              <a:off x="1762436" y="4005884"/>
              <a:ext cx="192598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Product manager</a:t>
              </a:r>
              <a:endParaRPr b="1" dirty="0"/>
            </a:p>
          </p:txBody>
        </p:sp>
        <p:sp>
          <p:nvSpPr>
            <p:cNvPr id="23" name="Google Shape;8347;p55"/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/>
                <a:t>Principle Product Manager</a:t>
              </a:r>
              <a:endParaRPr sz="2800" b="1" dirty="0"/>
            </a:p>
          </p:txBody>
        </p:sp>
        <p:sp>
          <p:nvSpPr>
            <p:cNvPr id="24" name="Google Shape;8348;p55"/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" name="Google Shape;8349;p55"/>
            <p:cNvSpPr/>
            <p:nvPr/>
          </p:nvSpPr>
          <p:spPr>
            <a:xfrm>
              <a:off x="889649" y="3682624"/>
              <a:ext cx="145450" cy="6603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" name="Google Shape;8350;p55"/>
            <p:cNvSpPr/>
            <p:nvPr/>
          </p:nvSpPr>
          <p:spPr>
            <a:xfrm>
              <a:off x="1035099" y="3642869"/>
              <a:ext cx="200722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Head of product</a:t>
              </a:r>
              <a:endParaRPr b="1" dirty="0"/>
            </a:p>
          </p:txBody>
        </p:sp>
        <p:sp>
          <p:nvSpPr>
            <p:cNvPr id="27" name="Google Shape;8351;p55"/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8" name="Google Shape;8352;p55"/>
            <p:cNvSpPr/>
            <p:nvPr/>
          </p:nvSpPr>
          <p:spPr>
            <a:xfrm>
              <a:off x="910512" y="4224937"/>
              <a:ext cx="124495" cy="6603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baseline="-25000" dirty="0"/>
            </a:p>
          </p:txBody>
        </p:sp>
        <p:sp>
          <p:nvSpPr>
            <p:cNvPr id="29" name="Google Shape;8353;p55"/>
            <p:cNvSpPr/>
            <p:nvPr/>
          </p:nvSpPr>
          <p:spPr>
            <a:xfrm>
              <a:off x="1035099" y="4176763"/>
              <a:ext cx="200722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Product director</a:t>
              </a:r>
              <a:endParaRPr b="1" dirty="0"/>
            </a:p>
          </p:txBody>
        </p:sp>
        <p:sp>
          <p:nvSpPr>
            <p:cNvPr id="30" name="Google Shape;8354;p55"/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1" name="Google Shape;8355;p55"/>
            <p:cNvSpPr/>
            <p:nvPr/>
          </p:nvSpPr>
          <p:spPr>
            <a:xfrm>
              <a:off x="1882904" y="3682624"/>
              <a:ext cx="126091" cy="6603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2" name="Google Shape;8356;p55"/>
            <p:cNvSpPr/>
            <p:nvPr/>
          </p:nvSpPr>
          <p:spPr>
            <a:xfrm>
              <a:off x="1684189" y="3642869"/>
              <a:ext cx="198715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>
              <a:headEnd type="none" w="sm" len="sm"/>
              <a:tailEnd type="none" w="sm" len="sm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Senior product manager</a:t>
              </a:r>
              <a:endParaRPr b="1" dirty="0"/>
            </a:p>
          </p:txBody>
        </p:sp>
        <p:sp>
          <p:nvSpPr>
            <p:cNvPr id="33" name="Google Shape;8378;p55"/>
            <p:cNvSpPr/>
            <p:nvPr/>
          </p:nvSpPr>
          <p:spPr>
            <a:xfrm>
              <a:off x="2008060" y="420254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4" name="Google Shape;8379;p55"/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5" name="Google Shape;8380;p55"/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" name="Google Shape;8381;p55"/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7" name="Google Shape;8382;p55"/>
            <p:cNvSpPr/>
            <p:nvPr/>
          </p:nvSpPr>
          <p:spPr>
            <a:xfrm>
              <a:off x="834100" y="385196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" name="Google Shape;8383;p55"/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9" name="Google Shape;8384;p55"/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0" name="Google Shape;8385;p55"/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" name="Google Shape;8386;p55"/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" name="Google Shape;8387;p55"/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" name="Google Shape;8388;p55"/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" name="Google Shape;8389;p55"/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" name="Google Shape;8390;p55"/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" name="Google Shape;8391;p55"/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40166814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Simple Light">
      <a:dk1>
        <a:srgbClr val="191919"/>
      </a:dk1>
      <a:lt1>
        <a:srgbClr val="FDECDD"/>
      </a:lt1>
      <a:dk2>
        <a:srgbClr val="B3A9A9"/>
      </a:dk2>
      <a:lt2>
        <a:srgbClr val="FDE4CE"/>
      </a:lt2>
      <a:accent1>
        <a:srgbClr val="FDE0C6"/>
      </a:accent1>
      <a:accent2>
        <a:srgbClr val="FFD8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194197FD-675A-40C4-BDF3-4FE86E37A9D9}" vid="{C8C4B164-210D-470E-84B6-EB49768D0B30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3">
  <a:themeElements>
    <a:clrScheme name="Custom 1">
      <a:dk1>
        <a:sysClr val="windowText" lastClr="000000"/>
      </a:dk1>
      <a:lt1>
        <a:sysClr val="window" lastClr="FFFFFF"/>
      </a:lt1>
      <a:dk2>
        <a:srgbClr val="E7E6E6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194197FD-675A-40C4-BDF3-4FE86E37A9D9}" vid="{C8C4B164-210D-470E-84B6-EB49768D0B30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1332</TotalTime>
  <Words>977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Algerian</vt:lpstr>
      <vt:lpstr>Arial</vt:lpstr>
      <vt:lpstr>Bahnschrift SemiLight</vt:lpstr>
      <vt:lpstr>Bebas Neue</vt:lpstr>
      <vt:lpstr>Berlin Sans FB Demi</vt:lpstr>
      <vt:lpstr>Calibri</vt:lpstr>
      <vt:lpstr>Darker Grotesque Medium</vt:lpstr>
      <vt:lpstr>Libre Baskerville</vt:lpstr>
      <vt:lpstr>Merriweather</vt:lpstr>
      <vt:lpstr>Proxima Nova</vt:lpstr>
      <vt:lpstr>Proxima Nova Semibold</vt:lpstr>
      <vt:lpstr>Roboto Condensed Light</vt:lpstr>
      <vt:lpstr>Source Sans Pro</vt:lpstr>
      <vt:lpstr>Wingdings</vt:lpstr>
      <vt:lpstr>Theme3</vt:lpstr>
      <vt:lpstr>Slidesgo Final Pages</vt:lpstr>
      <vt:lpstr>1_Theme3</vt:lpstr>
      <vt:lpstr>1_Slidesgo Final Pages</vt:lpstr>
      <vt:lpstr>PowerPoint Presentation</vt:lpstr>
      <vt:lpstr>WHAT IS PRODUCT MANAGEMENT?</vt:lpstr>
      <vt:lpstr>PowerPoint Presentation</vt:lpstr>
      <vt:lpstr>PRINCIPLES OF MANAGEMENT</vt:lpstr>
      <vt:lpstr>PRODUCT MANAGEMENT ACTIVITIES</vt:lpstr>
      <vt:lpstr>STEPS OF PRODUCT MANAGEMENT PROCESS</vt:lpstr>
      <vt:lpstr>STEPS OF PRODUCT MANAGEMENT PROCESS</vt:lpstr>
      <vt:lpstr>MARKETING MIX</vt:lpstr>
      <vt:lpstr>HIERARCHY OF PRODUCT MANAGEMENT</vt:lpstr>
      <vt:lpstr>WHAT IS A PRODUCT MANAGER?</vt:lpstr>
      <vt:lpstr>1. Conducting research  </vt:lpstr>
      <vt:lpstr>PRODUCT MANAGEMENT STRATEGIES</vt:lpstr>
      <vt:lpstr>BRAND PLAN</vt:lpstr>
      <vt:lpstr>PowerPoint Presentation</vt:lpstr>
      <vt:lpstr>THE DUTIES WHEN YOU PURSUE A CAREER IN PRODUCT MANAGEMENT: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Office</dc:creator>
  <cp:lastModifiedBy>Sadia Sheikh</cp:lastModifiedBy>
  <cp:revision>68</cp:revision>
  <dcterms:created xsi:type="dcterms:W3CDTF">2023-07-09T04:07:01Z</dcterms:created>
  <dcterms:modified xsi:type="dcterms:W3CDTF">2023-07-18T19:21:19Z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2023-07-09T00:00:00Z</vt:filetime>
  </property>
</Properties>
</file>