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jpeg" ContentType="image/jpeg"/>
  <Override PartName="/ppt/media/image7.png" ContentType="image/png"/>
  <Override PartName="/ppt/media/image2.png" ContentType="image/png"/>
  <Override PartName="/ppt/media/image1.png" ContentType="image/png"/>
  <Override PartName="/ppt/media/image3.png" ContentType="image/png"/>
  <Override PartName="/ppt/media/image4.jpeg" ContentType="image/jpe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219456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97280" y="1313280"/>
            <a:ext cx="19750680" cy="5496840"/>
          </a:xfrm>
          <a:prstGeom prst="rect">
            <a:avLst/>
          </a:prstGeom>
        </p:spPr>
        <p:txBody>
          <a:bodyPr lIns="0" rIns="0" tIns="0" bIns="0" anchor="ctr"/>
          <a:p>
            <a:pPr algn="ctr"/>
            <a:endParaRPr b="0" lang="en-CA" sz="4400" spc="-1" strike="noStrike">
              <a:latin typeface="Arial"/>
            </a:endParaRPr>
          </a:p>
        </p:txBody>
      </p:sp>
      <p:sp>
        <p:nvSpPr>
          <p:cNvPr id="26" name="PlaceHolder 2"/>
          <p:cNvSpPr>
            <a:spLocks noGrp="1"/>
          </p:cNvSpPr>
          <p:nvPr>
            <p:ph type="body"/>
          </p:nvPr>
        </p:nvSpPr>
        <p:spPr>
          <a:xfrm>
            <a:off x="1097280" y="7702560"/>
            <a:ext cx="19750680" cy="9106920"/>
          </a:xfrm>
          <a:prstGeom prst="rect">
            <a:avLst/>
          </a:prstGeom>
        </p:spPr>
        <p:txBody>
          <a:bodyPr lIns="0" rIns="0" tIns="0" bIns="0">
            <a:normAutofit/>
          </a:bodyPr>
          <a:p>
            <a:endParaRPr b="0" lang="en-CA" sz="3200" spc="-1" strike="noStrike">
              <a:latin typeface="Arial"/>
            </a:endParaRPr>
          </a:p>
        </p:txBody>
      </p:sp>
      <p:sp>
        <p:nvSpPr>
          <p:cNvPr id="27" name="PlaceHolder 3"/>
          <p:cNvSpPr>
            <a:spLocks noGrp="1"/>
          </p:cNvSpPr>
          <p:nvPr>
            <p:ph type="body"/>
          </p:nvPr>
        </p:nvSpPr>
        <p:spPr>
          <a:xfrm>
            <a:off x="1097280" y="17674920"/>
            <a:ext cx="19750680" cy="910692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1313280"/>
            <a:ext cx="19750680" cy="5496840"/>
          </a:xfrm>
          <a:prstGeom prst="rect">
            <a:avLst/>
          </a:prstGeom>
        </p:spPr>
        <p:txBody>
          <a:bodyPr lIns="0" rIns="0" tIns="0" bIns="0" anchor="ctr"/>
          <a:p>
            <a:pPr algn="ctr"/>
            <a:endParaRPr b="0" lang="en-CA" sz="4400" spc="-1" strike="noStrike">
              <a:latin typeface="Arial"/>
            </a:endParaRPr>
          </a:p>
        </p:txBody>
      </p:sp>
      <p:sp>
        <p:nvSpPr>
          <p:cNvPr id="29" name="PlaceHolder 2"/>
          <p:cNvSpPr>
            <a:spLocks noGrp="1"/>
          </p:cNvSpPr>
          <p:nvPr>
            <p:ph type="body"/>
          </p:nvPr>
        </p:nvSpPr>
        <p:spPr>
          <a:xfrm>
            <a:off x="1097280" y="7702560"/>
            <a:ext cx="9638280" cy="9106920"/>
          </a:xfrm>
          <a:prstGeom prst="rect">
            <a:avLst/>
          </a:prstGeom>
        </p:spPr>
        <p:txBody>
          <a:bodyPr lIns="0" rIns="0" tIns="0" bIns="0">
            <a:normAutofit/>
          </a:bodyPr>
          <a:p>
            <a:endParaRPr b="0" lang="en-CA" sz="3200" spc="-1" strike="noStrike">
              <a:latin typeface="Arial"/>
            </a:endParaRPr>
          </a:p>
        </p:txBody>
      </p:sp>
      <p:sp>
        <p:nvSpPr>
          <p:cNvPr id="30" name="PlaceHolder 3"/>
          <p:cNvSpPr>
            <a:spLocks noGrp="1"/>
          </p:cNvSpPr>
          <p:nvPr>
            <p:ph type="body"/>
          </p:nvPr>
        </p:nvSpPr>
        <p:spPr>
          <a:xfrm>
            <a:off x="11217960" y="7702560"/>
            <a:ext cx="9638280" cy="9106920"/>
          </a:xfrm>
          <a:prstGeom prst="rect">
            <a:avLst/>
          </a:prstGeom>
        </p:spPr>
        <p:txBody>
          <a:bodyPr lIns="0" rIns="0" tIns="0" bIns="0">
            <a:normAutofit/>
          </a:bodyPr>
          <a:p>
            <a:endParaRPr b="0" lang="en-CA" sz="3200" spc="-1" strike="noStrike">
              <a:latin typeface="Arial"/>
            </a:endParaRPr>
          </a:p>
        </p:txBody>
      </p:sp>
      <p:sp>
        <p:nvSpPr>
          <p:cNvPr id="31" name="PlaceHolder 4"/>
          <p:cNvSpPr>
            <a:spLocks noGrp="1"/>
          </p:cNvSpPr>
          <p:nvPr>
            <p:ph type="body"/>
          </p:nvPr>
        </p:nvSpPr>
        <p:spPr>
          <a:xfrm>
            <a:off x="11217960" y="17674920"/>
            <a:ext cx="9638280" cy="9106920"/>
          </a:xfrm>
          <a:prstGeom prst="rect">
            <a:avLst/>
          </a:prstGeom>
        </p:spPr>
        <p:txBody>
          <a:bodyPr lIns="0" rIns="0" tIns="0" bIns="0">
            <a:normAutofit/>
          </a:bodyPr>
          <a:p>
            <a:endParaRPr b="0" lang="en-CA" sz="3200" spc="-1" strike="noStrike">
              <a:latin typeface="Arial"/>
            </a:endParaRPr>
          </a:p>
        </p:txBody>
      </p:sp>
      <p:sp>
        <p:nvSpPr>
          <p:cNvPr id="32" name="PlaceHolder 5"/>
          <p:cNvSpPr>
            <a:spLocks noGrp="1"/>
          </p:cNvSpPr>
          <p:nvPr>
            <p:ph type="body"/>
          </p:nvPr>
        </p:nvSpPr>
        <p:spPr>
          <a:xfrm>
            <a:off x="1097280" y="17674920"/>
            <a:ext cx="9638280" cy="910692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97280" y="1313280"/>
            <a:ext cx="19750680" cy="5496840"/>
          </a:xfrm>
          <a:prstGeom prst="rect">
            <a:avLst/>
          </a:prstGeom>
        </p:spPr>
        <p:txBody>
          <a:bodyPr lIns="0" rIns="0" tIns="0" bIns="0" anchor="ctr"/>
          <a:p>
            <a:pPr algn="ctr"/>
            <a:endParaRPr b="0" lang="en-CA" sz="4400" spc="-1" strike="noStrike">
              <a:latin typeface="Arial"/>
            </a:endParaRPr>
          </a:p>
        </p:txBody>
      </p:sp>
      <p:sp>
        <p:nvSpPr>
          <p:cNvPr id="34" name="PlaceHolder 2"/>
          <p:cNvSpPr>
            <a:spLocks noGrp="1"/>
          </p:cNvSpPr>
          <p:nvPr>
            <p:ph type="body"/>
          </p:nvPr>
        </p:nvSpPr>
        <p:spPr>
          <a:xfrm>
            <a:off x="1097280" y="7702560"/>
            <a:ext cx="6359400" cy="9106920"/>
          </a:xfrm>
          <a:prstGeom prst="rect">
            <a:avLst/>
          </a:prstGeom>
        </p:spPr>
        <p:txBody>
          <a:bodyPr lIns="0" rIns="0" tIns="0" bIns="0">
            <a:normAutofit/>
          </a:bodyPr>
          <a:p>
            <a:endParaRPr b="0" lang="en-CA" sz="3200" spc="-1" strike="noStrike">
              <a:latin typeface="Arial"/>
            </a:endParaRPr>
          </a:p>
        </p:txBody>
      </p:sp>
      <p:sp>
        <p:nvSpPr>
          <p:cNvPr id="35" name="PlaceHolder 3"/>
          <p:cNvSpPr>
            <a:spLocks noGrp="1"/>
          </p:cNvSpPr>
          <p:nvPr>
            <p:ph type="body"/>
          </p:nvPr>
        </p:nvSpPr>
        <p:spPr>
          <a:xfrm>
            <a:off x="7774920" y="7702560"/>
            <a:ext cx="6359400" cy="9106920"/>
          </a:xfrm>
          <a:prstGeom prst="rect">
            <a:avLst/>
          </a:prstGeom>
        </p:spPr>
        <p:txBody>
          <a:bodyPr lIns="0" rIns="0" tIns="0" bIns="0">
            <a:normAutofit/>
          </a:bodyPr>
          <a:p>
            <a:endParaRPr b="0" lang="en-CA" sz="3200" spc="-1" strike="noStrike">
              <a:latin typeface="Arial"/>
            </a:endParaRPr>
          </a:p>
        </p:txBody>
      </p:sp>
      <p:sp>
        <p:nvSpPr>
          <p:cNvPr id="36" name="PlaceHolder 4"/>
          <p:cNvSpPr>
            <a:spLocks noGrp="1"/>
          </p:cNvSpPr>
          <p:nvPr>
            <p:ph type="body"/>
          </p:nvPr>
        </p:nvSpPr>
        <p:spPr>
          <a:xfrm>
            <a:off x="14452920" y="7702560"/>
            <a:ext cx="6359400" cy="9106920"/>
          </a:xfrm>
          <a:prstGeom prst="rect">
            <a:avLst/>
          </a:prstGeom>
        </p:spPr>
        <p:txBody>
          <a:bodyPr lIns="0" rIns="0" tIns="0" bIns="0">
            <a:normAutofit/>
          </a:bodyPr>
          <a:p>
            <a:endParaRPr b="0" lang="en-CA" sz="3200" spc="-1" strike="noStrike">
              <a:latin typeface="Arial"/>
            </a:endParaRPr>
          </a:p>
        </p:txBody>
      </p:sp>
      <p:sp>
        <p:nvSpPr>
          <p:cNvPr id="37" name="PlaceHolder 5"/>
          <p:cNvSpPr>
            <a:spLocks noGrp="1"/>
          </p:cNvSpPr>
          <p:nvPr>
            <p:ph type="body"/>
          </p:nvPr>
        </p:nvSpPr>
        <p:spPr>
          <a:xfrm>
            <a:off x="14452920" y="17674920"/>
            <a:ext cx="6359400" cy="9106920"/>
          </a:xfrm>
          <a:prstGeom prst="rect">
            <a:avLst/>
          </a:prstGeom>
        </p:spPr>
        <p:txBody>
          <a:bodyPr lIns="0" rIns="0" tIns="0" bIns="0">
            <a:normAutofit/>
          </a:bodyPr>
          <a:p>
            <a:endParaRPr b="0" lang="en-CA" sz="3200" spc="-1" strike="noStrike">
              <a:latin typeface="Arial"/>
            </a:endParaRPr>
          </a:p>
        </p:txBody>
      </p:sp>
      <p:sp>
        <p:nvSpPr>
          <p:cNvPr id="38" name="PlaceHolder 6"/>
          <p:cNvSpPr>
            <a:spLocks noGrp="1"/>
          </p:cNvSpPr>
          <p:nvPr>
            <p:ph type="body"/>
          </p:nvPr>
        </p:nvSpPr>
        <p:spPr>
          <a:xfrm>
            <a:off x="7774920" y="17674920"/>
            <a:ext cx="6359400" cy="9106920"/>
          </a:xfrm>
          <a:prstGeom prst="rect">
            <a:avLst/>
          </a:prstGeom>
        </p:spPr>
        <p:txBody>
          <a:bodyPr lIns="0" rIns="0" tIns="0" bIns="0">
            <a:normAutofit/>
          </a:bodyPr>
          <a:p>
            <a:endParaRPr b="0" lang="en-CA" sz="3200" spc="-1" strike="noStrike">
              <a:latin typeface="Arial"/>
            </a:endParaRPr>
          </a:p>
        </p:txBody>
      </p:sp>
      <p:sp>
        <p:nvSpPr>
          <p:cNvPr id="39" name="PlaceHolder 7"/>
          <p:cNvSpPr>
            <a:spLocks noGrp="1"/>
          </p:cNvSpPr>
          <p:nvPr>
            <p:ph type="body"/>
          </p:nvPr>
        </p:nvSpPr>
        <p:spPr>
          <a:xfrm>
            <a:off x="1097280" y="17674920"/>
            <a:ext cx="6359400" cy="910692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097280" y="1313280"/>
            <a:ext cx="19750680" cy="5496840"/>
          </a:xfrm>
          <a:prstGeom prst="rect">
            <a:avLst/>
          </a:prstGeom>
        </p:spPr>
        <p:txBody>
          <a:bodyPr lIns="0" rIns="0" tIns="0" bIns="0" anchor="ctr"/>
          <a:p>
            <a:pPr algn="ctr"/>
            <a:endParaRPr b="0" lang="en-CA" sz="4400" spc="-1" strike="noStrike">
              <a:latin typeface="Arial"/>
            </a:endParaRPr>
          </a:p>
        </p:txBody>
      </p:sp>
      <p:sp>
        <p:nvSpPr>
          <p:cNvPr id="5" name="PlaceHolder 2"/>
          <p:cNvSpPr>
            <a:spLocks noGrp="1"/>
          </p:cNvSpPr>
          <p:nvPr>
            <p:ph type="subTitle"/>
          </p:nvPr>
        </p:nvSpPr>
        <p:spPr>
          <a:xfrm>
            <a:off x="1097280" y="7702560"/>
            <a:ext cx="19750680" cy="190922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097280" y="1313280"/>
            <a:ext cx="19750680" cy="5496840"/>
          </a:xfrm>
          <a:prstGeom prst="rect">
            <a:avLst/>
          </a:prstGeom>
        </p:spPr>
        <p:txBody>
          <a:bodyPr lIns="0" rIns="0" tIns="0" bIns="0" anchor="ctr"/>
          <a:p>
            <a:pPr algn="ctr"/>
            <a:endParaRPr b="0" lang="en-CA" sz="4400" spc="-1" strike="noStrike">
              <a:latin typeface="Arial"/>
            </a:endParaRPr>
          </a:p>
        </p:txBody>
      </p:sp>
      <p:sp>
        <p:nvSpPr>
          <p:cNvPr id="7" name="PlaceHolder 2"/>
          <p:cNvSpPr>
            <a:spLocks noGrp="1"/>
          </p:cNvSpPr>
          <p:nvPr>
            <p:ph type="body"/>
          </p:nvPr>
        </p:nvSpPr>
        <p:spPr>
          <a:xfrm>
            <a:off x="1097280" y="7702560"/>
            <a:ext cx="19750680" cy="190922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097280" y="1313280"/>
            <a:ext cx="19750680" cy="5496840"/>
          </a:xfrm>
          <a:prstGeom prst="rect">
            <a:avLst/>
          </a:prstGeom>
        </p:spPr>
        <p:txBody>
          <a:bodyPr lIns="0" rIns="0" tIns="0" bIns="0" anchor="ctr"/>
          <a:p>
            <a:pPr algn="ctr"/>
            <a:endParaRPr b="0" lang="en-CA" sz="4400" spc="-1" strike="noStrike">
              <a:latin typeface="Arial"/>
            </a:endParaRPr>
          </a:p>
        </p:txBody>
      </p:sp>
      <p:sp>
        <p:nvSpPr>
          <p:cNvPr id="9" name="PlaceHolder 2"/>
          <p:cNvSpPr>
            <a:spLocks noGrp="1"/>
          </p:cNvSpPr>
          <p:nvPr>
            <p:ph type="body"/>
          </p:nvPr>
        </p:nvSpPr>
        <p:spPr>
          <a:xfrm>
            <a:off x="1097280" y="7702560"/>
            <a:ext cx="9638280" cy="19092240"/>
          </a:xfrm>
          <a:prstGeom prst="rect">
            <a:avLst/>
          </a:prstGeom>
        </p:spPr>
        <p:txBody>
          <a:bodyPr lIns="0" rIns="0" tIns="0" bIns="0">
            <a:normAutofit/>
          </a:bodyPr>
          <a:p>
            <a:endParaRPr b="0" lang="en-CA" sz="3200" spc="-1" strike="noStrike">
              <a:latin typeface="Arial"/>
            </a:endParaRPr>
          </a:p>
        </p:txBody>
      </p:sp>
      <p:sp>
        <p:nvSpPr>
          <p:cNvPr id="10" name="PlaceHolder 3"/>
          <p:cNvSpPr>
            <a:spLocks noGrp="1"/>
          </p:cNvSpPr>
          <p:nvPr>
            <p:ph type="body"/>
          </p:nvPr>
        </p:nvSpPr>
        <p:spPr>
          <a:xfrm>
            <a:off x="11217960" y="7702560"/>
            <a:ext cx="9638280" cy="1909224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1313280"/>
            <a:ext cx="19750680" cy="549684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097280" y="1313280"/>
            <a:ext cx="19750680" cy="2548152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1313280"/>
            <a:ext cx="19750680" cy="5496840"/>
          </a:xfrm>
          <a:prstGeom prst="rect">
            <a:avLst/>
          </a:prstGeom>
        </p:spPr>
        <p:txBody>
          <a:bodyPr lIns="0" rIns="0" tIns="0" bIns="0" anchor="ctr"/>
          <a:p>
            <a:pPr algn="ctr"/>
            <a:endParaRPr b="0" lang="en-CA" sz="4400" spc="-1" strike="noStrike">
              <a:latin typeface="Arial"/>
            </a:endParaRPr>
          </a:p>
        </p:txBody>
      </p:sp>
      <p:sp>
        <p:nvSpPr>
          <p:cNvPr id="14" name="PlaceHolder 2"/>
          <p:cNvSpPr>
            <a:spLocks noGrp="1"/>
          </p:cNvSpPr>
          <p:nvPr>
            <p:ph type="body"/>
          </p:nvPr>
        </p:nvSpPr>
        <p:spPr>
          <a:xfrm>
            <a:off x="1097280" y="7702560"/>
            <a:ext cx="9638280" cy="9106920"/>
          </a:xfrm>
          <a:prstGeom prst="rect">
            <a:avLst/>
          </a:prstGeom>
        </p:spPr>
        <p:txBody>
          <a:bodyPr lIns="0" rIns="0" tIns="0" bIns="0">
            <a:normAutofit/>
          </a:bodyPr>
          <a:p>
            <a:endParaRPr b="0" lang="en-CA" sz="3200" spc="-1" strike="noStrike">
              <a:latin typeface="Arial"/>
            </a:endParaRPr>
          </a:p>
        </p:txBody>
      </p:sp>
      <p:sp>
        <p:nvSpPr>
          <p:cNvPr id="15" name="PlaceHolder 3"/>
          <p:cNvSpPr>
            <a:spLocks noGrp="1"/>
          </p:cNvSpPr>
          <p:nvPr>
            <p:ph type="body"/>
          </p:nvPr>
        </p:nvSpPr>
        <p:spPr>
          <a:xfrm>
            <a:off x="1097280" y="17674920"/>
            <a:ext cx="9638280" cy="9106920"/>
          </a:xfrm>
          <a:prstGeom prst="rect">
            <a:avLst/>
          </a:prstGeom>
        </p:spPr>
        <p:txBody>
          <a:bodyPr lIns="0" rIns="0" tIns="0" bIns="0">
            <a:normAutofit/>
          </a:bodyPr>
          <a:p>
            <a:endParaRPr b="0" lang="en-CA" sz="3200" spc="-1" strike="noStrike">
              <a:latin typeface="Arial"/>
            </a:endParaRPr>
          </a:p>
        </p:txBody>
      </p:sp>
      <p:sp>
        <p:nvSpPr>
          <p:cNvPr id="16" name="PlaceHolder 4"/>
          <p:cNvSpPr>
            <a:spLocks noGrp="1"/>
          </p:cNvSpPr>
          <p:nvPr>
            <p:ph type="body"/>
          </p:nvPr>
        </p:nvSpPr>
        <p:spPr>
          <a:xfrm>
            <a:off x="11217960" y="7702560"/>
            <a:ext cx="9638280" cy="1909224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097280" y="1313280"/>
            <a:ext cx="19750680" cy="5496840"/>
          </a:xfrm>
          <a:prstGeom prst="rect">
            <a:avLst/>
          </a:prstGeom>
        </p:spPr>
        <p:txBody>
          <a:bodyPr lIns="0" rIns="0" tIns="0" bIns="0" anchor="ctr"/>
          <a:p>
            <a:pPr algn="ctr"/>
            <a:endParaRPr b="0" lang="en-CA" sz="4400" spc="-1" strike="noStrike">
              <a:latin typeface="Arial"/>
            </a:endParaRPr>
          </a:p>
        </p:txBody>
      </p:sp>
      <p:sp>
        <p:nvSpPr>
          <p:cNvPr id="18" name="PlaceHolder 2"/>
          <p:cNvSpPr>
            <a:spLocks noGrp="1"/>
          </p:cNvSpPr>
          <p:nvPr>
            <p:ph type="body"/>
          </p:nvPr>
        </p:nvSpPr>
        <p:spPr>
          <a:xfrm>
            <a:off x="1097280" y="7702560"/>
            <a:ext cx="9638280" cy="19092240"/>
          </a:xfrm>
          <a:prstGeom prst="rect">
            <a:avLst/>
          </a:prstGeom>
        </p:spPr>
        <p:txBody>
          <a:bodyPr lIns="0" rIns="0" tIns="0" bIns="0">
            <a:normAutofit/>
          </a:bodyPr>
          <a:p>
            <a:endParaRPr b="0" lang="en-CA" sz="3200" spc="-1" strike="noStrike">
              <a:latin typeface="Arial"/>
            </a:endParaRPr>
          </a:p>
        </p:txBody>
      </p:sp>
      <p:sp>
        <p:nvSpPr>
          <p:cNvPr id="19" name="PlaceHolder 3"/>
          <p:cNvSpPr>
            <a:spLocks noGrp="1"/>
          </p:cNvSpPr>
          <p:nvPr>
            <p:ph type="body"/>
          </p:nvPr>
        </p:nvSpPr>
        <p:spPr>
          <a:xfrm>
            <a:off x="11217960" y="7702560"/>
            <a:ext cx="9638280" cy="9106920"/>
          </a:xfrm>
          <a:prstGeom prst="rect">
            <a:avLst/>
          </a:prstGeom>
        </p:spPr>
        <p:txBody>
          <a:bodyPr lIns="0" rIns="0" tIns="0" bIns="0">
            <a:normAutofit/>
          </a:bodyPr>
          <a:p>
            <a:endParaRPr b="0" lang="en-CA" sz="3200" spc="-1" strike="noStrike">
              <a:latin typeface="Arial"/>
            </a:endParaRPr>
          </a:p>
        </p:txBody>
      </p:sp>
      <p:sp>
        <p:nvSpPr>
          <p:cNvPr id="20" name="PlaceHolder 4"/>
          <p:cNvSpPr>
            <a:spLocks noGrp="1"/>
          </p:cNvSpPr>
          <p:nvPr>
            <p:ph type="body"/>
          </p:nvPr>
        </p:nvSpPr>
        <p:spPr>
          <a:xfrm>
            <a:off x="11217960" y="17674920"/>
            <a:ext cx="9638280" cy="910692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097280" y="1313280"/>
            <a:ext cx="19750680" cy="5496840"/>
          </a:xfrm>
          <a:prstGeom prst="rect">
            <a:avLst/>
          </a:prstGeom>
        </p:spPr>
        <p:txBody>
          <a:bodyPr lIns="0" rIns="0" tIns="0" bIns="0" anchor="ctr"/>
          <a:p>
            <a:pPr algn="ctr"/>
            <a:endParaRPr b="0" lang="en-CA" sz="4400" spc="-1" strike="noStrike">
              <a:latin typeface="Arial"/>
            </a:endParaRPr>
          </a:p>
        </p:txBody>
      </p:sp>
      <p:sp>
        <p:nvSpPr>
          <p:cNvPr id="22" name="PlaceHolder 2"/>
          <p:cNvSpPr>
            <a:spLocks noGrp="1"/>
          </p:cNvSpPr>
          <p:nvPr>
            <p:ph type="body"/>
          </p:nvPr>
        </p:nvSpPr>
        <p:spPr>
          <a:xfrm>
            <a:off x="1097280" y="7702560"/>
            <a:ext cx="9638280" cy="9106920"/>
          </a:xfrm>
          <a:prstGeom prst="rect">
            <a:avLst/>
          </a:prstGeom>
        </p:spPr>
        <p:txBody>
          <a:bodyPr lIns="0" rIns="0" tIns="0" bIns="0">
            <a:normAutofit/>
          </a:bodyPr>
          <a:p>
            <a:endParaRPr b="0" lang="en-CA" sz="3200" spc="-1" strike="noStrike">
              <a:latin typeface="Arial"/>
            </a:endParaRPr>
          </a:p>
        </p:txBody>
      </p:sp>
      <p:sp>
        <p:nvSpPr>
          <p:cNvPr id="23" name="PlaceHolder 3"/>
          <p:cNvSpPr>
            <a:spLocks noGrp="1"/>
          </p:cNvSpPr>
          <p:nvPr>
            <p:ph type="body"/>
          </p:nvPr>
        </p:nvSpPr>
        <p:spPr>
          <a:xfrm>
            <a:off x="11217960" y="7702560"/>
            <a:ext cx="9638280" cy="9106920"/>
          </a:xfrm>
          <a:prstGeom prst="rect">
            <a:avLst/>
          </a:prstGeom>
        </p:spPr>
        <p:txBody>
          <a:bodyPr lIns="0" rIns="0" tIns="0" bIns="0">
            <a:normAutofit/>
          </a:bodyPr>
          <a:p>
            <a:endParaRPr b="0" lang="en-CA" sz="3200" spc="-1" strike="noStrike">
              <a:latin typeface="Arial"/>
            </a:endParaRPr>
          </a:p>
        </p:txBody>
      </p:sp>
      <p:sp>
        <p:nvSpPr>
          <p:cNvPr id="24" name="PlaceHolder 4"/>
          <p:cNvSpPr>
            <a:spLocks noGrp="1"/>
          </p:cNvSpPr>
          <p:nvPr>
            <p:ph type="body"/>
          </p:nvPr>
        </p:nvSpPr>
        <p:spPr>
          <a:xfrm>
            <a:off x="1097280" y="17674920"/>
            <a:ext cx="19750680" cy="910692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60" y="-54360"/>
            <a:ext cx="21943800" cy="2810160"/>
          </a:xfrm>
          <a:prstGeom prst="rect">
            <a:avLst/>
          </a:prstGeom>
          <a:solidFill>
            <a:srgbClr val="376092"/>
          </a:solidFill>
          <a:ln w="12600">
            <a:noFill/>
          </a:ln>
        </p:spPr>
        <p:style>
          <a:lnRef idx="0"/>
          <a:fillRef idx="0"/>
          <a:effectRef idx="0"/>
          <a:fontRef idx="minor"/>
        </p:style>
      </p:sp>
      <p:sp>
        <p:nvSpPr>
          <p:cNvPr id="1" name="CustomShape 2"/>
          <p:cNvSpPr/>
          <p:nvPr/>
        </p:nvSpPr>
        <p:spPr>
          <a:xfrm>
            <a:off x="3960" y="30783600"/>
            <a:ext cx="21939120" cy="2131920"/>
          </a:xfrm>
          <a:prstGeom prst="rect">
            <a:avLst/>
          </a:prstGeom>
          <a:solidFill>
            <a:srgbClr val="11335d"/>
          </a:solidFill>
          <a:ln w="12600">
            <a:noFill/>
          </a:ln>
        </p:spPr>
        <p:style>
          <a:lnRef idx="0"/>
          <a:fillRef idx="0"/>
          <a:effectRef idx="0"/>
          <a:fontRef idx="minor"/>
        </p:style>
      </p:sp>
      <p:pic>
        <p:nvPicPr>
          <p:cNvPr id="2" name="image1.png" descr=""/>
          <p:cNvPicPr/>
          <p:nvPr/>
        </p:nvPicPr>
        <p:blipFill>
          <a:blip r:embed="rId2"/>
          <a:stretch/>
        </p:blipFill>
        <p:spPr>
          <a:xfrm>
            <a:off x="0" y="30175560"/>
            <a:ext cx="21939120" cy="2723040"/>
          </a:xfrm>
          <a:prstGeom prst="rect">
            <a:avLst/>
          </a:prstGeom>
          <a:ln w="12600">
            <a:noFill/>
          </a:ln>
        </p:spPr>
      </p:pic>
      <p:pic>
        <p:nvPicPr>
          <p:cNvPr id="3" name="image2.png" descr=""/>
          <p:cNvPicPr/>
          <p:nvPr/>
        </p:nvPicPr>
        <p:blipFill>
          <a:blip r:embed="rId3"/>
          <a:stretch/>
        </p:blipFill>
        <p:spPr>
          <a:xfrm>
            <a:off x="228240" y="31543560"/>
            <a:ext cx="6449400" cy="872280"/>
          </a:xfrm>
          <a:prstGeom prst="rect">
            <a:avLst/>
          </a:prstGeom>
          <a:ln w="12600">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doi.org/10.1109/CVPR.2017.690" TargetMode="External"/><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jpeg"/><Relationship Id="rId8"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image3.png" descr=""/>
          <p:cNvPicPr/>
          <p:nvPr/>
        </p:nvPicPr>
        <p:blipFill>
          <a:blip r:embed="rId1"/>
          <a:stretch/>
        </p:blipFill>
        <p:spPr>
          <a:xfrm>
            <a:off x="556560" y="466200"/>
            <a:ext cx="2080440" cy="1610640"/>
          </a:xfrm>
          <a:prstGeom prst="rect">
            <a:avLst/>
          </a:prstGeom>
          <a:ln w="12600">
            <a:noFill/>
          </a:ln>
        </p:spPr>
      </p:pic>
      <p:sp>
        <p:nvSpPr>
          <p:cNvPr id="41" name="CustomShape 1"/>
          <p:cNvSpPr/>
          <p:nvPr/>
        </p:nvSpPr>
        <p:spPr>
          <a:xfrm>
            <a:off x="2392920" y="405720"/>
            <a:ext cx="17293320" cy="771480"/>
          </a:xfrm>
          <a:prstGeom prst="rect">
            <a:avLst/>
          </a:prstGeom>
          <a:noFill/>
          <a:ln w="12600">
            <a:noFill/>
          </a:ln>
        </p:spPr>
        <p:style>
          <a:lnRef idx="0"/>
          <a:fillRef idx="0"/>
          <a:effectRef idx="0"/>
          <a:fontRef idx="minor"/>
        </p:style>
        <p:txBody>
          <a:bodyPr lIns="88200" rIns="88200" tIns="88200" bIns="88200" anchor="ctr"/>
          <a:p>
            <a:pPr algn="ctr">
              <a:lnSpc>
                <a:spcPct val="100000"/>
              </a:lnSpc>
            </a:pPr>
            <a:r>
              <a:rPr b="1" lang="en-CA" sz="4800" spc="-1" strike="noStrike">
                <a:solidFill>
                  <a:srgbClr val="ebf1de"/>
                </a:solidFill>
                <a:latin typeface="Palatino"/>
                <a:ea typeface="Palatino"/>
              </a:rPr>
              <a:t>Tracking in Video Object Detection Using Neural Networks</a:t>
            </a:r>
            <a:endParaRPr b="0" lang="en-CA" sz="4800" spc="-1" strike="noStrike">
              <a:latin typeface="Arial"/>
            </a:endParaRPr>
          </a:p>
        </p:txBody>
      </p:sp>
      <p:sp>
        <p:nvSpPr>
          <p:cNvPr id="42" name="CustomShape 2"/>
          <p:cNvSpPr/>
          <p:nvPr/>
        </p:nvSpPr>
        <p:spPr>
          <a:xfrm>
            <a:off x="6829200" y="1593720"/>
            <a:ext cx="8200080" cy="816840"/>
          </a:xfrm>
          <a:prstGeom prst="rect">
            <a:avLst/>
          </a:prstGeom>
          <a:noFill/>
          <a:ln w="12600">
            <a:noFill/>
          </a:ln>
        </p:spPr>
        <p:style>
          <a:lnRef idx="0"/>
          <a:fillRef idx="0"/>
          <a:effectRef idx="0"/>
          <a:fontRef idx="minor"/>
        </p:style>
        <p:txBody>
          <a:bodyPr lIns="88200" rIns="88200" tIns="88200" bIns="88200" anchor="ctr"/>
          <a:p>
            <a:pPr algn="ctr">
              <a:lnSpc>
                <a:spcPct val="100000"/>
              </a:lnSpc>
            </a:pPr>
            <a:r>
              <a:rPr b="0" lang="en-CA" sz="2600" spc="-1" strike="noStrike">
                <a:solidFill>
                  <a:srgbClr val="ebf1de"/>
                </a:solidFill>
                <a:latin typeface="Palatino"/>
                <a:ea typeface="Palatino"/>
              </a:rPr>
              <a:t>Mohammed Gasmallah</a:t>
            </a:r>
            <a:endParaRPr b="0" lang="en-CA" sz="2600" spc="-1" strike="noStrike">
              <a:latin typeface="Arial"/>
            </a:endParaRPr>
          </a:p>
          <a:p>
            <a:pPr algn="ctr">
              <a:lnSpc>
                <a:spcPct val="100000"/>
              </a:lnSpc>
            </a:pPr>
            <a:r>
              <a:rPr b="0" lang="en-CA" sz="2600" spc="-1" strike="noStrike">
                <a:solidFill>
                  <a:srgbClr val="ebf1de"/>
                </a:solidFill>
                <a:latin typeface="Palatino"/>
                <a:ea typeface="Palatino"/>
              </a:rPr>
              <a:t>Supervisor: Dr. Farhana Zulkernine</a:t>
            </a:r>
            <a:endParaRPr b="0" lang="en-CA" sz="2600" spc="-1" strike="noStrike">
              <a:latin typeface="Arial"/>
            </a:endParaRPr>
          </a:p>
          <a:p>
            <a:pPr algn="ctr">
              <a:lnSpc>
                <a:spcPct val="100000"/>
              </a:lnSpc>
            </a:pPr>
            <a:r>
              <a:rPr b="0" lang="en-CA" sz="2400" spc="-1" strike="noStrike">
                <a:solidFill>
                  <a:srgbClr val="ebf1de"/>
                </a:solidFill>
                <a:latin typeface="Palatino"/>
                <a:ea typeface="Palatino"/>
              </a:rPr>
              <a:t>School of Computing, Queen’s University</a:t>
            </a:r>
            <a:endParaRPr b="0" lang="en-CA" sz="2400" spc="-1" strike="noStrike">
              <a:latin typeface="Arial"/>
            </a:endParaRPr>
          </a:p>
        </p:txBody>
      </p:sp>
      <p:sp>
        <p:nvSpPr>
          <p:cNvPr id="43" name="CustomShape 3"/>
          <p:cNvSpPr/>
          <p:nvPr/>
        </p:nvSpPr>
        <p:spPr>
          <a:xfrm>
            <a:off x="19688040" y="540000"/>
            <a:ext cx="1834560" cy="975240"/>
          </a:xfrm>
          <a:prstGeom prst="rect">
            <a:avLst/>
          </a:prstGeom>
          <a:noFill/>
          <a:ln w="12600">
            <a:noFill/>
          </a:ln>
        </p:spPr>
        <p:style>
          <a:lnRef idx="0"/>
          <a:fillRef idx="0"/>
          <a:effectRef idx="0"/>
          <a:fontRef idx="minor"/>
        </p:style>
        <p:txBody>
          <a:bodyPr lIns="34200" rIns="34200" tIns="34200" bIns="34200"/>
          <a:p>
            <a:pPr algn="ctr">
              <a:lnSpc>
                <a:spcPct val="100000"/>
              </a:lnSpc>
            </a:pPr>
            <a:r>
              <a:rPr b="0" lang="en-CA" sz="6000" spc="-1" strike="noStrike">
                <a:solidFill>
                  <a:srgbClr val="ffffff"/>
                </a:solidFill>
                <a:latin typeface="arial"/>
                <a:ea typeface="Baskerville Old Face"/>
              </a:rPr>
              <a:t>2018</a:t>
            </a:r>
            <a:endParaRPr b="0" lang="en-CA" sz="6000" spc="-1" strike="noStrike">
              <a:latin typeface="Arial"/>
            </a:endParaRPr>
          </a:p>
        </p:txBody>
      </p:sp>
      <p:sp>
        <p:nvSpPr>
          <p:cNvPr id="44" name="CustomShape 4"/>
          <p:cNvSpPr/>
          <p:nvPr/>
        </p:nvSpPr>
        <p:spPr>
          <a:xfrm>
            <a:off x="544320" y="15030360"/>
            <a:ext cx="6522480" cy="4226400"/>
          </a:xfrm>
          <a:prstGeom prst="rect">
            <a:avLst/>
          </a:prstGeom>
          <a:solidFill>
            <a:srgbClr val="ffffff"/>
          </a:solidFill>
          <a:ln w="12600">
            <a:noFill/>
          </a:ln>
        </p:spPr>
        <p:style>
          <a:lnRef idx="0"/>
          <a:fillRef idx="0"/>
          <a:effectRef idx="0"/>
          <a:fontRef idx="minor"/>
        </p:style>
        <p:txBody>
          <a:bodyPr lIns="137160" rIns="137160" tIns="137160" bIns="137160"/>
          <a:p>
            <a:pPr marL="338760" indent="-336600" algn="just">
              <a:lnSpc>
                <a:spcPct val="100000"/>
              </a:lnSpc>
              <a:buClr>
                <a:srgbClr val="000000"/>
              </a:buClr>
              <a:buFont typeface="StarSymbol"/>
              <a:buChar char="-"/>
            </a:pPr>
            <a:r>
              <a:rPr b="0" lang="en-CA" sz="3000" spc="-1" strike="noStrike">
                <a:solidFill>
                  <a:srgbClr val="000000"/>
                </a:solidFill>
                <a:latin typeface="Arial"/>
                <a:ea typeface="Arial"/>
              </a:rPr>
              <a:t>Apply a temporal convolutional layer to two detection networks in order to train an object tracker with spatio-temporal awareness. </a:t>
            </a:r>
            <a:endParaRPr b="0" lang="en-CA" sz="3000" spc="-1" strike="noStrike">
              <a:latin typeface="Arial"/>
            </a:endParaRPr>
          </a:p>
          <a:p>
            <a:pPr marL="338760" indent="-336600" algn="just">
              <a:lnSpc>
                <a:spcPct val="100000"/>
              </a:lnSpc>
              <a:buClr>
                <a:srgbClr val="000000"/>
              </a:buClr>
              <a:buFont typeface="StarSymbol"/>
              <a:buChar char="-"/>
            </a:pPr>
            <a:r>
              <a:rPr b="0" lang="en-CA" sz="3000" spc="-1" strike="noStrike">
                <a:solidFill>
                  <a:srgbClr val="000000"/>
                </a:solidFill>
                <a:latin typeface="Arial"/>
                <a:ea typeface="Arial"/>
              </a:rPr>
              <a:t>Achieve similar object tracking mAP to other state-of-the-art trackers.</a:t>
            </a:r>
            <a:endParaRPr b="0" lang="en-CA" sz="3000" spc="-1" strike="noStrike">
              <a:latin typeface="Arial"/>
            </a:endParaRPr>
          </a:p>
          <a:p>
            <a:pPr marL="338760" indent="-336600" algn="just">
              <a:lnSpc>
                <a:spcPct val="100000"/>
              </a:lnSpc>
              <a:buClr>
                <a:srgbClr val="000000"/>
              </a:buClr>
              <a:buFont typeface="StarSymbol"/>
              <a:buChar char="-"/>
            </a:pPr>
            <a:r>
              <a:rPr b="0" lang="en-CA" sz="3000" spc="-1" strike="noStrike">
                <a:solidFill>
                  <a:srgbClr val="000000"/>
                </a:solidFill>
                <a:latin typeface="Arial"/>
                <a:ea typeface="Arial"/>
              </a:rPr>
              <a:t>Review the use of SpatioTemporal awareness using a conv2D LSTM layer.</a:t>
            </a:r>
            <a:endParaRPr b="0" lang="en-CA" sz="3000" spc="-1" strike="noStrike">
              <a:latin typeface="Arial"/>
            </a:endParaRPr>
          </a:p>
        </p:txBody>
      </p:sp>
      <p:sp>
        <p:nvSpPr>
          <p:cNvPr id="45" name="CustomShape 5"/>
          <p:cNvSpPr/>
          <p:nvPr/>
        </p:nvSpPr>
        <p:spPr>
          <a:xfrm>
            <a:off x="549000" y="3226680"/>
            <a:ext cx="6543360" cy="662400"/>
          </a:xfrm>
          <a:prstGeom prst="rect">
            <a:avLst/>
          </a:prstGeom>
          <a:solidFill>
            <a:srgbClr val="376092"/>
          </a:solidFill>
          <a:ln w="12600">
            <a:solidFill>
              <a:srgbClr val="3a5e8a"/>
            </a:solidFill>
            <a:round/>
          </a:ln>
        </p:spPr>
        <p:style>
          <a:lnRef idx="0"/>
          <a:fillRef idx="0"/>
          <a:effectRef idx="0"/>
          <a:fontRef idx="minor"/>
        </p:style>
      </p:sp>
      <p:sp>
        <p:nvSpPr>
          <p:cNvPr id="46" name="CustomShape 6"/>
          <p:cNvSpPr/>
          <p:nvPr/>
        </p:nvSpPr>
        <p:spPr>
          <a:xfrm>
            <a:off x="681120" y="3261600"/>
            <a:ext cx="6278760" cy="591840"/>
          </a:xfrm>
          <a:prstGeom prst="rect">
            <a:avLst/>
          </a:prstGeom>
          <a:noFill/>
          <a:ln w="12600">
            <a:noFill/>
          </a:ln>
        </p:spPr>
        <p:style>
          <a:lnRef idx="0"/>
          <a:fillRef idx="0"/>
          <a:effectRef idx="0"/>
          <a:fontRef idx="minor"/>
        </p:style>
        <p:txBody>
          <a:bodyPr lIns="29520" rIns="29520" tIns="29520" bIns="29520" anchor="ctr"/>
          <a:p>
            <a:pPr algn="ctr">
              <a:lnSpc>
                <a:spcPct val="100000"/>
              </a:lnSpc>
            </a:pPr>
            <a:r>
              <a:rPr b="1" lang="en-CA" sz="3600" spc="-1" strike="noStrike">
                <a:solidFill>
                  <a:srgbClr val="ebf1de"/>
                </a:solidFill>
                <a:latin typeface="Palatino"/>
                <a:ea typeface="Palatino"/>
              </a:rPr>
              <a:t>Background</a:t>
            </a:r>
            <a:endParaRPr b="0" lang="en-CA" sz="3600" spc="-1" strike="noStrike">
              <a:latin typeface="Arial"/>
            </a:endParaRPr>
          </a:p>
        </p:txBody>
      </p:sp>
      <p:sp>
        <p:nvSpPr>
          <p:cNvPr id="47" name="CustomShape 7"/>
          <p:cNvSpPr/>
          <p:nvPr/>
        </p:nvSpPr>
        <p:spPr>
          <a:xfrm>
            <a:off x="548640" y="4054680"/>
            <a:ext cx="6543000" cy="6237000"/>
          </a:xfrm>
          <a:prstGeom prst="rect">
            <a:avLst/>
          </a:prstGeom>
          <a:noFill/>
          <a:ln w="12600">
            <a:noFill/>
          </a:ln>
        </p:spPr>
        <p:style>
          <a:lnRef idx="0"/>
          <a:fillRef idx="0"/>
          <a:effectRef idx="0"/>
          <a:fontRef idx="minor"/>
        </p:style>
        <p:txBody>
          <a:bodyPr lIns="137160" rIns="137160" tIns="137160" bIns="137160"/>
          <a:p>
            <a:pPr algn="just">
              <a:lnSpc>
                <a:spcPct val="100000"/>
              </a:lnSpc>
            </a:pPr>
            <a:r>
              <a:rPr b="0" lang="en-CA" sz="3000" spc="-1" strike="noStrike">
                <a:solidFill>
                  <a:srgbClr val="000000"/>
                </a:solidFill>
                <a:latin typeface="Arial"/>
                <a:ea typeface="Arial"/>
              </a:rPr>
              <a:t>With the advent of increasingly large object detection libraries and the use of neural networks to perform object detection on images in real time speed, interesting problems are now being looked at with regards to the prediction of objects using object tracking networks. These networks can be used for a multitude of different problems such as pedestrian tracking, surveillance cameras, and other video analysis problems.</a:t>
            </a:r>
            <a:endParaRPr b="0" lang="en-CA" sz="3000" spc="-1" strike="noStrike">
              <a:latin typeface="Arial"/>
            </a:endParaRPr>
          </a:p>
        </p:txBody>
      </p:sp>
      <p:sp>
        <p:nvSpPr>
          <p:cNvPr id="48" name="CustomShape 8"/>
          <p:cNvSpPr/>
          <p:nvPr/>
        </p:nvSpPr>
        <p:spPr>
          <a:xfrm>
            <a:off x="523440" y="14186160"/>
            <a:ext cx="6543360" cy="662400"/>
          </a:xfrm>
          <a:prstGeom prst="rect">
            <a:avLst/>
          </a:prstGeom>
          <a:solidFill>
            <a:srgbClr val="376092"/>
          </a:solidFill>
          <a:ln w="12600">
            <a:solidFill>
              <a:srgbClr val="3a5e8a"/>
            </a:solidFill>
            <a:round/>
          </a:ln>
        </p:spPr>
        <p:style>
          <a:lnRef idx="0"/>
          <a:fillRef idx="0"/>
          <a:effectRef idx="0"/>
          <a:fontRef idx="minor"/>
        </p:style>
      </p:sp>
      <p:sp>
        <p:nvSpPr>
          <p:cNvPr id="49" name="CustomShape 9"/>
          <p:cNvSpPr/>
          <p:nvPr/>
        </p:nvSpPr>
        <p:spPr>
          <a:xfrm>
            <a:off x="655920" y="14221080"/>
            <a:ext cx="6278760" cy="591840"/>
          </a:xfrm>
          <a:prstGeom prst="rect">
            <a:avLst/>
          </a:prstGeom>
          <a:noFill/>
          <a:ln w="12600">
            <a:noFill/>
          </a:ln>
        </p:spPr>
        <p:style>
          <a:lnRef idx="0"/>
          <a:fillRef idx="0"/>
          <a:effectRef idx="0"/>
          <a:fontRef idx="minor"/>
        </p:style>
        <p:txBody>
          <a:bodyPr lIns="29520" rIns="29520" tIns="29520" bIns="29520" anchor="ctr"/>
          <a:p>
            <a:pPr algn="ctr">
              <a:lnSpc>
                <a:spcPct val="100000"/>
              </a:lnSpc>
            </a:pPr>
            <a:r>
              <a:rPr b="1" lang="en-CA" sz="3600" spc="-1" strike="noStrike">
                <a:solidFill>
                  <a:srgbClr val="ebf1de"/>
                </a:solidFill>
                <a:latin typeface="Palatino"/>
                <a:ea typeface="Palatino"/>
              </a:rPr>
              <a:t>Objectives</a:t>
            </a:r>
            <a:endParaRPr b="0" lang="en-CA" sz="3600" spc="-1" strike="noStrike">
              <a:latin typeface="Arial"/>
            </a:endParaRPr>
          </a:p>
        </p:txBody>
      </p:sp>
      <p:sp>
        <p:nvSpPr>
          <p:cNvPr id="50" name="CustomShape 10"/>
          <p:cNvSpPr/>
          <p:nvPr/>
        </p:nvSpPr>
        <p:spPr>
          <a:xfrm>
            <a:off x="8440200" y="4057920"/>
            <a:ext cx="5923800" cy="575280"/>
          </a:xfrm>
          <a:prstGeom prst="rect">
            <a:avLst/>
          </a:prstGeom>
          <a:solidFill>
            <a:srgbClr val="ffffff"/>
          </a:solidFill>
          <a:ln w="12600">
            <a:noFill/>
          </a:ln>
        </p:spPr>
        <p:style>
          <a:lnRef idx="0"/>
          <a:fillRef idx="0"/>
          <a:effectRef idx="0"/>
          <a:fontRef idx="minor"/>
        </p:style>
      </p:sp>
      <p:sp>
        <p:nvSpPr>
          <p:cNvPr id="51" name="CustomShape 11"/>
          <p:cNvSpPr/>
          <p:nvPr/>
        </p:nvSpPr>
        <p:spPr>
          <a:xfrm>
            <a:off x="7577640" y="4085640"/>
            <a:ext cx="6703920" cy="2215080"/>
          </a:xfrm>
          <a:prstGeom prst="rect">
            <a:avLst/>
          </a:prstGeom>
          <a:noFill/>
          <a:ln w="12600">
            <a:noFill/>
          </a:ln>
        </p:spPr>
        <p:style>
          <a:lnRef idx="0"/>
          <a:fillRef idx="0"/>
          <a:effectRef idx="0"/>
          <a:fontRef idx="minor"/>
        </p:style>
        <p:txBody>
          <a:bodyPr lIns="137160" rIns="137160" tIns="137160" bIns="137160"/>
          <a:p>
            <a:pPr marL="264600" indent="-262440">
              <a:lnSpc>
                <a:spcPct val="100000"/>
              </a:lnSpc>
              <a:buClr>
                <a:srgbClr val="000000"/>
              </a:buClr>
              <a:buFont typeface="StarSymbol"/>
              <a:buChar char="-"/>
            </a:pPr>
            <a:r>
              <a:rPr b="0" lang="en-CA" sz="3000" spc="-1" strike="noStrike">
                <a:solidFill>
                  <a:srgbClr val="000000"/>
                </a:solidFill>
                <a:latin typeface="Arial"/>
                <a:ea typeface="Arial"/>
              </a:rPr>
              <a:t>Two frames are fed to their own detectors and the output is concatenated and fed into a Conv2D LSTM layer. </a:t>
            </a:r>
            <a:endParaRPr b="0" lang="en-CA" sz="3000" spc="-1" strike="noStrike">
              <a:latin typeface="Arial"/>
            </a:endParaRPr>
          </a:p>
        </p:txBody>
      </p:sp>
      <p:sp>
        <p:nvSpPr>
          <p:cNvPr id="52" name="CustomShape 12"/>
          <p:cNvSpPr/>
          <p:nvPr/>
        </p:nvSpPr>
        <p:spPr>
          <a:xfrm>
            <a:off x="530280" y="21199320"/>
            <a:ext cx="6478200" cy="3220920"/>
          </a:xfrm>
          <a:prstGeom prst="rect">
            <a:avLst/>
          </a:prstGeom>
          <a:noFill/>
          <a:ln w="12600">
            <a:noFill/>
          </a:ln>
        </p:spPr>
        <p:style>
          <a:lnRef idx="0"/>
          <a:fillRef idx="0"/>
          <a:effectRef idx="0"/>
          <a:fontRef idx="minor"/>
        </p:style>
        <p:txBody>
          <a:bodyPr lIns="137160" rIns="137160" tIns="137160" bIns="137160"/>
          <a:p>
            <a:pPr marL="338760" indent="-336600" algn="just">
              <a:lnSpc>
                <a:spcPct val="100000"/>
              </a:lnSpc>
              <a:buClr>
                <a:srgbClr val="000000"/>
              </a:buClr>
              <a:buFont typeface="StarSymbol"/>
              <a:buChar char="-"/>
            </a:pPr>
            <a:r>
              <a:rPr b="0" lang="en-CA" sz="3000" spc="-1" strike="noStrike">
                <a:solidFill>
                  <a:srgbClr val="000000"/>
                </a:solidFill>
                <a:latin typeface="Arial"/>
                <a:ea typeface="Arial"/>
              </a:rPr>
              <a:t>Inputs: Two images corresponding that are in sequence to one another from a video.</a:t>
            </a:r>
            <a:endParaRPr b="0" lang="en-CA" sz="3000" spc="-1" strike="noStrike">
              <a:latin typeface="Arial"/>
            </a:endParaRPr>
          </a:p>
          <a:p>
            <a:pPr marL="338760" indent="-336600" algn="just">
              <a:lnSpc>
                <a:spcPct val="100000"/>
              </a:lnSpc>
              <a:buClr>
                <a:srgbClr val="000000"/>
              </a:buClr>
              <a:buFont typeface="StarSymbol"/>
              <a:buChar char="-"/>
            </a:pPr>
            <a:r>
              <a:rPr b="0" lang="en-CA" sz="3000" spc="-1" strike="noStrike">
                <a:solidFill>
                  <a:srgbClr val="000000"/>
                </a:solidFill>
                <a:latin typeface="Arial"/>
                <a:ea typeface="Arial"/>
              </a:rPr>
              <a:t>Output: A series of boxes containing x,y location of object with confidence score and class.</a:t>
            </a:r>
            <a:endParaRPr b="0" lang="en-CA" sz="3000" spc="-1" strike="noStrike">
              <a:latin typeface="Arial"/>
            </a:endParaRPr>
          </a:p>
          <a:p>
            <a:pPr marL="338760" indent="-336600" algn="just">
              <a:lnSpc>
                <a:spcPct val="100000"/>
              </a:lnSpc>
              <a:buClr>
                <a:srgbClr val="000000"/>
              </a:buClr>
              <a:buFont typeface="StarSymbol"/>
              <a:buChar char="-"/>
            </a:pPr>
            <a:r>
              <a:rPr b="0" lang="en-CA" sz="3000" spc="-1" strike="noStrike">
                <a:solidFill>
                  <a:srgbClr val="000000"/>
                </a:solidFill>
                <a:latin typeface="Arial"/>
                <a:ea typeface="Arial"/>
              </a:rPr>
              <a:t>The novel element of this network is the use of a conv2D LSTM layer.</a:t>
            </a:r>
            <a:endParaRPr b="0" lang="en-CA" sz="3000" spc="-1" strike="noStrike">
              <a:latin typeface="Arial"/>
            </a:endParaRPr>
          </a:p>
          <a:p>
            <a:pPr marL="338760" indent="-336600" algn="just">
              <a:lnSpc>
                <a:spcPct val="100000"/>
              </a:lnSpc>
              <a:buClr>
                <a:srgbClr val="000000"/>
              </a:buClr>
              <a:buFont typeface="StarSymbol"/>
              <a:buChar char="-"/>
            </a:pPr>
            <a:r>
              <a:rPr b="0" lang="en-CA" sz="3000" spc="-1" strike="noStrike">
                <a:solidFill>
                  <a:srgbClr val="000000"/>
                </a:solidFill>
                <a:latin typeface="Arial"/>
                <a:ea typeface="Arial"/>
              </a:rPr>
              <a:t>This is a convolutional layer composed entirely of LSTM nodes and allows for a recurrency of the input tensors.</a:t>
            </a:r>
            <a:endParaRPr b="0" lang="en-CA" sz="3000" spc="-1" strike="noStrike">
              <a:latin typeface="Arial"/>
            </a:endParaRPr>
          </a:p>
          <a:p>
            <a:pPr algn="just">
              <a:lnSpc>
                <a:spcPct val="100000"/>
              </a:lnSpc>
            </a:pPr>
            <a:endParaRPr b="0" lang="en-CA" sz="3000" spc="-1" strike="noStrike">
              <a:latin typeface="Arial"/>
            </a:endParaRPr>
          </a:p>
        </p:txBody>
      </p:sp>
      <p:sp>
        <p:nvSpPr>
          <p:cNvPr id="53" name="CustomShape 13"/>
          <p:cNvSpPr/>
          <p:nvPr/>
        </p:nvSpPr>
        <p:spPr>
          <a:xfrm>
            <a:off x="7657560" y="3233160"/>
            <a:ext cx="6543360" cy="662400"/>
          </a:xfrm>
          <a:prstGeom prst="rect">
            <a:avLst/>
          </a:prstGeom>
          <a:solidFill>
            <a:srgbClr val="376092"/>
          </a:solidFill>
          <a:ln w="12600">
            <a:solidFill>
              <a:srgbClr val="3a5e8a"/>
            </a:solidFill>
            <a:round/>
          </a:ln>
        </p:spPr>
        <p:style>
          <a:lnRef idx="0"/>
          <a:fillRef idx="0"/>
          <a:effectRef idx="0"/>
          <a:fontRef idx="minor"/>
        </p:style>
      </p:sp>
      <p:sp>
        <p:nvSpPr>
          <p:cNvPr id="54" name="CustomShape 14"/>
          <p:cNvSpPr/>
          <p:nvPr/>
        </p:nvSpPr>
        <p:spPr>
          <a:xfrm>
            <a:off x="7789680" y="3268080"/>
            <a:ext cx="6278760" cy="591840"/>
          </a:xfrm>
          <a:prstGeom prst="rect">
            <a:avLst/>
          </a:prstGeom>
          <a:noFill/>
          <a:ln w="12600">
            <a:noFill/>
          </a:ln>
        </p:spPr>
        <p:style>
          <a:lnRef idx="0"/>
          <a:fillRef idx="0"/>
          <a:effectRef idx="0"/>
          <a:fontRef idx="minor"/>
        </p:style>
        <p:txBody>
          <a:bodyPr lIns="29520" rIns="29520" tIns="29520" bIns="29520" anchor="ctr"/>
          <a:p>
            <a:pPr algn="ctr">
              <a:lnSpc>
                <a:spcPct val="100000"/>
              </a:lnSpc>
            </a:pPr>
            <a:r>
              <a:rPr b="1" lang="en-CA" sz="3600" spc="-1" strike="noStrike">
                <a:solidFill>
                  <a:srgbClr val="ebf1de"/>
                </a:solidFill>
                <a:latin typeface="Palatino"/>
                <a:ea typeface="Palatino"/>
              </a:rPr>
              <a:t>Architecture</a:t>
            </a:r>
            <a:endParaRPr b="0" lang="en-CA" sz="3600" spc="-1" strike="noStrike">
              <a:latin typeface="Arial"/>
            </a:endParaRPr>
          </a:p>
        </p:txBody>
      </p:sp>
      <p:sp>
        <p:nvSpPr>
          <p:cNvPr id="55" name="CustomShape 15"/>
          <p:cNvSpPr/>
          <p:nvPr/>
        </p:nvSpPr>
        <p:spPr>
          <a:xfrm>
            <a:off x="530280" y="20336040"/>
            <a:ext cx="6543360" cy="662400"/>
          </a:xfrm>
          <a:prstGeom prst="rect">
            <a:avLst/>
          </a:prstGeom>
          <a:solidFill>
            <a:srgbClr val="376092"/>
          </a:solidFill>
          <a:ln w="12600">
            <a:solidFill>
              <a:srgbClr val="3a5e8a"/>
            </a:solidFill>
            <a:round/>
          </a:ln>
        </p:spPr>
        <p:style>
          <a:lnRef idx="0"/>
          <a:fillRef idx="0"/>
          <a:effectRef idx="0"/>
          <a:fontRef idx="minor"/>
        </p:style>
      </p:sp>
      <p:sp>
        <p:nvSpPr>
          <p:cNvPr id="56" name="CustomShape 16"/>
          <p:cNvSpPr/>
          <p:nvPr/>
        </p:nvSpPr>
        <p:spPr>
          <a:xfrm>
            <a:off x="662400" y="20370960"/>
            <a:ext cx="6278760" cy="591840"/>
          </a:xfrm>
          <a:prstGeom prst="rect">
            <a:avLst/>
          </a:prstGeom>
          <a:noFill/>
          <a:ln w="12600">
            <a:noFill/>
          </a:ln>
        </p:spPr>
        <p:style>
          <a:lnRef idx="0"/>
          <a:fillRef idx="0"/>
          <a:effectRef idx="0"/>
          <a:fontRef idx="minor"/>
        </p:style>
        <p:txBody>
          <a:bodyPr lIns="29520" rIns="29520" tIns="29520" bIns="29520" anchor="ctr"/>
          <a:p>
            <a:pPr algn="ctr">
              <a:lnSpc>
                <a:spcPct val="100000"/>
              </a:lnSpc>
            </a:pPr>
            <a:r>
              <a:rPr b="1" lang="en-CA" sz="3600" spc="-1" strike="noStrike">
                <a:solidFill>
                  <a:srgbClr val="ebf1de"/>
                </a:solidFill>
                <a:latin typeface="Palatino"/>
                <a:ea typeface="Palatino"/>
              </a:rPr>
              <a:t>Neural Networks</a:t>
            </a:r>
            <a:endParaRPr b="0" lang="en-CA" sz="3600" spc="-1" strike="noStrike">
              <a:latin typeface="Arial"/>
            </a:endParaRPr>
          </a:p>
        </p:txBody>
      </p:sp>
      <p:sp>
        <p:nvSpPr>
          <p:cNvPr id="57" name="CustomShape 17"/>
          <p:cNvSpPr/>
          <p:nvPr/>
        </p:nvSpPr>
        <p:spPr>
          <a:xfrm>
            <a:off x="7682760" y="21708000"/>
            <a:ext cx="6543360" cy="662400"/>
          </a:xfrm>
          <a:prstGeom prst="rect">
            <a:avLst/>
          </a:prstGeom>
          <a:solidFill>
            <a:srgbClr val="376092"/>
          </a:solidFill>
          <a:ln w="12600">
            <a:solidFill>
              <a:srgbClr val="3a5e8a"/>
            </a:solidFill>
            <a:round/>
          </a:ln>
        </p:spPr>
        <p:style>
          <a:lnRef idx="0"/>
          <a:fillRef idx="0"/>
          <a:effectRef idx="0"/>
          <a:fontRef idx="minor"/>
        </p:style>
      </p:sp>
      <p:sp>
        <p:nvSpPr>
          <p:cNvPr id="58" name="CustomShape 18"/>
          <p:cNvSpPr/>
          <p:nvPr/>
        </p:nvSpPr>
        <p:spPr>
          <a:xfrm>
            <a:off x="7814880" y="21742920"/>
            <a:ext cx="6278760" cy="591840"/>
          </a:xfrm>
          <a:prstGeom prst="rect">
            <a:avLst/>
          </a:prstGeom>
          <a:noFill/>
          <a:ln w="12600">
            <a:noFill/>
          </a:ln>
        </p:spPr>
        <p:style>
          <a:lnRef idx="0"/>
          <a:fillRef idx="0"/>
          <a:effectRef idx="0"/>
          <a:fontRef idx="minor"/>
        </p:style>
        <p:txBody>
          <a:bodyPr lIns="29520" rIns="29520" tIns="29520" bIns="29520" anchor="ctr"/>
          <a:p>
            <a:pPr algn="ctr">
              <a:lnSpc>
                <a:spcPct val="100000"/>
              </a:lnSpc>
            </a:pPr>
            <a:r>
              <a:rPr b="1" lang="en-CA" sz="3600" spc="-1" strike="noStrike">
                <a:solidFill>
                  <a:srgbClr val="ebf1de"/>
                </a:solidFill>
                <a:latin typeface="Palatino"/>
                <a:ea typeface="Palatino"/>
              </a:rPr>
              <a:t>Implementation</a:t>
            </a:r>
            <a:endParaRPr b="0" lang="en-CA" sz="3600" spc="-1" strike="noStrike">
              <a:latin typeface="Arial"/>
            </a:endParaRPr>
          </a:p>
        </p:txBody>
      </p:sp>
      <p:sp>
        <p:nvSpPr>
          <p:cNvPr id="59" name="CustomShape 19"/>
          <p:cNvSpPr/>
          <p:nvPr/>
        </p:nvSpPr>
        <p:spPr>
          <a:xfrm>
            <a:off x="14660640" y="19710000"/>
            <a:ext cx="6649920" cy="2215440"/>
          </a:xfrm>
          <a:prstGeom prst="rect">
            <a:avLst/>
          </a:prstGeom>
          <a:noFill/>
          <a:ln w="12600">
            <a:noFill/>
          </a:ln>
        </p:spPr>
        <p:style>
          <a:lnRef idx="0"/>
          <a:fillRef idx="0"/>
          <a:effectRef idx="0"/>
          <a:fontRef idx="minor"/>
        </p:style>
        <p:txBody>
          <a:bodyPr lIns="137160" rIns="137160" tIns="137160" bIns="137160"/>
          <a:p>
            <a:pPr marL="240480" indent="-238320" algn="just">
              <a:lnSpc>
                <a:spcPct val="100000"/>
              </a:lnSpc>
              <a:buClr>
                <a:srgbClr val="000000"/>
              </a:buClr>
              <a:buFont typeface="StarSymbol"/>
              <a:buChar char="-"/>
            </a:pPr>
            <a:r>
              <a:rPr b="0" lang="en-CA" sz="3000" spc="-1" strike="noStrike">
                <a:solidFill>
                  <a:srgbClr val="000000"/>
                </a:solidFill>
                <a:latin typeface="Arial"/>
                <a:ea typeface="Arial"/>
              </a:rPr>
              <a:t>Improve box output to use velocity instead of objective x, y coordinates.</a:t>
            </a:r>
            <a:endParaRPr b="0" lang="en-CA" sz="3000" spc="-1" strike="noStrike">
              <a:latin typeface="Arial"/>
            </a:endParaRPr>
          </a:p>
          <a:p>
            <a:pPr marL="240480" indent="-238320" algn="just">
              <a:lnSpc>
                <a:spcPct val="100000"/>
              </a:lnSpc>
              <a:buClr>
                <a:srgbClr val="000000"/>
              </a:buClr>
              <a:buFont typeface="StarSymbol"/>
              <a:buChar char="-"/>
            </a:pPr>
            <a:r>
              <a:rPr b="0" lang="en-CA" sz="3000" spc="-1" strike="noStrike">
                <a:solidFill>
                  <a:srgbClr val="000000"/>
                </a:solidFill>
                <a:latin typeface="Arial"/>
                <a:ea typeface="Arial"/>
              </a:rPr>
              <a:t>Improve network to perform detection and tracking simultaneously.</a:t>
            </a:r>
            <a:endParaRPr b="0" lang="en-CA" sz="3000" spc="-1" strike="noStrike">
              <a:latin typeface="Arial"/>
            </a:endParaRPr>
          </a:p>
        </p:txBody>
      </p:sp>
      <p:sp>
        <p:nvSpPr>
          <p:cNvPr id="60" name="CustomShape 20"/>
          <p:cNvSpPr/>
          <p:nvPr/>
        </p:nvSpPr>
        <p:spPr>
          <a:xfrm>
            <a:off x="14888520" y="23855040"/>
            <a:ext cx="6410880" cy="6009840"/>
          </a:xfrm>
          <a:prstGeom prst="rect">
            <a:avLst/>
          </a:prstGeom>
          <a:noFill/>
          <a:ln w="12600">
            <a:noFill/>
          </a:ln>
        </p:spPr>
        <p:style>
          <a:lnRef idx="0"/>
          <a:fillRef idx="0"/>
          <a:effectRef idx="0"/>
          <a:fontRef idx="minor"/>
        </p:style>
        <p:txBody>
          <a:bodyPr lIns="90000" rIns="90000" tIns="45000" bIns="45000"/>
          <a:p>
            <a:r>
              <a:rPr b="0" lang="en-CA" sz="3000" spc="-1" strike="noStrike">
                <a:solidFill>
                  <a:srgbClr val="000000"/>
                </a:solidFill>
                <a:latin typeface="Arial"/>
                <a:ea typeface="DejaVu Sans"/>
              </a:rPr>
              <a:t>- Redmon, J., &amp; Farhadi, A. (2016). YOLO9000: Better, Faster, Stronger. University of Washington. </a:t>
            </a:r>
            <a:r>
              <a:rPr b="0" lang="en-CA" sz="3000" spc="-1" strike="noStrike" u="sng">
                <a:solidFill>
                  <a:srgbClr val="0000ff"/>
                </a:solidFill>
                <a:uFillTx/>
                <a:latin typeface="Arial"/>
                <a:ea typeface="DejaVu Sans"/>
                <a:hlinkClick r:id="rId2"/>
              </a:rPr>
              <a:t>https://doi.org/10.1109/CVPR.2017.690</a:t>
            </a:r>
            <a:endParaRPr b="0" lang="en-CA" sz="3000" spc="-1" strike="noStrike">
              <a:latin typeface="Arial"/>
            </a:endParaRPr>
          </a:p>
          <a:p>
            <a:r>
              <a:rPr b="0" lang="en-CA" sz="3000" spc="-1" strike="noStrike">
                <a:solidFill>
                  <a:srgbClr val="000000"/>
                </a:solidFill>
                <a:latin typeface="Arial"/>
                <a:ea typeface="DejaVu Sans"/>
              </a:rPr>
              <a:t>-Lin, T. Y., Maire, M., Belongie, S., Hays, J., Perona, P., Ramanan, D., … Zitnick, C. L. (2014). Microsoft COCO: Common objects in context. Lecture Notes in Computer Science (Including Subseries Lecture Notes in Artificial Intelligence and Lecture Notes in Bioinformatics), 8693 LNCS(PART 5), 740–755. https://doi.org/10.1007/978-3-319-10602-1_48</a:t>
            </a:r>
            <a:endParaRPr b="0" lang="en-CA" sz="3000" spc="-1" strike="noStrike">
              <a:latin typeface="Arial"/>
            </a:endParaRPr>
          </a:p>
        </p:txBody>
      </p:sp>
      <p:sp>
        <p:nvSpPr>
          <p:cNvPr id="61" name="CustomShape 21"/>
          <p:cNvSpPr/>
          <p:nvPr/>
        </p:nvSpPr>
        <p:spPr>
          <a:xfrm>
            <a:off x="14756760" y="18856440"/>
            <a:ext cx="6543360" cy="662400"/>
          </a:xfrm>
          <a:prstGeom prst="rect">
            <a:avLst/>
          </a:prstGeom>
          <a:solidFill>
            <a:srgbClr val="376092"/>
          </a:solidFill>
          <a:ln w="12600">
            <a:solidFill>
              <a:srgbClr val="3a5e8a"/>
            </a:solidFill>
            <a:round/>
          </a:ln>
        </p:spPr>
        <p:style>
          <a:lnRef idx="0"/>
          <a:fillRef idx="0"/>
          <a:effectRef idx="0"/>
          <a:fontRef idx="minor"/>
        </p:style>
      </p:sp>
      <p:sp>
        <p:nvSpPr>
          <p:cNvPr id="62" name="CustomShape 22"/>
          <p:cNvSpPr/>
          <p:nvPr/>
        </p:nvSpPr>
        <p:spPr>
          <a:xfrm>
            <a:off x="14888880" y="18891360"/>
            <a:ext cx="6278760" cy="591840"/>
          </a:xfrm>
          <a:prstGeom prst="rect">
            <a:avLst/>
          </a:prstGeom>
          <a:noFill/>
          <a:ln w="12600">
            <a:noFill/>
          </a:ln>
        </p:spPr>
        <p:style>
          <a:lnRef idx="0"/>
          <a:fillRef idx="0"/>
          <a:effectRef idx="0"/>
          <a:fontRef idx="minor"/>
        </p:style>
        <p:txBody>
          <a:bodyPr lIns="29520" rIns="29520" tIns="29520" bIns="29520" anchor="ctr"/>
          <a:p>
            <a:pPr algn="ctr">
              <a:lnSpc>
                <a:spcPct val="100000"/>
              </a:lnSpc>
            </a:pPr>
            <a:r>
              <a:rPr b="1" lang="en-CA" sz="3600" spc="-1" strike="noStrike">
                <a:solidFill>
                  <a:srgbClr val="ebf1de"/>
                </a:solidFill>
                <a:latin typeface="Palatino"/>
                <a:ea typeface="Palatino"/>
              </a:rPr>
              <a:t>Future Works</a:t>
            </a:r>
            <a:endParaRPr b="0" lang="en-CA" sz="3600" spc="-1" strike="noStrike">
              <a:latin typeface="Arial"/>
            </a:endParaRPr>
          </a:p>
        </p:txBody>
      </p:sp>
      <p:sp>
        <p:nvSpPr>
          <p:cNvPr id="63" name="CustomShape 23"/>
          <p:cNvSpPr/>
          <p:nvPr/>
        </p:nvSpPr>
        <p:spPr>
          <a:xfrm>
            <a:off x="14756760" y="22906800"/>
            <a:ext cx="6543360" cy="662400"/>
          </a:xfrm>
          <a:prstGeom prst="rect">
            <a:avLst/>
          </a:prstGeom>
          <a:solidFill>
            <a:srgbClr val="376092"/>
          </a:solidFill>
          <a:ln w="12600">
            <a:solidFill>
              <a:srgbClr val="3a5e8a"/>
            </a:solidFill>
            <a:round/>
          </a:ln>
        </p:spPr>
        <p:style>
          <a:lnRef idx="0"/>
          <a:fillRef idx="0"/>
          <a:effectRef idx="0"/>
          <a:fontRef idx="minor"/>
        </p:style>
      </p:sp>
      <p:sp>
        <p:nvSpPr>
          <p:cNvPr id="64" name="CustomShape 24"/>
          <p:cNvSpPr/>
          <p:nvPr/>
        </p:nvSpPr>
        <p:spPr>
          <a:xfrm>
            <a:off x="14888880" y="22942080"/>
            <a:ext cx="6278760" cy="591840"/>
          </a:xfrm>
          <a:prstGeom prst="rect">
            <a:avLst/>
          </a:prstGeom>
          <a:noFill/>
          <a:ln w="12600">
            <a:noFill/>
          </a:ln>
        </p:spPr>
        <p:style>
          <a:lnRef idx="0"/>
          <a:fillRef idx="0"/>
          <a:effectRef idx="0"/>
          <a:fontRef idx="minor"/>
        </p:style>
        <p:txBody>
          <a:bodyPr lIns="29520" rIns="29520" tIns="29520" bIns="29520" anchor="ctr"/>
          <a:p>
            <a:pPr algn="ctr">
              <a:lnSpc>
                <a:spcPct val="100000"/>
              </a:lnSpc>
            </a:pPr>
            <a:r>
              <a:rPr b="1" lang="en-CA" sz="3600" spc="-1" strike="noStrike">
                <a:solidFill>
                  <a:srgbClr val="ebf1de"/>
                </a:solidFill>
                <a:latin typeface="Palatino"/>
                <a:ea typeface="Palatino"/>
              </a:rPr>
              <a:t>References</a:t>
            </a:r>
            <a:endParaRPr b="0" lang="en-CA" sz="3600" spc="-1" strike="noStrike">
              <a:latin typeface="Arial"/>
            </a:endParaRPr>
          </a:p>
        </p:txBody>
      </p:sp>
      <p:sp>
        <p:nvSpPr>
          <p:cNvPr id="65" name="CustomShape 25"/>
          <p:cNvSpPr/>
          <p:nvPr/>
        </p:nvSpPr>
        <p:spPr>
          <a:xfrm>
            <a:off x="14756400" y="4041000"/>
            <a:ext cx="6568560" cy="3220560"/>
          </a:xfrm>
          <a:prstGeom prst="rect">
            <a:avLst/>
          </a:prstGeom>
          <a:solidFill>
            <a:srgbClr val="ffffff"/>
          </a:solidFill>
          <a:ln w="12600">
            <a:noFill/>
          </a:ln>
        </p:spPr>
        <p:style>
          <a:lnRef idx="0"/>
          <a:fillRef idx="0"/>
          <a:effectRef idx="0"/>
          <a:fontRef idx="minor"/>
        </p:style>
        <p:txBody>
          <a:bodyPr lIns="90000" rIns="90000" tIns="45000" bIns="45000"/>
          <a:p>
            <a:pPr algn="just">
              <a:lnSpc>
                <a:spcPct val="100000"/>
              </a:lnSpc>
            </a:pPr>
            <a:r>
              <a:rPr b="0" lang="en-CA" sz="3000" spc="-1" strike="noStrike">
                <a:solidFill>
                  <a:srgbClr val="000000"/>
                </a:solidFill>
                <a:latin typeface="arial"/>
                <a:ea typeface="DejaVu Sans"/>
              </a:rPr>
              <a:t>- The dataset used for training/validation are the COCO and MOT 2017 object tracking dataset.</a:t>
            </a:r>
            <a:endParaRPr b="0" lang="en-CA" sz="3000" spc="-1" strike="noStrike">
              <a:latin typeface="Arial"/>
            </a:endParaRPr>
          </a:p>
          <a:p>
            <a:pPr algn="just">
              <a:lnSpc>
                <a:spcPct val="100000"/>
              </a:lnSpc>
            </a:pPr>
            <a:r>
              <a:rPr b="0" lang="en-CA" sz="3000" spc="-1" strike="noStrike">
                <a:solidFill>
                  <a:srgbClr val="000000"/>
                </a:solidFill>
                <a:latin typeface="arial"/>
                <a:ea typeface="DejaVu Sans"/>
              </a:rPr>
              <a:t>- MOT contains images from video and annotations marking bounding boxes and label.</a:t>
            </a:r>
            <a:endParaRPr b="0" lang="en-CA" sz="3000" spc="-1" strike="noStrike">
              <a:latin typeface="Arial"/>
            </a:endParaRPr>
          </a:p>
          <a:p>
            <a:pPr algn="just">
              <a:lnSpc>
                <a:spcPct val="100000"/>
              </a:lnSpc>
            </a:pPr>
            <a:r>
              <a:rPr b="0" lang="en-CA" sz="3000" spc="-1" strike="noStrike">
                <a:solidFill>
                  <a:srgbClr val="000000"/>
                </a:solidFill>
                <a:latin typeface="arial"/>
                <a:ea typeface="DejaVu Sans"/>
              </a:rPr>
              <a:t>- Images are resized into 608 x 608</a:t>
            </a:r>
            <a:endParaRPr b="0" lang="en-CA" sz="3000" spc="-1" strike="noStrike">
              <a:latin typeface="Arial"/>
            </a:endParaRPr>
          </a:p>
          <a:p>
            <a:pPr algn="just">
              <a:lnSpc>
                <a:spcPct val="100000"/>
              </a:lnSpc>
            </a:pPr>
            <a:r>
              <a:rPr b="0" lang="en-CA" sz="3000" spc="-1" strike="noStrike">
                <a:solidFill>
                  <a:srgbClr val="000000"/>
                </a:solidFill>
                <a:latin typeface="arial"/>
                <a:ea typeface="DejaVu Sans"/>
              </a:rPr>
              <a:t>- Network divides image into 19x19 grids and gives a confidence score for each class, in each anchor box, in each grid square.</a:t>
            </a:r>
            <a:endParaRPr b="0" lang="en-CA" sz="3000" spc="-1" strike="noStrike">
              <a:latin typeface="Arial"/>
            </a:endParaRPr>
          </a:p>
        </p:txBody>
      </p:sp>
      <p:sp>
        <p:nvSpPr>
          <p:cNvPr id="66" name="CustomShape 26"/>
          <p:cNvSpPr/>
          <p:nvPr/>
        </p:nvSpPr>
        <p:spPr>
          <a:xfrm>
            <a:off x="14756400" y="3204360"/>
            <a:ext cx="6543360" cy="662400"/>
          </a:xfrm>
          <a:prstGeom prst="rect">
            <a:avLst/>
          </a:prstGeom>
          <a:solidFill>
            <a:srgbClr val="376092"/>
          </a:solidFill>
          <a:ln w="12600">
            <a:solidFill>
              <a:srgbClr val="3a5e8a"/>
            </a:solidFill>
            <a:round/>
          </a:ln>
        </p:spPr>
        <p:style>
          <a:lnRef idx="0"/>
          <a:fillRef idx="0"/>
          <a:effectRef idx="0"/>
          <a:fontRef idx="minor"/>
        </p:style>
      </p:sp>
      <p:sp>
        <p:nvSpPr>
          <p:cNvPr id="67" name="CustomShape 27"/>
          <p:cNvSpPr/>
          <p:nvPr/>
        </p:nvSpPr>
        <p:spPr>
          <a:xfrm>
            <a:off x="14888520" y="3239640"/>
            <a:ext cx="6278760" cy="591840"/>
          </a:xfrm>
          <a:prstGeom prst="rect">
            <a:avLst/>
          </a:prstGeom>
          <a:noFill/>
          <a:ln w="12600">
            <a:noFill/>
          </a:ln>
        </p:spPr>
        <p:style>
          <a:lnRef idx="0"/>
          <a:fillRef idx="0"/>
          <a:effectRef idx="0"/>
          <a:fontRef idx="minor"/>
        </p:style>
        <p:txBody>
          <a:bodyPr lIns="29520" rIns="29520" tIns="29520" bIns="29520" anchor="ctr"/>
          <a:p>
            <a:pPr algn="ctr">
              <a:lnSpc>
                <a:spcPct val="100000"/>
              </a:lnSpc>
            </a:pPr>
            <a:r>
              <a:rPr b="1" lang="en-CA" sz="3600" spc="-1" strike="noStrike">
                <a:solidFill>
                  <a:srgbClr val="ebf1de"/>
                </a:solidFill>
                <a:latin typeface="Palatino"/>
                <a:ea typeface="Palatino"/>
              </a:rPr>
              <a:t>Data Summary</a:t>
            </a:r>
            <a:endParaRPr b="0" lang="en-CA" sz="3600" spc="-1" strike="noStrike">
              <a:latin typeface="Arial"/>
            </a:endParaRPr>
          </a:p>
        </p:txBody>
      </p:sp>
      <p:pic>
        <p:nvPicPr>
          <p:cNvPr id="68" name="" descr=""/>
          <p:cNvPicPr/>
          <p:nvPr/>
        </p:nvPicPr>
        <p:blipFill>
          <a:blip r:embed="rId3"/>
          <a:stretch/>
        </p:blipFill>
        <p:spPr>
          <a:xfrm>
            <a:off x="1103400" y="10288440"/>
            <a:ext cx="5374440" cy="3587760"/>
          </a:xfrm>
          <a:prstGeom prst="rect">
            <a:avLst/>
          </a:prstGeom>
          <a:ln>
            <a:noFill/>
          </a:ln>
        </p:spPr>
      </p:pic>
      <p:pic>
        <p:nvPicPr>
          <p:cNvPr id="69" name="" descr=""/>
          <p:cNvPicPr/>
          <p:nvPr/>
        </p:nvPicPr>
        <p:blipFill>
          <a:blip r:embed="rId4"/>
          <a:stretch/>
        </p:blipFill>
        <p:spPr>
          <a:xfrm>
            <a:off x="8843760" y="6858000"/>
            <a:ext cx="3898080" cy="14632560"/>
          </a:xfrm>
          <a:prstGeom prst="rect">
            <a:avLst/>
          </a:prstGeom>
          <a:ln>
            <a:noFill/>
          </a:ln>
        </p:spPr>
      </p:pic>
      <p:sp>
        <p:nvSpPr>
          <p:cNvPr id="70" name="CustomShape 28"/>
          <p:cNvSpPr/>
          <p:nvPr/>
        </p:nvSpPr>
        <p:spPr>
          <a:xfrm>
            <a:off x="7775640" y="22405680"/>
            <a:ext cx="6478200" cy="8750520"/>
          </a:xfrm>
          <a:prstGeom prst="rect">
            <a:avLst/>
          </a:prstGeom>
          <a:noFill/>
          <a:ln w="12600">
            <a:noFill/>
          </a:ln>
        </p:spPr>
        <p:style>
          <a:lnRef idx="0"/>
          <a:fillRef idx="0"/>
          <a:effectRef idx="0"/>
          <a:fontRef idx="minor"/>
        </p:style>
        <p:txBody>
          <a:bodyPr lIns="137160" rIns="137160" tIns="137160" bIns="137160"/>
          <a:p>
            <a:pPr algn="just">
              <a:lnSpc>
                <a:spcPct val="100000"/>
              </a:lnSpc>
            </a:pPr>
            <a:r>
              <a:rPr b="0" lang="en-CA" sz="3000" spc="-1" strike="noStrike">
                <a:solidFill>
                  <a:srgbClr val="000000"/>
                </a:solidFill>
                <a:latin typeface="Arial"/>
                <a:ea typeface="Arial"/>
              </a:rPr>
              <a:t>The training of the deep convolutional network was done using a custom loss function that uses Intersection over Union for loss evaluation and categorical cross entropy for classification.</a:t>
            </a:r>
            <a:endParaRPr b="0" lang="en-CA" sz="3000" spc="-1" strike="noStrike">
              <a:latin typeface="Arial"/>
            </a:endParaRPr>
          </a:p>
          <a:p>
            <a:pPr algn="just">
              <a:lnSpc>
                <a:spcPct val="100000"/>
              </a:lnSpc>
            </a:pPr>
            <a:r>
              <a:rPr b="0" lang="en-CA" sz="3000" spc="-1" strike="noStrike">
                <a:solidFill>
                  <a:srgbClr val="000000"/>
                </a:solidFill>
                <a:latin typeface="Arial"/>
                <a:ea typeface="Arial"/>
              </a:rPr>
              <a:t>Frames are fed in from the MOT 2017 object detection dataset.</a:t>
            </a:r>
            <a:endParaRPr b="0" lang="en-CA" sz="3000" spc="-1" strike="noStrike">
              <a:latin typeface="Arial"/>
            </a:endParaRPr>
          </a:p>
          <a:p>
            <a:pPr algn="just">
              <a:lnSpc>
                <a:spcPct val="100000"/>
              </a:lnSpc>
            </a:pPr>
            <a:r>
              <a:rPr b="0" lang="en-CA" sz="3000" spc="-1" strike="noStrike">
                <a:solidFill>
                  <a:srgbClr val="000000"/>
                </a:solidFill>
                <a:latin typeface="Arial"/>
                <a:ea typeface="Arial"/>
              </a:rPr>
              <a:t>Frame t and frame t+1 are paired while the expected output are boxes from frame t+2.</a:t>
            </a:r>
            <a:endParaRPr b="0" lang="en-CA" sz="3000" spc="-1" strike="noStrike">
              <a:latin typeface="Arial"/>
            </a:endParaRPr>
          </a:p>
          <a:p>
            <a:pPr algn="just">
              <a:lnSpc>
                <a:spcPct val="100000"/>
              </a:lnSpc>
            </a:pPr>
            <a:r>
              <a:rPr b="0" lang="en-CA" sz="3000" spc="-1" strike="noStrike">
                <a:solidFill>
                  <a:srgbClr val="000000"/>
                </a:solidFill>
                <a:latin typeface="Arial"/>
                <a:ea typeface="Arial"/>
              </a:rPr>
              <a:t>The training was performed using CAC high performance computing machines from the Frontenac cluster using a 24 core Intel Xeon CPU E5-2650 v4 @ 2.20Ghz. </a:t>
            </a:r>
            <a:endParaRPr b="0" lang="en-CA" sz="3000" spc="-1" strike="noStrike">
              <a:latin typeface="Arial"/>
            </a:endParaRPr>
          </a:p>
        </p:txBody>
      </p:sp>
      <p:pic>
        <p:nvPicPr>
          <p:cNvPr id="71" name="" descr=""/>
          <p:cNvPicPr/>
          <p:nvPr/>
        </p:nvPicPr>
        <p:blipFill>
          <a:blip r:embed="rId5"/>
          <a:stretch/>
        </p:blipFill>
        <p:spPr>
          <a:xfrm>
            <a:off x="1095480" y="27378000"/>
            <a:ext cx="5095080" cy="2814120"/>
          </a:xfrm>
          <a:prstGeom prst="rect">
            <a:avLst/>
          </a:prstGeom>
          <a:ln>
            <a:noFill/>
          </a:ln>
        </p:spPr>
      </p:pic>
      <p:pic>
        <p:nvPicPr>
          <p:cNvPr id="72" name="" descr=""/>
          <p:cNvPicPr/>
          <p:nvPr/>
        </p:nvPicPr>
        <p:blipFill>
          <a:blip r:embed="rId6"/>
          <a:stretch/>
        </p:blipFill>
        <p:spPr>
          <a:xfrm>
            <a:off x="14013360" y="13752000"/>
            <a:ext cx="7658280" cy="4679640"/>
          </a:xfrm>
          <a:prstGeom prst="rect">
            <a:avLst/>
          </a:prstGeom>
          <a:ln>
            <a:noFill/>
          </a:ln>
        </p:spPr>
      </p:pic>
      <p:pic>
        <p:nvPicPr>
          <p:cNvPr id="73" name="" descr=""/>
          <p:cNvPicPr/>
          <p:nvPr/>
        </p:nvPicPr>
        <p:blipFill>
          <a:blip r:embed="rId7"/>
          <a:stretch/>
        </p:blipFill>
        <p:spPr>
          <a:xfrm>
            <a:off x="15336000" y="9166320"/>
            <a:ext cx="6180120" cy="43693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TotalTime>
  <Application>LibreOffice/5.4.5.1$Linux_X86_64 LibreOffice_project/40m0$Build-1</Application>
  <Words>448</Words>
  <Paragraphs>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Farhana Zulkernine</dc:creator>
  <dc:description/>
  <dc:language>en-CA</dc:language>
  <cp:lastModifiedBy/>
  <dcterms:modified xsi:type="dcterms:W3CDTF">2018-03-25T12:14:57Z</dcterms:modified>
  <cp:revision>13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