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21945600" cy="32918400"/>
  <p:notesSz cx="6858000" cy="9144000"/>
  <p:defaultTextStyle>
    <a:defPPr>
      <a:defRPr lang="en-US"/>
    </a:defPPr>
    <a:lvl1pPr algn="l" defTabSz="3133725" rtl="0" eaLnBrk="0" fontAlgn="base" hangingPunct="0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1566863" indent="-1109663" algn="l" defTabSz="3133725" rtl="0" eaLnBrk="0" fontAlgn="base" hangingPunct="0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3133725" indent="-2219325" algn="l" defTabSz="3133725" rtl="0" eaLnBrk="0" fontAlgn="base" hangingPunct="0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4702175" indent="-3330575" algn="l" defTabSz="3133725" rtl="0" eaLnBrk="0" fontAlgn="base" hangingPunct="0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6269038" indent="-4440238" algn="l" defTabSz="3133725" rtl="0" eaLnBrk="0" fontAlgn="base" hangingPunct="0">
      <a:spcBef>
        <a:spcPct val="0"/>
      </a:spcBef>
      <a:spcAft>
        <a:spcPct val="0"/>
      </a:spcAft>
      <a:defRPr sz="6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6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6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6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6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0368">
          <p15:clr>
            <a:srgbClr val="A4A3A4"/>
          </p15:clr>
        </p15:guide>
        <p15:guide id="2" pos="691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Farhana" initials="F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335D"/>
    <a:srgbClr val="002F5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992" autoAdjust="0"/>
    <p:restoredTop sz="94208" autoAdjust="0"/>
  </p:normalViewPr>
  <p:slideViewPr>
    <p:cSldViewPr>
      <p:cViewPr>
        <p:scale>
          <a:sx n="30" d="100"/>
          <a:sy n="30" d="100"/>
        </p:scale>
        <p:origin x="766" y="-312"/>
      </p:cViewPr>
      <p:guideLst>
        <p:guide orient="horz" pos="10368"/>
        <p:guide pos="6912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A6A9DA6B-FA19-4EAB-A76D-AAFFA7CB78EC}" type="datetimeFigureOut">
              <a:rPr lang="en-CA"/>
              <a:pPr>
                <a:defRPr/>
              </a:pPr>
              <a:t>2017-03-28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0300" y="1143000"/>
            <a:ext cx="2057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CA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CA" noProof="0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/>
            </a:lvl1pPr>
          </a:lstStyle>
          <a:p>
            <a:pPr>
              <a:defRPr/>
            </a:pPr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B963E95-1269-47DF-930A-76EA4AE43BC2}" type="slidenum">
              <a:rPr lang="en-CA"/>
              <a:pPr>
                <a:defRPr/>
              </a:pPr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3445783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409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CA" altLang="en-US" dirty="0" smtClean="0"/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385BEF3A-DC96-4DD5-8928-5AC890DBCC96}" type="slidenum">
              <a:rPr lang="en-CA" altLang="en-US" smtClean="0"/>
              <a:pPr/>
              <a:t>1</a:t>
            </a:fld>
            <a:endParaRPr lang="en-CA" altLang="en-US" smtClean="0"/>
          </a:p>
        </p:txBody>
      </p:sp>
    </p:spTree>
    <p:extLst>
      <p:ext uri="{BB962C8B-B14F-4D97-AF65-F5344CB8AC3E}">
        <p14:creationId xmlns:p14="http://schemas.microsoft.com/office/powerpoint/2010/main" val="2205195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45920" y="10226042"/>
            <a:ext cx="18653760" cy="705612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91840" y="18653760"/>
            <a:ext cx="15361920" cy="841248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15675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31350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470253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627004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783755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940506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3BBC16-6943-4DB6-9CB6-2311363EBAC9}" type="datetimeFigureOut">
              <a:rPr lang="en-US"/>
              <a:pPr>
                <a:defRPr/>
              </a:pPr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ED517A-C201-41C1-A5D2-89BCDC5C17F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90892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E8CF5F-446C-4630-A3A9-7F118293CC1D}" type="datetimeFigureOut">
              <a:rPr lang="en-US"/>
              <a:pPr>
                <a:defRPr/>
              </a:pPr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306251-A86D-44D9-B082-68FF4950454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478193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87632" y="6324600"/>
            <a:ext cx="11849100" cy="1348206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32711" y="6324600"/>
            <a:ext cx="35189160" cy="1348206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34D834-205A-4F29-8189-FB2957FEC03E}" type="datetimeFigureOut">
              <a:rPr lang="en-US"/>
              <a:pPr>
                <a:defRPr/>
              </a:pPr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AC7978-360A-4163-B986-01F4D21E84F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463347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EB8942-57C7-44EA-8B60-E52A13761C40}" type="datetimeFigureOut">
              <a:rPr lang="en-US"/>
              <a:pPr>
                <a:defRPr/>
              </a:pPr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71FC88-DDB1-4551-98D6-732B8A1D9C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4286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3551" y="21153122"/>
            <a:ext cx="18653760" cy="6537960"/>
          </a:xfrm>
        </p:spPr>
        <p:txBody>
          <a:bodyPr anchor="t"/>
          <a:lstStyle>
            <a:lvl1pPr algn="l">
              <a:defRPr sz="137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3551" y="13952225"/>
            <a:ext cx="18653760" cy="7200898"/>
          </a:xfrm>
        </p:spPr>
        <p:txBody>
          <a:bodyPr anchor="b"/>
          <a:lstStyle>
            <a:lvl1pPr marL="0" indent="0">
              <a:buNone/>
              <a:defRPr sz="6900">
                <a:solidFill>
                  <a:schemeClr val="tx1">
                    <a:tint val="75000"/>
                  </a:schemeClr>
                </a:solidFill>
              </a:defRPr>
            </a:lvl1pPr>
            <a:lvl2pPr marL="1567510" indent="0">
              <a:buNone/>
              <a:defRPr sz="6200">
                <a:solidFill>
                  <a:schemeClr val="tx1">
                    <a:tint val="75000"/>
                  </a:schemeClr>
                </a:solidFill>
              </a:defRPr>
            </a:lvl2pPr>
            <a:lvl3pPr marL="3135020" indent="0">
              <a:buNone/>
              <a:defRPr sz="5500">
                <a:solidFill>
                  <a:schemeClr val="tx1">
                    <a:tint val="75000"/>
                  </a:schemeClr>
                </a:solidFill>
              </a:defRPr>
            </a:lvl3pPr>
            <a:lvl4pPr marL="470253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4pPr>
            <a:lvl5pPr marL="627004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5pPr>
            <a:lvl6pPr marL="783755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6pPr>
            <a:lvl7pPr marL="940506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7pPr>
            <a:lvl8pPr marL="10972571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8pPr>
            <a:lvl9pPr marL="12540082" indent="0">
              <a:buNone/>
              <a:defRPr sz="48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4D7C6-9293-4F07-B511-FDB1E2BFB428}" type="datetimeFigureOut">
              <a:rPr lang="en-US"/>
              <a:pPr>
                <a:defRPr/>
              </a:pPr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8AAC43C-206E-4A15-B6B3-5AE0E25943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0207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32712" y="36865560"/>
            <a:ext cx="23519129" cy="10427970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517600" y="36865560"/>
            <a:ext cx="23519131" cy="104279702"/>
          </a:xfrm>
        </p:spPr>
        <p:txBody>
          <a:bodyPr/>
          <a:lstStyle>
            <a:lvl1pPr>
              <a:defRPr sz="9600"/>
            </a:lvl1pPr>
            <a:lvl2pPr>
              <a:defRPr sz="8200"/>
            </a:lvl2pPr>
            <a:lvl3pPr>
              <a:defRPr sz="6900"/>
            </a:lvl3pPr>
            <a:lvl4pPr>
              <a:defRPr sz="6200"/>
            </a:lvl4pPr>
            <a:lvl5pPr>
              <a:defRPr sz="6200"/>
            </a:lvl5pPr>
            <a:lvl6pPr>
              <a:defRPr sz="6200"/>
            </a:lvl6pPr>
            <a:lvl7pPr>
              <a:defRPr sz="6200"/>
            </a:lvl7pPr>
            <a:lvl8pPr>
              <a:defRPr sz="6200"/>
            </a:lvl8pPr>
            <a:lvl9pPr>
              <a:defRPr sz="6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B405FD-45E6-4774-A04D-06BC39F0610B}" type="datetimeFigureOut">
              <a:rPr lang="en-US"/>
              <a:pPr>
                <a:defRPr/>
              </a:pPr>
              <a:t>3/28/2017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D6A226-C34D-491D-90A2-EAFE7E96A7F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277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1318262"/>
            <a:ext cx="19751040" cy="5486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7368542"/>
            <a:ext cx="9696451" cy="307085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10439400"/>
            <a:ext cx="9696451" cy="1896618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1148061" y="7368542"/>
            <a:ext cx="9700260" cy="3070858"/>
          </a:xfrm>
        </p:spPr>
        <p:txBody>
          <a:bodyPr anchor="b"/>
          <a:lstStyle>
            <a:lvl1pPr marL="0" indent="0">
              <a:buNone/>
              <a:defRPr sz="8200" b="1"/>
            </a:lvl1pPr>
            <a:lvl2pPr marL="1567510" indent="0">
              <a:buNone/>
              <a:defRPr sz="6900" b="1"/>
            </a:lvl2pPr>
            <a:lvl3pPr marL="3135020" indent="0">
              <a:buNone/>
              <a:defRPr sz="6200" b="1"/>
            </a:lvl3pPr>
            <a:lvl4pPr marL="4702531" indent="0">
              <a:buNone/>
              <a:defRPr sz="5500" b="1"/>
            </a:lvl4pPr>
            <a:lvl5pPr marL="6270041" indent="0">
              <a:buNone/>
              <a:defRPr sz="5500" b="1"/>
            </a:lvl5pPr>
            <a:lvl6pPr marL="7837551" indent="0">
              <a:buNone/>
              <a:defRPr sz="5500" b="1"/>
            </a:lvl6pPr>
            <a:lvl7pPr marL="9405061" indent="0">
              <a:buNone/>
              <a:defRPr sz="5500" b="1"/>
            </a:lvl7pPr>
            <a:lvl8pPr marL="10972571" indent="0">
              <a:buNone/>
              <a:defRPr sz="5500" b="1"/>
            </a:lvl8pPr>
            <a:lvl9pPr marL="12540082" indent="0">
              <a:buNone/>
              <a:defRPr sz="55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1148061" y="10439400"/>
            <a:ext cx="9700260" cy="18966182"/>
          </a:xfrm>
        </p:spPr>
        <p:txBody>
          <a:bodyPr/>
          <a:lstStyle>
            <a:lvl1pPr>
              <a:defRPr sz="8200"/>
            </a:lvl1pPr>
            <a:lvl2pPr>
              <a:defRPr sz="6900"/>
            </a:lvl2pPr>
            <a:lvl3pPr>
              <a:defRPr sz="6200"/>
            </a:lvl3pPr>
            <a:lvl4pPr>
              <a:defRPr sz="5500"/>
            </a:lvl4pPr>
            <a:lvl5pPr>
              <a:defRPr sz="5500"/>
            </a:lvl5pPr>
            <a:lvl6pPr>
              <a:defRPr sz="5500"/>
            </a:lvl6pPr>
            <a:lvl7pPr>
              <a:defRPr sz="5500"/>
            </a:lvl7pPr>
            <a:lvl8pPr>
              <a:defRPr sz="5500"/>
            </a:lvl8pPr>
            <a:lvl9pPr>
              <a:defRPr sz="5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702858-6EBC-49A4-912F-32F0881750AE}" type="datetimeFigureOut">
              <a:rPr lang="en-US"/>
              <a:pPr>
                <a:defRPr/>
              </a:pPr>
              <a:t>3/28/2017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11C98FA-147F-4707-AC7C-B431786D04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78198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61CFB2-6ACE-4E3E-B6B1-072574A6299E}" type="datetimeFigureOut">
              <a:rPr lang="en-US"/>
              <a:pPr>
                <a:defRPr/>
              </a:pPr>
              <a:t>3/28/2017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0643395-8E8D-48A9-93F3-A4821A875BB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410355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9A6B00-A1B7-4596-B1FB-7CB22964B7AD}" type="datetimeFigureOut">
              <a:rPr lang="en-US"/>
              <a:pPr>
                <a:defRPr/>
              </a:pPr>
              <a:t>3/28/2017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FCBB21-B247-4338-AC07-85BC35DF7F2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06708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1" y="1310640"/>
            <a:ext cx="7219951" cy="5577840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580120" y="1310643"/>
            <a:ext cx="12268200" cy="28094942"/>
          </a:xfrm>
        </p:spPr>
        <p:txBody>
          <a:bodyPr/>
          <a:lstStyle>
            <a:lvl1pPr>
              <a:defRPr sz="11000"/>
            </a:lvl1pPr>
            <a:lvl2pPr>
              <a:defRPr sz="9600"/>
            </a:lvl2pPr>
            <a:lvl3pPr>
              <a:defRPr sz="8200"/>
            </a:lvl3pPr>
            <a:lvl4pPr>
              <a:defRPr sz="6900"/>
            </a:lvl4pPr>
            <a:lvl5pPr>
              <a:defRPr sz="6900"/>
            </a:lvl5pPr>
            <a:lvl6pPr>
              <a:defRPr sz="6900"/>
            </a:lvl6pPr>
            <a:lvl7pPr>
              <a:defRPr sz="6900"/>
            </a:lvl7pPr>
            <a:lvl8pPr>
              <a:defRPr sz="6900"/>
            </a:lvl8pPr>
            <a:lvl9pPr>
              <a:defRPr sz="69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1" y="6888483"/>
            <a:ext cx="7219951" cy="22517102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F735A5-1B7E-499E-BB0B-C4987D3686CA}" type="datetimeFigureOut">
              <a:rPr lang="en-US"/>
              <a:pPr>
                <a:defRPr/>
              </a:pPr>
              <a:t>3/28/2017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2AC4F7-0EB1-4EF9-B71B-C87808BE6E8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77369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1491" y="23042880"/>
            <a:ext cx="13167360" cy="2720342"/>
          </a:xfrm>
        </p:spPr>
        <p:txBody>
          <a:bodyPr anchor="b"/>
          <a:lstStyle>
            <a:lvl1pPr algn="l">
              <a:defRPr sz="69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301491" y="2941320"/>
            <a:ext cx="13167360" cy="19751040"/>
          </a:xfrm>
        </p:spPr>
        <p:txBody>
          <a:bodyPr rtlCol="0">
            <a:normAutofit/>
          </a:bodyPr>
          <a:lstStyle>
            <a:lvl1pPr marL="0" indent="0">
              <a:buNone/>
              <a:defRPr sz="11000"/>
            </a:lvl1pPr>
            <a:lvl2pPr marL="1567510" indent="0">
              <a:buNone/>
              <a:defRPr sz="9600"/>
            </a:lvl2pPr>
            <a:lvl3pPr marL="3135020" indent="0">
              <a:buNone/>
              <a:defRPr sz="8200"/>
            </a:lvl3pPr>
            <a:lvl4pPr marL="4702531" indent="0">
              <a:buNone/>
              <a:defRPr sz="6900"/>
            </a:lvl4pPr>
            <a:lvl5pPr marL="6270041" indent="0">
              <a:buNone/>
              <a:defRPr sz="6900"/>
            </a:lvl5pPr>
            <a:lvl6pPr marL="7837551" indent="0">
              <a:buNone/>
              <a:defRPr sz="6900"/>
            </a:lvl6pPr>
            <a:lvl7pPr marL="9405061" indent="0">
              <a:buNone/>
              <a:defRPr sz="6900"/>
            </a:lvl7pPr>
            <a:lvl8pPr marL="10972571" indent="0">
              <a:buNone/>
              <a:defRPr sz="6900"/>
            </a:lvl8pPr>
            <a:lvl9pPr marL="12540082" indent="0">
              <a:buNone/>
              <a:defRPr sz="69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1491" y="25763222"/>
            <a:ext cx="13167360" cy="3863338"/>
          </a:xfrm>
        </p:spPr>
        <p:txBody>
          <a:bodyPr/>
          <a:lstStyle>
            <a:lvl1pPr marL="0" indent="0">
              <a:buNone/>
              <a:defRPr sz="4800"/>
            </a:lvl1pPr>
            <a:lvl2pPr marL="1567510" indent="0">
              <a:buNone/>
              <a:defRPr sz="4100"/>
            </a:lvl2pPr>
            <a:lvl3pPr marL="3135020" indent="0">
              <a:buNone/>
              <a:defRPr sz="3400"/>
            </a:lvl3pPr>
            <a:lvl4pPr marL="4702531" indent="0">
              <a:buNone/>
              <a:defRPr sz="3100"/>
            </a:lvl4pPr>
            <a:lvl5pPr marL="6270041" indent="0">
              <a:buNone/>
              <a:defRPr sz="3100"/>
            </a:lvl5pPr>
            <a:lvl6pPr marL="7837551" indent="0">
              <a:buNone/>
              <a:defRPr sz="3100"/>
            </a:lvl6pPr>
            <a:lvl7pPr marL="9405061" indent="0">
              <a:buNone/>
              <a:defRPr sz="3100"/>
            </a:lvl7pPr>
            <a:lvl8pPr marL="10972571" indent="0">
              <a:buNone/>
              <a:defRPr sz="3100"/>
            </a:lvl8pPr>
            <a:lvl9pPr marL="12540082" indent="0">
              <a:buNone/>
              <a:defRPr sz="31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FBCCFF3-A0B4-4EBB-B614-80E7D22AEEA0}" type="datetimeFigureOut">
              <a:rPr lang="en-US"/>
              <a:pPr>
                <a:defRPr/>
              </a:pPr>
              <a:t>3/28/2017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E904A0-F5DA-4672-96F7-6D0B3B028F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70726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30022800"/>
            <a:ext cx="21945600" cy="2895600"/>
          </a:xfrm>
          <a:prstGeom prst="rect">
            <a:avLst/>
          </a:prstGeom>
          <a:solidFill>
            <a:srgbClr val="11335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CA"/>
          </a:p>
        </p:txBody>
      </p:sp>
      <p:pic>
        <p:nvPicPr>
          <p:cNvPr id="1027" name="Picture 2"/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938" y="3244850"/>
            <a:ext cx="21953538" cy="3046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1096963" y="1317625"/>
            <a:ext cx="1975167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502" tIns="156751" rIns="313502" bIns="156751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096963" y="7680325"/>
            <a:ext cx="19751675" cy="21724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313502" tIns="156751" rIns="313502" bIns="15675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6963" y="30510163"/>
            <a:ext cx="5121275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l" defTabSz="3135020" eaLnBrk="1" fontAlgn="auto" hangingPunct="1">
              <a:spcBef>
                <a:spcPts val="0"/>
              </a:spcBef>
              <a:spcAft>
                <a:spcPts val="0"/>
              </a:spcAft>
              <a:defRPr sz="41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7F7E187-A74C-434E-9969-46A7A2F279A1}" type="datetimeFigureOut">
              <a:rPr lang="en-US"/>
              <a:pPr>
                <a:defRPr/>
              </a:pPr>
              <a:t>3/28/2017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497763" y="30510163"/>
            <a:ext cx="6950075" cy="1752600"/>
          </a:xfrm>
          <a:prstGeom prst="rect">
            <a:avLst/>
          </a:prstGeom>
        </p:spPr>
        <p:txBody>
          <a:bodyPr vert="horz" lIns="313502" tIns="156751" rIns="313502" bIns="156751" rtlCol="0" anchor="ctr"/>
          <a:lstStyle>
            <a:lvl1pPr algn="ctr" defTabSz="3135020" eaLnBrk="1" fontAlgn="auto" hangingPunct="1">
              <a:spcBef>
                <a:spcPts val="0"/>
              </a:spcBef>
              <a:spcAft>
                <a:spcPts val="0"/>
              </a:spcAft>
              <a:defRPr sz="41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727363" y="30510163"/>
            <a:ext cx="5121275" cy="1752600"/>
          </a:xfrm>
          <a:prstGeom prst="rect">
            <a:avLst/>
          </a:prstGeom>
        </p:spPr>
        <p:txBody>
          <a:bodyPr vert="horz" wrap="square" lIns="313502" tIns="156751" rIns="313502" bIns="156751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41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D63DD198-B643-47FC-A50D-EB7E120925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1033" name="Picture 6"/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8013" y="677863"/>
            <a:ext cx="4217987" cy="3208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4" name="Picture 7"/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022800"/>
            <a:ext cx="21945600" cy="242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5" name="Picture 9"/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1427738"/>
            <a:ext cx="7315200" cy="881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133725" rtl="0" eaLnBrk="0" fontAlgn="base" hangingPunct="0">
        <a:spcBef>
          <a:spcPct val="0"/>
        </a:spcBef>
        <a:spcAft>
          <a:spcPct val="0"/>
        </a:spcAft>
        <a:defRPr sz="151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anose="020F0502020204030204" pitchFamily="34" charset="0"/>
        </a:defRPr>
      </a:lvl2pPr>
      <a:lvl3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anose="020F0502020204030204" pitchFamily="34" charset="0"/>
        </a:defRPr>
      </a:lvl3pPr>
      <a:lvl4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anose="020F0502020204030204" pitchFamily="34" charset="0"/>
        </a:defRPr>
      </a:lvl4pPr>
      <a:lvl5pPr algn="ctr" defTabSz="3133725" rtl="0" eaLnBrk="0" fontAlgn="base" hangingPunct="0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anose="020F0502020204030204" pitchFamily="34" charset="0"/>
        </a:defRPr>
      </a:lvl5pPr>
      <a:lvl6pPr marL="457200" algn="ctr" defTabSz="3133725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anose="020F0502020204030204" pitchFamily="34" charset="0"/>
        </a:defRPr>
      </a:lvl6pPr>
      <a:lvl7pPr marL="914400" algn="ctr" defTabSz="3133725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anose="020F0502020204030204" pitchFamily="34" charset="0"/>
        </a:defRPr>
      </a:lvl7pPr>
      <a:lvl8pPr marL="1371600" algn="ctr" defTabSz="3133725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anose="020F0502020204030204" pitchFamily="34" charset="0"/>
        </a:defRPr>
      </a:lvl8pPr>
      <a:lvl9pPr marL="1828800" algn="ctr" defTabSz="3133725" rtl="0" fontAlgn="base">
        <a:spcBef>
          <a:spcPct val="0"/>
        </a:spcBef>
        <a:spcAft>
          <a:spcPct val="0"/>
        </a:spcAft>
        <a:defRPr sz="151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1174750" indent="-1174750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1000" kern="1200">
          <a:solidFill>
            <a:schemeClr val="tx1"/>
          </a:solidFill>
          <a:latin typeface="+mn-lt"/>
          <a:ea typeface="+mn-ea"/>
          <a:cs typeface="+mn-cs"/>
        </a:defRPr>
      </a:lvl1pPr>
      <a:lvl2pPr marL="2546350" indent="-97948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600" kern="1200">
          <a:solidFill>
            <a:schemeClr val="tx1"/>
          </a:solidFill>
          <a:latin typeface="+mn-lt"/>
          <a:ea typeface="+mn-ea"/>
          <a:cs typeface="+mn-cs"/>
        </a:defRPr>
      </a:lvl2pPr>
      <a:lvl3pPr marL="3917950" indent="-78263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5484813" indent="-78263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6900" kern="1200">
          <a:solidFill>
            <a:schemeClr val="tx1"/>
          </a:solidFill>
          <a:latin typeface="+mn-lt"/>
          <a:ea typeface="+mn-ea"/>
          <a:cs typeface="+mn-cs"/>
        </a:defRPr>
      </a:lvl4pPr>
      <a:lvl5pPr marL="7053263" indent="-782638" algn="l" defTabSz="31337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6900" kern="1200">
          <a:solidFill>
            <a:schemeClr val="tx1"/>
          </a:solidFill>
          <a:latin typeface="+mn-lt"/>
          <a:ea typeface="+mn-ea"/>
          <a:cs typeface="+mn-cs"/>
        </a:defRPr>
      </a:lvl5pPr>
      <a:lvl6pPr marL="862130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6pPr>
      <a:lvl7pPr marL="10188816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7pPr>
      <a:lvl8pPr marL="11756327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8pPr>
      <a:lvl9pPr marL="13323837" indent="-783755" algn="l" defTabSz="3135020" rtl="0" eaLnBrk="1" latinLnBrk="0" hangingPunct="1">
        <a:spcBef>
          <a:spcPct val="20000"/>
        </a:spcBef>
        <a:buFont typeface="Arial" pitchFamily="34" charset="0"/>
        <a:buChar char="•"/>
        <a:defRPr sz="69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1pPr>
      <a:lvl2pPr marL="156751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2pPr>
      <a:lvl3pPr marL="3135020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3pPr>
      <a:lvl4pPr marL="470253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4pPr>
      <a:lvl5pPr marL="627004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5pPr>
      <a:lvl6pPr marL="783755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6pPr>
      <a:lvl7pPr marL="940506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7pPr>
      <a:lvl8pPr marL="10972571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8pPr>
      <a:lvl9pPr marL="12540082" algn="l" defTabSz="3135020" rtl="0" eaLnBrk="1" latinLnBrk="0" hangingPunct="1">
        <a:defRPr sz="62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.tiff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tiff"/><Relationship Id="rId5" Type="http://schemas.openxmlformats.org/officeDocument/2006/relationships/image" Target="../media/image7.tiff"/><Relationship Id="rId10" Type="http://schemas.openxmlformats.org/officeDocument/2006/relationships/image" Target="../media/image12.tiff"/><Relationship Id="rId4" Type="http://schemas.openxmlformats.org/officeDocument/2006/relationships/image" Target="../media/image6.png"/><Relationship Id="rId9" Type="http://schemas.openxmlformats.org/officeDocument/2006/relationships/image" Target="../media/image11.tiff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b="46407"/>
          <a:stretch/>
        </p:blipFill>
        <p:spPr>
          <a:xfrm>
            <a:off x="774700" y="17658115"/>
            <a:ext cx="6324599" cy="3068370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1800" y="19455440"/>
            <a:ext cx="7391400" cy="4563387"/>
          </a:xfrm>
          <a:prstGeom prst="rect">
            <a:avLst/>
          </a:prstGeom>
        </p:spPr>
      </p:pic>
      <p:sp>
        <p:nvSpPr>
          <p:cNvPr id="3074" name="TextBox 4"/>
          <p:cNvSpPr txBox="1">
            <a:spLocks noChangeArrowheads="1"/>
          </p:cNvSpPr>
          <p:nvPr/>
        </p:nvSpPr>
        <p:spPr bwMode="auto">
          <a:xfrm>
            <a:off x="741362" y="609600"/>
            <a:ext cx="18308638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r>
              <a:rPr lang="en-US" sz="5200" dirty="0">
                <a:latin typeface="Palatino Linotype" panose="02040502050505030304" pitchFamily="18" charset="0"/>
              </a:rPr>
              <a:t>Implementation of a Particle Swarm Optimization Clustering Algorithm in Apache Spark for High Dimensional Data </a:t>
            </a:r>
          </a:p>
        </p:txBody>
      </p:sp>
      <p:sp>
        <p:nvSpPr>
          <p:cNvPr id="3075" name="TextBox 16"/>
          <p:cNvSpPr txBox="1">
            <a:spLocks noChangeArrowheads="1"/>
          </p:cNvSpPr>
          <p:nvPr/>
        </p:nvSpPr>
        <p:spPr bwMode="auto">
          <a:xfrm>
            <a:off x="735500" y="2633532"/>
            <a:ext cx="9018100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/>
            <a:r>
              <a:rPr lang="en-CA" altLang="en-US" sz="3200" dirty="0" smtClean="0">
                <a:latin typeface="Palatino Linotype" panose="02040502050505030304" pitchFamily="18" charset="0"/>
              </a:rPr>
              <a:t>Matthew Sherar &amp; Dr. Farhana </a:t>
            </a:r>
            <a:r>
              <a:rPr lang="en-CA" altLang="en-US" sz="3200" dirty="0" smtClean="0">
                <a:latin typeface="Palatino Linotype" panose="02040502050505030304" pitchFamily="18" charset="0"/>
              </a:rPr>
              <a:t>Zulkernine</a:t>
            </a:r>
            <a:endParaRPr lang="en-CA" altLang="en-US" sz="3200" dirty="0">
              <a:latin typeface="Palatino Linotype" panose="02040502050505030304" pitchFamily="18" charset="0"/>
            </a:endParaRPr>
          </a:p>
        </p:txBody>
      </p:sp>
      <p:sp>
        <p:nvSpPr>
          <p:cNvPr id="3076" name="TextBox 18"/>
          <p:cNvSpPr txBox="1">
            <a:spLocks noChangeArrowheads="1"/>
          </p:cNvSpPr>
          <p:nvPr/>
        </p:nvSpPr>
        <p:spPr bwMode="auto">
          <a:xfrm>
            <a:off x="750888" y="4572000"/>
            <a:ext cx="333777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 altLang="en-US" sz="4400" dirty="0" smtClean="0">
                <a:latin typeface="Palatino Linotype" panose="02040502050505030304" pitchFamily="18" charset="0"/>
                <a:ea typeface="Arial" charset="0"/>
                <a:cs typeface="Arial" charset="0"/>
              </a:rPr>
              <a:t>Introduction</a:t>
            </a:r>
            <a:endParaRPr lang="en-CA" altLang="en-US" sz="4400" dirty="0">
              <a:latin typeface="Palatino Linotype" panose="02040502050505030304" pitchFamily="18" charset="0"/>
              <a:ea typeface="Arial" charset="0"/>
              <a:cs typeface="Arial" charset="0"/>
            </a:endParaRPr>
          </a:p>
        </p:txBody>
      </p:sp>
      <p:sp>
        <p:nvSpPr>
          <p:cNvPr id="3077" name="TextBox 19"/>
          <p:cNvSpPr txBox="1">
            <a:spLocks noChangeArrowheads="1"/>
          </p:cNvSpPr>
          <p:nvPr/>
        </p:nvSpPr>
        <p:spPr bwMode="auto">
          <a:xfrm>
            <a:off x="762000" y="5473541"/>
            <a:ext cx="9829800" cy="803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/>
            <a:r>
              <a:rPr lang="en-CA" altLang="en-US" sz="3200" dirty="0" smtClean="0">
                <a:latin typeface="Arial" charset="0"/>
                <a:ea typeface="Arial" charset="0"/>
                <a:cs typeface="Arial" charset="0"/>
              </a:rPr>
              <a:t>Clustering data is an important and common task in many data mining and machine learning applications. Particle Swarm Optimization (PSO) is an evolutionary optimization algorithm </a:t>
            </a:r>
            <a:r>
              <a:rPr lang="en-CA" altLang="en-US" sz="3200" dirty="0" smtClean="0">
                <a:latin typeface="Arial" charset="0"/>
                <a:ea typeface="Arial" charset="0"/>
                <a:cs typeface="Arial" charset="0"/>
              </a:rPr>
              <a:t>that is effective </a:t>
            </a:r>
            <a:r>
              <a:rPr lang="en-CA" altLang="en-US" sz="3200" dirty="0" smtClean="0">
                <a:latin typeface="Arial" charset="0"/>
                <a:ea typeface="Arial" charset="0"/>
                <a:cs typeface="Arial" charset="0"/>
              </a:rPr>
              <a:t>for </a:t>
            </a:r>
            <a:r>
              <a:rPr lang="en-CA" altLang="en-US" sz="3200" dirty="0" smtClean="0">
                <a:latin typeface="Arial" charset="0"/>
                <a:ea typeface="Arial" charset="0"/>
                <a:cs typeface="Arial" charset="0"/>
              </a:rPr>
              <a:t>clustering but is computationally expensive. Apache </a:t>
            </a:r>
            <a:r>
              <a:rPr lang="en-CA" altLang="en-US" sz="3200" dirty="0" smtClean="0">
                <a:latin typeface="Arial" charset="0"/>
                <a:ea typeface="Arial" charset="0"/>
                <a:cs typeface="Arial" charset="0"/>
              </a:rPr>
              <a:t>Spark is a powerful </a:t>
            </a:r>
            <a:r>
              <a:rPr lang="en-CA" altLang="en-US" sz="3200" dirty="0" smtClean="0">
                <a:latin typeface="Arial" charset="0"/>
                <a:ea typeface="Arial" charset="0"/>
                <a:cs typeface="Arial" charset="0"/>
              </a:rPr>
              <a:t>in-memory data processing engine</a:t>
            </a:r>
            <a:r>
              <a:rPr lang="en-CA" altLang="en-US" sz="3200" dirty="0">
                <a:latin typeface="Arial" charset="0"/>
                <a:ea typeface="Arial" charset="0"/>
                <a:cs typeface="Arial" charset="0"/>
              </a:rPr>
              <a:t> </a:t>
            </a:r>
            <a:r>
              <a:rPr lang="en-CA" altLang="en-US" sz="3200" dirty="0" smtClean="0">
                <a:latin typeface="Arial" charset="0"/>
                <a:ea typeface="Arial" charset="0"/>
                <a:cs typeface="Arial" charset="0"/>
              </a:rPr>
              <a:t>but does not have PSO in its library.</a:t>
            </a:r>
            <a:endParaRPr lang="en-CA" altLang="en-US" sz="3200" dirty="0" smtClean="0">
              <a:latin typeface="Arial" charset="0"/>
              <a:ea typeface="Arial" charset="0"/>
              <a:cs typeface="Arial" charset="0"/>
            </a:endParaRPr>
          </a:p>
          <a:p>
            <a:pPr algn="just" eaLnBrk="1" hangingPunct="1"/>
            <a:endParaRPr lang="en-CA" altLang="en-US" sz="2400" dirty="0" smtClean="0">
              <a:latin typeface="Arial" charset="0"/>
              <a:ea typeface="Arial" charset="0"/>
              <a:cs typeface="Arial" charset="0"/>
            </a:endParaRPr>
          </a:p>
          <a:p>
            <a:pPr algn="just" eaLnBrk="1" hangingPunct="1"/>
            <a:r>
              <a:rPr lang="en-CA" sz="4400" dirty="0" smtClean="0">
                <a:latin typeface="Palatino Linotype" panose="02040502050505030304" pitchFamily="18" charset="0"/>
                <a:ea typeface="Arial" charset="0"/>
                <a:cs typeface="Arial" charset="0"/>
              </a:rPr>
              <a:t>Research Objective</a:t>
            </a:r>
            <a:endParaRPr lang="en-CA" sz="4400" dirty="0">
              <a:latin typeface="Palatino Linotype" panose="02040502050505030304" pitchFamily="18" charset="0"/>
              <a:ea typeface="Arial" charset="0"/>
              <a:cs typeface="Arial" charset="0"/>
            </a:endParaRPr>
          </a:p>
          <a:p>
            <a:pPr marL="457200" indent="-457200" algn="just" eaLnBrk="1" hangingPunct="1">
              <a:buFont typeface="Arial" charset="0"/>
              <a:buChar char="•"/>
            </a:pPr>
            <a:r>
              <a:rPr lang="en-US" altLang="en-US" sz="3200" dirty="0" smtClean="0">
                <a:latin typeface="Arial" charset="0"/>
                <a:ea typeface="Arial" charset="0"/>
                <a:cs typeface="Arial" charset="0"/>
              </a:rPr>
              <a:t>Implement a hybrid </a:t>
            </a:r>
            <a:r>
              <a:rPr lang="en-US" altLang="en-US" sz="3200" dirty="0" smtClean="0">
                <a:latin typeface="Arial" charset="0"/>
                <a:ea typeface="Arial" charset="0"/>
                <a:cs typeface="Arial" charset="0"/>
              </a:rPr>
              <a:t>K-Means PSO (KMPSO) algorithm in Apache Spark</a:t>
            </a:r>
          </a:p>
          <a:p>
            <a:pPr marL="457200" indent="-457200" algn="just" eaLnBrk="1" hangingPunct="1">
              <a:buFont typeface="Arial" charset="0"/>
              <a:buChar char="•"/>
            </a:pPr>
            <a:r>
              <a:rPr lang="en-US" altLang="en-US" sz="3200" dirty="0" smtClean="0">
                <a:latin typeface="Arial" charset="0"/>
                <a:ea typeface="Arial" charset="0"/>
                <a:cs typeface="Arial" charset="0"/>
              </a:rPr>
              <a:t>Implement PSO-Variable Weighting for subspace clustering in Apache Spark</a:t>
            </a:r>
          </a:p>
          <a:p>
            <a:pPr marL="457200" indent="-457200" algn="just" eaLnBrk="1" hangingPunct="1">
              <a:buFont typeface="Arial" charset="0"/>
              <a:buChar char="•"/>
            </a:pPr>
            <a:r>
              <a:rPr lang="en-US" altLang="en-US" sz="3200" dirty="0" smtClean="0">
                <a:latin typeface="Arial" charset="0"/>
                <a:ea typeface="Arial" charset="0"/>
                <a:cs typeface="Arial" charset="0"/>
              </a:rPr>
              <a:t>Evaluate the performance of KMPSO against standalone and Spark clustering algorithms</a:t>
            </a:r>
          </a:p>
          <a:p>
            <a:pPr marL="457200" indent="-457200" algn="just" eaLnBrk="1" hangingPunct="1">
              <a:buFont typeface="Arial" charset="0"/>
              <a:buChar char="•"/>
            </a:pPr>
            <a:r>
              <a:rPr lang="en-US" altLang="en-US" sz="3200" dirty="0" smtClean="0">
                <a:latin typeface="Arial" charset="0"/>
                <a:ea typeface="Arial" charset="0"/>
                <a:cs typeface="Arial" charset="0"/>
              </a:rPr>
              <a:t>Evaluate PSOVW with text datasets</a:t>
            </a:r>
            <a:endParaRPr lang="en-CA" altLang="en-US" sz="3000" dirty="0" smtClean="0">
              <a:latin typeface="Arial" charset="0"/>
              <a:ea typeface="Arial" charset="0"/>
              <a:cs typeface="Arial" charset="0"/>
            </a:endParaRPr>
          </a:p>
        </p:txBody>
      </p:sp>
      <p:sp>
        <p:nvSpPr>
          <p:cNvPr id="3079" name="TextBox 21"/>
          <p:cNvSpPr txBox="1">
            <a:spLocks noChangeArrowheads="1"/>
          </p:cNvSpPr>
          <p:nvPr/>
        </p:nvSpPr>
        <p:spPr bwMode="auto">
          <a:xfrm>
            <a:off x="760412" y="14429125"/>
            <a:ext cx="9831388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457200" indent="-457200" algn="just" eaLnBrk="1" hangingPunct="1">
              <a:buFont typeface="Arial" charset="0"/>
              <a:buChar char="•"/>
            </a:pPr>
            <a:r>
              <a:rPr lang="en-US" sz="3200" dirty="0" smtClean="0"/>
              <a:t>Spark </a:t>
            </a:r>
            <a:r>
              <a:rPr lang="en-US" sz="3200" dirty="0"/>
              <a:t>is a distributed data processing </a:t>
            </a:r>
            <a:r>
              <a:rPr lang="en-US" sz="3200" dirty="0" smtClean="0"/>
              <a:t>engine</a:t>
            </a:r>
            <a:endParaRPr lang="en-US" sz="3200" dirty="0"/>
          </a:p>
          <a:p>
            <a:pPr marL="457200" indent="-457200" algn="just" eaLnBrk="1" hangingPunct="1">
              <a:buFont typeface="Arial" charset="0"/>
              <a:buChar char="•"/>
            </a:pPr>
            <a:r>
              <a:rPr lang="en-US" sz="3200" dirty="0" smtClean="0"/>
              <a:t>Data </a:t>
            </a:r>
            <a:r>
              <a:rPr lang="en-US" sz="3200" dirty="0"/>
              <a:t>stored in Resilient Distributed </a:t>
            </a:r>
            <a:r>
              <a:rPr lang="en-US" sz="3200" dirty="0" smtClean="0"/>
              <a:t>Databases (RDD’s)</a:t>
            </a:r>
            <a:endParaRPr lang="en-US" sz="3200" dirty="0"/>
          </a:p>
          <a:p>
            <a:pPr marL="457200" indent="-457200" algn="just" eaLnBrk="1" hangingPunct="1">
              <a:buFont typeface="Arial" charset="0"/>
              <a:buChar char="•"/>
            </a:pPr>
            <a:r>
              <a:rPr lang="en-US" sz="3200" dirty="0" smtClean="0"/>
              <a:t>Effective </a:t>
            </a:r>
            <a:r>
              <a:rPr lang="en-US" sz="3200" dirty="0"/>
              <a:t>for iterative data processing due to in-memory and lazy, </a:t>
            </a:r>
            <a:r>
              <a:rPr lang="en-US" sz="3200" dirty="0" smtClean="0"/>
              <a:t>evaluation</a:t>
            </a:r>
          </a:p>
          <a:p>
            <a:pPr marL="457200" indent="-457200" algn="just" eaLnBrk="1" hangingPunct="1">
              <a:buFont typeface="Arial" charset="0"/>
              <a:buChar char="•"/>
            </a:pPr>
            <a:r>
              <a:rPr lang="en-US" sz="3200" dirty="0" smtClean="0"/>
              <a:t>Up </a:t>
            </a:r>
            <a:r>
              <a:rPr lang="en-US" sz="3200" dirty="0"/>
              <a:t>to 100x faster than Hadoop’s </a:t>
            </a:r>
            <a:r>
              <a:rPr lang="en-US" sz="3200" dirty="0" err="1" smtClean="0"/>
              <a:t>MapReduce</a:t>
            </a:r>
            <a:endParaRPr lang="en-CA" altLang="en-US" sz="2800" dirty="0">
              <a:latin typeface="Gill Sans MT" panose="020B0502020104020203" pitchFamily="34" charset="0"/>
            </a:endParaRPr>
          </a:p>
        </p:txBody>
      </p:sp>
      <p:sp>
        <p:nvSpPr>
          <p:cNvPr id="3080" name="TextBox 22"/>
          <p:cNvSpPr txBox="1">
            <a:spLocks noChangeArrowheads="1"/>
          </p:cNvSpPr>
          <p:nvPr/>
        </p:nvSpPr>
        <p:spPr bwMode="auto">
          <a:xfrm>
            <a:off x="11129699" y="7650473"/>
            <a:ext cx="2302233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 altLang="en-US" sz="4400" dirty="0" smtClean="0">
                <a:latin typeface="Palatino Linotype" panose="02040502050505030304" pitchFamily="18" charset="0"/>
                <a:ea typeface="Arial" charset="0"/>
                <a:cs typeface="Arial" charset="0"/>
              </a:rPr>
              <a:t>Datasets</a:t>
            </a:r>
            <a:endParaRPr lang="en-CA" altLang="en-US" sz="4400" dirty="0">
              <a:latin typeface="Palatino Linotype" panose="02040502050505030304" pitchFamily="18" charset="0"/>
              <a:ea typeface="Arial" charset="0"/>
              <a:cs typeface="Arial" charset="0"/>
            </a:endParaRPr>
          </a:p>
        </p:txBody>
      </p:sp>
      <p:sp>
        <p:nvSpPr>
          <p:cNvPr id="21" name="TextBox 24"/>
          <p:cNvSpPr txBox="1">
            <a:spLocks noChangeArrowheads="1"/>
          </p:cNvSpPr>
          <p:nvPr/>
        </p:nvSpPr>
        <p:spPr bwMode="auto">
          <a:xfrm>
            <a:off x="11564336" y="27527023"/>
            <a:ext cx="3590727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/>
            <a:r>
              <a:rPr lang="en-CA" altLang="en-US" sz="4400" dirty="0" smtClean="0">
                <a:latin typeface="Palatino Linotype" panose="02040502050505030304" pitchFamily="18" charset="0"/>
              </a:rPr>
              <a:t>Related Work</a:t>
            </a:r>
            <a:endParaRPr lang="en-CA" altLang="en-US" sz="4400" dirty="0">
              <a:latin typeface="Palatino Linotype" panose="02040502050505030304" pitchFamily="18" charset="0"/>
            </a:endParaRPr>
          </a:p>
        </p:txBody>
      </p:sp>
      <p:sp>
        <p:nvSpPr>
          <p:cNvPr id="22" name="TextBox 21"/>
          <p:cNvSpPr txBox="1">
            <a:spLocks noChangeArrowheads="1"/>
          </p:cNvSpPr>
          <p:nvPr/>
        </p:nvSpPr>
        <p:spPr bwMode="auto">
          <a:xfrm>
            <a:off x="11564335" y="27942522"/>
            <a:ext cx="9394922" cy="397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just" eaLnBrk="1" hangingPunct="1"/>
            <a:endParaRPr lang="en-CA" altLang="en-US" sz="2800" dirty="0" smtClean="0">
              <a:latin typeface="Gill Sans MT" panose="020B0502020104020203" pitchFamily="34" charset="0"/>
            </a:endParaRPr>
          </a:p>
          <a:p>
            <a:pPr marL="457200" indent="-457200">
              <a:buFont typeface="Arial" charset="0"/>
              <a:buChar char="•"/>
            </a:pPr>
            <a:r>
              <a:rPr lang="en-CA" sz="2800" dirty="0"/>
              <a:t>Lu, Y</a:t>
            </a:r>
            <a:r>
              <a:rPr lang="en-CA" sz="2800" dirty="0" smtClean="0"/>
              <a:t>. et al.: Particle </a:t>
            </a:r>
            <a:r>
              <a:rPr lang="en-CA" sz="2800" dirty="0"/>
              <a:t>swarm optimizer for variable weighting in clustering high-dimensional </a:t>
            </a:r>
            <a:r>
              <a:rPr lang="en-CA" sz="2800" dirty="0" smtClean="0"/>
              <a:t>data</a:t>
            </a:r>
            <a:r>
              <a:rPr lang="en-CA" sz="2800" dirty="0"/>
              <a:t>. Machine learning 82(1), 43–70 (2011</a:t>
            </a:r>
            <a:r>
              <a:rPr lang="en-CA" sz="2800" dirty="0" smtClean="0"/>
              <a:t>)</a:t>
            </a:r>
          </a:p>
          <a:p>
            <a:pPr marL="457200" indent="-457200">
              <a:buFont typeface="Arial" charset="0"/>
              <a:buChar char="•"/>
            </a:pPr>
            <a:r>
              <a:rPr lang="en-CA" sz="2800" dirty="0"/>
              <a:t>Cui, X</a:t>
            </a:r>
            <a:r>
              <a:rPr lang="en-CA" sz="2800" dirty="0" smtClean="0"/>
              <a:t>. et al.: Document </a:t>
            </a:r>
            <a:r>
              <a:rPr lang="en-CA" sz="2800" dirty="0"/>
              <a:t>clustering using particle swarm optimization. In: Swarm </a:t>
            </a:r>
            <a:r>
              <a:rPr lang="en-CA" sz="2800" dirty="0" smtClean="0"/>
              <a:t>Intelligence </a:t>
            </a:r>
            <a:r>
              <a:rPr lang="en-CA" sz="2800" dirty="0"/>
              <a:t>Symposium, 2005. SIS 2005. Proceedings 2005 IEEE. pp. 185–191. IEEE (2005) </a:t>
            </a:r>
            <a:r>
              <a:rPr lang="en-CA" sz="2800" dirty="0" smtClean="0"/>
              <a:t> </a:t>
            </a:r>
            <a:endParaRPr lang="en-CA" sz="2800" dirty="0"/>
          </a:p>
          <a:p>
            <a:pPr algn="just" eaLnBrk="1" hangingPunct="1"/>
            <a:endParaRPr lang="en-CA" altLang="en-US" sz="2800" dirty="0" smtClean="0">
              <a:latin typeface="Gill Sans MT" panose="020B0502020104020203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50888" y="13661990"/>
            <a:ext cx="323838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CA" altLang="en-US" sz="4400" dirty="0" smtClean="0">
                <a:latin typeface="Palatino Linotype" panose="02040502050505030304" pitchFamily="18" charset="0"/>
                <a:ea typeface="Arial" charset="0"/>
                <a:cs typeface="Arial" charset="0"/>
              </a:rPr>
              <a:t>Why Spark?</a:t>
            </a:r>
            <a:endParaRPr lang="en-CA" altLang="en-US" sz="4400" dirty="0">
              <a:latin typeface="Palatino Linotype" panose="02040502050505030304" pitchFamily="18" charset="0"/>
              <a:ea typeface="Arial" charset="0"/>
              <a:cs typeface="Arial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774700" y="23249386"/>
            <a:ext cx="297709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hangingPunct="1"/>
            <a:r>
              <a:rPr lang="en-CA" altLang="en-US" sz="4400" dirty="0" smtClean="0">
                <a:latin typeface="Palatino Linotype" panose="02040502050505030304" pitchFamily="18" charset="0"/>
                <a:ea typeface="Arial" charset="0"/>
                <a:cs typeface="Arial" charset="0"/>
              </a:rPr>
              <a:t>Why PSO?</a:t>
            </a:r>
            <a:endParaRPr lang="en-CA" altLang="en-US" sz="4400" dirty="0">
              <a:latin typeface="Palatino Linotype" panose="02040502050505030304" pitchFamily="18" charset="0"/>
              <a:ea typeface="Arial" charset="0"/>
              <a:cs typeface="Arial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35500" y="24079200"/>
            <a:ext cx="100087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eaLnBrk="1" hangingPunct="1">
              <a:buFont typeface="Arial" charset="0"/>
              <a:buChar char="•"/>
            </a:pPr>
            <a:r>
              <a:rPr lang="en-US" sz="3200" dirty="0" smtClean="0"/>
              <a:t>PSO is an evolutionary algorithm based on social and cognitive behavior of flocking animals</a:t>
            </a:r>
            <a:endParaRPr lang="en-US" sz="3200" dirty="0"/>
          </a:p>
          <a:p>
            <a:pPr marL="457200" indent="-457200" algn="just" eaLnBrk="1" hangingPunct="1">
              <a:buFont typeface="Arial" charset="0"/>
              <a:buChar char="•"/>
            </a:pPr>
            <a:r>
              <a:rPr lang="en-US" sz="3200" dirty="0" smtClean="0"/>
              <a:t>Found to produce more compact clusters when used in clustering applications</a:t>
            </a:r>
          </a:p>
          <a:p>
            <a:pPr marL="457200" indent="-457200" algn="just" eaLnBrk="1" hangingPunct="1">
              <a:buFont typeface="Arial" charset="0"/>
              <a:buChar char="•"/>
            </a:pPr>
            <a:r>
              <a:rPr lang="en-US" sz="3200" dirty="0" smtClean="0"/>
              <a:t>Each particle represents a solution, with position (x) and velocity (v)</a:t>
            </a:r>
          </a:p>
          <a:p>
            <a:pPr marL="457200" indent="-457200" algn="just" eaLnBrk="1" hangingPunct="1">
              <a:buFont typeface="Arial" charset="0"/>
              <a:buChar char="•"/>
            </a:pPr>
            <a:endParaRPr lang="en-US" sz="3200" dirty="0"/>
          </a:p>
          <a:p>
            <a:pPr marL="457200" indent="-457200" algn="just" eaLnBrk="1" hangingPunct="1">
              <a:buFont typeface="Arial" charset="0"/>
              <a:buChar char="•"/>
            </a:pPr>
            <a:endParaRPr lang="en-US" sz="3200" dirty="0" smtClean="0"/>
          </a:p>
          <a:p>
            <a:pPr marL="457200" indent="-457200" algn="just" eaLnBrk="1" hangingPunct="1">
              <a:buFont typeface="Arial" charset="0"/>
              <a:buChar char="•"/>
            </a:pPr>
            <a:endParaRPr lang="en-US" sz="3200" dirty="0"/>
          </a:p>
          <a:p>
            <a:pPr marL="457200" indent="-457200" algn="just" eaLnBrk="1" hangingPunct="1">
              <a:buFont typeface="Arial" charset="0"/>
              <a:buChar char="•"/>
            </a:pPr>
            <a:r>
              <a:rPr lang="en-US" sz="3200" dirty="0" smtClean="0"/>
              <a:t>Comprehensive Learning PSO: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2121" y="27051000"/>
            <a:ext cx="8557269" cy="139618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13910" y="15182369"/>
            <a:ext cx="4752643" cy="2856642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6019" y="21250488"/>
            <a:ext cx="4790534" cy="3207978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513" y="18169812"/>
            <a:ext cx="4756718" cy="2859091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1249363" y="14339919"/>
            <a:ext cx="292383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Palatino Linotype" panose="02040502050505030304" pitchFamily="18" charset="0"/>
              </a:rPr>
              <a:t>Results</a:t>
            </a:r>
            <a:endParaRPr lang="en-US" sz="4400" dirty="0">
              <a:latin typeface="Palatino Linotype" panose="0204050205050503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11564335" y="24953671"/>
            <a:ext cx="758459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latin typeface="Palatino Linotype" panose="02040502050505030304" pitchFamily="18" charset="0"/>
              </a:rPr>
              <a:t>Future </a:t>
            </a:r>
            <a:r>
              <a:rPr lang="en-US" sz="4400" dirty="0" smtClean="0">
                <a:latin typeface="Palatino Linotype" panose="02040502050505030304" pitchFamily="18" charset="0"/>
              </a:rPr>
              <a:t>Work</a:t>
            </a:r>
            <a:endParaRPr lang="en-US" sz="4400" dirty="0">
              <a:latin typeface="Palatino Linotype" panose="02040502050505030304" pitchFamily="18" charset="0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11510341" y="25757238"/>
            <a:ext cx="980632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just" eaLnBrk="1" hangingPunct="1">
              <a:buFont typeface="Arial" charset="0"/>
              <a:buChar char="•"/>
            </a:pPr>
            <a:r>
              <a:rPr lang="en-US" sz="3200" dirty="0" smtClean="0"/>
              <a:t>Future work includes clustering text from medical domains, and to apply these algorithms for streaming data with Spark Streaming</a:t>
            </a:r>
            <a:endParaRPr lang="en-US" sz="3200" dirty="0"/>
          </a:p>
        </p:txBody>
      </p:sp>
      <p:sp>
        <p:nvSpPr>
          <p:cNvPr id="20" name="TextBox 19"/>
          <p:cNvSpPr txBox="1"/>
          <p:nvPr/>
        </p:nvSpPr>
        <p:spPr>
          <a:xfrm>
            <a:off x="11285059" y="6061635"/>
            <a:ext cx="52389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PSOVW </a:t>
            </a:r>
            <a:r>
              <a:rPr lang="en-US" sz="3200" b="1" smtClean="0"/>
              <a:t>Fitness Function:</a:t>
            </a:r>
            <a:endParaRPr lang="en-US" sz="3200" b="1" dirty="0"/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29260800"/>
            <a:ext cx="5080000" cy="854364"/>
          </a:xfrm>
          <a:prstGeom prst="rect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791"/>
          <a:stretch/>
        </p:blipFill>
        <p:spPr>
          <a:xfrm>
            <a:off x="12474023" y="6542602"/>
            <a:ext cx="7878955" cy="1261688"/>
          </a:xfrm>
          <a:prstGeom prst="rect">
            <a:avLst/>
          </a:prstGeom>
        </p:spPr>
      </p:pic>
      <p:sp>
        <p:nvSpPr>
          <p:cNvPr id="32" name="TextBox 31"/>
          <p:cNvSpPr txBox="1"/>
          <p:nvPr/>
        </p:nvSpPr>
        <p:spPr>
          <a:xfrm>
            <a:off x="11454685" y="12363284"/>
            <a:ext cx="94561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 smtClean="0"/>
              <a:t>Text </a:t>
            </a:r>
            <a:r>
              <a:rPr lang="en-CA" sz="3200" b="1" dirty="0"/>
              <a:t>P</a:t>
            </a:r>
            <a:r>
              <a:rPr lang="en-US" sz="3200" b="1" dirty="0" smtClean="0"/>
              <a:t>re-processing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Stemming, tokenizing</a:t>
            </a:r>
          </a:p>
          <a:p>
            <a:pPr marL="457200" indent="-457200">
              <a:buFont typeface="Arial" charset="0"/>
              <a:buChar char="•"/>
            </a:pPr>
            <a:r>
              <a:rPr lang="en-US" sz="3200" dirty="0" smtClean="0"/>
              <a:t>Term-Frequency </a:t>
            </a:r>
            <a:r>
              <a:rPr lang="mr-IN" sz="3200" dirty="0" smtClean="0"/>
              <a:t>–</a:t>
            </a:r>
            <a:r>
              <a:rPr lang="en-US" sz="3200" dirty="0" smtClean="0"/>
              <a:t> Inverse Document Frequency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5938" y="13932774"/>
            <a:ext cx="4953000" cy="979715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63513" y="15182369"/>
            <a:ext cx="4756718" cy="2859091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56989" y="21267559"/>
            <a:ext cx="4802558" cy="3070488"/>
          </a:xfrm>
          <a:prstGeom prst="rect">
            <a:avLst/>
          </a:prstGeom>
        </p:spPr>
      </p:pic>
      <p:pic>
        <p:nvPicPr>
          <p:cNvPr id="38" name="Picture 3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81881" y="18166160"/>
            <a:ext cx="4784672" cy="2875893"/>
          </a:xfrm>
          <a:prstGeom prst="rect">
            <a:avLst/>
          </a:prstGeom>
        </p:spPr>
      </p:pic>
      <p:graphicFrame>
        <p:nvGraphicFramePr>
          <p:cNvPr id="39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6237445"/>
              </p:ext>
            </p:extLst>
          </p:nvPr>
        </p:nvGraphicFramePr>
        <p:xfrm>
          <a:off x="11484942" y="8492923"/>
          <a:ext cx="9425922" cy="3632012"/>
        </p:xfrm>
        <a:graphic>
          <a:graphicData uri="http://schemas.openxmlformats.org/drawingml/2006/table">
            <a:tbl>
              <a:tblPr firstRow="1" bandRow="1">
                <a:tableStyleId>{3B4B98B0-60AC-42C2-AFA5-B58CD77FA1E5}</a:tableStyleId>
              </a:tblPr>
              <a:tblGrid>
                <a:gridCol w="36788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2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98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287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Name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Size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Type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Classes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287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Diamond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3000x2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artificial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 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287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Forty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3000x2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artificial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287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Wisconsin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569x33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real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2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2870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20Newsgroups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400x5832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text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4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36412"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Presidential</a:t>
                      </a:r>
                      <a:r>
                        <a:rPr lang="en-US" sz="3200" baseline="0" dirty="0" smtClean="0"/>
                        <a:t> Debates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253x423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 smtClean="0"/>
                        <a:t>text</a:t>
                      </a:r>
                      <a:endParaRPr lang="en-US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smtClean="0"/>
                        <a:t>8</a:t>
                      </a:r>
                      <a:endParaRPr lang="en-US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5" name="TextBox 16"/>
          <p:cNvSpPr txBox="1">
            <a:spLocks noChangeArrowheads="1"/>
          </p:cNvSpPr>
          <p:nvPr/>
        </p:nvSpPr>
        <p:spPr bwMode="auto">
          <a:xfrm>
            <a:off x="18364200" y="3743258"/>
            <a:ext cx="23622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algn="ctr" eaLnBrk="1" hangingPunct="1"/>
            <a:r>
              <a:rPr lang="en-CA" altLang="en-US" sz="4000" dirty="0" smtClean="0">
                <a:latin typeface="Palatino Linotype" panose="02040502050505030304" pitchFamily="18" charset="0"/>
              </a:rPr>
              <a:t>CISC 500</a:t>
            </a:r>
            <a:endParaRPr lang="en-CA" altLang="en-US" sz="4000" dirty="0">
              <a:latin typeface="Palatino Linotype" panose="0204050205050503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1534</TotalTime>
  <Words>336</Words>
  <Application>Microsoft Office PowerPoint</Application>
  <PresentationFormat>Custom</PresentationFormat>
  <Paragraphs>61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Gill Sans MT</vt:lpstr>
      <vt:lpstr>Palatino Linotype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Richard Linley</dc:creator>
  <cp:lastModifiedBy>Farhana Zulkernine</cp:lastModifiedBy>
  <cp:revision>118</cp:revision>
  <dcterms:created xsi:type="dcterms:W3CDTF">2008-12-02T19:31:31Z</dcterms:created>
  <dcterms:modified xsi:type="dcterms:W3CDTF">2017-03-28T23:46:08Z</dcterms:modified>
</cp:coreProperties>
</file>