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0" r:id="rId1"/>
    <p:sldMasterId id="2147483675" r:id="rId2"/>
    <p:sldMasterId id="2147483708" r:id="rId3"/>
  </p:sldMasterIdLst>
  <p:notesMasterIdLst>
    <p:notesMasterId r:id="rId25"/>
  </p:notesMasterIdLst>
  <p:handoutMasterIdLst>
    <p:handoutMasterId r:id="rId26"/>
  </p:handoutMasterIdLst>
  <p:sldIdLst>
    <p:sldId id="335" r:id="rId4"/>
    <p:sldId id="334" r:id="rId5"/>
    <p:sldId id="336" r:id="rId6"/>
    <p:sldId id="373" r:id="rId7"/>
    <p:sldId id="375" r:id="rId8"/>
    <p:sldId id="347" r:id="rId9"/>
    <p:sldId id="340" r:id="rId10"/>
    <p:sldId id="348" r:id="rId11"/>
    <p:sldId id="382" r:id="rId12"/>
    <p:sldId id="358" r:id="rId13"/>
    <p:sldId id="363" r:id="rId14"/>
    <p:sldId id="360" r:id="rId15"/>
    <p:sldId id="361" r:id="rId16"/>
    <p:sldId id="362" r:id="rId17"/>
    <p:sldId id="364" r:id="rId18"/>
    <p:sldId id="383" r:id="rId19"/>
    <p:sldId id="385" r:id="rId20"/>
    <p:sldId id="384" r:id="rId21"/>
    <p:sldId id="368" r:id="rId22"/>
    <p:sldId id="378" r:id="rId23"/>
    <p:sldId id="380" r:id="rId24"/>
  </p:sldIdLst>
  <p:sldSz cx="12192000" cy="6858000"/>
  <p:notesSz cx="6735763" cy="9866313"/>
  <p:embeddedFontLst>
    <p:embeddedFont>
      <p:font typeface="나눔고딕 ExtraBold" panose="020B0600000101010101" charset="-127"/>
      <p:bold r:id="rId27"/>
    </p:embeddedFont>
    <p:embeddedFont>
      <p:font typeface="나눔고딕" pitchFamily="2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맑은 고딕 Semilight" panose="020B0502040204020203" pitchFamily="50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5793"/>
    <a:srgbClr val="FFA3C4"/>
    <a:srgbClr val="E7035A"/>
    <a:srgbClr val="CC0049"/>
    <a:srgbClr val="A2003A"/>
    <a:srgbClr val="FFCDDF"/>
    <a:srgbClr val="FFC1D7"/>
    <a:srgbClr val="FFD9E7"/>
    <a:srgbClr val="FF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4" autoAdjust="0"/>
    <p:restoredTop sz="96400" autoAdjust="0"/>
  </p:normalViewPr>
  <p:slideViewPr>
    <p:cSldViewPr snapToGrid="0">
      <p:cViewPr varScale="1">
        <p:scale>
          <a:sx n="85" d="100"/>
          <a:sy n="85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C0AF-ADFF-4ED1-8760-AA1FDFABE33C}" type="datetimeFigureOut">
              <a:rPr lang="ko-KR" altLang="en-US" smtClean="0">
                <a:latin typeface="나눔고딕" pitchFamily="2" charset="-127"/>
                <a:ea typeface="나눔고딕" pitchFamily="2" charset="-127"/>
              </a:rPr>
              <a:t>2024-04-30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7A68-1094-433A-91D9-47256117A191}" type="slidenum">
              <a:rPr lang="ko-KR" altLang="en-US" smtClean="0">
                <a:latin typeface="나눔고딕" pitchFamily="2" charset="-127"/>
                <a:ea typeface="나눔고딕" pitchFamily="2" charset="-127"/>
              </a:rPr>
              <a:t>‹#›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6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5716F2A5-A2F5-4063-85A0-37B6C5A93485}" type="datetimeFigureOut">
              <a:rPr lang="ko-KR" altLang="en-US" smtClean="0"/>
              <a:pPr/>
              <a:t>2024-04-30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DB7C4645-5D4F-442A-85D1-23C4FEA2D9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03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7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8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1330" y="271850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24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69565" y="6480088"/>
            <a:ext cx="9491286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330" y="280088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22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40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1330" y="271850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</p:spTree>
    <p:extLst>
      <p:ext uri="{BB962C8B-B14F-4D97-AF65-F5344CB8AC3E}">
        <p14:creationId xmlns:p14="http://schemas.microsoft.com/office/powerpoint/2010/main" val="222839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</p:spTree>
    <p:extLst>
      <p:ext uri="{BB962C8B-B14F-4D97-AF65-F5344CB8AC3E}">
        <p14:creationId xmlns:p14="http://schemas.microsoft.com/office/powerpoint/2010/main" val="3787642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92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7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159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165398" y="360430"/>
            <a:ext cx="1651246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986075" y="351163"/>
            <a:ext cx="1651246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062AA-8714-647F-1091-763B81D59050}"/>
              </a:ext>
            </a:extLst>
          </p:cNvPr>
          <p:cNvSpPr txBox="1"/>
          <p:nvPr userDrawn="1"/>
        </p:nvSpPr>
        <p:spPr>
          <a:xfrm>
            <a:off x="6623099" y="344361"/>
            <a:ext cx="2920395" cy="229729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22E9F-BFBA-746C-D120-262F80EF3B0F}"/>
              </a:ext>
            </a:extLst>
          </p:cNvPr>
          <p:cNvSpPr txBox="1"/>
          <p:nvPr userDrawn="1"/>
        </p:nvSpPr>
        <p:spPr>
          <a:xfrm>
            <a:off x="10269400" y="53464"/>
            <a:ext cx="1853119" cy="229729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012F39-EFC8-CC1C-17C4-F9D175D53678}"/>
              </a:ext>
            </a:extLst>
          </p:cNvPr>
          <p:cNvSpPr/>
          <p:nvPr userDrawn="1"/>
        </p:nvSpPr>
        <p:spPr>
          <a:xfrm>
            <a:off x="9582912" y="362880"/>
            <a:ext cx="2533511" cy="229729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7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159798" y="420130"/>
            <a:ext cx="9286043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69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849196" y="417129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E63C63-B96A-413A-B39D-BFF1ABEC8E3B}"/>
              </a:ext>
            </a:extLst>
          </p:cNvPr>
          <p:cNvSpPr/>
          <p:nvPr userDrawn="1"/>
        </p:nvSpPr>
        <p:spPr>
          <a:xfrm>
            <a:off x="849196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85BE1-1745-40E6-8D8D-39DEE7C987EC}"/>
              </a:ext>
            </a:extLst>
          </p:cNvPr>
          <p:cNvSpPr/>
          <p:nvPr userDrawn="1"/>
        </p:nvSpPr>
        <p:spPr>
          <a:xfrm>
            <a:off x="5471072" y="417129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7CFAFC-BDF7-4405-91E6-BF548120578F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003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D05C5-8A92-4148-A489-F63F21A40EC6}"/>
              </a:ext>
            </a:extLst>
          </p:cNvPr>
          <p:cNvSpPr/>
          <p:nvPr userDrawn="1"/>
        </p:nvSpPr>
        <p:spPr>
          <a:xfrm>
            <a:off x="849196" y="42536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425367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A10D05-6FE6-4323-A6B8-313B5966948D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48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417130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1916-05D3-4889-BF04-E80738272AB0}"/>
              </a:ext>
            </a:extLst>
          </p:cNvPr>
          <p:cNvSpPr/>
          <p:nvPr userDrawn="1"/>
        </p:nvSpPr>
        <p:spPr>
          <a:xfrm>
            <a:off x="5471071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D05C5-8A92-4148-A489-F63F21A40EC6}"/>
              </a:ext>
            </a:extLst>
          </p:cNvPr>
          <p:cNvSpPr/>
          <p:nvPr userDrawn="1"/>
        </p:nvSpPr>
        <p:spPr>
          <a:xfrm>
            <a:off x="849196" y="42536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404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5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1B806-15F6-492C-8CCD-765C4459A8E9}"/>
              </a:ext>
            </a:extLst>
          </p:cNvPr>
          <p:cNvSpPr/>
          <p:nvPr userDrawn="1"/>
        </p:nvSpPr>
        <p:spPr>
          <a:xfrm>
            <a:off x="5471071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82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17131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17131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F63085-4898-4182-819D-2CD49B1DF17D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875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CEBBFC-1955-46D3-BAA7-73463AC0EC1D}"/>
              </a:ext>
            </a:extLst>
          </p:cNvPr>
          <p:cNvSpPr/>
          <p:nvPr userDrawn="1"/>
        </p:nvSpPr>
        <p:spPr>
          <a:xfrm>
            <a:off x="849195" y="425369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BB7FE-6BDC-4F0F-95D9-3E19D9A8460B}"/>
              </a:ext>
            </a:extLst>
          </p:cNvPr>
          <p:cNvSpPr/>
          <p:nvPr userDrawn="1"/>
        </p:nvSpPr>
        <p:spPr>
          <a:xfrm>
            <a:off x="849196" y="6359256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24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15E4F1-27EA-41D3-A8D5-E1C4B634A9AF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91DF48-D7FB-4C48-8BE5-BD82D7504002}"/>
              </a:ext>
            </a:extLst>
          </p:cNvPr>
          <p:cNvSpPr/>
          <p:nvPr userDrawn="1"/>
        </p:nvSpPr>
        <p:spPr>
          <a:xfrm>
            <a:off x="849196" y="6359256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554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7BE5BC-4931-4CCA-A964-F7BEE98F954C}"/>
              </a:ext>
            </a:extLst>
          </p:cNvPr>
          <p:cNvSpPr/>
          <p:nvPr userDrawn="1"/>
        </p:nvSpPr>
        <p:spPr>
          <a:xfrm>
            <a:off x="849196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9193" y="413855"/>
            <a:ext cx="3348734" cy="613549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13855"/>
            <a:ext cx="3348732" cy="61354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459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>
            <a:spLocks noChangeArrowheads="1"/>
          </p:cNvSpPr>
          <p:nvPr userDrawn="1"/>
        </p:nvSpPr>
        <p:spPr bwMode="auto">
          <a:xfrm rot="10800000" flipH="1">
            <a:off x="0" y="0"/>
            <a:ext cx="2520950" cy="417512"/>
          </a:xfrm>
          <a:prstGeom prst="round1Rect">
            <a:avLst>
              <a:gd name="adj" fmla="val 1085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none" anchor="ctr"/>
          <a:lstStyle/>
          <a:p>
            <a:pPr lvl="0" algn="ctr"/>
            <a:endParaRPr lang="ko-KR" altLang="en-US" sz="1800" dirty="0"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66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849193" y="413855"/>
            <a:ext cx="3348734" cy="613549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4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453081"/>
            <a:ext cx="12192000" cy="56681"/>
            <a:chOff x="0" y="-62495"/>
            <a:chExt cx="8999992" cy="323143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0"/>
              <a:ext cx="4500000" cy="260648"/>
            </a:xfrm>
            <a:prstGeom prst="rect">
              <a:avLst/>
            </a:prstGeom>
            <a:solidFill>
              <a:srgbClr val="F6006F"/>
            </a:solidFill>
            <a:ln>
              <a:solidFill>
                <a:srgbClr val="F600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499992" y="-62495"/>
              <a:ext cx="4500000" cy="3231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none" anchor="ctr"/>
            <a:lstStyle/>
            <a:p>
              <a:pPr lvl="0" algn="ctr"/>
              <a:endParaRPr lang="ko-KR" altLang="en-US" sz="1800" dirty="0">
                <a:solidFill>
                  <a:schemeClr val="tx1"/>
                </a:solidFill>
                <a:ea typeface="나눔고딕" pitchFamily="2" charset="-127"/>
              </a:endParaRPr>
            </a:p>
          </p:txBody>
        </p:sp>
      </p:grpSp>
      <p:sp>
        <p:nvSpPr>
          <p:cNvPr id="5" name="직사각형 4"/>
          <p:cNvSpPr/>
          <p:nvPr userDrawn="1"/>
        </p:nvSpPr>
        <p:spPr bwMode="auto">
          <a:xfrm>
            <a:off x="239135" y="131827"/>
            <a:ext cx="35995" cy="2520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lnSpc>
                <a:spcPct val="150000"/>
              </a:lnSpc>
              <a:defRPr/>
            </a:pPr>
            <a:endParaRPr lang="ko-KR" altLang="en-US" sz="18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7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A059A6-903E-4712-BE3A-AD4CA613B9BD}"/>
              </a:ext>
            </a:extLst>
          </p:cNvPr>
          <p:cNvSpPr/>
          <p:nvPr userDrawn="1"/>
        </p:nvSpPr>
        <p:spPr>
          <a:xfrm>
            <a:off x="849195" y="593547"/>
            <a:ext cx="3348732" cy="59805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40488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5B51D5-4C6B-460A-825A-0A7B65539F97}"/>
              </a:ext>
            </a:extLst>
          </p:cNvPr>
          <p:cNvSpPr/>
          <p:nvPr userDrawn="1"/>
        </p:nvSpPr>
        <p:spPr>
          <a:xfrm>
            <a:off x="5471071" y="593547"/>
            <a:ext cx="3348732" cy="59805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590125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CEBBFC-1955-46D3-BAA7-73463AC0EC1D}"/>
              </a:ext>
            </a:extLst>
          </p:cNvPr>
          <p:cNvSpPr/>
          <p:nvPr userDrawn="1"/>
        </p:nvSpPr>
        <p:spPr>
          <a:xfrm>
            <a:off x="849195" y="590125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136E83-55BA-4B79-A76C-6E7105661155}"/>
              </a:ext>
            </a:extLst>
          </p:cNvPr>
          <p:cNvSpPr/>
          <p:nvPr userDrawn="1"/>
        </p:nvSpPr>
        <p:spPr>
          <a:xfrm>
            <a:off x="849196" y="590124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1916-05D3-4889-BF04-E80738272AB0}"/>
              </a:ext>
            </a:extLst>
          </p:cNvPr>
          <p:cNvSpPr/>
          <p:nvPr userDrawn="1"/>
        </p:nvSpPr>
        <p:spPr>
          <a:xfrm>
            <a:off x="5471071" y="6440488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</p:spTree>
    <p:extLst>
      <p:ext uri="{BB962C8B-B14F-4D97-AF65-F5344CB8AC3E}">
        <p14:creationId xmlns:p14="http://schemas.microsoft.com/office/powerpoint/2010/main" val="39514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4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6147" y="6480088"/>
            <a:ext cx="9504704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56147" y="6480088"/>
            <a:ext cx="9504704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2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fld id="{946A26A3-EC33-4D78-91D7-EB3A1F038072}" type="datetimeFigureOut">
              <a:rPr lang="ko-KR" altLang="en-US" smtClean="0"/>
              <a:pPr/>
              <a:t>2024-04-30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fld id="{6733242C-5BB3-44E7-8241-98A76827EC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4" r:id="rId4"/>
    <p:sldLayoutId id="2147483735" r:id="rId5"/>
    <p:sldLayoutId id="2147483736" r:id="rId6"/>
  </p:sldLayoutIdLst>
  <p:txStyles>
    <p:titleStyle>
      <a:lvl1pPr algn="l" defTabSz="914372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나눔고딕" pitchFamily="2" charset="-127"/>
          <a:cs typeface="+mj-cs"/>
        </a:defRPr>
      </a:lvl1pPr>
    </p:titleStyle>
    <p:bodyStyle>
      <a:lvl1pPr marL="228593" indent="-228593" algn="l" defTabSz="91437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1pPr>
      <a:lvl2pPr marL="685780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2pPr>
      <a:lvl3pPr marL="1142966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3pPr>
      <a:lvl4pPr marL="1600152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4pPr>
      <a:lvl5pPr marL="2057339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5pPr>
      <a:lvl6pPr marL="2514524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4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9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5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2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8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1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lIns="91430" tIns="45715" rIns="91430" bIns="45715"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405814"/>
              </p:ext>
            </p:extLst>
          </p:nvPr>
        </p:nvGraphicFramePr>
        <p:xfrm>
          <a:off x="61292" y="52941"/>
          <a:ext cx="12065880" cy="66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4143893865"/>
                    </a:ext>
                  </a:extLst>
                </a:gridCol>
                <a:gridCol w="6857526">
                  <a:extLst>
                    <a:ext uri="{9D8B030D-6E8A-4147-A177-3AD203B41FA5}">
                      <a16:colId xmlns:a16="http://schemas.microsoft.com/office/drawing/2014/main" val="2503772719"/>
                    </a:ext>
                  </a:extLst>
                </a:gridCol>
                <a:gridCol w="6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화면경로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71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6"/>
          <p:cNvSpPr txBox="1">
            <a:spLocks/>
          </p:cNvSpPr>
          <p:nvPr userDrawn="1"/>
        </p:nvSpPr>
        <p:spPr>
          <a:xfrm>
            <a:off x="-24714" y="6666342"/>
            <a:ext cx="3514459" cy="21638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26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53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80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507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133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760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387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014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나눔고딕" pitchFamily="2" charset="-127"/>
                <a:ea typeface="나눔고딕" pitchFamily="2" charset="-127"/>
              </a:rPr>
              <a:t>Copyright ⓒ 2020 By COOPNC. All Rights Reserved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7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41" r:id="rId2"/>
    <p:sldLayoutId id="2147483677" r:id="rId3"/>
    <p:sldLayoutId id="2147483739" r:id="rId4"/>
    <p:sldLayoutId id="2147483693" r:id="rId5"/>
    <p:sldLayoutId id="2147483694" r:id="rId6"/>
    <p:sldLayoutId id="2147483707" r:id="rId7"/>
    <p:sldLayoutId id="2147483742" r:id="rId8"/>
    <p:sldLayoutId id="2147483743" r:id="rId9"/>
    <p:sldLayoutId id="2147483728" r:id="rId10"/>
    <p:sldLayoutId id="2147483729" r:id="rId11"/>
    <p:sldLayoutId id="2147483727" r:id="rId12"/>
  </p:sldLayoutIdLst>
  <p:hf hdr="0" ftr="0" dt="0"/>
  <p:txStyles>
    <p:titleStyle>
      <a:lvl1pPr algn="ctr" defTabSz="91427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9142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9" indent="-285711" algn="l" defTabSz="9142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4" indent="-228569" algn="l" defTabSz="9142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2" indent="-228569" algn="l" defTabSz="9142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6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1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lIns="91430" tIns="45715" rIns="91430" bIns="45715"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649172"/>
              </p:ext>
            </p:extLst>
          </p:nvPr>
        </p:nvGraphicFramePr>
        <p:xfrm>
          <a:off x="61292" y="52941"/>
          <a:ext cx="12065880" cy="66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414389386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2503772719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3610896401"/>
                    </a:ext>
                  </a:extLst>
                </a:gridCol>
                <a:gridCol w="3868311">
                  <a:extLst>
                    <a:ext uri="{9D8B030D-6E8A-4147-A177-3AD203B41FA5}">
                      <a16:colId xmlns:a16="http://schemas.microsoft.com/office/drawing/2014/main" val="3593666861"/>
                    </a:ext>
                  </a:extLst>
                </a:gridCol>
                <a:gridCol w="6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명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System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714"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5693865" y="56852"/>
            <a:ext cx="3867385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38881"/>
            <a:ext cx="1853119" cy="284434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바닥글 개체 틀 6"/>
          <p:cNvSpPr txBox="1">
            <a:spLocks/>
          </p:cNvSpPr>
          <p:nvPr userDrawn="1"/>
        </p:nvSpPr>
        <p:spPr>
          <a:xfrm>
            <a:off x="-24714" y="6666342"/>
            <a:ext cx="3514459" cy="21638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26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53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80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507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133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760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387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014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나눔고딕" pitchFamily="2" charset="-127"/>
                <a:ea typeface="나눔고딕" pitchFamily="2" charset="-127"/>
              </a:rPr>
              <a:t>Copyright ⓒ 202</a:t>
            </a:r>
            <a:r>
              <a:rPr lang="en-US" altLang="ko-KR" sz="700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en-US" sz="700" dirty="0">
                <a:latin typeface="나눔고딕" pitchFamily="2" charset="-127"/>
                <a:ea typeface="나눔고딕" pitchFamily="2" charset="-127"/>
              </a:rPr>
              <a:t> By </a:t>
            </a:r>
            <a:r>
              <a:rPr lang="ko-KR" altLang="en-US" sz="700" dirty="0">
                <a:latin typeface="나눔고딕" pitchFamily="2" charset="-127"/>
                <a:ea typeface="나눔고딕" pitchFamily="2" charset="-127"/>
              </a:rPr>
              <a:t>**</a:t>
            </a:r>
            <a:r>
              <a:rPr lang="en-US" sz="700" dirty="0">
                <a:latin typeface="나눔고딕" pitchFamily="2" charset="-127"/>
                <a:ea typeface="나눔고딕" pitchFamily="2" charset="-127"/>
              </a:rPr>
              <a:t> All Rights Reserved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13280" y="56746"/>
            <a:ext cx="131735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269400" y="56982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8DB74-D3F5-6361-9C3D-E0C35E0CD7F1}"/>
              </a:ext>
            </a:extLst>
          </p:cNvPr>
          <p:cNvSpPr txBox="1"/>
          <p:nvPr userDrawn="1"/>
        </p:nvSpPr>
        <p:spPr>
          <a:xfrm>
            <a:off x="3179028" y="65390"/>
            <a:ext cx="1466448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9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7" r:id="rId12"/>
  </p:sldLayoutIdLst>
  <p:hf hdr="0" ftr="0" dt="0"/>
  <p:txStyles>
    <p:titleStyle>
      <a:lvl1pPr algn="ctr" defTabSz="91427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9142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9" indent="-285711" algn="l" defTabSz="9142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4" indent="-228569" algn="l" defTabSz="9142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2" indent="-228569" algn="l" defTabSz="9142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6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1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57408"/>
              </p:ext>
            </p:extLst>
          </p:nvPr>
        </p:nvGraphicFramePr>
        <p:xfrm>
          <a:off x="7743742" y="4351299"/>
          <a:ext cx="3209131" cy="1118145"/>
        </p:xfrm>
        <a:graphic>
          <a:graphicData uri="http://schemas.openxmlformats.org/drawingml/2006/table">
            <a:tbl>
              <a:tblPr/>
              <a:tblGrid>
                <a:gridCol w="79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작성일자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2024. 04. 26</a:t>
                      </a: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버전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itchFamily="50" charset="-127"/>
                          <a:cs typeface="Times New Roman" pitchFamily="18" charset="0"/>
                        </a:rPr>
                        <a:t>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고딕" pitchFamily="50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v.0.1</a:t>
                      </a: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작성자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김하정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3594" y="1835218"/>
            <a:ext cx="9534692" cy="7755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endParaRPr lang="en-US" altLang="ko-KR" sz="600" b="1" dirty="0">
              <a:latin typeface="나눔고딕" pitchFamily="2" charset="-127"/>
              <a:ea typeface="나눔고딕" pitchFamily="2" charset="-127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26031" y="1554481"/>
            <a:ext cx="9613823" cy="0"/>
          </a:xfrm>
          <a:prstGeom prst="line">
            <a:avLst/>
          </a:prstGeom>
          <a:ln w="82550">
            <a:solidFill>
              <a:srgbClr val="FF579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26031" y="3228719"/>
            <a:ext cx="9613823" cy="0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363594" y="1521229"/>
            <a:ext cx="0" cy="980901"/>
          </a:xfrm>
          <a:prstGeom prst="line">
            <a:avLst/>
          </a:prstGeom>
          <a:ln w="82550">
            <a:solidFill>
              <a:srgbClr val="FF579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915222" y="1521229"/>
            <a:ext cx="0" cy="980901"/>
          </a:xfrm>
          <a:prstGeom prst="line">
            <a:avLst/>
          </a:prstGeom>
          <a:ln w="82550">
            <a:solidFill>
              <a:srgbClr val="FF579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1"/>
          </p:cNvCxnSpPr>
          <p:nvPr/>
        </p:nvCxnSpPr>
        <p:spPr>
          <a:xfrm>
            <a:off x="1363594" y="2223012"/>
            <a:ext cx="8313" cy="1043890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915069" y="2389211"/>
            <a:ext cx="8313" cy="877691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F906AA-6D8E-632A-2523-CD8FEDC30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6FE196-73EE-6AD4-9458-6E30DFB2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29" y="778523"/>
            <a:ext cx="3522024" cy="5408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7FB24-A860-24D0-AD3E-6C8D34B3E2D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28002-CEEF-E7FF-3DBC-70E634211192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Text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to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LeftRight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 assign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EFD1B-11DD-649B-205F-566F0C701C5D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9D951-C56D-E1AD-A717-C87479831A0D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465365-62DB-CE20-9513-2A75588F53AC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370BDE7-CB5F-93FB-1A27-2B2A4FE08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FB2316-F090-EAA7-54CF-FD4932F7EF92}"/>
                </a:ext>
              </a:extLst>
            </p:cNvPr>
            <p:cNvSpPr/>
            <p:nvPr/>
          </p:nvSpPr>
          <p:spPr>
            <a:xfrm flipH="1">
              <a:off x="102095" y="2131555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CEEB3F-24CA-C391-D74F-89C19544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1692"/>
              </p:ext>
            </p:extLst>
          </p:nvPr>
        </p:nvGraphicFramePr>
        <p:xfrm>
          <a:off x="9597751" y="611205"/>
          <a:ext cx="2501118" cy="2664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검색정보 추출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걸러진 이메일 본문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변수를 받아서 확인한 텍스트를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검색일자 가공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줄바꿈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 : “ ~ “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검색어 추출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검색시작일자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</a:t>
                      </a:r>
                      <a:b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검색종료일자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타원형 설명선 46">
            <a:extLst>
              <a:ext uri="{FF2B5EF4-FFF2-40B4-BE49-F238E27FC236}">
                <a16:creationId xmlns:a16="http://schemas.microsoft.com/office/drawing/2014/main" id="{E076E6B6-E424-74BA-D3E7-991E312E1729}"/>
              </a:ext>
            </a:extLst>
          </p:cNvPr>
          <p:cNvSpPr/>
          <p:nvPr/>
        </p:nvSpPr>
        <p:spPr>
          <a:xfrm>
            <a:off x="3610586" y="63668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" name="타원형 설명선 46">
            <a:extLst>
              <a:ext uri="{FF2B5EF4-FFF2-40B4-BE49-F238E27FC236}">
                <a16:creationId xmlns:a16="http://schemas.microsoft.com/office/drawing/2014/main" id="{B6F07F4F-E28D-7B32-C0F9-AC0BAB3BD4BE}"/>
              </a:ext>
            </a:extLst>
          </p:cNvPr>
          <p:cNvSpPr/>
          <p:nvPr/>
        </p:nvSpPr>
        <p:spPr>
          <a:xfrm>
            <a:off x="3075313" y="498801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B56A82-397C-43E9-F6B7-E2401118B69E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8A30F00-B28F-8ED3-03EB-6B3F1BDFE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67" t="19498" r="9576" b="39042"/>
          <a:stretch/>
        </p:blipFill>
        <p:spPr>
          <a:xfrm>
            <a:off x="310722" y="2431911"/>
            <a:ext cx="2835699" cy="23739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1961723-EA18-91BC-6F50-82509F9D7B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2" t="12548" r="73204" b="43606"/>
          <a:stretch/>
        </p:blipFill>
        <p:spPr>
          <a:xfrm>
            <a:off x="6490039" y="2088777"/>
            <a:ext cx="2796125" cy="278802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ABC7C6-C9CA-BF37-DFFD-E3079051733D}"/>
              </a:ext>
            </a:extLst>
          </p:cNvPr>
          <p:cNvSpPr/>
          <p:nvPr/>
        </p:nvSpPr>
        <p:spPr>
          <a:xfrm>
            <a:off x="6490041" y="2615289"/>
            <a:ext cx="2796124" cy="38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꺾인 연결선 4">
            <a:extLst>
              <a:ext uri="{FF2B5EF4-FFF2-40B4-BE49-F238E27FC236}">
                <a16:creationId xmlns:a16="http://schemas.microsoft.com/office/drawing/2014/main" id="{F2769638-C040-9E33-E020-B67912C5DEA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491319" y="3003176"/>
            <a:ext cx="3396784" cy="26535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260B781-DC7F-119E-AB1E-5D310022B3F0}"/>
              </a:ext>
            </a:extLst>
          </p:cNvPr>
          <p:cNvSpPr/>
          <p:nvPr/>
        </p:nvSpPr>
        <p:spPr>
          <a:xfrm>
            <a:off x="3462497" y="5423551"/>
            <a:ext cx="1028822" cy="48419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F2049-6517-9B7C-207D-8BA7D4E637FA}"/>
              </a:ext>
            </a:extLst>
          </p:cNvPr>
          <p:cNvSpPr/>
          <p:nvPr/>
        </p:nvSpPr>
        <p:spPr>
          <a:xfrm>
            <a:off x="331433" y="2418706"/>
            <a:ext cx="2796124" cy="2351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꺾인 연결선 4">
            <a:extLst>
              <a:ext uri="{FF2B5EF4-FFF2-40B4-BE49-F238E27FC236}">
                <a16:creationId xmlns:a16="http://schemas.microsoft.com/office/drawing/2014/main" id="{E5648C8A-2AE6-0B5E-8CBB-8542492C1100}"/>
              </a:ext>
            </a:extLst>
          </p:cNvPr>
          <p:cNvCxnSpPr>
            <a:cxnSpLocks/>
            <a:stCxn id="39" idx="2"/>
            <a:endCxn id="37" idx="3"/>
          </p:cNvCxnSpPr>
          <p:nvPr/>
        </p:nvCxnSpPr>
        <p:spPr>
          <a:xfrm rot="10800000" flipV="1">
            <a:off x="3127558" y="1993862"/>
            <a:ext cx="715335" cy="16004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9FF8683B-7F6A-F6EF-AB55-6813EF2F9BC9}"/>
              </a:ext>
            </a:extLst>
          </p:cNvPr>
          <p:cNvSpPr/>
          <p:nvPr/>
        </p:nvSpPr>
        <p:spPr>
          <a:xfrm>
            <a:off x="3842892" y="1846587"/>
            <a:ext cx="666357" cy="29454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43C8EDB-DBF3-A4B5-1C26-5A1B2F43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99905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4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54C65A-08B3-99E7-A734-30CE513E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56" y="526670"/>
            <a:ext cx="4238625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9A69D-4995-E8E6-B2C0-8668D9C82A75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Google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30113-E71B-38DA-C03C-EB2F291A0635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 application/click/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selectITem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991D-4F1D-1DA8-FF60-30C579EB13BF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5C7A3-9A07-66F7-0CD2-7F8AEAC232A6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2ACA87B-68A3-CD9D-6380-E38838283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41996"/>
              </p:ext>
            </p:extLst>
          </p:nvPr>
        </p:nvGraphicFramePr>
        <p:xfrm>
          <a:off x="9597751" y="611205"/>
          <a:ext cx="2501118" cy="382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TransactionData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웹사이트에 접근하여 반복 활용할 카테고리 데이터를 확인한다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접근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Config </a:t>
                      </a:r>
                      <a:r>
                        <a:rPr lang="en-US" altLang="ko-KR" sz="800" b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Url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접속</a:t>
                      </a:r>
                      <a:b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알림창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닫기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버튼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</a:t>
                      </a:r>
                      <a:r>
                        <a:rPr lang="ko-KR" altLang="en-US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고시공고알림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접근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내 텍스트 버튼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1-3.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행정처분정보 접근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펼침 메뉴 내 텍스트 버튼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리스트 화면 접근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셀렉트박스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의약품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텍스트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C0505-6798-660E-CCD7-FD396B20920C}"/>
              </a:ext>
            </a:extLst>
          </p:cNvPr>
          <p:cNvGrpSpPr/>
          <p:nvPr/>
        </p:nvGrpSpPr>
        <p:grpSpPr>
          <a:xfrm>
            <a:off x="93131" y="322729"/>
            <a:ext cx="1502587" cy="1906747"/>
            <a:chOff x="102095" y="415113"/>
            <a:chExt cx="1910751" cy="325108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9CAB3C3-9C46-6945-5F0F-41F44D68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5DC239B-C76E-AA1F-82FF-4ED777177BCA}"/>
                </a:ext>
              </a:extLst>
            </p:cNvPr>
            <p:cNvSpPr/>
            <p:nvPr/>
          </p:nvSpPr>
          <p:spPr>
            <a:xfrm flipH="1">
              <a:off x="102095" y="3002809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779375B8-0B70-63B2-29D1-00B8E7299961}"/>
              </a:ext>
            </a:extLst>
          </p:cNvPr>
          <p:cNvSpPr/>
          <p:nvPr/>
        </p:nvSpPr>
        <p:spPr>
          <a:xfrm>
            <a:off x="2099782" y="46393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" name="타원형 설명선 46">
            <a:extLst>
              <a:ext uri="{FF2B5EF4-FFF2-40B4-BE49-F238E27FC236}">
                <a16:creationId xmlns:a16="http://schemas.microsoft.com/office/drawing/2014/main" id="{6AA09663-B74D-E50C-2A1A-CEAE87B2CC39}"/>
              </a:ext>
            </a:extLst>
          </p:cNvPr>
          <p:cNvSpPr/>
          <p:nvPr/>
        </p:nvSpPr>
        <p:spPr>
          <a:xfrm>
            <a:off x="3274158" y="272451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8292AF06-E00B-D5CD-184E-0AD7CC312582}"/>
              </a:ext>
            </a:extLst>
          </p:cNvPr>
          <p:cNvSpPr/>
          <p:nvPr/>
        </p:nvSpPr>
        <p:spPr>
          <a:xfrm>
            <a:off x="3274158" y="354438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A7802880-D1FF-3292-34CA-2018B69CEBD9}"/>
              </a:ext>
            </a:extLst>
          </p:cNvPr>
          <p:cNvSpPr/>
          <p:nvPr/>
        </p:nvSpPr>
        <p:spPr>
          <a:xfrm>
            <a:off x="3274158" y="449952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18" name="타원형 설명선 46">
            <a:extLst>
              <a:ext uri="{FF2B5EF4-FFF2-40B4-BE49-F238E27FC236}">
                <a16:creationId xmlns:a16="http://schemas.microsoft.com/office/drawing/2014/main" id="{41EEF48A-3035-7D92-CCF4-FDFFFAAD2D05}"/>
              </a:ext>
            </a:extLst>
          </p:cNvPr>
          <p:cNvSpPr/>
          <p:nvPr/>
        </p:nvSpPr>
        <p:spPr>
          <a:xfrm>
            <a:off x="3274158" y="536118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280D3A-54A6-8507-BC72-2D89DBC19056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0F99145-335F-4CF9-8444-F435A83A3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43505"/>
              </p:ext>
            </p:extLst>
          </p:nvPr>
        </p:nvGraphicFramePr>
        <p:xfrm>
          <a:off x="9592645" y="5967316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의약품안전나라 </a:t>
                      </a:r>
                      <a: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행정처분정보 </a:t>
                      </a:r>
                      <a: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(mfds.go.kr)</a:t>
                      </a:r>
                      <a:b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2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59D6F1-6FD8-B2E7-1901-2C1D34A1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5" y="655436"/>
            <a:ext cx="3080068" cy="585617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1CB5E94-1BF5-2332-0038-BCFCE8BD42DE}"/>
              </a:ext>
            </a:extLst>
          </p:cNvPr>
          <p:cNvSpPr/>
          <p:nvPr/>
        </p:nvSpPr>
        <p:spPr>
          <a:xfrm>
            <a:off x="1893642" y="1819726"/>
            <a:ext cx="1310640" cy="28901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B5BE68-307B-A282-1CDC-217E29CAFFD3}"/>
              </a:ext>
            </a:extLst>
          </p:cNvPr>
          <p:cNvSpPr/>
          <p:nvPr/>
        </p:nvSpPr>
        <p:spPr>
          <a:xfrm>
            <a:off x="1893642" y="4182495"/>
            <a:ext cx="1310640" cy="28901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39CE9E-E1FA-8114-C35A-73828D27E7AD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Type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into/Click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D5A88-6B2E-EFB7-7E31-132B1871FF8B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E5F0FA-92B7-3BC7-610F-546E453091EB}"/>
              </a:ext>
            </a:extLst>
          </p:cNvPr>
          <p:cNvGrpSpPr/>
          <p:nvPr/>
        </p:nvGrpSpPr>
        <p:grpSpPr>
          <a:xfrm>
            <a:off x="93131" y="322729"/>
            <a:ext cx="1502587" cy="1906747"/>
            <a:chOff x="102095" y="415113"/>
            <a:chExt cx="1910751" cy="325108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D1CCEC5-8E25-1BB8-F375-56E5CA87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9AC6D0-6F49-3CD8-7149-9A03DFE46205}"/>
                </a:ext>
              </a:extLst>
            </p:cNvPr>
            <p:cNvSpPr/>
            <p:nvPr/>
          </p:nvSpPr>
          <p:spPr>
            <a:xfrm flipH="1">
              <a:off x="102095" y="3002809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형 설명선 46">
            <a:extLst>
              <a:ext uri="{FF2B5EF4-FFF2-40B4-BE49-F238E27FC236}">
                <a16:creationId xmlns:a16="http://schemas.microsoft.com/office/drawing/2014/main" id="{2ED42F20-5611-05E7-EE81-1569290BC663}"/>
              </a:ext>
            </a:extLst>
          </p:cNvPr>
          <p:cNvSpPr/>
          <p:nvPr/>
        </p:nvSpPr>
        <p:spPr>
          <a:xfrm>
            <a:off x="1722797" y="54076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27" name="타원형 설명선 46">
            <a:extLst>
              <a:ext uri="{FF2B5EF4-FFF2-40B4-BE49-F238E27FC236}">
                <a16:creationId xmlns:a16="http://schemas.microsoft.com/office/drawing/2014/main" id="{7B29A1D6-D5C5-6F04-73B7-77758D00899C}"/>
              </a:ext>
            </a:extLst>
          </p:cNvPr>
          <p:cNvSpPr/>
          <p:nvPr/>
        </p:nvSpPr>
        <p:spPr>
          <a:xfrm>
            <a:off x="1736711" y="270932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1-5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983A9E-D450-AD7B-4F81-AD90856FA4E4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sp>
        <p:nvSpPr>
          <p:cNvPr id="30" name="타원형 설명선 46">
            <a:extLst>
              <a:ext uri="{FF2B5EF4-FFF2-40B4-BE49-F238E27FC236}">
                <a16:creationId xmlns:a16="http://schemas.microsoft.com/office/drawing/2014/main" id="{389CF2B3-959E-04CD-F5A8-2CE1663CEC41}"/>
              </a:ext>
            </a:extLst>
          </p:cNvPr>
          <p:cNvSpPr/>
          <p:nvPr/>
        </p:nvSpPr>
        <p:spPr>
          <a:xfrm>
            <a:off x="1715921" y="493035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1-6</a:t>
            </a:r>
            <a:endParaRPr lang="ko-KR" altLang="en-US" sz="10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F1450E2-4AB0-D3C1-52E4-89DAAD9B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44" y="3066893"/>
            <a:ext cx="3837469" cy="3018234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B8C8F9CA-5057-BA22-B8CF-C8ABD7B55AF3}"/>
              </a:ext>
            </a:extLst>
          </p:cNvPr>
          <p:cNvSpPr/>
          <p:nvPr/>
        </p:nvSpPr>
        <p:spPr>
          <a:xfrm>
            <a:off x="5980128" y="4137440"/>
            <a:ext cx="938592" cy="27272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BE8C5-F21C-F29C-E890-07FCD575D0F5}"/>
              </a:ext>
            </a:extLst>
          </p:cNvPr>
          <p:cNvSpPr/>
          <p:nvPr/>
        </p:nvSpPr>
        <p:spPr>
          <a:xfrm>
            <a:off x="7423442" y="5771215"/>
            <a:ext cx="1645733" cy="266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꺾인 연결선 4">
            <a:extLst>
              <a:ext uri="{FF2B5EF4-FFF2-40B4-BE49-F238E27FC236}">
                <a16:creationId xmlns:a16="http://schemas.microsoft.com/office/drawing/2014/main" id="{951CE49E-2759-D62D-B71D-0A2582740011}"/>
              </a:ext>
            </a:extLst>
          </p:cNvPr>
          <p:cNvCxnSpPr>
            <a:cxnSpLocks/>
            <a:stCxn id="32" idx="6"/>
            <a:endCxn id="33" idx="0"/>
          </p:cNvCxnSpPr>
          <p:nvPr/>
        </p:nvCxnSpPr>
        <p:spPr>
          <a:xfrm>
            <a:off x="6918720" y="4273802"/>
            <a:ext cx="1327589" cy="14974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형 설명선 46">
            <a:extLst>
              <a:ext uri="{FF2B5EF4-FFF2-40B4-BE49-F238E27FC236}">
                <a16:creationId xmlns:a16="http://schemas.microsoft.com/office/drawing/2014/main" id="{1EA6C747-C9FF-42AB-5AC0-8C619D4D0825}"/>
              </a:ext>
            </a:extLst>
          </p:cNvPr>
          <p:cNvSpPr/>
          <p:nvPr/>
        </p:nvSpPr>
        <p:spPr>
          <a:xfrm>
            <a:off x="5832853" y="2919618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1-7</a:t>
            </a:r>
            <a:endParaRPr lang="ko-KR" altLang="en-US" sz="1000" b="1" dirty="0"/>
          </a:p>
        </p:txBody>
      </p:sp>
      <p:sp>
        <p:nvSpPr>
          <p:cNvPr id="39" name="타원형 설명선 46">
            <a:extLst>
              <a:ext uri="{FF2B5EF4-FFF2-40B4-BE49-F238E27FC236}">
                <a16:creationId xmlns:a16="http://schemas.microsoft.com/office/drawing/2014/main" id="{F09E756F-3751-D168-A966-3B9DE240F8EB}"/>
              </a:ext>
            </a:extLst>
          </p:cNvPr>
          <p:cNvSpPr/>
          <p:nvPr/>
        </p:nvSpPr>
        <p:spPr>
          <a:xfrm>
            <a:off x="5402744" y="522490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1-8</a:t>
            </a:r>
            <a:endParaRPr lang="ko-KR" altLang="en-US" sz="1000" b="1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B20124C-6970-625C-39C2-79FB3D29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92271"/>
              </p:ext>
            </p:extLst>
          </p:nvPr>
        </p:nvGraphicFramePr>
        <p:xfrm>
          <a:off x="9597751" y="611205"/>
          <a:ext cx="2501118" cy="470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TransactionData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웹사이트에 접근하여 반복 활용할 카테고리 데이터를 확인한다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접근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Config </a:t>
                      </a:r>
                      <a:r>
                        <a:rPr lang="en-US" altLang="ko-KR" sz="800" b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Url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접속</a:t>
                      </a:r>
                      <a:b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검색시작일자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Type into : start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입력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1-5.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검색종료일자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Type into : end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입력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1-6.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최종 검색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이미지 버튼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1-7.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b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Tabole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Extract : filtered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그리드에서 업체명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/URL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만 추출하여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생성</a:t>
                      </a:r>
                      <a:endParaRPr lang="en-US" altLang="ko-KR" sz="800" b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1-8.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TransactioData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생성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Assign : 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추출한 리스트 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TransactionData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사용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=&gt; URL </a:t>
                      </a:r>
                      <a:r>
                        <a:rPr lang="ko-KR" altLang="en-US" sz="800" baseline="0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항목을 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TransactionItem</a:t>
                      </a:r>
                      <a:r>
                        <a:rPr lang="ko-KR" altLang="en-US" sz="800" baseline="0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으로 활용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4456CC9-E312-BC62-795E-944EE1F6695B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88689FF-B822-A40F-56AD-0F60FD0F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33369"/>
              </p:ext>
            </p:extLst>
          </p:nvPr>
        </p:nvGraphicFramePr>
        <p:xfrm>
          <a:off x="9592645" y="5967316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의약품안전나라 </a:t>
                      </a:r>
                      <a: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행정처분정보 </a:t>
                      </a:r>
                      <a: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(mfds.go.kr)</a:t>
                      </a:r>
                      <a:b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B3032AC-0776-2574-A19F-F131F6F0786B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Chrome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52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81F2F4-F583-493A-D44F-431792BC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2" y="561614"/>
            <a:ext cx="3619274" cy="5301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A6CE50-4567-9DF5-FE6B-E9E6F02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18" y="1573769"/>
            <a:ext cx="3656819" cy="4858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03950E-8658-C574-4B55-31AC834725B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99454-70E6-F493-AA4C-99493C419A2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461A5-A2FA-C0E8-A453-68F639E2922E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30F02C-1EEA-D625-D174-44B9CD6D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65340"/>
              </p:ext>
            </p:extLst>
          </p:nvPr>
        </p:nvGraphicFramePr>
        <p:xfrm>
          <a:off x="9584267" y="611205"/>
          <a:ext cx="2514602" cy="470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접근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브라우저를 열고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받은 항목의 사이트에 진입한다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 오픈 환경 제공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Use Application : transactionItem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번째 열 데이터를 활용하여 위치 진입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반복하여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매진입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시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url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 진입하는 화면에서 필요한 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 추출 작업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업체명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GetText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업체명 변수 생성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처분일자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GetText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처분일자 변수 생성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1-3.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위반내역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GetText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위반내역 변수 생성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처분사항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GetText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처분사항 변수 생성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1-5.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추가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add data row : [init]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임시데이터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dtBuild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 추출한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 변수를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arry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적재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A0950EB0-D505-20B4-8261-93D88B58AD26}"/>
              </a:ext>
            </a:extLst>
          </p:cNvPr>
          <p:cNvSpPr/>
          <p:nvPr/>
        </p:nvSpPr>
        <p:spPr>
          <a:xfrm>
            <a:off x="304613" y="46393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2B0966D-88E2-CE2C-A1FA-CD9E722242C1}"/>
              </a:ext>
            </a:extLst>
          </p:cNvPr>
          <p:cNvSpPr/>
          <p:nvPr/>
        </p:nvSpPr>
        <p:spPr>
          <a:xfrm>
            <a:off x="401703" y="1792723"/>
            <a:ext cx="2537012" cy="3598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5159266D-91D4-EE0F-61DC-A1603115A0CA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2938715" y="708889"/>
            <a:ext cx="1406876" cy="12637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7FF69D-ECBA-44AF-5C51-6285FED97683}"/>
              </a:ext>
            </a:extLst>
          </p:cNvPr>
          <p:cNvSpPr/>
          <p:nvPr/>
        </p:nvSpPr>
        <p:spPr>
          <a:xfrm>
            <a:off x="4345591" y="561614"/>
            <a:ext cx="4959774" cy="29454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TransactionItem(1) : CategoryURL = </a:t>
            </a:r>
            <a:r>
              <a:rPr lang="ko-KR" altLang="en-US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해당 항목의 웹주소</a:t>
            </a:r>
          </a:p>
        </p:txBody>
      </p:sp>
      <p:sp>
        <p:nvSpPr>
          <p:cNvPr id="24" name="타원형 설명선 46">
            <a:extLst>
              <a:ext uri="{FF2B5EF4-FFF2-40B4-BE49-F238E27FC236}">
                <a16:creationId xmlns:a16="http://schemas.microsoft.com/office/drawing/2014/main" id="{1E353269-E6D1-AAE6-3DA6-E2FB218C9EA4}"/>
              </a:ext>
            </a:extLst>
          </p:cNvPr>
          <p:cNvSpPr/>
          <p:nvPr/>
        </p:nvSpPr>
        <p:spPr>
          <a:xfrm>
            <a:off x="819788" y="270454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25" name="타원형 설명선 46">
            <a:extLst>
              <a:ext uri="{FF2B5EF4-FFF2-40B4-BE49-F238E27FC236}">
                <a16:creationId xmlns:a16="http://schemas.microsoft.com/office/drawing/2014/main" id="{0305E4A1-38A1-FFEA-0D21-9F2F7F425747}"/>
              </a:ext>
            </a:extLst>
          </p:cNvPr>
          <p:cNvSpPr/>
          <p:nvPr/>
        </p:nvSpPr>
        <p:spPr>
          <a:xfrm>
            <a:off x="819788" y="428371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26" name="타원형 설명선 46">
            <a:extLst>
              <a:ext uri="{FF2B5EF4-FFF2-40B4-BE49-F238E27FC236}">
                <a16:creationId xmlns:a16="http://schemas.microsoft.com/office/drawing/2014/main" id="{17A657E4-3E6C-C258-B099-F82F18DA08C1}"/>
              </a:ext>
            </a:extLst>
          </p:cNvPr>
          <p:cNvSpPr/>
          <p:nvPr/>
        </p:nvSpPr>
        <p:spPr>
          <a:xfrm>
            <a:off x="5228083" y="158965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27" name="타원형 설명선 46">
            <a:extLst>
              <a:ext uri="{FF2B5EF4-FFF2-40B4-BE49-F238E27FC236}">
                <a16:creationId xmlns:a16="http://schemas.microsoft.com/office/drawing/2014/main" id="{2539B8AE-7642-1464-A915-27480C5B6FCA}"/>
              </a:ext>
            </a:extLst>
          </p:cNvPr>
          <p:cNvSpPr/>
          <p:nvPr/>
        </p:nvSpPr>
        <p:spPr>
          <a:xfrm>
            <a:off x="5228083" y="321224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28" name="타원형 설명선 46">
            <a:extLst>
              <a:ext uri="{FF2B5EF4-FFF2-40B4-BE49-F238E27FC236}">
                <a16:creationId xmlns:a16="http://schemas.microsoft.com/office/drawing/2014/main" id="{13915AD4-6942-DADB-9274-5FFEE190C87A}"/>
              </a:ext>
            </a:extLst>
          </p:cNvPr>
          <p:cNvSpPr/>
          <p:nvPr/>
        </p:nvSpPr>
        <p:spPr>
          <a:xfrm>
            <a:off x="5215652" y="482212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1-5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995174-4F78-A604-02F6-49A1F7615790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Chrome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B0066F3-241C-765F-2781-113BBC8A2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90364"/>
              </p:ext>
            </p:extLst>
          </p:nvPr>
        </p:nvGraphicFramePr>
        <p:xfrm>
          <a:off x="9592645" y="5976281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In_Config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(“strURL”).Tostring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6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0BB11-6C38-15BD-F15A-0A69A9CA7A3E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3B529-2829-6FC9-65D2-E16426514720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CB45-8CE8-447E-16FF-27D5C267B88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Scope/Use Excel File/Rename Sheet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9B2D9F-4733-5329-4160-9A5041C02255}"/>
              </a:ext>
            </a:extLst>
          </p:cNvPr>
          <p:cNvGrpSpPr/>
          <p:nvPr/>
        </p:nvGrpSpPr>
        <p:grpSpPr>
          <a:xfrm>
            <a:off x="93130" y="76726"/>
            <a:ext cx="2301201" cy="2069653"/>
            <a:chOff x="93130" y="76726"/>
            <a:chExt cx="2301201" cy="20696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E97C7C-9D6C-1D84-902C-C68A1A2E7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01AD31-4463-76DD-F2E0-413916DB6FF8}"/>
                </a:ext>
              </a:extLst>
            </p:cNvPr>
            <p:cNvSpPr txBox="1"/>
            <p:nvPr/>
          </p:nvSpPr>
          <p:spPr>
            <a:xfrm>
              <a:off x="819788" y="76726"/>
              <a:ext cx="15745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latin typeface="나눔고딕" pitchFamily="2" charset="-127"/>
                  <a:ea typeface="나눔고딕" pitchFamily="2" charset="-127"/>
                </a:rPr>
                <a:t>End_01</a:t>
              </a:r>
              <a:endParaRPr lang="ko-KR" altLang="en-US" sz="11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49E176-2C5A-98E8-6C5F-8E527D88F054}"/>
                </a:ext>
              </a:extLst>
            </p:cNvPr>
            <p:cNvSpPr/>
            <p:nvPr/>
          </p:nvSpPr>
          <p:spPr>
            <a:xfrm flipH="1">
              <a:off x="93130" y="368604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02EE9E8-E875-E4F2-C3F5-A4AE0362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1" y="437003"/>
            <a:ext cx="5351429" cy="6101008"/>
          </a:xfrm>
          <a:prstGeom prst="rect">
            <a:avLst/>
          </a:prstGeom>
        </p:spPr>
      </p:pic>
      <p:sp>
        <p:nvSpPr>
          <p:cNvPr id="12" name="타원형 설명선 46">
            <a:extLst>
              <a:ext uri="{FF2B5EF4-FFF2-40B4-BE49-F238E27FC236}">
                <a16:creationId xmlns:a16="http://schemas.microsoft.com/office/drawing/2014/main" id="{281E16B3-10A0-6A92-35A8-233E66959641}"/>
              </a:ext>
            </a:extLst>
          </p:cNvPr>
          <p:cNvSpPr/>
          <p:nvPr/>
        </p:nvSpPr>
        <p:spPr>
          <a:xfrm>
            <a:off x="1830446" y="36860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D166197-96F9-756E-3385-53F062ED0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96792"/>
              </p:ext>
            </p:extLst>
          </p:nvPr>
        </p:nvGraphicFramePr>
        <p:xfrm>
          <a:off x="9584267" y="611205"/>
          <a:ext cx="2514602" cy="310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특정 시트의 이름을 원하는 방식으로 변경한다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엑셀 오픈 환경 제공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엑셀 액티비티 사용을 위한 엑셀 파일 진입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Use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Excel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file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[init]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복사해 놓은 템플릿 파일 접근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Rename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Sheet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From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변경하려는 시트명 입력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To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변경할 스타일로 시트명 입력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9A4A903A-8C85-D6DE-BF0B-3F41D83BEDE7}"/>
              </a:ext>
            </a:extLst>
          </p:cNvPr>
          <p:cNvSpPr/>
          <p:nvPr/>
        </p:nvSpPr>
        <p:spPr>
          <a:xfrm>
            <a:off x="2343320" y="146638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C5063740-073D-9947-7045-EDD3BE655C4D}"/>
              </a:ext>
            </a:extLst>
          </p:cNvPr>
          <p:cNvSpPr/>
          <p:nvPr/>
        </p:nvSpPr>
        <p:spPr>
          <a:xfrm>
            <a:off x="2753811" y="398138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77179E6-89B6-2DFC-521D-7942B1301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647" r="74580" b="7321"/>
          <a:stretch/>
        </p:blipFill>
        <p:spPr>
          <a:xfrm>
            <a:off x="6344922" y="5625711"/>
            <a:ext cx="2960443" cy="46061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C88B2AE-DC15-D834-E40A-91CB86833FF2}"/>
              </a:ext>
            </a:extLst>
          </p:cNvPr>
          <p:cNvSpPr/>
          <p:nvPr/>
        </p:nvSpPr>
        <p:spPr>
          <a:xfrm>
            <a:off x="6827600" y="5722381"/>
            <a:ext cx="932331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5284C4-F137-6D48-9789-20F8EA852C68}"/>
              </a:ext>
            </a:extLst>
          </p:cNvPr>
          <p:cNvSpPr/>
          <p:nvPr/>
        </p:nvSpPr>
        <p:spPr>
          <a:xfrm>
            <a:off x="2910050" y="4955091"/>
            <a:ext cx="3607291" cy="294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꺾인 연결선 4">
            <a:extLst>
              <a:ext uri="{FF2B5EF4-FFF2-40B4-BE49-F238E27FC236}">
                <a16:creationId xmlns:a16="http://schemas.microsoft.com/office/drawing/2014/main" id="{3E0408E4-2571-ACC7-50FF-654890D755AB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>
            <a:off x="6517341" y="5102537"/>
            <a:ext cx="776425" cy="6198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D5962AE-3137-7E5F-C322-E92A195566A9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1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5B600E3-767E-CA14-E770-EFDB522CE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61" t="24127" r="163" b="2470"/>
          <a:stretch/>
        </p:blipFill>
        <p:spPr>
          <a:xfrm>
            <a:off x="6023175" y="3292917"/>
            <a:ext cx="3423631" cy="308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4F1B1-1A85-2495-D14D-661D2D0653D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93F4D-6A1E-36D3-CFF5-BD3DC4FA7252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8DE4B-5C60-A445-20DB-E555C9D8FF15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Scope/Get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workbook sheets/Write Range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13D8A2-188C-B064-FB61-47535F12EF01}"/>
              </a:ext>
            </a:extLst>
          </p:cNvPr>
          <p:cNvGrpSpPr/>
          <p:nvPr/>
        </p:nvGrpSpPr>
        <p:grpSpPr>
          <a:xfrm>
            <a:off x="93130" y="76726"/>
            <a:ext cx="2301201" cy="2069653"/>
            <a:chOff x="93130" y="76726"/>
            <a:chExt cx="2301201" cy="206965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3AC94D3-5E59-E553-73CF-DA81D4E5B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C1AC58-B149-6AAB-0B95-E149DDA376CD}"/>
                </a:ext>
              </a:extLst>
            </p:cNvPr>
            <p:cNvSpPr txBox="1"/>
            <p:nvPr/>
          </p:nvSpPr>
          <p:spPr>
            <a:xfrm>
              <a:off x="819788" y="76726"/>
              <a:ext cx="15745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latin typeface="나눔고딕" pitchFamily="2" charset="-127"/>
                  <a:ea typeface="나눔고딕" pitchFamily="2" charset="-127"/>
                </a:rPr>
                <a:t>End_01</a:t>
              </a:r>
              <a:endParaRPr lang="ko-KR" altLang="en-US" sz="11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30A6EC-E4E0-1C76-D595-BDEA874F4776}"/>
                </a:ext>
              </a:extLst>
            </p:cNvPr>
            <p:cNvSpPr/>
            <p:nvPr/>
          </p:nvSpPr>
          <p:spPr>
            <a:xfrm flipH="1">
              <a:off x="93130" y="368604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58D416-92A0-3AF3-9F4E-6B708217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15437"/>
              </p:ext>
            </p:extLst>
          </p:nvPr>
        </p:nvGraphicFramePr>
        <p:xfrm>
          <a:off x="9584267" y="611205"/>
          <a:ext cx="2514602" cy="321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정제하여 파일의 각 시트에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엑셀 오픈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[init]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복사해 놓은 템플릿 파일 접근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시트가 여러 개인 경우 넘버링 작업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workbook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sheets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시트명을 변수로 출력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yy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MM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 완료한 데이터 테이블의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en-US" altLang="ko-KR" sz="800" b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yy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MM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  결과 작성</a:t>
                      </a:r>
                      <a:b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2-1.write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range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1-1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변수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+(N) or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 완료한 적재 데이터 활용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1F12C754-94AC-0D31-593C-3CA621F8D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488" y="480339"/>
            <a:ext cx="4368580" cy="2682017"/>
          </a:xfrm>
          <a:prstGeom prst="rect">
            <a:avLst/>
          </a:prstGeom>
        </p:spPr>
      </p:pic>
      <p:sp>
        <p:nvSpPr>
          <p:cNvPr id="15" name="타원형 설명선 46">
            <a:extLst>
              <a:ext uri="{FF2B5EF4-FFF2-40B4-BE49-F238E27FC236}">
                <a16:creationId xmlns:a16="http://schemas.microsoft.com/office/drawing/2014/main" id="{F2FD7E0E-66D4-05AE-2D25-2982AA683050}"/>
              </a:ext>
            </a:extLst>
          </p:cNvPr>
          <p:cNvSpPr/>
          <p:nvPr/>
        </p:nvSpPr>
        <p:spPr>
          <a:xfrm>
            <a:off x="2415826" y="31665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8" name="타원형 설명선 46">
            <a:extLst>
              <a:ext uri="{FF2B5EF4-FFF2-40B4-BE49-F238E27FC236}">
                <a16:creationId xmlns:a16="http://schemas.microsoft.com/office/drawing/2014/main" id="{08456160-AAA4-6209-8729-354F87C6DB72}"/>
              </a:ext>
            </a:extLst>
          </p:cNvPr>
          <p:cNvSpPr/>
          <p:nvPr/>
        </p:nvSpPr>
        <p:spPr>
          <a:xfrm>
            <a:off x="3137838" y="219533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2A492F4-3C0B-4579-9035-E5D7064FC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34" b="30077"/>
          <a:stretch/>
        </p:blipFill>
        <p:spPr>
          <a:xfrm>
            <a:off x="252032" y="3194526"/>
            <a:ext cx="3124965" cy="293694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A1AE1936-CB66-93D9-B0A9-FF53C67973FC}"/>
              </a:ext>
            </a:extLst>
          </p:cNvPr>
          <p:cNvSpPr/>
          <p:nvPr/>
        </p:nvSpPr>
        <p:spPr>
          <a:xfrm>
            <a:off x="323032" y="5236185"/>
            <a:ext cx="2982963" cy="3433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C23F42-B7A0-ED02-C37A-C8F2864E8D6A}"/>
              </a:ext>
            </a:extLst>
          </p:cNvPr>
          <p:cNvSpPr/>
          <p:nvPr/>
        </p:nvSpPr>
        <p:spPr>
          <a:xfrm>
            <a:off x="5989309" y="3292917"/>
            <a:ext cx="3457497" cy="31465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꺾인 연결선 4">
            <a:extLst>
              <a:ext uri="{FF2B5EF4-FFF2-40B4-BE49-F238E27FC236}">
                <a16:creationId xmlns:a16="http://schemas.microsoft.com/office/drawing/2014/main" id="{47235821-3902-33BE-2F5F-512B7A470997}"/>
              </a:ext>
            </a:extLst>
          </p:cNvPr>
          <p:cNvCxnSpPr>
            <a:cxnSpLocks/>
            <a:stCxn id="30" idx="1"/>
            <a:endCxn id="25" idx="0"/>
          </p:cNvCxnSpPr>
          <p:nvPr/>
        </p:nvCxnSpPr>
        <p:spPr>
          <a:xfrm rot="10800000" flipV="1">
            <a:off x="1814515" y="1907279"/>
            <a:ext cx="1617873" cy="33289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7D4BA7-9E90-7604-C999-562FB091BD9A}"/>
              </a:ext>
            </a:extLst>
          </p:cNvPr>
          <p:cNvSpPr/>
          <p:nvPr/>
        </p:nvSpPr>
        <p:spPr>
          <a:xfrm>
            <a:off x="3432387" y="1668178"/>
            <a:ext cx="2663614" cy="478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꺾인 연결선 4">
            <a:extLst>
              <a:ext uri="{FF2B5EF4-FFF2-40B4-BE49-F238E27FC236}">
                <a16:creationId xmlns:a16="http://schemas.microsoft.com/office/drawing/2014/main" id="{7182FC51-1420-AC3A-BE7B-32CF4B3AF402}"/>
              </a:ext>
            </a:extLst>
          </p:cNvPr>
          <p:cNvCxnSpPr>
            <a:cxnSpLocks/>
            <a:stCxn id="25" idx="6"/>
            <a:endCxn id="26" idx="1"/>
          </p:cNvCxnSpPr>
          <p:nvPr/>
        </p:nvCxnSpPr>
        <p:spPr>
          <a:xfrm flipV="1">
            <a:off x="3305995" y="4866186"/>
            <a:ext cx="2683314" cy="5416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15859EF3-2F4D-CD7F-C8A5-B090BFC4329D}"/>
              </a:ext>
            </a:extLst>
          </p:cNvPr>
          <p:cNvSpPr/>
          <p:nvPr/>
        </p:nvSpPr>
        <p:spPr>
          <a:xfrm>
            <a:off x="3305996" y="151969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38" name="타원형 설명선 46">
            <a:extLst>
              <a:ext uri="{FF2B5EF4-FFF2-40B4-BE49-F238E27FC236}">
                <a16:creationId xmlns:a16="http://schemas.microsoft.com/office/drawing/2014/main" id="{EF0DD34C-0C0B-2637-9868-1A1A4EAD2A0B}"/>
              </a:ext>
            </a:extLst>
          </p:cNvPr>
          <p:cNvSpPr/>
          <p:nvPr/>
        </p:nvSpPr>
        <p:spPr>
          <a:xfrm>
            <a:off x="3321228" y="2628899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E8FF86-C786-5932-582C-CF2E9A3F492C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B2FA283-7B55-306A-0C8C-418E5ED03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9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9004992-D449-6333-19F8-06D4104C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91" t="30065" r="2279" b="25490"/>
          <a:stretch/>
        </p:blipFill>
        <p:spPr>
          <a:xfrm>
            <a:off x="268582" y="2357415"/>
            <a:ext cx="9163285" cy="3651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0BB11-6C38-15BD-F15A-0A69A9CA7A3E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3B529-2829-6FC9-65D2-E16426514720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Task_005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CB45-8CE8-447E-16FF-27D5C267B88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Scope/Filter Data Table/Write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Rnage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AD31-4463-76DD-F2E0-413916DB6FF8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4C2C68-318C-DE70-3567-60F270093A8D}"/>
              </a:ext>
            </a:extLst>
          </p:cNvPr>
          <p:cNvGrpSpPr/>
          <p:nvPr/>
        </p:nvGrpSpPr>
        <p:grpSpPr>
          <a:xfrm>
            <a:off x="93130" y="368604"/>
            <a:ext cx="1492393" cy="1777775"/>
            <a:chOff x="93130" y="368604"/>
            <a:chExt cx="1492393" cy="17777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E97C7C-9D6C-1D84-902C-C68A1A2E7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49E176-2C5A-98E8-6C5F-8E527D88F054}"/>
                </a:ext>
              </a:extLst>
            </p:cNvPr>
            <p:cNvSpPr/>
            <p:nvPr/>
          </p:nvSpPr>
          <p:spPr>
            <a:xfrm flipH="1">
              <a:off x="93130" y="368604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EBF5B1-2761-B882-0704-B4408AAA26BF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185849-AE3C-53D2-E722-A031921BA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60535"/>
              </p:ext>
            </p:extLst>
          </p:nvPr>
        </p:nvGraphicFramePr>
        <p:xfrm>
          <a:off x="9584267" y="611205"/>
          <a:ext cx="2514602" cy="339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정제하여 파일의 각 시트에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당월이슈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 완료한 데이터 테이블의 조건 필터링하여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당월이슈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 결과 작성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3-1. Filter data table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필터식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처분일자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열이 해당월인 경우 행 유지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Today.ToString(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yyyy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-MM"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3-2. write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range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1-1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변수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+(N) or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 완료한 적재 데이터 활용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AF29CE-9906-B174-1956-BC5EDBC5FF5C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pic>
        <p:nvPicPr>
          <p:cNvPr id="26" name="Picture 14" descr="Click cursor | Free Icon">
            <a:extLst>
              <a:ext uri="{FF2B5EF4-FFF2-40B4-BE49-F238E27FC236}">
                <a16:creationId xmlns:a16="http://schemas.microsoft.com/office/drawing/2014/main" id="{A19002F5-B72E-E4D7-AFAB-2BCE2A657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25" y="4769069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26BB57-2DE8-2B3E-710D-940D71E3223B}"/>
              </a:ext>
            </a:extLst>
          </p:cNvPr>
          <p:cNvGrpSpPr/>
          <p:nvPr/>
        </p:nvGrpSpPr>
        <p:grpSpPr>
          <a:xfrm>
            <a:off x="842428" y="2328994"/>
            <a:ext cx="8642231" cy="3731147"/>
            <a:chOff x="1677876" y="1339840"/>
            <a:chExt cx="15375204" cy="617386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4AA7FA-1667-F970-ACC2-076038F15B19}"/>
                </a:ext>
              </a:extLst>
            </p:cNvPr>
            <p:cNvSpPr/>
            <p:nvPr/>
          </p:nvSpPr>
          <p:spPr>
            <a:xfrm>
              <a:off x="1677876" y="3829501"/>
              <a:ext cx="1946600" cy="4616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2FF41AF-78DD-3983-1D42-B68CD0386208}"/>
                </a:ext>
              </a:extLst>
            </p:cNvPr>
            <p:cNvSpPr/>
            <p:nvPr/>
          </p:nvSpPr>
          <p:spPr>
            <a:xfrm>
              <a:off x="6668488" y="1339840"/>
              <a:ext cx="10384592" cy="61738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꺾인 연결선 4">
              <a:extLst>
                <a:ext uri="{FF2B5EF4-FFF2-40B4-BE49-F238E27FC236}">
                  <a16:creationId xmlns:a16="http://schemas.microsoft.com/office/drawing/2014/main" id="{8B065E35-B652-3809-2DF5-9130AF0324E0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>
              <a:off x="3624476" y="4060342"/>
              <a:ext cx="3875206" cy="49979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타원형 설명선 46">
            <a:extLst>
              <a:ext uri="{FF2B5EF4-FFF2-40B4-BE49-F238E27FC236}">
                <a16:creationId xmlns:a16="http://schemas.microsoft.com/office/drawing/2014/main" id="{E9CD5C60-A63E-D566-0406-9101ABEAF5CD}"/>
              </a:ext>
            </a:extLst>
          </p:cNvPr>
          <p:cNvSpPr/>
          <p:nvPr/>
        </p:nvSpPr>
        <p:spPr>
          <a:xfrm>
            <a:off x="277906" y="219487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2" name="타원형 설명선 46">
            <a:extLst>
              <a:ext uri="{FF2B5EF4-FFF2-40B4-BE49-F238E27FC236}">
                <a16:creationId xmlns:a16="http://schemas.microsoft.com/office/drawing/2014/main" id="{281E16B3-10A0-6A92-35A8-233E66959641}"/>
              </a:ext>
            </a:extLst>
          </p:cNvPr>
          <p:cNvSpPr/>
          <p:nvPr/>
        </p:nvSpPr>
        <p:spPr>
          <a:xfrm>
            <a:off x="672513" y="276476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3-1</a:t>
            </a:r>
            <a:endParaRPr lang="ko-KR" altLang="en-US" sz="1000" b="1" dirty="0"/>
          </a:p>
        </p:txBody>
      </p:sp>
      <p:sp>
        <p:nvSpPr>
          <p:cNvPr id="36" name="타원형 설명선 46">
            <a:extLst>
              <a:ext uri="{FF2B5EF4-FFF2-40B4-BE49-F238E27FC236}">
                <a16:creationId xmlns:a16="http://schemas.microsoft.com/office/drawing/2014/main" id="{686D3DD8-0DA3-AFB7-5882-535577461806}"/>
              </a:ext>
            </a:extLst>
          </p:cNvPr>
          <p:cNvSpPr/>
          <p:nvPr/>
        </p:nvSpPr>
        <p:spPr>
          <a:xfrm>
            <a:off x="672513" y="440516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3-2</a:t>
            </a:r>
            <a:endParaRPr lang="ko-KR" altLang="en-US" sz="1000" b="1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BE3C10A-54DE-905B-08A3-CE4965E94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2ABC429-046D-D87A-9B00-8051DDBD1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745045" y="61286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DAF6A34-862E-25EB-DCBC-781FEF7F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30" y="588396"/>
            <a:ext cx="6019800" cy="501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0BB11-6C38-15BD-F15A-0A69A9CA7A3E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3B529-2829-6FC9-65D2-E16426514720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Task_006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CB45-8CE8-447E-16FF-27D5C267B88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Scope/Foreach/Foreach Row in DT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AD31-4463-76DD-F2E0-413916DB6FF8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B4A9BC-3E5C-7294-B2EC-633B1F750BB7}"/>
              </a:ext>
            </a:extLst>
          </p:cNvPr>
          <p:cNvGrpSpPr/>
          <p:nvPr/>
        </p:nvGrpSpPr>
        <p:grpSpPr>
          <a:xfrm>
            <a:off x="93130" y="368604"/>
            <a:ext cx="1492393" cy="1777775"/>
            <a:chOff x="93130" y="368604"/>
            <a:chExt cx="1492393" cy="17777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E97C7C-9D6C-1D84-902C-C68A1A2E7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49E176-2C5A-98E8-6C5F-8E527D88F054}"/>
                </a:ext>
              </a:extLst>
            </p:cNvPr>
            <p:cNvSpPr/>
            <p:nvPr/>
          </p:nvSpPr>
          <p:spPr>
            <a:xfrm flipH="1">
              <a:off x="93130" y="368604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C5063740-073D-9947-7045-EDD3BE655C4D}"/>
              </a:ext>
            </a:extLst>
          </p:cNvPr>
          <p:cNvSpPr/>
          <p:nvPr/>
        </p:nvSpPr>
        <p:spPr>
          <a:xfrm>
            <a:off x="3368144" y="1040059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4-1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EBF5B1-2761-B882-0704-B4408AAA26BF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185849-AE3C-53D2-E722-A031921BA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87785"/>
              </p:ext>
            </p:extLst>
          </p:nvPr>
        </p:nvGraphicFramePr>
        <p:xfrm>
          <a:off x="9584267" y="611205"/>
          <a:ext cx="2514602" cy="3834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정제하여 파일의 각 시트에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 완료한 데이터 테이블의 조건 필터링하여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이슈사항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 결과 작성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임시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시트의 조건을 적용하여 산출하는 데이터를 적재할 가데이터 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4-2. For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each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[init]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검색어 리스트 변수 불러옴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currentText : 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4-3. For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each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Data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table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 완료한 적재 데이터 활용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current row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행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타원형 설명선 46">
            <a:extLst>
              <a:ext uri="{FF2B5EF4-FFF2-40B4-BE49-F238E27FC236}">
                <a16:creationId xmlns:a16="http://schemas.microsoft.com/office/drawing/2014/main" id="{281E16B3-10A0-6A92-35A8-233E66959641}"/>
              </a:ext>
            </a:extLst>
          </p:cNvPr>
          <p:cNvSpPr/>
          <p:nvPr/>
        </p:nvSpPr>
        <p:spPr>
          <a:xfrm>
            <a:off x="1804256" y="44112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AF29CE-9906-B174-1956-BC5EDBC5FF5C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sp>
        <p:nvSpPr>
          <p:cNvPr id="24" name="타원형 설명선 46">
            <a:extLst>
              <a:ext uri="{FF2B5EF4-FFF2-40B4-BE49-F238E27FC236}">
                <a16:creationId xmlns:a16="http://schemas.microsoft.com/office/drawing/2014/main" id="{F25D8495-66FA-C8B5-FD86-757C48344249}"/>
              </a:ext>
            </a:extLst>
          </p:cNvPr>
          <p:cNvSpPr/>
          <p:nvPr/>
        </p:nvSpPr>
        <p:spPr>
          <a:xfrm>
            <a:off x="2099782" y="210449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4-2</a:t>
            </a:r>
            <a:endParaRPr lang="ko-KR" altLang="en-US" sz="1000" b="1" dirty="0"/>
          </a:p>
        </p:txBody>
      </p:sp>
      <p:sp>
        <p:nvSpPr>
          <p:cNvPr id="25" name="타원형 설명선 46">
            <a:extLst>
              <a:ext uri="{FF2B5EF4-FFF2-40B4-BE49-F238E27FC236}">
                <a16:creationId xmlns:a16="http://schemas.microsoft.com/office/drawing/2014/main" id="{E28645DE-88C6-8B43-927E-B82EE1E8B2E3}"/>
              </a:ext>
            </a:extLst>
          </p:cNvPr>
          <p:cNvSpPr/>
          <p:nvPr/>
        </p:nvSpPr>
        <p:spPr>
          <a:xfrm>
            <a:off x="2501412" y="391305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4-3</a:t>
            </a:r>
            <a:endParaRPr lang="ko-KR" altLang="en-US" sz="10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053C4E5-591A-0371-316E-AACF83C32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2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0BB11-6C38-15BD-F15A-0A69A9CA7A3E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CB45-8CE8-447E-16FF-27D5C267B88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IF/Add data row/Write range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97C7C-9D6C-1D84-902C-C68A1A2E7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23914" r="12687" b="7391"/>
          <a:stretch/>
        </p:blipFill>
        <p:spPr>
          <a:xfrm>
            <a:off x="143437" y="368605"/>
            <a:ext cx="1442086" cy="177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1AD31-4463-76DD-F2E0-413916DB6FF8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9E176-2C5A-98E8-6C5F-8E527D88F054}"/>
              </a:ext>
            </a:extLst>
          </p:cNvPr>
          <p:cNvSpPr/>
          <p:nvPr/>
        </p:nvSpPr>
        <p:spPr>
          <a:xfrm flipH="1">
            <a:off x="93130" y="368604"/>
            <a:ext cx="1492391" cy="509937"/>
          </a:xfrm>
          <a:prstGeom prst="rect">
            <a:avLst/>
          </a:prstGeom>
          <a:solidFill>
            <a:schemeClr val="accent3">
              <a:lumMod val="40000"/>
              <a:lumOff val="60000"/>
              <a:alpha val="47000"/>
            </a:schemeClr>
          </a:solidFill>
          <a:ln w="19050" cmpd="dbl">
            <a:solidFill>
              <a:srgbClr val="E703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D166197-96F9-756E-3385-53F062ED0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55629"/>
              </p:ext>
            </p:extLst>
          </p:nvPr>
        </p:nvGraphicFramePr>
        <p:xfrm>
          <a:off x="9584267" y="611205"/>
          <a:ext cx="2514602" cy="395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정제하여 파일의 각 시트에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데이터 행 필터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IF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행의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위반내역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열이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List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currentItem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을 포함 여부 확인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4-5. Add data row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전체 열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arry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입력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sequence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임시 생성한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dtIssue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 데이터 적재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4-6. write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range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1-1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변수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+(N) or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 완료한 적재 데이터 활용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7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C5063740-073D-9947-7045-EDD3BE655C4D}"/>
              </a:ext>
            </a:extLst>
          </p:cNvPr>
          <p:cNvSpPr/>
          <p:nvPr/>
        </p:nvSpPr>
        <p:spPr>
          <a:xfrm>
            <a:off x="2990538" y="395368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F38D3C-50FC-0830-0F0C-603CC9F5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51" y="572691"/>
            <a:ext cx="6129805" cy="57652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20C23D1-23F7-62EC-83BC-4AA460811C5F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9A4A903A-8C85-D6DE-BF0B-3F41D83BEDE7}"/>
              </a:ext>
            </a:extLst>
          </p:cNvPr>
          <p:cNvSpPr/>
          <p:nvPr/>
        </p:nvSpPr>
        <p:spPr>
          <a:xfrm>
            <a:off x="2673999" y="53836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4-4</a:t>
            </a:r>
            <a:endParaRPr lang="ko-KR" altLang="en-US" sz="1000" b="1" dirty="0"/>
          </a:p>
        </p:txBody>
      </p:sp>
      <p:sp>
        <p:nvSpPr>
          <p:cNvPr id="11" name="타원형 설명선 46">
            <a:extLst>
              <a:ext uri="{FF2B5EF4-FFF2-40B4-BE49-F238E27FC236}">
                <a16:creationId xmlns:a16="http://schemas.microsoft.com/office/drawing/2014/main" id="{D7233F01-E289-B92B-D374-B85C6A50C997}"/>
              </a:ext>
            </a:extLst>
          </p:cNvPr>
          <p:cNvSpPr/>
          <p:nvPr/>
        </p:nvSpPr>
        <p:spPr>
          <a:xfrm>
            <a:off x="3137812" y="174834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4-5</a:t>
            </a:r>
            <a:endParaRPr lang="ko-KR" altLang="en-US" sz="1000" b="1" dirty="0"/>
          </a:p>
        </p:txBody>
      </p: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08374B46-9447-9F8E-6B47-ACDC5A56548A}"/>
              </a:ext>
            </a:extLst>
          </p:cNvPr>
          <p:cNvSpPr/>
          <p:nvPr/>
        </p:nvSpPr>
        <p:spPr>
          <a:xfrm>
            <a:off x="3137811" y="558865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4-6</a:t>
            </a:r>
            <a:endParaRPr lang="ko-KR" altLang="en-US" sz="1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D4424B-0C1B-FC18-4DF4-EB13EF0F08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39" b="63252"/>
          <a:stretch/>
        </p:blipFill>
        <p:spPr>
          <a:xfrm>
            <a:off x="6346708" y="537463"/>
            <a:ext cx="3109752" cy="156304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BC00102E-BAE3-22C3-A03A-745747BDF9B2}"/>
              </a:ext>
            </a:extLst>
          </p:cNvPr>
          <p:cNvSpPr/>
          <p:nvPr/>
        </p:nvSpPr>
        <p:spPr>
          <a:xfrm>
            <a:off x="3361334" y="989142"/>
            <a:ext cx="2483959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31A14F-A5E1-F0DD-6B6B-D66386047334}"/>
              </a:ext>
            </a:extLst>
          </p:cNvPr>
          <p:cNvSpPr/>
          <p:nvPr/>
        </p:nvSpPr>
        <p:spPr>
          <a:xfrm>
            <a:off x="6436659" y="1747997"/>
            <a:ext cx="3015925" cy="294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꺾인 연결선 4">
            <a:extLst>
              <a:ext uri="{FF2B5EF4-FFF2-40B4-BE49-F238E27FC236}">
                <a16:creationId xmlns:a16="http://schemas.microsoft.com/office/drawing/2014/main" id="{E63909FE-0643-4CDD-5B09-989FBDE94AE9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>
            <a:off x="5845293" y="1175598"/>
            <a:ext cx="591366" cy="7198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BE5C1-D7B6-7502-CAFD-CBED6EA5D7E3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Task_006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FFDA352-8A98-FB9A-6EA9-0892EA9A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1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2DD02-4C5E-9C09-E0D3-0EA61DDD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29" y="410313"/>
            <a:ext cx="4631335" cy="6120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C704F-17A1-811C-6369-CF4A5720009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3A0E3-8F1F-3739-F110-F61FAE08D09D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Task_007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29798-8747-BD79-07E3-AAEB429C9FB4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07CCD-F2FC-A7F1-A6CC-70DC1285F1BF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For each row in DT/Append Line/Read Text File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197C0-C5C0-EBF7-47C2-F404F173CDCF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CAA386-1C95-7781-A5F6-BB3415324B2F}"/>
              </a:ext>
            </a:extLst>
          </p:cNvPr>
          <p:cNvGrpSpPr/>
          <p:nvPr/>
        </p:nvGrpSpPr>
        <p:grpSpPr>
          <a:xfrm>
            <a:off x="93130" y="368605"/>
            <a:ext cx="1492393" cy="1777774"/>
            <a:chOff x="93130" y="368605"/>
            <a:chExt cx="1492393" cy="17777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E9216C-9B7D-D712-9899-EB8F7877D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9037DD8-7E1E-07D9-66AE-774B895A4D22}"/>
                </a:ext>
              </a:extLst>
            </p:cNvPr>
            <p:cNvSpPr/>
            <p:nvPr/>
          </p:nvSpPr>
          <p:spPr>
            <a:xfrm flipH="1">
              <a:off x="93130" y="987171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C193DC8-513C-0725-39AB-3514067F9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2794"/>
              </p:ext>
            </p:extLst>
          </p:nvPr>
        </p:nvGraphicFramePr>
        <p:xfrm>
          <a:off x="9584267" y="611205"/>
          <a:ext cx="2514602" cy="47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 생성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작성완료한 파일의 특정 데이터를 발송하는 메일 본문에 노출하기 위한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코드를 생성한다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코드 생성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이슈사항 시트에 적재한 데이터를 표 형식으로 메일 본문에 다이렉트로 산입할 코드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1-1..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행을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loop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하여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table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코드에 산입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table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시트 작업 시 출력한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활용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append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Line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Text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"&lt;tr&gt;  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&lt;td&gt;"+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업체명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+"&lt;/td&gt;     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&lt;td&gt;"+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처분일자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+"&lt;/td&gt;  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&lt;td&gt;"+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위반내역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+"&lt;/td&gt;  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&lt;td&gt;"+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처분사항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+"&lt;/td&gt;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&lt;/tr&gt;"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filename : Input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 저장한 비어 있는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txt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파일에 작성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=&gt;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행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loop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하면서 해당 행이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txt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파일에 추가 적재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1-3. Read Text File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1-2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작엽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완료한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txt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파일을 읽어서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output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변수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newTable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산출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7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636AA34C-6630-6EF5-B77D-333586762BA9}"/>
              </a:ext>
            </a:extLst>
          </p:cNvPr>
          <p:cNvSpPr/>
          <p:nvPr/>
        </p:nvSpPr>
        <p:spPr>
          <a:xfrm>
            <a:off x="2654261" y="83989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88847B9F-28CC-0C4E-D708-84DCF1ED92B6}"/>
              </a:ext>
            </a:extLst>
          </p:cNvPr>
          <p:cNvSpPr/>
          <p:nvPr/>
        </p:nvSpPr>
        <p:spPr>
          <a:xfrm>
            <a:off x="3188949" y="286592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8" name="타원형 설명선 46">
            <a:extLst>
              <a:ext uri="{FF2B5EF4-FFF2-40B4-BE49-F238E27FC236}">
                <a16:creationId xmlns:a16="http://schemas.microsoft.com/office/drawing/2014/main" id="{831F33B3-2D0F-A8D5-FE47-3547A326991A}"/>
              </a:ext>
            </a:extLst>
          </p:cNvPr>
          <p:cNvSpPr/>
          <p:nvPr/>
        </p:nvSpPr>
        <p:spPr>
          <a:xfrm>
            <a:off x="3188948" y="526879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8D486-7A12-582C-7E7F-159E0E992125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9D27FB-63E8-7DA0-98A0-7BCC9F3896E1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sp>
        <p:nvSpPr>
          <p:cNvPr id="9" name="타원형 설명선 46">
            <a:extLst>
              <a:ext uri="{FF2B5EF4-FFF2-40B4-BE49-F238E27FC236}">
                <a16:creationId xmlns:a16="http://schemas.microsoft.com/office/drawing/2014/main" id="{7F8651FA-9B10-D907-A02D-8A73FB86B08F}"/>
              </a:ext>
            </a:extLst>
          </p:cNvPr>
          <p:cNvSpPr/>
          <p:nvPr/>
        </p:nvSpPr>
        <p:spPr>
          <a:xfrm>
            <a:off x="2359712" y="36654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D832CA-97E1-D060-4505-7860E27A9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4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66259"/>
              </p:ext>
            </p:extLst>
          </p:nvPr>
        </p:nvGraphicFramePr>
        <p:xfrm>
          <a:off x="266009" y="664628"/>
          <a:ext cx="11612878" cy="593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번호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버전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변경일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내    용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작성자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비고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2024-04-26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최초작성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김하정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3677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019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4764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0795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5724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3268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34434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1477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95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7468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28595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7198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7109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6287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0350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3699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9095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901133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467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70226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2318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15033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12185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 txBox="1">
            <a:spLocks/>
          </p:cNvSpPr>
          <p:nvPr/>
        </p:nvSpPr>
        <p:spPr>
          <a:xfrm>
            <a:off x="11571288" y="6677025"/>
            <a:ext cx="620712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145B8-D62C-4F7E-BD69-96D8A34E64ED}" type="slidenum">
              <a:rPr lang="ko-KR" altLang="en-US" smtClean="0">
                <a:ea typeface="나눔고딕" pitchFamily="2" charset="-127"/>
              </a:rPr>
              <a:pPr/>
              <a:t>2</a:t>
            </a:fld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193880" y="113686"/>
            <a:ext cx="2324732" cy="22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  <a:ea typeface="나눔고딕" pitchFamily="2" charset="-127"/>
              </a:rPr>
              <a:t>Revision History</a:t>
            </a:r>
            <a:endParaRPr lang="ko-KR" altLang="en-US" sz="1600" dirty="0">
              <a:latin typeface="+mn-lt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2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20134B-38BB-9717-E35F-89ECABCE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9" y="2441239"/>
            <a:ext cx="3692271" cy="2476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87028-382E-1168-6CB1-5524A43DAEB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D29E3-EED4-75CF-3A89-75B3435A9D8D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Task_007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4C7F9-2715-B137-8E83-350A60134BF3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15BE1-FBCA-2CA3-C7CB-C749758B316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assign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타원형 설명선 46">
            <a:extLst>
              <a:ext uri="{FF2B5EF4-FFF2-40B4-BE49-F238E27FC236}">
                <a16:creationId xmlns:a16="http://schemas.microsoft.com/office/drawing/2014/main" id="{60065C61-35A3-0547-3E55-C15B511CB0F6}"/>
              </a:ext>
            </a:extLst>
          </p:cNvPr>
          <p:cNvSpPr/>
          <p:nvPr/>
        </p:nvSpPr>
        <p:spPr>
          <a:xfrm>
            <a:off x="372663" y="225606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76B7A-64A8-E3CA-8181-41D282C3DEE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94E65B-F756-5E41-A2C7-97794C12E00A}"/>
              </a:ext>
            </a:extLst>
          </p:cNvPr>
          <p:cNvGrpSpPr/>
          <p:nvPr/>
        </p:nvGrpSpPr>
        <p:grpSpPr>
          <a:xfrm>
            <a:off x="93130" y="368605"/>
            <a:ext cx="1492393" cy="1777774"/>
            <a:chOff x="93130" y="368605"/>
            <a:chExt cx="1492393" cy="17777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498E6CC-1A8D-CF64-895B-2F94340B5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15ABB4-6B3C-5ECA-65B6-2FF1C83B07F5}"/>
                </a:ext>
              </a:extLst>
            </p:cNvPr>
            <p:cNvSpPr/>
            <p:nvPr/>
          </p:nvSpPr>
          <p:spPr>
            <a:xfrm flipH="1">
              <a:off x="93130" y="987171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1174057-784C-E275-BF27-6D08353C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71974"/>
              </p:ext>
            </p:extLst>
          </p:nvPr>
        </p:nvGraphicFramePr>
        <p:xfrm>
          <a:off x="9584267" y="611205"/>
          <a:ext cx="2514602" cy="542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 생성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작성완료한 파일의 특정 데이터를 발송하는 메일 본문에 노출하기 위한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코드를 생성한다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코드 생성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이슈사항 시트에 적재한 데이터를 표 형식으로 메일 본문에 다이렉트로 산입할 코드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1-4.. strHTML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테이블 코드 정리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assign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step1 :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in_dtIssue.ToHtmlTable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step2 :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strHTML.Replace(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"&lt;table&gt;&lt;tr&gt;"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  <a:p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"&lt;table class='table' style='width: 80%; border-collapse: collapse' border='1'&gt;&lt;tr style='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background-color:pink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'&gt;"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).Replace(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"&lt;td&gt;"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"&lt;td style='text-align: center;'&gt;"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step3 :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strHTML.Replace(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"&lt;html&gt;&lt;body&gt;"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).Replace(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"&lt;/html&gt;&lt;/body&gt;"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1-5 strHTML Table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형태로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"&lt;p&gt;&lt;table class='table' style='width: 100%; border-collapse: collapse' border='1'&gt;&lt;tr style='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background-color:pink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'&gt;&lt;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업체명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처분일자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위반내역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처분사항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+ </a:t>
                      </a:r>
                      <a:r>
                        <a:rPr lang="en-US" altLang="ko-KR" sz="800" dirty="0" err="1">
                          <a:solidFill>
                            <a:srgbClr val="000000"/>
                          </a:solidFill>
                        </a:rPr>
                        <a:t>newtable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"&lt;/tr&gt;&lt;/table&gt;&lt;p&gt;"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1-6.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HTMLBody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"&lt;p&gt;&lt;table Class='table' style='width: 50%; border-collapse: collapse' border='1'&gt;&lt;tr style='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background-color:pink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'&gt;&lt;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업체명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처분일자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위반내역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처분사항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en-US" altLang="ko-KR" sz="800" dirty="0" err="1">
                          <a:solidFill>
                            <a:srgbClr val="000000"/>
                          </a:solidFill>
                        </a:rPr>
                        <a:t>newTable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"&lt;/tr&gt;&lt;/table&gt;&lt;p&gt;&lt;p&gt;“</a:t>
                      </a:r>
                      <a:br>
                        <a:rPr lang="en-US" altLang="ko-KR" sz="800" dirty="0">
                          <a:solidFill>
                            <a:srgbClr val="800000"/>
                          </a:solidFill>
                        </a:rPr>
                      </a:br>
                      <a:br>
                        <a:rPr lang="en-US" altLang="ko-KR" sz="800" dirty="0">
                          <a:solidFill>
                            <a:srgbClr val="800000"/>
                          </a:solidFill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1-7.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mailSubject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1-8.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mailBody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4EFA5-DB37-C200-8F7D-042E312465DA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04E689-B919-5461-1A79-EA1B3283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951" y="844561"/>
            <a:ext cx="3877227" cy="5302453"/>
          </a:xfrm>
          <a:prstGeom prst="rect">
            <a:avLst/>
          </a:prstGeom>
        </p:spPr>
      </p:pic>
      <p:sp>
        <p:nvSpPr>
          <p:cNvPr id="20" name="타원형 설명선 46">
            <a:extLst>
              <a:ext uri="{FF2B5EF4-FFF2-40B4-BE49-F238E27FC236}">
                <a16:creationId xmlns:a16="http://schemas.microsoft.com/office/drawing/2014/main" id="{A0D3F5A5-6139-4EDB-28AC-5198EFE10B7A}"/>
              </a:ext>
            </a:extLst>
          </p:cNvPr>
          <p:cNvSpPr/>
          <p:nvPr/>
        </p:nvSpPr>
        <p:spPr>
          <a:xfrm>
            <a:off x="4874640" y="713059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1-5</a:t>
            </a:r>
            <a:endParaRPr lang="ko-KR" altLang="en-US" sz="1000" b="1" dirty="0"/>
          </a:p>
        </p:txBody>
      </p:sp>
      <p:sp>
        <p:nvSpPr>
          <p:cNvPr id="21" name="타원형 설명선 46">
            <a:extLst>
              <a:ext uri="{FF2B5EF4-FFF2-40B4-BE49-F238E27FC236}">
                <a16:creationId xmlns:a16="http://schemas.microsoft.com/office/drawing/2014/main" id="{28FE9FF8-5AB0-5448-1530-7FD37B0798A6}"/>
              </a:ext>
            </a:extLst>
          </p:cNvPr>
          <p:cNvSpPr/>
          <p:nvPr/>
        </p:nvSpPr>
        <p:spPr>
          <a:xfrm>
            <a:off x="4874640" y="207349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1-6</a:t>
            </a:r>
            <a:endParaRPr lang="ko-KR" altLang="en-US" sz="1000" b="1" dirty="0"/>
          </a:p>
        </p:txBody>
      </p:sp>
      <p:sp>
        <p:nvSpPr>
          <p:cNvPr id="22" name="타원형 설명선 46">
            <a:extLst>
              <a:ext uri="{FF2B5EF4-FFF2-40B4-BE49-F238E27FC236}">
                <a16:creationId xmlns:a16="http://schemas.microsoft.com/office/drawing/2014/main" id="{53BC465D-53E1-C5E9-743E-C4B26B04B78C}"/>
              </a:ext>
            </a:extLst>
          </p:cNvPr>
          <p:cNvSpPr/>
          <p:nvPr/>
        </p:nvSpPr>
        <p:spPr>
          <a:xfrm>
            <a:off x="4874640" y="343392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1-7</a:t>
            </a:r>
            <a:endParaRPr lang="ko-KR" altLang="en-US" sz="1000" b="1" dirty="0"/>
          </a:p>
        </p:txBody>
      </p:sp>
      <p:sp>
        <p:nvSpPr>
          <p:cNvPr id="23" name="타원형 설명선 46">
            <a:extLst>
              <a:ext uri="{FF2B5EF4-FFF2-40B4-BE49-F238E27FC236}">
                <a16:creationId xmlns:a16="http://schemas.microsoft.com/office/drawing/2014/main" id="{2882F59F-237E-6D53-2513-7FAA54E47629}"/>
              </a:ext>
            </a:extLst>
          </p:cNvPr>
          <p:cNvSpPr/>
          <p:nvPr/>
        </p:nvSpPr>
        <p:spPr>
          <a:xfrm>
            <a:off x="4874640" y="4873098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1-8</a:t>
            </a:r>
            <a:endParaRPr lang="ko-KR" altLang="en-US" sz="10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4600E55-8663-0512-0B0B-AC83ADE7D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AD7344A2-C7E4-7549-C19C-C0AC78DB1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4" r="28953" b="33740"/>
          <a:stretch/>
        </p:blipFill>
        <p:spPr>
          <a:xfrm>
            <a:off x="2044220" y="600623"/>
            <a:ext cx="2851265" cy="389681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BE2A57-7E00-9867-24DB-555D3A684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98"/>
          <a:stretch/>
        </p:blipFill>
        <p:spPr>
          <a:xfrm>
            <a:off x="781455" y="4723912"/>
            <a:ext cx="5320732" cy="164863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F0B3E24-C61A-3DF7-83FE-B54A37CED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55575"/>
              </p:ext>
            </p:extLst>
          </p:nvPr>
        </p:nvGraphicFramePr>
        <p:xfrm>
          <a:off x="9584267" y="611205"/>
          <a:ext cx="2514602" cy="422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완료 데이터 공유 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 수급 및 정제 완료된 엑셀 파일을 메일로 발송한다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계정 확인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계정 변수 출력하여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send smtp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속성에서 활용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이메일 발송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SendSMTP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Message : 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송신을 위한 서버 환경 제공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To/Subject/Body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수신자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내용 입력 필수 항목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AttachFile 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선택 항목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속성패널 확인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port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포털 별 제공하는 사용승인 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port no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Server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포털 계정에서 사용승인한 서버명 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Email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SecurePW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PW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2-2. Attach File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첨부할 파일의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string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 입력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A311699-FC20-4337-EDE2-F7B1189B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68496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F11DA302-8070-9978-F0DA-E6596A92A377}"/>
              </a:ext>
            </a:extLst>
          </p:cNvPr>
          <p:cNvSpPr/>
          <p:nvPr/>
        </p:nvSpPr>
        <p:spPr>
          <a:xfrm>
            <a:off x="1897353" y="48545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310C86-19ED-7C89-0EF5-44030A29A522}"/>
              </a:ext>
            </a:extLst>
          </p:cNvPr>
          <p:cNvSpPr/>
          <p:nvPr/>
        </p:nvSpPr>
        <p:spPr>
          <a:xfrm>
            <a:off x="2902766" y="4192166"/>
            <a:ext cx="1366867" cy="31967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378A6-6D6B-383F-D934-D8D09F1FE623}"/>
              </a:ext>
            </a:extLst>
          </p:cNvPr>
          <p:cNvSpPr/>
          <p:nvPr/>
        </p:nvSpPr>
        <p:spPr>
          <a:xfrm flipH="1">
            <a:off x="775268" y="5379890"/>
            <a:ext cx="5320732" cy="2557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4">
            <a:extLst>
              <a:ext uri="{FF2B5EF4-FFF2-40B4-BE49-F238E27FC236}">
                <a16:creationId xmlns:a16="http://schemas.microsoft.com/office/drawing/2014/main" id="{F06CA88E-575D-7550-292F-93091EB3E9E4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269633" y="4352005"/>
            <a:ext cx="241177" cy="11557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46">
            <a:extLst>
              <a:ext uri="{FF2B5EF4-FFF2-40B4-BE49-F238E27FC236}">
                <a16:creationId xmlns:a16="http://schemas.microsoft.com/office/drawing/2014/main" id="{62825CD4-577C-4F5A-F222-C5EC5B371121}"/>
              </a:ext>
            </a:extLst>
          </p:cNvPr>
          <p:cNvSpPr/>
          <p:nvPr/>
        </p:nvSpPr>
        <p:spPr>
          <a:xfrm>
            <a:off x="2704789" y="401618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2-2</a:t>
            </a:r>
            <a:endParaRPr lang="ko-KR" altLang="en-US" sz="10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08B82D1-6DFD-C126-7BEC-DD217F41F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34" r="46811"/>
          <a:stretch/>
        </p:blipFill>
        <p:spPr>
          <a:xfrm>
            <a:off x="5020393" y="823221"/>
            <a:ext cx="1296697" cy="123767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E925931-5F05-FCB9-EB5F-78B1DBEB49C5}"/>
              </a:ext>
            </a:extLst>
          </p:cNvPr>
          <p:cNvSpPr/>
          <p:nvPr/>
        </p:nvSpPr>
        <p:spPr>
          <a:xfrm>
            <a:off x="5020393" y="987170"/>
            <a:ext cx="1210539" cy="103146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23CCE8-2213-6317-38EC-C919B3D63AF4}"/>
              </a:ext>
            </a:extLst>
          </p:cNvPr>
          <p:cNvGrpSpPr/>
          <p:nvPr/>
        </p:nvGrpSpPr>
        <p:grpSpPr>
          <a:xfrm>
            <a:off x="5668742" y="530070"/>
            <a:ext cx="3625837" cy="5528692"/>
            <a:chOff x="4828993" y="656524"/>
            <a:chExt cx="4134243" cy="593978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F759EAF-1740-58D5-85B4-30C3F9760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611" t="13592" r="2867" b="11765"/>
            <a:stretch/>
          </p:blipFill>
          <p:spPr>
            <a:xfrm>
              <a:off x="5800315" y="656524"/>
              <a:ext cx="3162921" cy="593978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447E39-11BE-D9EB-9DBF-C1FBF714417F}"/>
                </a:ext>
              </a:extLst>
            </p:cNvPr>
            <p:cNvSpPr/>
            <p:nvPr/>
          </p:nvSpPr>
          <p:spPr>
            <a:xfrm flipH="1">
              <a:off x="7591117" y="1861026"/>
              <a:ext cx="1272401" cy="595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D770C9-E574-AED2-8F9D-C71ACCDDC95F}"/>
                </a:ext>
              </a:extLst>
            </p:cNvPr>
            <p:cNvSpPr/>
            <p:nvPr/>
          </p:nvSpPr>
          <p:spPr>
            <a:xfrm flipH="1">
              <a:off x="7591116" y="2599763"/>
              <a:ext cx="1272400" cy="6917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5D7B03A-0FEF-61AF-3423-EA4CB6909012}"/>
                </a:ext>
              </a:extLst>
            </p:cNvPr>
            <p:cNvSpPr/>
            <p:nvPr/>
          </p:nvSpPr>
          <p:spPr>
            <a:xfrm flipH="1">
              <a:off x="7591116" y="6248397"/>
              <a:ext cx="1272400" cy="2851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꺾인 연결선 4">
              <a:extLst>
                <a:ext uri="{FF2B5EF4-FFF2-40B4-BE49-F238E27FC236}">
                  <a16:creationId xmlns:a16="http://schemas.microsoft.com/office/drawing/2014/main" id="{C6CDF63B-D833-296C-1128-D4645838BF9D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16200000" flipH="1">
              <a:off x="5862802" y="1267371"/>
              <a:ext cx="694506" cy="276212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C27B04D-457A-3E04-90DB-537DE85D5E21}"/>
              </a:ext>
            </a:extLst>
          </p:cNvPr>
          <p:cNvGrpSpPr/>
          <p:nvPr/>
        </p:nvGrpSpPr>
        <p:grpSpPr>
          <a:xfrm>
            <a:off x="93130" y="368605"/>
            <a:ext cx="1492393" cy="1777774"/>
            <a:chOff x="93130" y="368605"/>
            <a:chExt cx="1492393" cy="177777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E84F5CF-BBAB-3DAB-12F0-CD1DC38DB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9A514F4-6B9C-79EE-0EF1-542EF9FBB551}"/>
                </a:ext>
              </a:extLst>
            </p:cNvPr>
            <p:cNvSpPr/>
            <p:nvPr/>
          </p:nvSpPr>
          <p:spPr>
            <a:xfrm flipH="1">
              <a:off x="93130" y="987171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형 설명선 46">
            <a:extLst>
              <a:ext uri="{FF2B5EF4-FFF2-40B4-BE49-F238E27FC236}">
                <a16:creationId xmlns:a16="http://schemas.microsoft.com/office/drawing/2014/main" id="{16AA767A-7592-182D-48E9-89641DE8BF6A}"/>
              </a:ext>
            </a:extLst>
          </p:cNvPr>
          <p:cNvSpPr/>
          <p:nvPr/>
        </p:nvSpPr>
        <p:spPr>
          <a:xfrm>
            <a:off x="6387617" y="31665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37" name="타원형 설명선 46">
            <a:extLst>
              <a:ext uri="{FF2B5EF4-FFF2-40B4-BE49-F238E27FC236}">
                <a16:creationId xmlns:a16="http://schemas.microsoft.com/office/drawing/2014/main" id="{9C1670A7-0960-1ABB-100E-856A166E214B}"/>
              </a:ext>
            </a:extLst>
          </p:cNvPr>
          <p:cNvSpPr/>
          <p:nvPr/>
        </p:nvSpPr>
        <p:spPr>
          <a:xfrm>
            <a:off x="1916956" y="206090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43" name="꺾인 연결선 4">
            <a:extLst>
              <a:ext uri="{FF2B5EF4-FFF2-40B4-BE49-F238E27FC236}">
                <a16:creationId xmlns:a16="http://schemas.microsoft.com/office/drawing/2014/main" id="{BB0C2F58-C4FB-8152-5749-D8B7A59B2B20}"/>
              </a:ext>
            </a:extLst>
          </p:cNvPr>
          <p:cNvCxnSpPr>
            <a:cxnSpLocks/>
            <a:stCxn id="36" idx="0"/>
            <a:endCxn id="26" idx="0"/>
          </p:cNvCxnSpPr>
          <p:nvPr/>
        </p:nvCxnSpPr>
        <p:spPr>
          <a:xfrm rot="16200000" flipH="1">
            <a:off x="4354484" y="-284009"/>
            <a:ext cx="386547" cy="2155810"/>
          </a:xfrm>
          <a:prstGeom prst="bentConnector3">
            <a:avLst>
              <a:gd name="adj1" fmla="val -591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A85EC-A6FF-D968-A1F8-D2C4C9FB5680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795516-CE9B-C1BA-7E36-176A05BAB92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Task_008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4D1BF-1ED6-9239-3A34-37C6F146039F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DAE03F-4701-5412-EE00-66337360921B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Get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Credential/send SMTP Mail Message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C58D2-609A-E40F-E904-F24001DC9E7F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1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BA76AA-94EC-D1C3-6487-32C5DEF0BE10}"/>
              </a:ext>
            </a:extLst>
          </p:cNvPr>
          <p:cNvSpPr txBox="1">
            <a:spLocks/>
          </p:cNvSpPr>
          <p:nvPr/>
        </p:nvSpPr>
        <p:spPr>
          <a:xfrm>
            <a:off x="193880" y="113686"/>
            <a:ext cx="2324732" cy="22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  <a:ea typeface="나눔고딕" pitchFamily="2" charset="-127"/>
              </a:rPr>
              <a:t>Subject</a:t>
            </a:r>
            <a:endParaRPr lang="ko-KR" altLang="en-US" sz="1600" dirty="0">
              <a:latin typeface="+mn-lt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19E9B2-3294-954A-DB5F-ED026796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1026459"/>
            <a:ext cx="8480612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1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1"/>
          <p:cNvSpPr txBox="1">
            <a:spLocks/>
          </p:cNvSpPr>
          <p:nvPr/>
        </p:nvSpPr>
        <p:spPr>
          <a:xfrm>
            <a:off x="135690" y="128241"/>
            <a:ext cx="2324732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Process Structure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143F88-259B-805B-80B5-513B8701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49930"/>
              </p:ext>
            </p:extLst>
          </p:nvPr>
        </p:nvGraphicFramePr>
        <p:xfrm>
          <a:off x="528924" y="970679"/>
          <a:ext cx="3496235" cy="7325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96235">
                  <a:extLst>
                    <a:ext uri="{9D8B030D-6E8A-4147-A177-3AD203B41FA5}">
                      <a16:colId xmlns:a16="http://schemas.microsoft.com/office/drawing/2014/main" val="1136454147"/>
                    </a:ext>
                  </a:extLst>
                </a:gridCol>
              </a:tblGrid>
              <a:tr h="732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itchFamily="2" charset="-127"/>
                          <a:ea typeface="나눔고딕" pitchFamily="2" charset="-127"/>
                        </a:rPr>
                        <a:t>자료수급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8803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068FF3-8891-8CFF-F305-77C08A501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6121"/>
              </p:ext>
            </p:extLst>
          </p:nvPr>
        </p:nvGraphicFramePr>
        <p:xfrm>
          <a:off x="8125017" y="970679"/>
          <a:ext cx="3490258" cy="7325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90258">
                  <a:extLst>
                    <a:ext uri="{9D8B030D-6E8A-4147-A177-3AD203B41FA5}">
                      <a16:colId xmlns:a16="http://schemas.microsoft.com/office/drawing/2014/main" val="1136454147"/>
                    </a:ext>
                  </a:extLst>
                </a:gridCol>
              </a:tblGrid>
              <a:tr h="732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itchFamily="2" charset="-127"/>
                          <a:ea typeface="나눔고딕" pitchFamily="2" charset="-127"/>
                        </a:rPr>
                        <a:t>결과생성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8803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1F1FD6-468F-6119-5268-25CB69C0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35233"/>
              </p:ext>
            </p:extLst>
          </p:nvPr>
        </p:nvGraphicFramePr>
        <p:xfrm>
          <a:off x="4329959" y="970679"/>
          <a:ext cx="3490258" cy="7325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90258">
                  <a:extLst>
                    <a:ext uri="{9D8B030D-6E8A-4147-A177-3AD203B41FA5}">
                      <a16:colId xmlns:a16="http://schemas.microsoft.com/office/drawing/2014/main" val="1136454147"/>
                    </a:ext>
                  </a:extLst>
                </a:gridCol>
              </a:tblGrid>
              <a:tr h="732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itchFamily="2" charset="-127"/>
                          <a:ea typeface="나눔고딕" pitchFamily="2" charset="-127"/>
                        </a:rPr>
                        <a:t>작업진행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8803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96FB4EC-4323-875A-F167-10F8744423F5}"/>
              </a:ext>
            </a:extLst>
          </p:cNvPr>
          <p:cNvSpPr/>
          <p:nvPr/>
        </p:nvSpPr>
        <p:spPr>
          <a:xfrm>
            <a:off x="528921" y="1939393"/>
            <a:ext cx="3496240" cy="394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데이터 수급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19C2E-3E37-F703-85B7-EFEE2669FAC1}"/>
              </a:ext>
            </a:extLst>
          </p:cNvPr>
          <p:cNvSpPr txBox="1"/>
          <p:nvPr/>
        </p:nvSpPr>
        <p:spPr>
          <a:xfrm>
            <a:off x="638783" y="2388395"/>
            <a:ext cx="2229608" cy="81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메일 계정 접속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파일 초기화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경로 변수화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3929A-B4B3-0EF3-7EDF-BCF46F1679A6}"/>
              </a:ext>
            </a:extLst>
          </p:cNvPr>
          <p:cNvSpPr/>
          <p:nvPr/>
        </p:nvSpPr>
        <p:spPr>
          <a:xfrm>
            <a:off x="528919" y="3130301"/>
            <a:ext cx="3496240" cy="394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텍스트 추출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14786-8455-EEDB-4D7F-04E70772837B}"/>
              </a:ext>
            </a:extLst>
          </p:cNvPr>
          <p:cNvSpPr txBox="1"/>
          <p:nvPr/>
        </p:nvSpPr>
        <p:spPr>
          <a:xfrm>
            <a:off x="609600" y="3574416"/>
            <a:ext cx="3121297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메일 본문 전체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str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로 수급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가공하여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keywordList/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검색일자 확인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5317FD-CAF3-C4FA-D2A9-AE19D8E68536}"/>
              </a:ext>
            </a:extLst>
          </p:cNvPr>
          <p:cNvSpPr/>
          <p:nvPr/>
        </p:nvSpPr>
        <p:spPr>
          <a:xfrm>
            <a:off x="528919" y="4321209"/>
            <a:ext cx="3496240" cy="394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기준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datatable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FCEA5-E658-E7BA-527B-ED99128BAC9F}"/>
              </a:ext>
            </a:extLst>
          </p:cNvPr>
          <p:cNvSpPr txBox="1"/>
          <p:nvPr/>
        </p:nvSpPr>
        <p:spPr>
          <a:xfrm>
            <a:off x="549561" y="4770211"/>
            <a:ext cx="3372199" cy="182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사이트 진입 및 추출한 텍스트의 일자를 조건으로 데이터 검색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Filtered Table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extract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하여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최소한의 항목으로 초기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세팅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REFramework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 사용할 형태로 구조화한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data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table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TransactionData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로 활용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검색하여 추출한 결과값을 적재할 가데이터 선행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76254-6DE8-C05F-DA1A-AEEED428436D}"/>
              </a:ext>
            </a:extLst>
          </p:cNvPr>
          <p:cNvSpPr/>
          <p:nvPr/>
        </p:nvSpPr>
        <p:spPr>
          <a:xfrm>
            <a:off x="4329959" y="1939392"/>
            <a:ext cx="3490258" cy="394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Task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0E089-AC63-A500-FEBF-0ABD9FDA0C11}"/>
              </a:ext>
            </a:extLst>
          </p:cNvPr>
          <p:cNvSpPr txBox="1"/>
          <p:nvPr/>
        </p:nvSpPr>
        <p:spPr>
          <a:xfrm>
            <a:off x="4460240" y="2333839"/>
            <a:ext cx="3359977" cy="233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TransactionData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에서 받아오는 항목 중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URL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을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다이렉트로 활용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매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transactionItem loop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시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필요한 자료를 검색하여 해당 결과값을 추출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가데이터에 적재하여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end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에서 활용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원데이터에서 재가공이 필요한 공정을 염두에 두어 데이터 인수 활용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245AAF-A8D1-D4AF-E839-31EB7331580D}"/>
              </a:ext>
            </a:extLst>
          </p:cNvPr>
          <p:cNvSpPr/>
          <p:nvPr/>
        </p:nvSpPr>
        <p:spPr>
          <a:xfrm>
            <a:off x="8125017" y="1939392"/>
            <a:ext cx="3490258" cy="394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데이터 작성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000D19-A2DC-6426-95D2-8A0E5C398928}"/>
              </a:ext>
            </a:extLst>
          </p:cNvPr>
          <p:cNvSpPr txBox="1"/>
          <p:nvPr/>
        </p:nvSpPr>
        <p:spPr>
          <a:xfrm>
            <a:off x="8255297" y="2378665"/>
            <a:ext cx="3236535" cy="131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추출한 데이터를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개의 시트에 작성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시트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시트명을 현재일자 기준으로 변경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시트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2.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원본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 위반일자를 현재일자로 필터링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시트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원본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 위반사항 항목의 데이터에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init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에서 추출한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List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포함 여부 필터링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BD56C-F71D-B52E-70BB-821EC4644325}"/>
              </a:ext>
            </a:extLst>
          </p:cNvPr>
          <p:cNvSpPr/>
          <p:nvPr/>
        </p:nvSpPr>
        <p:spPr>
          <a:xfrm>
            <a:off x="8125014" y="4004060"/>
            <a:ext cx="3490258" cy="394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발송할 메일 형태 가공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DF2A10-D3FE-183E-9E0B-0341324E6862}"/>
              </a:ext>
            </a:extLst>
          </p:cNvPr>
          <p:cNvSpPr/>
          <p:nvPr/>
        </p:nvSpPr>
        <p:spPr>
          <a:xfrm>
            <a:off x="8125014" y="5296569"/>
            <a:ext cx="3490258" cy="394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결과 공유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787192-88C7-5263-1876-0C02D6725221}"/>
              </a:ext>
            </a:extLst>
          </p:cNvPr>
          <p:cNvSpPr txBox="1"/>
          <p:nvPr/>
        </p:nvSpPr>
        <p:spPr>
          <a:xfrm>
            <a:off x="8338676" y="4448176"/>
            <a:ext cx="2669984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특정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를 다이렉트로 노출하기 위한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html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생성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D5AB9C-F7C8-A71C-6FDC-312155228869}"/>
              </a:ext>
            </a:extLst>
          </p:cNvPr>
          <p:cNvSpPr txBox="1"/>
          <p:nvPr/>
        </p:nvSpPr>
        <p:spPr>
          <a:xfrm>
            <a:off x="8338674" y="5745571"/>
            <a:ext cx="3153157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Html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형태의 표를 본문에 노출하고 첨부파일을 포함하는 메일 작성 및 발송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7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2210C05-1C26-84D4-0748-F437B204C90D}"/>
              </a:ext>
            </a:extLst>
          </p:cNvPr>
          <p:cNvSpPr/>
          <p:nvPr/>
        </p:nvSpPr>
        <p:spPr>
          <a:xfrm>
            <a:off x="843756" y="1762005"/>
            <a:ext cx="3576269" cy="3928791"/>
          </a:xfrm>
          <a:prstGeom prst="rect">
            <a:avLst/>
          </a:prstGeom>
          <a:solidFill>
            <a:srgbClr val="FFF3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912559-70F4-5CC4-DAE3-197AA44A50C9}"/>
              </a:ext>
            </a:extLst>
          </p:cNvPr>
          <p:cNvSpPr/>
          <p:nvPr/>
        </p:nvSpPr>
        <p:spPr>
          <a:xfrm>
            <a:off x="4399741" y="1762005"/>
            <a:ext cx="3005644" cy="1175589"/>
          </a:xfrm>
          <a:prstGeom prst="rect">
            <a:avLst/>
          </a:prstGeom>
          <a:solidFill>
            <a:srgbClr val="FFF3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D07A3C-0263-B676-2016-2F811528B33A}"/>
              </a:ext>
            </a:extLst>
          </p:cNvPr>
          <p:cNvSpPr txBox="1">
            <a:spLocks/>
          </p:cNvSpPr>
          <p:nvPr/>
        </p:nvSpPr>
        <p:spPr>
          <a:xfrm>
            <a:off x="135690" y="128241"/>
            <a:ext cx="2324732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latin typeface="나눔고딕" pitchFamily="2" charset="-127"/>
                <a:ea typeface="나눔고딕" pitchFamily="2" charset="-127"/>
              </a:rPr>
              <a:t>Flow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0" name="꺾인 연결선 77">
            <a:extLst>
              <a:ext uri="{FF2B5EF4-FFF2-40B4-BE49-F238E27FC236}">
                <a16:creationId xmlns:a16="http://schemas.microsoft.com/office/drawing/2014/main" id="{340268D5-9AE0-7A75-198A-35BDE7A631A9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3149049" y="2338907"/>
            <a:ext cx="880733" cy="27685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DFCF3-3E00-C2EA-EFDA-BC8B5B15DCAF}"/>
              </a:ext>
            </a:extLst>
          </p:cNvPr>
          <p:cNvSpPr/>
          <p:nvPr/>
        </p:nvSpPr>
        <p:spPr>
          <a:xfrm>
            <a:off x="7716885" y="2760493"/>
            <a:ext cx="3766313" cy="3167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7A28C-F9C5-1022-31C1-F3F0E653CB01}"/>
              </a:ext>
            </a:extLst>
          </p:cNvPr>
          <p:cNvSpPr/>
          <p:nvPr/>
        </p:nvSpPr>
        <p:spPr>
          <a:xfrm>
            <a:off x="4840670" y="4674797"/>
            <a:ext cx="3015089" cy="125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3D11DB-7248-9258-A3A7-49DC26EFB9DA}"/>
              </a:ext>
            </a:extLst>
          </p:cNvPr>
          <p:cNvSpPr/>
          <p:nvPr/>
        </p:nvSpPr>
        <p:spPr>
          <a:xfrm>
            <a:off x="1301318" y="4927464"/>
            <a:ext cx="1847731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TransactionData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7899A9-BBFC-D0CE-7B1B-6F6FCA54162E}"/>
              </a:ext>
            </a:extLst>
          </p:cNvPr>
          <p:cNvSpPr/>
          <p:nvPr/>
        </p:nvSpPr>
        <p:spPr>
          <a:xfrm>
            <a:off x="4029782" y="1342316"/>
            <a:ext cx="4149017" cy="496824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BB8298-5A11-6F6D-FF5C-FAFBCBE0E4D6}"/>
              </a:ext>
            </a:extLst>
          </p:cNvPr>
          <p:cNvSpPr/>
          <p:nvPr/>
        </p:nvSpPr>
        <p:spPr>
          <a:xfrm>
            <a:off x="5172135" y="1142323"/>
            <a:ext cx="184773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400" b="1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Browser</a:t>
            </a:r>
            <a:r>
              <a:rPr lang="ko-KR" altLang="en-US" sz="1400" b="1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 진입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9C012-934B-0019-BBB1-095449774D80}"/>
              </a:ext>
            </a:extLst>
          </p:cNvPr>
          <p:cNvSpPr txBox="1"/>
          <p:nvPr/>
        </p:nvSpPr>
        <p:spPr>
          <a:xfrm>
            <a:off x="4029782" y="2151868"/>
            <a:ext cx="3310619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제공된 조건으로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date table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추출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13D2B-42DB-3316-0774-30C457000C54}"/>
              </a:ext>
            </a:extLst>
          </p:cNvPr>
          <p:cNvSpPr txBox="1"/>
          <p:nvPr/>
        </p:nvSpPr>
        <p:spPr>
          <a:xfrm>
            <a:off x="4545382" y="5137812"/>
            <a:ext cx="3643577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추출한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Item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으로 정보 검색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E9A431-D443-BC89-5E92-79467A629205}"/>
              </a:ext>
            </a:extLst>
          </p:cNvPr>
          <p:cNvSpPr txBox="1"/>
          <p:nvPr/>
        </p:nvSpPr>
        <p:spPr>
          <a:xfrm>
            <a:off x="4840670" y="3334704"/>
            <a:ext cx="2611838" cy="9693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bIns="144000" rtlCol="0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TransactionItem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(URL)</a:t>
            </a:r>
            <a:endParaRPr lang="ko-KR" altLang="en-US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13CDB5-B5F4-DC90-97DE-B2274E7A0701}"/>
              </a:ext>
            </a:extLst>
          </p:cNvPr>
          <p:cNvCxnSpPr>
            <a:cxnSpLocks/>
          </p:cNvCxnSpPr>
          <p:nvPr/>
        </p:nvCxnSpPr>
        <p:spPr>
          <a:xfrm>
            <a:off x="9836080" y="4023744"/>
            <a:ext cx="0" cy="3272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574596E-A3AC-00ED-79D3-A1031FA8FFC8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146589" y="2967674"/>
            <a:ext cx="0" cy="3670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6D2D2C5-B074-25E5-508A-05572402854A}"/>
              </a:ext>
            </a:extLst>
          </p:cNvPr>
          <p:cNvCxnSpPr>
            <a:cxnSpLocks/>
          </p:cNvCxnSpPr>
          <p:nvPr/>
        </p:nvCxnSpPr>
        <p:spPr>
          <a:xfrm>
            <a:off x="6146589" y="4280904"/>
            <a:ext cx="0" cy="4662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육각형 3">
            <a:extLst>
              <a:ext uri="{FF2B5EF4-FFF2-40B4-BE49-F238E27FC236}">
                <a16:creationId xmlns:a16="http://schemas.microsoft.com/office/drawing/2014/main" id="{330B84F5-D6C5-0945-E0BE-364AC98C38EB}"/>
              </a:ext>
            </a:extLst>
          </p:cNvPr>
          <p:cNvSpPr/>
          <p:nvPr/>
        </p:nvSpPr>
        <p:spPr>
          <a:xfrm>
            <a:off x="1291159" y="3320676"/>
            <a:ext cx="1821786" cy="36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메일에서 수급 성공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02AA40-2C3B-9D9B-BFF4-E61DC2BDF6FA}"/>
              </a:ext>
            </a:extLst>
          </p:cNvPr>
          <p:cNvSpPr/>
          <p:nvPr/>
        </p:nvSpPr>
        <p:spPr>
          <a:xfrm>
            <a:off x="1200028" y="2827008"/>
            <a:ext cx="2093526" cy="151712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D280D5-EEF3-15DC-CC79-5B7B28504E2B}"/>
              </a:ext>
            </a:extLst>
          </p:cNvPr>
          <p:cNvSpPr/>
          <p:nvPr/>
        </p:nvSpPr>
        <p:spPr>
          <a:xfrm>
            <a:off x="1301318" y="2678091"/>
            <a:ext cx="184773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자료 수급</a:t>
            </a: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AE28F0F-CA7B-DCB4-DFB9-209A2FF1FB94}"/>
              </a:ext>
            </a:extLst>
          </p:cNvPr>
          <p:cNvSpPr/>
          <p:nvPr/>
        </p:nvSpPr>
        <p:spPr>
          <a:xfrm>
            <a:off x="1301650" y="3860688"/>
            <a:ext cx="1821786" cy="36000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메일에서 수급 실패</a:t>
            </a:r>
          </a:p>
        </p:txBody>
      </p:sp>
      <p:cxnSp>
        <p:nvCxnSpPr>
          <p:cNvPr id="15" name="꺾인 연결선 77">
            <a:extLst>
              <a:ext uri="{FF2B5EF4-FFF2-40B4-BE49-F238E27FC236}">
                <a16:creationId xmlns:a16="http://schemas.microsoft.com/office/drawing/2014/main" id="{19920465-E5BD-FF80-BB2B-94721CC0EAF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rot="10800000" flipH="1" flipV="1">
            <a:off x="1291158" y="3500676"/>
            <a:ext cx="10159" cy="1606788"/>
          </a:xfrm>
          <a:prstGeom prst="bentConnector3">
            <a:avLst>
              <a:gd name="adj1" fmla="val -2250221"/>
            </a:avLst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5FD7A7-3619-0D35-E1E4-7A99067E3B34}"/>
              </a:ext>
            </a:extLst>
          </p:cNvPr>
          <p:cNvSpPr/>
          <p:nvPr/>
        </p:nvSpPr>
        <p:spPr>
          <a:xfrm>
            <a:off x="8711472" y="3168379"/>
            <a:ext cx="2193956" cy="252241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746010-7773-858C-9C2D-DFC614CC9DBC}"/>
              </a:ext>
            </a:extLst>
          </p:cNvPr>
          <p:cNvSpPr/>
          <p:nvPr/>
        </p:nvSpPr>
        <p:spPr>
          <a:xfrm>
            <a:off x="8852796" y="2971189"/>
            <a:ext cx="1873011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메일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수급여부 조건 분기</a:t>
            </a: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B22C96C4-0DAC-43B5-8CB3-14491ECE543C}"/>
              </a:ext>
            </a:extLst>
          </p:cNvPr>
          <p:cNvSpPr/>
          <p:nvPr/>
        </p:nvSpPr>
        <p:spPr>
          <a:xfrm>
            <a:off x="8915027" y="3646436"/>
            <a:ext cx="1821786" cy="36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/>
            <a:r>
              <a:rPr lang="ko-KR" altLang="en-US" sz="11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결과 작성 및 </a:t>
            </a:r>
            <a:r>
              <a:rPr lang="en-US" altLang="ko-KR" sz="11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dt </a:t>
            </a:r>
            <a:r>
              <a:rPr lang="ko-KR" altLang="en-US" sz="11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가공</a:t>
            </a: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860D80F-3088-6BA8-D00A-F4C689814173}"/>
              </a:ext>
            </a:extLst>
          </p:cNvPr>
          <p:cNvSpPr/>
          <p:nvPr/>
        </p:nvSpPr>
        <p:spPr>
          <a:xfrm>
            <a:off x="8925187" y="4350974"/>
            <a:ext cx="1821786" cy="36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/>
            <a:r>
              <a:rPr lang="ko-KR" altLang="en-US" sz="11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적재성공한 파일 공유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F7064EBF-6F3C-72C2-29AB-C454B41C9020}"/>
              </a:ext>
            </a:extLst>
          </p:cNvPr>
          <p:cNvSpPr/>
          <p:nvPr/>
        </p:nvSpPr>
        <p:spPr>
          <a:xfrm>
            <a:off x="8925187" y="5134619"/>
            <a:ext cx="1821786" cy="36000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수급 실패 알림 발송</a:t>
            </a:r>
          </a:p>
        </p:txBody>
      </p:sp>
      <p:cxnSp>
        <p:nvCxnSpPr>
          <p:cNvPr id="21" name="꺾인 연결선 77">
            <a:extLst>
              <a:ext uri="{FF2B5EF4-FFF2-40B4-BE49-F238E27FC236}">
                <a16:creationId xmlns:a16="http://schemas.microsoft.com/office/drawing/2014/main" id="{29E02822-C8D1-CFED-1543-38223698BC0D}"/>
              </a:ext>
            </a:extLst>
          </p:cNvPr>
          <p:cNvCxnSpPr>
            <a:cxnSpLocks/>
            <a:stCxn id="28" idx="3"/>
            <a:endCxn id="31" idx="3"/>
          </p:cNvCxnSpPr>
          <p:nvPr/>
        </p:nvCxnSpPr>
        <p:spPr>
          <a:xfrm flipV="1">
            <a:off x="8188959" y="3826436"/>
            <a:ext cx="726068" cy="14984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77">
            <a:extLst>
              <a:ext uri="{FF2B5EF4-FFF2-40B4-BE49-F238E27FC236}">
                <a16:creationId xmlns:a16="http://schemas.microsoft.com/office/drawing/2014/main" id="{D7EA615D-DDB2-F4FE-B892-FC0CE8437282}"/>
              </a:ext>
            </a:extLst>
          </p:cNvPr>
          <p:cNvCxnSpPr>
            <a:cxnSpLocks/>
            <a:stCxn id="9" idx="3"/>
            <a:endCxn id="43" idx="0"/>
          </p:cNvCxnSpPr>
          <p:nvPr/>
        </p:nvCxnSpPr>
        <p:spPr>
          <a:xfrm rot="10800000" flipH="1" flipV="1">
            <a:off x="1301649" y="4040687"/>
            <a:ext cx="9445323" cy="1273931"/>
          </a:xfrm>
          <a:prstGeom prst="bentConnector5">
            <a:avLst>
              <a:gd name="adj1" fmla="val -7925"/>
              <a:gd name="adj2" fmla="val -242741"/>
              <a:gd name="adj3" fmla="val 104983"/>
            </a:avLst>
          </a:prstGeom>
          <a:ln w="28575">
            <a:solidFill>
              <a:schemeClr val="accent4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3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F1047B-D519-87D8-85E0-089B66AD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83" y="322729"/>
            <a:ext cx="3882830" cy="156882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2AADC2-52E3-64A4-71EA-BB47298410A1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B55F4F-E8A3-719F-2769-F76A69B8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168228-38BB-BFE4-F0C0-E0AE31845471}"/>
                </a:ext>
              </a:extLst>
            </p:cNvPr>
            <p:cNvSpPr/>
            <p:nvPr/>
          </p:nvSpPr>
          <p:spPr>
            <a:xfrm flipH="1">
              <a:off x="102095" y="434894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15215E4-5FF7-02AB-B672-A221A576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77" y="1920873"/>
            <a:ext cx="3805988" cy="4796855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989358" y="28847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2957503" y="177444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F40CAA-B57F-AE1F-7FFB-709186F9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28438"/>
              </p:ext>
            </p:extLst>
          </p:nvPr>
        </p:nvGraphicFramePr>
        <p:xfrm>
          <a:off x="9584267" y="611205"/>
          <a:ext cx="2514602" cy="261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 경로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clear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진행할 작업 파일이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선존재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여부를 확인하고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clear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한 환경을 세팅한다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경로변수 선언 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&lt;Setting&gt;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시트에서 작업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Pair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설정할 계정 및 데이터를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Dictionary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형식으로 받아올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key/value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저장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결과파일 여부 확인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PathExists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산출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IF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bl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값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then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존재하는 파일 삭제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C4EC97B-B584-091F-F974-957BCBD6140B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Multiple Assign/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PathExist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/IF/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DeleteFile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AE4A5F4-C832-5A44-7703-8C5A4BED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18786"/>
              </p:ext>
            </p:extLst>
          </p:nvPr>
        </p:nvGraphicFramePr>
        <p:xfrm>
          <a:off x="9592645" y="5976281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"C:\Users\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송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\OneDrive\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\UiPath\2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차과제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의약품안전나라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_20240425_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김하정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\Data\Output"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34167"/>
              </p:ext>
            </p:extLst>
          </p:nvPr>
        </p:nvGraphicFramePr>
        <p:xfrm>
          <a:off x="9584267" y="611205"/>
          <a:ext cx="2514602" cy="320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계정 접근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 시 적용해야 할 조건 정보 추출을 위하여 이메일 리스트를 수급한다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Uipath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gmail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계정 확인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Imap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Message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email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접근하여 조건에 해당하는 메일 리스트로 추출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-1. Host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정보 확인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2-2. Login : 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번에서 생성한 이메일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비밀번호 변수 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2-3. Option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필터식 사용 가능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2-4. Output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받은 메일 리스트로 받는 변수 생성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22720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Get credential/Get 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Imap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 Message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79986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46681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AC5ADC-2EC6-FD1D-E6D1-CCCF0689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32" y="393306"/>
            <a:ext cx="2755858" cy="60713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2EB29D2-8D05-7758-3C0A-EA7AA2B7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23" y="1153148"/>
            <a:ext cx="3185430" cy="3170440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273949" y="100587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4E8AF6-A83A-C6BF-74AA-AD6C99131D1E}"/>
              </a:ext>
            </a:extLst>
          </p:cNvPr>
          <p:cNvSpPr/>
          <p:nvPr/>
        </p:nvSpPr>
        <p:spPr>
          <a:xfrm flipH="1">
            <a:off x="3020110" y="2827937"/>
            <a:ext cx="1982196" cy="14956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4">
            <a:extLst>
              <a:ext uri="{FF2B5EF4-FFF2-40B4-BE49-F238E27FC236}">
                <a16:creationId xmlns:a16="http://schemas.microsoft.com/office/drawing/2014/main" id="{D6AC41FC-FCD0-24D6-6E16-38BA1CA44EA1}"/>
              </a:ext>
            </a:extLst>
          </p:cNvPr>
          <p:cNvCxnSpPr>
            <a:cxnSpLocks/>
            <a:stCxn id="28" idx="1"/>
          </p:cNvCxnSpPr>
          <p:nvPr/>
        </p:nvCxnSpPr>
        <p:spPr>
          <a:xfrm flipV="1">
            <a:off x="5002306" y="2366682"/>
            <a:ext cx="1413726" cy="12090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형 설명선 46">
            <a:extLst>
              <a:ext uri="{FF2B5EF4-FFF2-40B4-BE49-F238E27FC236}">
                <a16:creationId xmlns:a16="http://schemas.microsoft.com/office/drawing/2014/main" id="{65333AB9-13C5-A97D-7F3B-3BD2CACE5967}"/>
              </a:ext>
            </a:extLst>
          </p:cNvPr>
          <p:cNvSpPr/>
          <p:nvPr/>
        </p:nvSpPr>
        <p:spPr>
          <a:xfrm>
            <a:off x="2872835" y="267667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3" name="타원형 설명선 46">
            <a:extLst>
              <a:ext uri="{FF2B5EF4-FFF2-40B4-BE49-F238E27FC236}">
                <a16:creationId xmlns:a16="http://schemas.microsoft.com/office/drawing/2014/main" id="{9D3A8E8D-C102-5D7E-7C1A-4C164B2AE13B}"/>
              </a:ext>
            </a:extLst>
          </p:cNvPr>
          <p:cNvSpPr/>
          <p:nvPr/>
        </p:nvSpPr>
        <p:spPr>
          <a:xfrm>
            <a:off x="6290800" y="108544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36" name="타원형 설명선 46">
            <a:extLst>
              <a:ext uri="{FF2B5EF4-FFF2-40B4-BE49-F238E27FC236}">
                <a16:creationId xmlns:a16="http://schemas.microsoft.com/office/drawing/2014/main" id="{87419EF1-2FB8-45CF-6614-D118E6039521}"/>
              </a:ext>
            </a:extLst>
          </p:cNvPr>
          <p:cNvSpPr/>
          <p:nvPr/>
        </p:nvSpPr>
        <p:spPr>
          <a:xfrm>
            <a:off x="6290800" y="196421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2-2</a:t>
            </a:r>
            <a:endParaRPr lang="ko-KR" altLang="en-US" sz="1000" b="1" dirty="0"/>
          </a:p>
        </p:txBody>
      </p:sp>
      <p:sp>
        <p:nvSpPr>
          <p:cNvPr id="37" name="타원형 설명선 46">
            <a:extLst>
              <a:ext uri="{FF2B5EF4-FFF2-40B4-BE49-F238E27FC236}">
                <a16:creationId xmlns:a16="http://schemas.microsoft.com/office/drawing/2014/main" id="{07B89C07-77C8-D9CB-0765-46F81E940B9C}"/>
              </a:ext>
            </a:extLst>
          </p:cNvPr>
          <p:cNvSpPr/>
          <p:nvPr/>
        </p:nvSpPr>
        <p:spPr>
          <a:xfrm>
            <a:off x="6290800" y="391990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2-3</a:t>
            </a:r>
            <a:endParaRPr lang="ko-KR" altLang="en-US" sz="1000" b="1" dirty="0"/>
          </a:p>
        </p:txBody>
      </p:sp>
      <p:sp>
        <p:nvSpPr>
          <p:cNvPr id="39" name="타원형 설명선 46">
            <a:extLst>
              <a:ext uri="{FF2B5EF4-FFF2-40B4-BE49-F238E27FC236}">
                <a16:creationId xmlns:a16="http://schemas.microsoft.com/office/drawing/2014/main" id="{73701001-4FEB-B389-8BEF-552164C6BE08}"/>
              </a:ext>
            </a:extLst>
          </p:cNvPr>
          <p:cNvSpPr/>
          <p:nvPr/>
        </p:nvSpPr>
        <p:spPr>
          <a:xfrm>
            <a:off x="6290800" y="591674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2-4</a:t>
            </a:r>
            <a:endParaRPr lang="ko-KR" altLang="en-US" sz="1000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B669DAD-EBA5-BE9E-FE64-AAA4ADA6021A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8EA32B7-D831-B936-2C07-1CF09FD1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AA9FD7-D7A4-A722-8CAD-9D4110C10357}"/>
                </a:ext>
              </a:extLst>
            </p:cNvPr>
            <p:cNvSpPr/>
            <p:nvPr/>
          </p:nvSpPr>
          <p:spPr>
            <a:xfrm flipH="1">
              <a:off x="102095" y="1245015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F516F20-828B-DD59-A450-57EAAA7B1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21179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9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71468"/>
              </p:ext>
            </p:extLst>
          </p:nvPr>
        </p:nvGraphicFramePr>
        <p:xfrm>
          <a:off x="9584267" y="611205"/>
          <a:ext cx="2514602" cy="248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이메일에서 필터링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필요한 정보가 있는 이메일 수급을 위해 메일 전체 필터링한다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받은 이메일 리스트를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curentMailMessage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받은 이메일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List 1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세부 필터링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메일제목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contains(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의약품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then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메일의 본문을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string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변수로 받아서 출력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else : for each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계속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For each/IF/Assign/Break/Continue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30135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8947E938-96B4-0E4D-B20B-28467976F34C}"/>
              </a:ext>
            </a:extLst>
          </p:cNvPr>
          <p:cNvSpPr/>
          <p:nvPr/>
        </p:nvSpPr>
        <p:spPr>
          <a:xfrm>
            <a:off x="4252906" y="197587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FE2393-5A85-F3A8-6485-8B36721EE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2" t="3885" r="24190" b="13186"/>
          <a:stretch/>
        </p:blipFill>
        <p:spPr>
          <a:xfrm>
            <a:off x="2669555" y="392916"/>
            <a:ext cx="4594664" cy="6187850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593998" y="39291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3D4945-A2D7-9858-60E3-05E35BC97E2B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CEB9FD0-8EB6-E606-62F2-89523FF3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8273339-8689-7F30-68BA-1CFF6538DE9B}"/>
                </a:ext>
              </a:extLst>
            </p:cNvPr>
            <p:cNvSpPr/>
            <p:nvPr/>
          </p:nvSpPr>
          <p:spPr>
            <a:xfrm flipH="1">
              <a:off x="102095" y="1260299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타원형 설명선 46">
            <a:extLst>
              <a:ext uri="{FF2B5EF4-FFF2-40B4-BE49-F238E27FC236}">
                <a16:creationId xmlns:a16="http://schemas.microsoft.com/office/drawing/2014/main" id="{F36BE9BE-9C98-5E88-7625-C02A453970E2}"/>
              </a:ext>
            </a:extLst>
          </p:cNvPr>
          <p:cNvSpPr/>
          <p:nvPr/>
        </p:nvSpPr>
        <p:spPr>
          <a:xfrm>
            <a:off x="2945608" y="170887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0166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F906AA-6D8E-632A-2523-CD8FEDC30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CF5B65-9A96-F5FE-2BBE-BF889EAC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85" y="752485"/>
            <a:ext cx="3489161" cy="5716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7FB24-A860-24D0-AD3E-6C8D34B3E2D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28002-CEEF-E7FF-3DBC-70E634211192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Text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to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LeftRight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 assign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EFD1B-11DD-649B-205F-566F0C701C5D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9D951-C56D-E1AD-A717-C87479831A0D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CDD02AD6-0407-3AA7-4AE5-B5F27DA55822}"/>
              </a:ext>
            </a:extLst>
          </p:cNvPr>
          <p:cNvSpPr/>
          <p:nvPr/>
        </p:nvSpPr>
        <p:spPr>
          <a:xfrm>
            <a:off x="3341766" y="45738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465365-62DB-CE20-9513-2A75588F53AC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370BDE7-CB5F-93FB-1A27-2B2A4FE08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FB2316-F090-EAA7-54CF-FD4932F7EF92}"/>
                </a:ext>
              </a:extLst>
            </p:cNvPr>
            <p:cNvSpPr/>
            <p:nvPr/>
          </p:nvSpPr>
          <p:spPr>
            <a:xfrm flipH="1">
              <a:off x="102095" y="2131555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CEEB3F-24CA-C391-D74F-89C19544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99043"/>
              </p:ext>
            </p:extLst>
          </p:nvPr>
        </p:nvGraphicFramePr>
        <p:xfrm>
          <a:off x="9597751" y="611205"/>
          <a:ext cx="2501118" cy="251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검색정보 추출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걸러진 이메일 본문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변수를 받아서 확인한 텍스트를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검색어 가공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: 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“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 : 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 기간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“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검색어 추출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List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형태로 변수 생성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타원형 설명선 46">
            <a:extLst>
              <a:ext uri="{FF2B5EF4-FFF2-40B4-BE49-F238E27FC236}">
                <a16:creationId xmlns:a16="http://schemas.microsoft.com/office/drawing/2014/main" id="{4A2FEE68-FAF1-C41D-3D51-789D4B49712D}"/>
              </a:ext>
            </a:extLst>
          </p:cNvPr>
          <p:cNvSpPr/>
          <p:nvPr/>
        </p:nvSpPr>
        <p:spPr>
          <a:xfrm>
            <a:off x="3011357" y="557499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A6D1B3-ECB2-7F87-41ED-78FA3C841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76" t="27868" r="10028" b="31321"/>
          <a:stretch/>
        </p:blipFill>
        <p:spPr>
          <a:xfrm>
            <a:off x="6448206" y="2789077"/>
            <a:ext cx="2998432" cy="26076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07F824-0FAF-9845-E9F2-61E5D35E4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8" t="12376" r="73374" b="45024"/>
          <a:stretch/>
        </p:blipFill>
        <p:spPr>
          <a:xfrm>
            <a:off x="307474" y="2608729"/>
            <a:ext cx="2944873" cy="285361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10656BB-6D55-6A31-E0FD-881622C1596D}"/>
              </a:ext>
            </a:extLst>
          </p:cNvPr>
          <p:cNvSpPr/>
          <p:nvPr/>
        </p:nvSpPr>
        <p:spPr>
          <a:xfrm>
            <a:off x="3694217" y="4706373"/>
            <a:ext cx="815032" cy="31385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11F87-38E4-A29E-85EF-5C8EEE59A531}"/>
              </a:ext>
            </a:extLst>
          </p:cNvPr>
          <p:cNvSpPr/>
          <p:nvPr/>
        </p:nvSpPr>
        <p:spPr>
          <a:xfrm>
            <a:off x="6448205" y="2789076"/>
            <a:ext cx="2998431" cy="260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꺾인 연결선 4">
            <a:extLst>
              <a:ext uri="{FF2B5EF4-FFF2-40B4-BE49-F238E27FC236}">
                <a16:creationId xmlns:a16="http://schemas.microsoft.com/office/drawing/2014/main" id="{1A1548E4-CA8D-5BD1-4CFF-83E6A3E1A474}"/>
              </a:ext>
            </a:extLst>
          </p:cNvPr>
          <p:cNvCxnSpPr>
            <a:cxnSpLocks/>
            <a:stCxn id="5" idx="6"/>
            <a:endCxn id="22" idx="1"/>
          </p:cNvCxnSpPr>
          <p:nvPr/>
        </p:nvCxnSpPr>
        <p:spPr>
          <a:xfrm flipV="1">
            <a:off x="4509249" y="4092915"/>
            <a:ext cx="1938957" cy="770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492A33-2768-C910-5F20-E16352AEB9D0}"/>
              </a:ext>
            </a:extLst>
          </p:cNvPr>
          <p:cNvSpPr/>
          <p:nvPr/>
        </p:nvSpPr>
        <p:spPr>
          <a:xfrm>
            <a:off x="307474" y="4306529"/>
            <a:ext cx="2944873" cy="211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꺾인 연결선 4">
            <a:extLst>
              <a:ext uri="{FF2B5EF4-FFF2-40B4-BE49-F238E27FC236}">
                <a16:creationId xmlns:a16="http://schemas.microsoft.com/office/drawing/2014/main" id="{CE171E06-C329-0E19-6ECD-F88D698A9DA8}"/>
              </a:ext>
            </a:extLst>
          </p:cNvPr>
          <p:cNvCxnSpPr>
            <a:cxnSpLocks/>
            <a:stCxn id="26" idx="2"/>
            <a:endCxn id="19" idx="2"/>
          </p:cNvCxnSpPr>
          <p:nvPr/>
        </p:nvCxnSpPr>
        <p:spPr>
          <a:xfrm rot="16200000" flipH="1">
            <a:off x="1793606" y="4504517"/>
            <a:ext cx="1204057" cy="12314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21BE8F-9F7C-6672-F4C2-7C19014B8AAC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25073B9-6C15-971E-B468-4D3F4E1C2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99905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7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smtClean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9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19639</TotalTime>
  <Words>2393</Words>
  <Application>Microsoft Office PowerPoint</Application>
  <PresentationFormat>와이드스크린</PresentationFormat>
  <Paragraphs>415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나눔고딕</vt:lpstr>
      <vt:lpstr>Calibri Light</vt:lpstr>
      <vt:lpstr>맑은 고딕 Semilight</vt:lpstr>
      <vt:lpstr>나눔고딕 ExtraBold</vt:lpstr>
      <vt:lpstr>Calibri</vt:lpstr>
      <vt:lpstr>Arial</vt:lpstr>
      <vt:lpstr>맑은 고딕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김글나라/과장/(주)신세계디에프/네오싸이언</dc:creator>
  <cp:lastModifiedBy>kailyn kim</cp:lastModifiedBy>
  <cp:revision>1105</cp:revision>
  <cp:lastPrinted>2020-04-02T03:42:14Z</cp:lastPrinted>
  <dcterms:created xsi:type="dcterms:W3CDTF">2019-12-27T05:37:04Z</dcterms:created>
  <dcterms:modified xsi:type="dcterms:W3CDTF">2024-04-30T08:54:20Z</dcterms:modified>
</cp:coreProperties>
</file>