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0" r:id="rId1"/>
    <p:sldMasterId id="2147483675" r:id="rId2"/>
    <p:sldMasterId id="2147483708" r:id="rId3"/>
  </p:sldMasterIdLst>
  <p:notesMasterIdLst>
    <p:notesMasterId r:id="rId24"/>
  </p:notesMasterIdLst>
  <p:handoutMasterIdLst>
    <p:handoutMasterId r:id="rId25"/>
  </p:handoutMasterIdLst>
  <p:sldIdLst>
    <p:sldId id="335" r:id="rId4"/>
    <p:sldId id="334" r:id="rId5"/>
    <p:sldId id="336" r:id="rId6"/>
    <p:sldId id="339" r:id="rId7"/>
    <p:sldId id="344" r:id="rId8"/>
    <p:sldId id="340" r:id="rId9"/>
    <p:sldId id="346" r:id="rId10"/>
    <p:sldId id="348" r:id="rId11"/>
    <p:sldId id="347" r:id="rId12"/>
    <p:sldId id="337" r:id="rId13"/>
    <p:sldId id="354" r:id="rId14"/>
    <p:sldId id="342" r:id="rId15"/>
    <p:sldId id="349" r:id="rId16"/>
    <p:sldId id="350" r:id="rId17"/>
    <p:sldId id="351" r:id="rId18"/>
    <p:sldId id="353" r:id="rId19"/>
    <p:sldId id="352" r:id="rId20"/>
    <p:sldId id="355" r:id="rId21"/>
    <p:sldId id="356" r:id="rId22"/>
    <p:sldId id="357" r:id="rId23"/>
  </p:sldIdLst>
  <p:sldSz cx="12192000" cy="6858000"/>
  <p:notesSz cx="6735763" cy="9866313"/>
  <p:embeddedFontLst>
    <p:embeddedFont>
      <p:font typeface="나눔고딕 ExtraBold" panose="020B0600000101010101" charset="-127"/>
      <p:bold r:id="rId26"/>
    </p:embeddedFont>
    <p:embeddedFont>
      <p:font typeface="나눔고딕" pitchFamily="2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 Semilight" panose="020B0502040204020203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87A"/>
    <a:srgbClr val="ACDCB7"/>
    <a:srgbClr val="404040"/>
    <a:srgbClr val="F2F2F2"/>
    <a:srgbClr val="7F7F7F"/>
    <a:srgbClr val="FBE5D6"/>
    <a:srgbClr val="B0B0B0"/>
    <a:srgbClr val="FFFFCC"/>
    <a:srgbClr val="3366FF"/>
    <a:srgbClr val="E86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C0AF-ADFF-4ED1-8760-AA1FDFABE33C}" type="datetimeFigureOut">
              <a:rPr lang="ko-KR" altLang="en-US" smtClean="0">
                <a:latin typeface="나눔고딕" pitchFamily="2" charset="-127"/>
                <a:ea typeface="나눔고딕" pitchFamily="2" charset="-127"/>
              </a:rPr>
              <a:t>2024-04-09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7A68-1094-433A-91D9-47256117A191}" type="slidenum">
              <a:rPr lang="ko-KR" altLang="en-US" smtClean="0">
                <a:latin typeface="나눔고딕" pitchFamily="2" charset="-127"/>
                <a:ea typeface="나눔고딕" pitchFamily="2" charset="-127"/>
              </a:rPr>
              <a:t>‹#›</a:t>
            </a:fld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46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5716F2A5-A2F5-4063-85A0-37B6C5A93485}" type="datetimeFigureOut">
              <a:rPr lang="ko-KR" altLang="en-US" smtClean="0"/>
              <a:pPr/>
              <a:t>2024-04-09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DB7C4645-5D4F-442A-85D1-23C4FEA2D9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03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7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8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24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9565" y="6480088"/>
            <a:ext cx="9491286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61330" y="280088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22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4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271850"/>
            <a:ext cx="9499523" cy="217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이전페이지 계속 ↑</a:t>
            </a:r>
          </a:p>
        </p:txBody>
      </p:sp>
    </p:spTree>
    <p:extLst>
      <p:ext uri="{BB962C8B-B14F-4D97-AF65-F5344CB8AC3E}">
        <p14:creationId xmlns:p14="http://schemas.microsoft.com/office/powerpoint/2010/main" val="222839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딤처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7369" y="280087"/>
            <a:ext cx="9515001" cy="6392563"/>
          </a:xfrm>
          <a:prstGeom prst="rect">
            <a:avLst/>
          </a:prstGeom>
          <a:solidFill>
            <a:schemeClr val="tx1">
              <a:alpha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1330" y="6480088"/>
            <a:ext cx="9499523" cy="1973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다음페이지 계속 ↓</a:t>
            </a:r>
          </a:p>
        </p:txBody>
      </p:sp>
    </p:spTree>
    <p:extLst>
      <p:ext uri="{BB962C8B-B14F-4D97-AF65-F5344CB8AC3E}">
        <p14:creationId xmlns:p14="http://schemas.microsoft.com/office/powerpoint/2010/main" val="3787642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92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59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65398" y="360430"/>
            <a:ext cx="1651246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986075" y="351163"/>
            <a:ext cx="1651246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062AA-8714-647F-1091-763B81D59050}"/>
              </a:ext>
            </a:extLst>
          </p:cNvPr>
          <p:cNvSpPr txBox="1"/>
          <p:nvPr userDrawn="1"/>
        </p:nvSpPr>
        <p:spPr>
          <a:xfrm>
            <a:off x="6623099" y="344361"/>
            <a:ext cx="2920395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22E9F-BFBA-746C-D120-262F80EF3B0F}"/>
              </a:ext>
            </a:extLst>
          </p:cNvPr>
          <p:cNvSpPr txBox="1"/>
          <p:nvPr userDrawn="1"/>
        </p:nvSpPr>
        <p:spPr>
          <a:xfrm>
            <a:off x="10269400" y="53464"/>
            <a:ext cx="1853119" cy="229729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12F39-EFC8-CC1C-17C4-F9D175D53678}"/>
              </a:ext>
            </a:extLst>
          </p:cNvPr>
          <p:cNvSpPr/>
          <p:nvPr userDrawn="1"/>
        </p:nvSpPr>
        <p:spPr>
          <a:xfrm>
            <a:off x="9582912" y="362880"/>
            <a:ext cx="2533511" cy="229729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7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159798" y="420130"/>
            <a:ext cx="9286043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9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849196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63C63-B96A-413A-B39D-BFF1ABEC8E3B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85BE1-1745-40E6-8D8D-39DEE7C987EC}"/>
              </a:ext>
            </a:extLst>
          </p:cNvPr>
          <p:cNvSpPr/>
          <p:nvPr userDrawn="1"/>
        </p:nvSpPr>
        <p:spPr>
          <a:xfrm>
            <a:off x="5471072" y="417129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CFAFC-BDF7-4405-91E6-BF548120578F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003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25367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A10D05-6FE6-4323-A6B8-313B5966948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48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417130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05C5-8A92-4148-A489-F63F21A40EC6}"/>
              </a:ext>
            </a:extLst>
          </p:cNvPr>
          <p:cNvSpPr/>
          <p:nvPr userDrawn="1"/>
        </p:nvSpPr>
        <p:spPr>
          <a:xfrm>
            <a:off x="849196" y="42536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HEADER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04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5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B1B806-15F6-492C-8CCD-765C4459A8E9}"/>
              </a:ext>
            </a:extLst>
          </p:cNvPr>
          <p:cNvSpPr/>
          <p:nvPr userDrawn="1"/>
        </p:nvSpPr>
        <p:spPr>
          <a:xfrm>
            <a:off x="5471071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07536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2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4CBC-A573-49BB-BF01-F37BFFDA6809}"/>
              </a:ext>
            </a:extLst>
          </p:cNvPr>
          <p:cNvSpPr/>
          <p:nvPr userDrawn="1"/>
        </p:nvSpPr>
        <p:spPr>
          <a:xfrm>
            <a:off x="849196" y="6415774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6901A-B9C7-46B7-84E6-C1DAB6398FDF}"/>
              </a:ext>
            </a:extLst>
          </p:cNvPr>
          <p:cNvSpPr/>
          <p:nvPr userDrawn="1"/>
        </p:nvSpPr>
        <p:spPr>
          <a:xfrm>
            <a:off x="5471072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33CB1-DD88-42EC-8159-C355ABA2092A}"/>
              </a:ext>
            </a:extLst>
          </p:cNvPr>
          <p:cNvSpPr/>
          <p:nvPr userDrawn="1"/>
        </p:nvSpPr>
        <p:spPr>
          <a:xfrm>
            <a:off x="849195" y="417131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F63085-4898-4182-819D-2CD49B1DF17D}"/>
              </a:ext>
            </a:extLst>
          </p:cNvPr>
          <p:cNvSpPr/>
          <p:nvPr userDrawn="1"/>
        </p:nvSpPr>
        <p:spPr>
          <a:xfrm>
            <a:off x="5471072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DCEB2-4F29-4FB6-AE8D-F295FE24F15F}"/>
              </a:ext>
            </a:extLst>
          </p:cNvPr>
          <p:cNvSpPr/>
          <p:nvPr userDrawn="1"/>
        </p:nvSpPr>
        <p:spPr>
          <a:xfrm>
            <a:off x="5471071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875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425369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BB7FE-6BDC-4F0F-95D9-3E19D9A8460B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24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15E4F1-27EA-41D3-A8D5-E1C4B634A9AF}"/>
              </a:ext>
            </a:extLst>
          </p:cNvPr>
          <p:cNvSpPr/>
          <p:nvPr userDrawn="1"/>
        </p:nvSpPr>
        <p:spPr>
          <a:xfrm>
            <a:off x="849195" y="425368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91DF48-D7FB-4C48-8BE5-BD82D7504002}"/>
              </a:ext>
            </a:extLst>
          </p:cNvPr>
          <p:cNvSpPr/>
          <p:nvPr userDrawn="1"/>
        </p:nvSpPr>
        <p:spPr>
          <a:xfrm>
            <a:off x="849196" y="6359256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20130"/>
            <a:ext cx="3348732" cy="612922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54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딤처리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7BE5BC-4931-4CCA-A964-F7BEE98F954C}"/>
              </a:ext>
            </a:extLst>
          </p:cNvPr>
          <p:cNvSpPr/>
          <p:nvPr userDrawn="1"/>
        </p:nvSpPr>
        <p:spPr>
          <a:xfrm>
            <a:off x="849196" y="6351017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1502142" y="6677442"/>
            <a:ext cx="620377" cy="180569"/>
          </a:xfrm>
        </p:spPr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C24A56-F068-432D-87F0-CBF306D3A752}"/>
              </a:ext>
            </a:extLst>
          </p:cNvPr>
          <p:cNvSpPr/>
          <p:nvPr userDrawn="1"/>
        </p:nvSpPr>
        <p:spPr>
          <a:xfrm>
            <a:off x="849195" y="413855"/>
            <a:ext cx="3348732" cy="613549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45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ChangeArrowheads="1"/>
          </p:cNvSpPr>
          <p:nvPr userDrawn="1"/>
        </p:nvSpPr>
        <p:spPr bwMode="auto">
          <a:xfrm rot="10800000" flipH="1">
            <a:off x="-1178" y="0"/>
            <a:ext cx="2520950" cy="417512"/>
          </a:xfrm>
          <a:prstGeom prst="round1Rect">
            <a:avLst>
              <a:gd name="adj" fmla="val 10853"/>
            </a:avLst>
          </a:prstGeom>
          <a:solidFill>
            <a:srgbClr val="ACDCB7"/>
          </a:solidFill>
          <a:ln>
            <a:solidFill>
              <a:srgbClr val="ACDCB7"/>
            </a:solidFill>
          </a:ln>
          <a:effectLst/>
        </p:spPr>
        <p:txBody>
          <a:bodyPr wrap="none" anchor="ctr"/>
          <a:lstStyle/>
          <a:p>
            <a:pPr lvl="0" algn="ctr"/>
            <a:endParaRPr lang="ko-KR" altLang="en-US" sz="1800" dirty="0"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66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849193" y="413855"/>
            <a:ext cx="3348734" cy="6135495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72160" tIns="61096" rIns="72160" bIns="61096" rtlCol="0" anchor="ctr"/>
          <a:lstStyle/>
          <a:p>
            <a:pPr defTabSz="1221846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32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68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453081"/>
            <a:ext cx="12192000" cy="56681"/>
            <a:chOff x="0" y="-62495"/>
            <a:chExt cx="8999992" cy="32314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0"/>
              <a:ext cx="4500000" cy="260648"/>
            </a:xfrm>
            <a:prstGeom prst="rect">
              <a:avLst/>
            </a:prstGeom>
            <a:solidFill>
              <a:srgbClr val="ACDCB7"/>
            </a:solidFill>
            <a:ln>
              <a:solidFill>
                <a:srgbClr val="ACDC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99992" y="-62495"/>
              <a:ext cx="4500000" cy="3231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wrap="none" anchor="ctr"/>
            <a:lstStyle/>
            <a:p>
              <a:pPr lvl="0" algn="ctr"/>
              <a:endParaRPr lang="ko-KR" altLang="en-US" sz="1800" dirty="0">
                <a:solidFill>
                  <a:schemeClr val="tx1"/>
                </a:solidFill>
                <a:ea typeface="나눔고딕" pitchFamily="2" charset="-127"/>
              </a:endParaRPr>
            </a:p>
          </p:txBody>
        </p:sp>
      </p:grpSp>
      <p:sp>
        <p:nvSpPr>
          <p:cNvPr id="5" name="직사각형 4"/>
          <p:cNvSpPr/>
          <p:nvPr userDrawn="1"/>
        </p:nvSpPr>
        <p:spPr bwMode="auto">
          <a:xfrm>
            <a:off x="239135" y="131827"/>
            <a:ext cx="35995" cy="2520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lnSpc>
                <a:spcPct val="150000"/>
              </a:lnSpc>
              <a:defRPr/>
            </a:pPr>
            <a:endParaRPr lang="ko-KR" altLang="en-US" sz="1867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7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5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980145B8-D62C-4F7E-BD69-96D8A34E64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059A6-903E-4712-BE3A-AD4CA613B9BD}"/>
              </a:ext>
            </a:extLst>
          </p:cNvPr>
          <p:cNvSpPr/>
          <p:nvPr userDrawn="1"/>
        </p:nvSpPr>
        <p:spPr>
          <a:xfrm>
            <a:off x="849195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8DD4AF-8633-4569-8218-083261F6E7F5}"/>
              </a:ext>
            </a:extLst>
          </p:cNvPr>
          <p:cNvSpPr/>
          <p:nvPr userDrawn="1"/>
        </p:nvSpPr>
        <p:spPr>
          <a:xfrm>
            <a:off x="849196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5B51D5-4C6B-460A-825A-0A7B65539F97}"/>
              </a:ext>
            </a:extLst>
          </p:cNvPr>
          <p:cNvSpPr/>
          <p:nvPr userDrawn="1"/>
        </p:nvSpPr>
        <p:spPr>
          <a:xfrm>
            <a:off x="5471071" y="593547"/>
            <a:ext cx="3348732" cy="59805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878937-34D3-4A54-B015-FE523B2C3ECE}"/>
              </a:ext>
            </a:extLst>
          </p:cNvPr>
          <p:cNvSpPr/>
          <p:nvPr userDrawn="1"/>
        </p:nvSpPr>
        <p:spPr>
          <a:xfrm>
            <a:off x="5471072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CEBBFC-1955-46D3-BAA7-73463AC0EC1D}"/>
              </a:ext>
            </a:extLst>
          </p:cNvPr>
          <p:cNvSpPr/>
          <p:nvPr userDrawn="1"/>
        </p:nvSpPr>
        <p:spPr>
          <a:xfrm>
            <a:off x="849195" y="590125"/>
            <a:ext cx="3348732" cy="1588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136E83-55BA-4B79-A76C-6E7105661155}"/>
              </a:ext>
            </a:extLst>
          </p:cNvPr>
          <p:cNvSpPr/>
          <p:nvPr userDrawn="1"/>
        </p:nvSpPr>
        <p:spPr>
          <a:xfrm>
            <a:off x="849196" y="590124"/>
            <a:ext cx="3348732" cy="204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1916-05D3-4889-BF04-E80738272AB0}"/>
              </a:ext>
            </a:extLst>
          </p:cNvPr>
          <p:cNvSpPr/>
          <p:nvPr userDrawn="1"/>
        </p:nvSpPr>
        <p:spPr>
          <a:xfrm>
            <a:off x="5471071" y="6440488"/>
            <a:ext cx="3348732" cy="139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lvl="0" algn="ctr"/>
            <a:r>
              <a:rPr lang="ko-KR" altLang="en-US" sz="7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이어서 계속 ↓</a:t>
            </a:r>
          </a:p>
        </p:txBody>
      </p:sp>
    </p:spTree>
    <p:extLst>
      <p:ext uri="{BB962C8B-B14F-4D97-AF65-F5344CB8AC3E}">
        <p14:creationId xmlns:p14="http://schemas.microsoft.com/office/powerpoint/2010/main" val="395147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3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56147" y="283508"/>
            <a:ext cx="9504704" cy="1945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GNB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56147" y="6480088"/>
            <a:ext cx="9504704" cy="197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Footer</a:t>
            </a:r>
            <a:endParaRPr lang="ko-KR" altLang="en-US" sz="8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946A26A3-EC33-4D78-91D7-EB3A1F038072}" type="datetimeFigureOut">
              <a:rPr lang="ko-KR" altLang="en-US" smtClean="0"/>
              <a:pPr/>
              <a:t>2024-04-09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고딕" pitchFamily="2" charset="-127"/>
              </a:defRPr>
            </a:lvl1pPr>
          </a:lstStyle>
          <a:p>
            <a:fld id="{6733242C-5BB3-44E7-8241-98A76827EC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4" r:id="rId4"/>
    <p:sldLayoutId id="2147483735" r:id="rId5"/>
    <p:sldLayoutId id="2147483736" r:id="rId6"/>
  </p:sldLayoutIdLst>
  <p:txStyles>
    <p:titleStyle>
      <a:lvl1pPr algn="l" defTabSz="914372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나눔고딕" pitchFamily="2" charset="-127"/>
          <a:cs typeface="+mj-cs"/>
        </a:defRPr>
      </a:lvl1pPr>
    </p:titleStyle>
    <p:bodyStyle>
      <a:lvl1pPr marL="228593" indent="-228593" algn="l" defTabSz="91437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1pPr>
      <a:lvl2pPr marL="685780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2pPr>
      <a:lvl3pPr marL="1142966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3pPr>
      <a:lvl4pPr marL="1600152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4pPr>
      <a:lvl5pPr marL="2057339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고딕" pitchFamily="2" charset="-127"/>
          <a:cs typeface="+mn-cs"/>
        </a:defRPr>
      </a:lvl5pPr>
      <a:lvl6pPr marL="251452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91437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5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2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1" algn="l" defTabSz="91437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8405814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6857526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화면경로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2020 By COOPNC. All Rights Reserved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8148" y="58190"/>
            <a:ext cx="1271847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10212" y="58190"/>
            <a:ext cx="686478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7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41" r:id="rId2"/>
    <p:sldLayoutId id="2147483677" r:id="rId3"/>
    <p:sldLayoutId id="2147483739" r:id="rId4"/>
    <p:sldLayoutId id="2147483693" r:id="rId5"/>
    <p:sldLayoutId id="2147483694" r:id="rId6"/>
    <p:sldLayoutId id="2147483707" r:id="rId7"/>
    <p:sldLayoutId id="2147483742" r:id="rId8"/>
    <p:sldLayoutId id="2147483743" r:id="rId9"/>
    <p:sldLayoutId id="2147483728" r:id="rId10"/>
    <p:sldLayoutId id="2147483729" r:id="rId11"/>
    <p:sldLayoutId id="2147483727" r:id="rId12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02142" y="6677442"/>
            <a:ext cx="620377" cy="180569"/>
          </a:xfrm>
          <a:prstGeom prst="rect">
            <a:avLst/>
          </a:prstGeom>
        </p:spPr>
        <p:txBody>
          <a:bodyPr lIns="91430" tIns="45715" rIns="91430" bIns="45715" anchor="ctr" anchorCtr="0"/>
          <a:lstStyle>
            <a:lvl1pPr algn="ctr">
              <a:defRPr sz="800">
                <a:latin typeface="나눔고딕" pitchFamily="2" charset="-127"/>
                <a:ea typeface="나눔고딕" pitchFamily="2" charset="-127"/>
              </a:defRPr>
            </a:lvl1pPr>
          </a:lstStyle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49172"/>
              </p:ext>
            </p:extLst>
          </p:nvPr>
        </p:nvGraphicFramePr>
        <p:xfrm>
          <a:off x="61292" y="52941"/>
          <a:ext cx="12065880" cy="66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414389386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2503772719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3610896401"/>
                    </a:ext>
                  </a:extLst>
                </a:gridCol>
                <a:gridCol w="3868311">
                  <a:extLst>
                    <a:ext uri="{9D8B030D-6E8A-4147-A177-3AD203B41FA5}">
                      <a16:colId xmlns:a16="http://schemas.microsoft.com/office/drawing/2014/main" val="3593666861"/>
                    </a:ext>
                  </a:extLst>
                </a:gridCol>
                <a:gridCol w="696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Activity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명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System</a:t>
                      </a: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3714"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12542" marR="112542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5693865" y="56852"/>
            <a:ext cx="3867385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69400" y="38881"/>
            <a:ext cx="1853119" cy="284434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269400" y="58190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바닥글 개체 틀 6"/>
          <p:cNvSpPr txBox="1">
            <a:spLocks/>
          </p:cNvSpPr>
          <p:nvPr userDrawn="1"/>
        </p:nvSpPr>
        <p:spPr>
          <a:xfrm>
            <a:off x="-24714" y="6666342"/>
            <a:ext cx="3514459" cy="21638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26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53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80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507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1338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7605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3873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90140" algn="l" defTabSz="1172535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latin typeface="나눔고딕" pitchFamily="2" charset="-127"/>
                <a:ea typeface="나눔고딕" pitchFamily="2" charset="-127"/>
              </a:rPr>
              <a:t>Copyright ⓒ 202</a:t>
            </a:r>
            <a:r>
              <a:rPr lang="en-US" altLang="ko-KR" sz="700" dirty="0">
                <a:latin typeface="나눔고딕" pitchFamily="2" charset="-127"/>
                <a:ea typeface="나눔고딕" pitchFamily="2" charset="-127"/>
              </a:rPr>
              <a:t>4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By </a:t>
            </a:r>
            <a:r>
              <a:rPr lang="ko-KR" altLang="en-US" sz="700" dirty="0">
                <a:latin typeface="나눔고딕" pitchFamily="2" charset="-127"/>
                <a:ea typeface="나눔고딕" pitchFamily="2" charset="-127"/>
              </a:rPr>
              <a:t>**</a:t>
            </a:r>
            <a:r>
              <a:rPr lang="en-US" sz="700" dirty="0">
                <a:latin typeface="나눔고딕" pitchFamily="2" charset="-127"/>
                <a:ea typeface="나눔고딕" pitchFamily="2" charset="-127"/>
              </a:rPr>
              <a:t> All Rights Reserved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13280" y="56746"/>
            <a:ext cx="1317359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9400" y="56982"/>
            <a:ext cx="1255222" cy="222927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8DB74-D3F5-6361-9C3D-E0C35E0CD7F1}"/>
              </a:ext>
            </a:extLst>
          </p:cNvPr>
          <p:cNvSpPr txBox="1"/>
          <p:nvPr userDrawn="1"/>
        </p:nvSpPr>
        <p:spPr>
          <a:xfrm>
            <a:off x="3179028" y="65390"/>
            <a:ext cx="1466448" cy="21366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endParaRPr lang="ko-KR" altLang="en-US" sz="8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9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7" r:id="rId12"/>
    <p:sldLayoutId id="2147483738" r:id="rId13"/>
  </p:sldLayoutIdLst>
  <p:hf hdr="0" ftr="0" dt="0"/>
  <p:txStyles>
    <p:titleStyle>
      <a:lvl1pPr algn="ctr" defTabSz="91427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9142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9" indent="-285711" algn="l" defTabSz="9142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4" indent="-228569" algn="l" defTabSz="9142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2" indent="-228569" algn="l" defTabSz="9142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99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36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5" indent="-228569" algn="l" defTabSz="9142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2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1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8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7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05" algn="l" defTabSz="9142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23767"/>
              </p:ext>
            </p:extLst>
          </p:nvPr>
        </p:nvGraphicFramePr>
        <p:xfrm>
          <a:off x="7743742" y="4351299"/>
          <a:ext cx="3209131" cy="1118145"/>
        </p:xfrm>
        <a:graphic>
          <a:graphicData uri="http://schemas.openxmlformats.org/drawingml/2006/table">
            <a:tbl>
              <a:tblPr/>
              <a:tblGrid>
                <a:gridCol w="79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작성일자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2024. 04. 09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버전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itchFamily="50" charset="-127"/>
                          <a:cs typeface="Times New Roman" pitchFamily="18" charset="0"/>
                        </a:rPr>
                        <a:t>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나눔고딕" pitchFamily="50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v.0.1</a:t>
                      </a: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작성자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cs typeface="Times New Roman" pitchFamily="18" charset="0"/>
                        </a:rPr>
                        <a:t>김하정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Times New Roman" pitchFamily="18" charset="0"/>
                      </a:endParaRPr>
                    </a:p>
                  </a:txBody>
                  <a:tcPr marL="44644" marR="44644" marT="21731" marB="21731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594" y="1835218"/>
            <a:ext cx="9534692" cy="77558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endParaRPr lang="en-US" altLang="ko-KR" sz="600" b="1" dirty="0">
              <a:latin typeface="나눔고딕" pitchFamily="2" charset="-127"/>
              <a:ea typeface="나눔고딕" pitchFamily="2" charset="-127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ko-KR" altLang="en-US" sz="3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26031" y="1554481"/>
            <a:ext cx="9613823" cy="0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26031" y="3228719"/>
            <a:ext cx="9613823" cy="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63594" y="1521229"/>
            <a:ext cx="0" cy="980901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915222" y="1521229"/>
            <a:ext cx="0" cy="980901"/>
          </a:xfrm>
          <a:prstGeom prst="line">
            <a:avLst/>
          </a:prstGeom>
          <a:ln w="82550">
            <a:solidFill>
              <a:srgbClr val="ACDCB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1"/>
          </p:cNvCxnSpPr>
          <p:nvPr/>
        </p:nvCxnSpPr>
        <p:spPr>
          <a:xfrm>
            <a:off x="1363594" y="2223012"/>
            <a:ext cx="8313" cy="1043890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915069" y="2389211"/>
            <a:ext cx="8313" cy="877691"/>
          </a:xfrm>
          <a:prstGeom prst="line">
            <a:avLst/>
          </a:prstGeom>
          <a:ln w="825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0DEFA8-3F0D-053A-8D6D-8F1A10BA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0557-D8BD-0854-24B5-A42B11E24110}"/>
              </a:ext>
            </a:extLst>
          </p:cNvPr>
          <p:cNvSpPr txBox="1"/>
          <p:nvPr/>
        </p:nvSpPr>
        <p:spPr>
          <a:xfrm>
            <a:off x="3971365" y="53789"/>
            <a:ext cx="16584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FDEFE-A24C-D6F8-17F7-1789FE917B53}"/>
              </a:ext>
            </a:extLst>
          </p:cNvPr>
          <p:cNvSpPr txBox="1"/>
          <p:nvPr/>
        </p:nvSpPr>
        <p:spPr>
          <a:xfrm>
            <a:off x="6615956" y="53789"/>
            <a:ext cx="29045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2F43-273A-C623-5150-5D463AF4C0B2}"/>
              </a:ext>
            </a:extLst>
          </p:cNvPr>
          <p:cNvSpPr txBox="1"/>
          <p:nvPr/>
        </p:nvSpPr>
        <p:spPr>
          <a:xfrm>
            <a:off x="10273553" y="53789"/>
            <a:ext cx="18489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1D83E7-7D9A-0017-A597-677413186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0"/>
          <a:stretch/>
        </p:blipFill>
        <p:spPr>
          <a:xfrm>
            <a:off x="306516" y="367551"/>
            <a:ext cx="4640283" cy="61049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91329-ED48-F92C-77E0-605E34E3B894}"/>
              </a:ext>
            </a:extLst>
          </p:cNvPr>
          <p:cNvSpPr/>
          <p:nvPr/>
        </p:nvSpPr>
        <p:spPr>
          <a:xfrm flipH="1">
            <a:off x="306515" y="716415"/>
            <a:ext cx="4704755" cy="484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663F86D-5056-97D7-83DB-30FBAA0A9C73}"/>
              </a:ext>
            </a:extLst>
          </p:cNvPr>
          <p:cNvCxnSpPr>
            <a:cxnSpLocks/>
            <a:stCxn id="18" idx="1"/>
            <a:endCxn id="44" idx="0"/>
          </p:cNvCxnSpPr>
          <p:nvPr/>
        </p:nvCxnSpPr>
        <p:spPr>
          <a:xfrm>
            <a:off x="5011270" y="958842"/>
            <a:ext cx="2329418" cy="10628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형 설명선 46">
            <a:extLst>
              <a:ext uri="{FF2B5EF4-FFF2-40B4-BE49-F238E27FC236}">
                <a16:creationId xmlns:a16="http://schemas.microsoft.com/office/drawing/2014/main" id="{C1E6FC5F-9F4E-52AC-31AD-83A4E8190D97}"/>
              </a:ext>
            </a:extLst>
          </p:cNvPr>
          <p:cNvSpPr/>
          <p:nvPr/>
        </p:nvSpPr>
        <p:spPr>
          <a:xfrm>
            <a:off x="159240" y="46481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44A560A-1723-3AF2-D389-83924B9A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4317"/>
              </p:ext>
            </p:extLst>
          </p:nvPr>
        </p:nvGraphicFramePr>
        <p:xfrm>
          <a:off x="9597751" y="611205"/>
          <a:ext cx="2501118" cy="236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확인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반복 활용할 카테고리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영역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각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순위 화면 이동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카테고리명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/URL]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01A4895-155D-F654-79AA-634FD13556E2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6068F-BE46-9492-D79E-30C2C56573C9}"/>
              </a:ext>
            </a:extLst>
          </p:cNvPr>
          <p:cNvSpPr txBox="1"/>
          <p:nvPr/>
        </p:nvSpPr>
        <p:spPr>
          <a:xfrm>
            <a:off x="5731689" y="75675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7" name="Picture 14" descr="Click cursor | Free Icon">
            <a:extLst>
              <a:ext uri="{FF2B5EF4-FFF2-40B4-BE49-F238E27FC236}">
                <a16:creationId xmlns:a16="http://schemas.microsoft.com/office/drawing/2014/main" id="{391F50EE-EEFF-D2AB-A183-ABC43407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2" y="958841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Click cursor | Free Icon">
            <a:extLst>
              <a:ext uri="{FF2B5EF4-FFF2-40B4-BE49-F238E27FC236}">
                <a16:creationId xmlns:a16="http://schemas.microsoft.com/office/drawing/2014/main" id="{6B066C42-CAF3-E2E0-23FF-275ED9C0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43" y="295739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lick cursor | Free Icon">
            <a:extLst>
              <a:ext uri="{FF2B5EF4-FFF2-40B4-BE49-F238E27FC236}">
                <a16:creationId xmlns:a16="http://schemas.microsoft.com/office/drawing/2014/main" id="{A54FC995-137F-34D2-BCB8-93983261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28" y="4352816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66DA28-D9D0-9CE3-F2BB-D7D7CAA0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50" y="2021703"/>
            <a:ext cx="3918276" cy="2796660"/>
          </a:xfrm>
          <a:prstGeom prst="rect">
            <a:avLst/>
          </a:prstGeom>
        </p:spPr>
      </p:pic>
      <p:sp>
        <p:nvSpPr>
          <p:cNvPr id="50" name="타원형 설명선 46">
            <a:extLst>
              <a:ext uri="{FF2B5EF4-FFF2-40B4-BE49-F238E27FC236}">
                <a16:creationId xmlns:a16="http://schemas.microsoft.com/office/drawing/2014/main" id="{1FF21A73-CDED-C070-0892-3E109F931EBA}"/>
              </a:ext>
            </a:extLst>
          </p:cNvPr>
          <p:cNvSpPr/>
          <p:nvPr/>
        </p:nvSpPr>
        <p:spPr>
          <a:xfrm>
            <a:off x="5281617" y="183468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AB9948B-4D1C-A7A3-103F-4BDA06AE8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9098"/>
              </p:ext>
            </p:extLst>
          </p:nvPr>
        </p:nvGraphicFramePr>
        <p:xfrm>
          <a:off x="9592645" y="5967316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http://ticket.yes24.com/New/Rank/Ranking.aspx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C69C350C-8462-E127-DF3C-BA1CF98FF3B0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33F557-CE34-59A6-5072-9F9214EDA20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4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00074"/>
              </p:ext>
            </p:extLst>
          </p:nvPr>
        </p:nvGraphicFramePr>
        <p:xfrm>
          <a:off x="9584267" y="611205"/>
          <a:ext cx="2514602" cy="2363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사이트 접근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브라우저를 열고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받은 항목의 사이트에 진입한다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Use Application :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번째 열 데이터를 활용하여 위치 진입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반복하여 진입 시마다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url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 진입하는 화면에서 데이터 추출 작업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740654" y="218609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3EDDB6-9603-DFBA-21B3-86E15423D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45"/>
          <a:stretch/>
        </p:blipFill>
        <p:spPr>
          <a:xfrm>
            <a:off x="401703" y="863693"/>
            <a:ext cx="7029450" cy="2326729"/>
          </a:xfrm>
          <a:prstGeom prst="rect">
            <a:avLst/>
          </a:prstGeom>
        </p:spPr>
      </p:pic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254429" y="6376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C826CD-2EF3-D9E7-0F4F-A28B0D58197D}"/>
              </a:ext>
            </a:extLst>
          </p:cNvPr>
          <p:cNvSpPr/>
          <p:nvPr/>
        </p:nvSpPr>
        <p:spPr>
          <a:xfrm>
            <a:off x="1801906" y="2186090"/>
            <a:ext cx="2537012" cy="3598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꺾인 연결선 4">
            <a:extLst>
              <a:ext uri="{FF2B5EF4-FFF2-40B4-BE49-F238E27FC236}">
                <a16:creationId xmlns:a16="http://schemas.microsoft.com/office/drawing/2014/main" id="{9B15C24F-E48C-2F24-5FE8-19D0E11232DA}"/>
              </a:ext>
            </a:extLst>
          </p:cNvPr>
          <p:cNvCxnSpPr>
            <a:cxnSpLocks/>
            <a:stCxn id="7" idx="6"/>
            <a:endCxn id="18" idx="0"/>
          </p:cNvCxnSpPr>
          <p:nvPr/>
        </p:nvCxnSpPr>
        <p:spPr>
          <a:xfrm>
            <a:off x="4338918" y="2366033"/>
            <a:ext cx="1329918" cy="11475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B184F6-61CA-1592-A516-C0BD8D1A60F3}"/>
              </a:ext>
            </a:extLst>
          </p:cNvPr>
          <p:cNvSpPr/>
          <p:nvPr/>
        </p:nvSpPr>
        <p:spPr>
          <a:xfrm>
            <a:off x="3188949" y="3513563"/>
            <a:ext cx="4959774" cy="29454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TransactionItem(1) : CategoryURL = 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해당 항목의 웹주소</a:t>
            </a:r>
          </a:p>
        </p:txBody>
      </p:sp>
    </p:spTree>
    <p:extLst>
      <p:ext uri="{BB962C8B-B14F-4D97-AF65-F5344CB8AC3E}">
        <p14:creationId xmlns:p14="http://schemas.microsoft.com/office/powerpoint/2010/main" val="414141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0DEFA8-3F0D-053A-8D6D-8F1A10BA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0557-D8BD-0854-24B5-A42B11E24110}"/>
              </a:ext>
            </a:extLst>
          </p:cNvPr>
          <p:cNvSpPr txBox="1"/>
          <p:nvPr/>
        </p:nvSpPr>
        <p:spPr>
          <a:xfrm>
            <a:off x="3971365" y="53789"/>
            <a:ext cx="165847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FDEFE-A24C-D6F8-17F7-1789FE917B53}"/>
              </a:ext>
            </a:extLst>
          </p:cNvPr>
          <p:cNvSpPr txBox="1"/>
          <p:nvPr/>
        </p:nvSpPr>
        <p:spPr>
          <a:xfrm>
            <a:off x="6615956" y="53789"/>
            <a:ext cx="290456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2F43-273A-C623-5150-5D463AF4C0B2}"/>
              </a:ext>
            </a:extLst>
          </p:cNvPr>
          <p:cNvSpPr txBox="1"/>
          <p:nvPr/>
        </p:nvSpPr>
        <p:spPr>
          <a:xfrm>
            <a:off x="10273553" y="53789"/>
            <a:ext cx="18489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9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1D83E7-7D9A-0017-A597-677413186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0"/>
          <a:stretch/>
        </p:blipFill>
        <p:spPr>
          <a:xfrm>
            <a:off x="306516" y="367551"/>
            <a:ext cx="4640283" cy="6104964"/>
          </a:xfrm>
          <a:prstGeom prst="rect">
            <a:avLst/>
          </a:prstGeom>
        </p:spPr>
      </p:pic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663F86D-5056-97D7-83DB-30FBAA0A9C73}"/>
              </a:ext>
            </a:extLst>
          </p:cNvPr>
          <p:cNvCxnSpPr>
            <a:cxnSpLocks/>
            <a:stCxn id="25" idx="1"/>
            <a:endCxn id="7" idx="1"/>
          </p:cNvCxnSpPr>
          <p:nvPr/>
        </p:nvCxnSpPr>
        <p:spPr>
          <a:xfrm flipV="1">
            <a:off x="5011269" y="1765840"/>
            <a:ext cx="786280" cy="10305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CF737A-5F16-3917-DC4A-D61DCD2E8B5F}"/>
              </a:ext>
            </a:extLst>
          </p:cNvPr>
          <p:cNvSpPr/>
          <p:nvPr/>
        </p:nvSpPr>
        <p:spPr>
          <a:xfrm flipH="1">
            <a:off x="306514" y="1487000"/>
            <a:ext cx="4704755" cy="26188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4C277-A0BE-463D-5824-C22B49E9FF64}"/>
              </a:ext>
            </a:extLst>
          </p:cNvPr>
          <p:cNvSpPr/>
          <p:nvPr/>
        </p:nvSpPr>
        <p:spPr>
          <a:xfrm flipH="1">
            <a:off x="315478" y="4220099"/>
            <a:ext cx="4704755" cy="22075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형 설명선 46">
            <a:extLst>
              <a:ext uri="{FF2B5EF4-FFF2-40B4-BE49-F238E27FC236}">
                <a16:creationId xmlns:a16="http://schemas.microsoft.com/office/drawing/2014/main" id="{D9C51E36-5B5A-1672-0C93-45A179457C65}"/>
              </a:ext>
            </a:extLst>
          </p:cNvPr>
          <p:cNvSpPr/>
          <p:nvPr/>
        </p:nvSpPr>
        <p:spPr>
          <a:xfrm>
            <a:off x="159238" y="129976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9" name="타원형 설명선 46">
            <a:extLst>
              <a:ext uri="{FF2B5EF4-FFF2-40B4-BE49-F238E27FC236}">
                <a16:creationId xmlns:a16="http://schemas.microsoft.com/office/drawing/2014/main" id="{6B180E96-A586-0C41-85F3-64318B7187F9}"/>
              </a:ext>
            </a:extLst>
          </p:cNvPr>
          <p:cNvSpPr/>
          <p:nvPr/>
        </p:nvSpPr>
        <p:spPr>
          <a:xfrm>
            <a:off x="159238" y="411427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44A560A-1723-3AF2-D389-83924B9A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18935"/>
              </p:ext>
            </p:extLst>
          </p:nvPr>
        </p:nvGraphicFramePr>
        <p:xfrm>
          <a:off x="9584267" y="611205"/>
          <a:ext cx="2514602" cy="320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스크래핑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환경 판단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웹사이트에 접근하여 추출할 랭킹 데이터를 확인한다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Ranking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영역 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( 3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기준 이하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공연 상세 정보 이동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- 1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위부터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위까지 추출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Ranking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영역 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 (3</a:t>
                      </a:r>
                      <a:r>
                        <a:rPr lang="ko-KR" altLang="en-US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 기준 초과</a:t>
                      </a:r>
                      <a:r>
                        <a:rPr lang="en-US" altLang="ko-KR" sz="800" b="1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)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&lt;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클릭</a:t>
                      </a:r>
                      <a:r>
                        <a:rPr lang="en-US" altLang="ko-KR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&gt; </a:t>
                      </a:r>
                      <a:r>
                        <a:rPr lang="ko-KR" altLang="en-US" sz="800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공연 상세 정보 이동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수급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수급 형태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- 3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위부터 끝까지 추출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8" name="Picture 14" descr="Click cursor | Free Icon">
            <a:extLst>
              <a:ext uri="{FF2B5EF4-FFF2-40B4-BE49-F238E27FC236}">
                <a16:creationId xmlns:a16="http://schemas.microsoft.com/office/drawing/2014/main" id="{6B066C42-CAF3-E2E0-23FF-275ED9C0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43" y="295739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lick cursor | Free Icon">
            <a:extLst>
              <a:ext uri="{FF2B5EF4-FFF2-40B4-BE49-F238E27FC236}">
                <a16:creationId xmlns:a16="http://schemas.microsoft.com/office/drawing/2014/main" id="{A54FC995-137F-34D2-BCB8-93983261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28" y="4352816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441C67-DD91-172F-4257-7485DB335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66" t="31907" r="10293" b="27023"/>
          <a:stretch/>
        </p:blipFill>
        <p:spPr>
          <a:xfrm>
            <a:off x="5797549" y="456423"/>
            <a:ext cx="3450915" cy="2618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B6628-AE79-62AF-51DC-FA2E6D86C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80" t="18952" r="8309" b="21046"/>
          <a:stretch/>
        </p:blipFill>
        <p:spPr>
          <a:xfrm>
            <a:off x="5797546" y="3197596"/>
            <a:ext cx="3450915" cy="3384650"/>
          </a:xfrm>
          <a:prstGeom prst="rect">
            <a:avLst/>
          </a:prstGeom>
        </p:spPr>
      </p:pic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33CA23B4-DDC3-A6DD-7985-64E4BE09D064}"/>
              </a:ext>
            </a:extLst>
          </p:cNvPr>
          <p:cNvCxnSpPr>
            <a:cxnSpLocks/>
            <a:stCxn id="26" idx="1"/>
            <a:endCxn id="12" idx="1"/>
          </p:cNvCxnSpPr>
          <p:nvPr/>
        </p:nvCxnSpPr>
        <p:spPr>
          <a:xfrm flipV="1">
            <a:off x="5020233" y="4889921"/>
            <a:ext cx="777313" cy="43397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형 설명선 46">
            <a:extLst>
              <a:ext uri="{FF2B5EF4-FFF2-40B4-BE49-F238E27FC236}">
                <a16:creationId xmlns:a16="http://schemas.microsoft.com/office/drawing/2014/main" id="{312F437D-B0BB-D8E4-B53A-BCF0E5AB47B0}"/>
              </a:ext>
            </a:extLst>
          </p:cNvPr>
          <p:cNvSpPr/>
          <p:nvPr/>
        </p:nvSpPr>
        <p:spPr>
          <a:xfrm>
            <a:off x="5733079" y="36755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23" name="타원형 설명선 46">
            <a:extLst>
              <a:ext uri="{FF2B5EF4-FFF2-40B4-BE49-F238E27FC236}">
                <a16:creationId xmlns:a16="http://schemas.microsoft.com/office/drawing/2014/main" id="{FE453F38-80C1-BC66-1E78-D0746560A57F}"/>
              </a:ext>
            </a:extLst>
          </p:cNvPr>
          <p:cNvSpPr/>
          <p:nvPr/>
        </p:nvSpPr>
        <p:spPr>
          <a:xfrm>
            <a:off x="5724112" y="312548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2-1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924459-9567-1645-22F8-C33EDDCE4829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Chrome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8DA81A9-9E9C-8D35-6E3B-F8B508984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1768"/>
              </p:ext>
            </p:extLst>
          </p:nvPr>
        </p:nvGraphicFramePr>
        <p:xfrm>
          <a:off x="9592645" y="5967316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http://ticket.yes24.com/New/Rank/Ranking.aspx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55BCF4F-54F0-6AD6-E86C-5E58D8A87AB1}"/>
              </a:ext>
            </a:extLst>
          </p:cNvPr>
          <p:cNvSpPr txBox="1"/>
          <p:nvPr/>
        </p:nvSpPr>
        <p:spPr>
          <a:xfrm>
            <a:off x="5731689" y="75675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E765FA-2783-101E-764F-2B6E7D3B9775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3DC54C-7873-CCDB-B797-3ACBE90D9FB9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83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89404"/>
              </p:ext>
            </p:extLst>
          </p:nvPr>
        </p:nvGraphicFramePr>
        <p:xfrm>
          <a:off x="9584267" y="611205"/>
          <a:ext cx="2514602" cy="232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그리드 형식을 구분하여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가지 형태로 추출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추출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Table Extraction 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append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Merge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Data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Table : 2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개의 추출 데이터를 한 테이블로 결합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기준이 되는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 추가할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입력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9011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7AD227-AF0D-6782-C63D-A3682C0EBC97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MergeDataTable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F0D0C5-2C3C-66F5-D613-8648EA75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76" y="1421867"/>
            <a:ext cx="3663208" cy="15364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E3E644F-A6C3-C2F2-771F-FDF517A7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6" y="1438275"/>
            <a:ext cx="3743325" cy="398145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525239" y="127459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4858871" y="12745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591BF1-CB8E-7449-8B59-08BA65EC7A7A}"/>
              </a:ext>
            </a:extLst>
          </p:cNvPr>
          <p:cNvSpPr/>
          <p:nvPr/>
        </p:nvSpPr>
        <p:spPr>
          <a:xfrm>
            <a:off x="1049626" y="2800594"/>
            <a:ext cx="1344705" cy="372912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5D46F7-53A0-4BD8-A707-0136AE371F93}"/>
              </a:ext>
            </a:extLst>
          </p:cNvPr>
          <p:cNvSpPr/>
          <p:nvPr/>
        </p:nvSpPr>
        <p:spPr>
          <a:xfrm>
            <a:off x="1031437" y="4970053"/>
            <a:ext cx="1344705" cy="372912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5C8EC0-53E0-94B0-01A0-CF6F0D2AC417}"/>
              </a:ext>
            </a:extLst>
          </p:cNvPr>
          <p:cNvSpPr/>
          <p:nvPr/>
        </p:nvSpPr>
        <p:spPr>
          <a:xfrm>
            <a:off x="5477434" y="2000072"/>
            <a:ext cx="1237129" cy="2948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C4F5AB-8B50-BBAA-AE50-B777C414CE95}"/>
              </a:ext>
            </a:extLst>
          </p:cNvPr>
          <p:cNvSpPr/>
          <p:nvPr/>
        </p:nvSpPr>
        <p:spPr>
          <a:xfrm>
            <a:off x="5495360" y="2555888"/>
            <a:ext cx="1237129" cy="29489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4">
            <a:extLst>
              <a:ext uri="{FF2B5EF4-FFF2-40B4-BE49-F238E27FC236}">
                <a16:creationId xmlns:a16="http://schemas.microsoft.com/office/drawing/2014/main" id="{5A4CC493-768D-7AC2-7E8A-6F349CBA8408}"/>
              </a:ext>
            </a:extLst>
          </p:cNvPr>
          <p:cNvCxnSpPr>
            <a:cxnSpLocks/>
            <a:stCxn id="25" idx="0"/>
            <a:endCxn id="28" idx="1"/>
          </p:cNvCxnSpPr>
          <p:nvPr/>
        </p:nvCxnSpPr>
        <p:spPr>
          <a:xfrm rot="5400000" flipH="1" flipV="1">
            <a:off x="3560039" y="865274"/>
            <a:ext cx="97260" cy="37733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4">
            <a:extLst>
              <a:ext uri="{FF2B5EF4-FFF2-40B4-BE49-F238E27FC236}">
                <a16:creationId xmlns:a16="http://schemas.microsoft.com/office/drawing/2014/main" id="{E3D07951-7449-E2D1-D4FD-BBCB81102B63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2394331" y="2147518"/>
            <a:ext cx="4320232" cy="3025117"/>
          </a:xfrm>
          <a:prstGeom prst="bentConnector3">
            <a:avLst>
              <a:gd name="adj1" fmla="val 1052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882C932-1DF0-8C6A-8583-43F607AD15CB}"/>
              </a:ext>
            </a:extLst>
          </p:cNvPr>
          <p:cNvGrpSpPr/>
          <p:nvPr/>
        </p:nvGrpSpPr>
        <p:grpSpPr>
          <a:xfrm>
            <a:off x="139225" y="2800594"/>
            <a:ext cx="866961" cy="344271"/>
            <a:chOff x="1401110" y="831908"/>
            <a:chExt cx="866961" cy="344271"/>
          </a:xfrm>
        </p:grpSpPr>
        <p:sp>
          <p:nvSpPr>
            <p:cNvPr id="41" name="Arrow: Pentagon 7">
              <a:extLst>
                <a:ext uri="{FF2B5EF4-FFF2-40B4-BE49-F238E27FC236}">
                  <a16:creationId xmlns:a16="http://schemas.microsoft.com/office/drawing/2014/main" id="{D5F4AB64-593B-0ABC-5076-5319A4A5CC1A}"/>
                </a:ext>
              </a:extLst>
            </p:cNvPr>
            <p:cNvSpPr/>
            <p:nvPr/>
          </p:nvSpPr>
          <p:spPr>
            <a:xfrm rot="10800000" flipH="1">
              <a:off x="1401111" y="831908"/>
              <a:ext cx="866960" cy="34427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텍스트 개체 틀 11">
              <a:extLst>
                <a:ext uri="{FF2B5EF4-FFF2-40B4-BE49-F238E27FC236}">
                  <a16:creationId xmlns:a16="http://schemas.microsoft.com/office/drawing/2014/main" id="{6B74E3B6-F683-3F8A-19D2-A79256051BC9}"/>
                </a:ext>
              </a:extLst>
            </p:cNvPr>
            <p:cNvSpPr txBox="1">
              <a:spLocks/>
            </p:cNvSpPr>
            <p:nvPr/>
          </p:nvSpPr>
          <p:spPr>
            <a:xfrm>
              <a:off x="1401110" y="874781"/>
              <a:ext cx="702436" cy="2585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lang="ko-KR" altLang="en-US"/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기준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dt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43DEAF4-7F41-0035-5712-18C019CD2CFE}"/>
              </a:ext>
            </a:extLst>
          </p:cNvPr>
          <p:cNvGrpSpPr/>
          <p:nvPr/>
        </p:nvGrpSpPr>
        <p:grpSpPr>
          <a:xfrm>
            <a:off x="139225" y="4984373"/>
            <a:ext cx="866961" cy="344271"/>
            <a:chOff x="1401110" y="831908"/>
            <a:chExt cx="866961" cy="344271"/>
          </a:xfrm>
        </p:grpSpPr>
        <p:sp>
          <p:nvSpPr>
            <p:cNvPr id="45" name="Arrow: Pentagon 7">
              <a:extLst>
                <a:ext uri="{FF2B5EF4-FFF2-40B4-BE49-F238E27FC236}">
                  <a16:creationId xmlns:a16="http://schemas.microsoft.com/office/drawing/2014/main" id="{D3BC567E-AF0E-EEE5-F4F5-CA1030E00A85}"/>
                </a:ext>
              </a:extLst>
            </p:cNvPr>
            <p:cNvSpPr/>
            <p:nvPr/>
          </p:nvSpPr>
          <p:spPr>
            <a:xfrm rot="10800000" flipH="1">
              <a:off x="1401111" y="831908"/>
              <a:ext cx="866960" cy="344271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텍스트 개체 틀 11">
              <a:extLst>
                <a:ext uri="{FF2B5EF4-FFF2-40B4-BE49-F238E27FC236}">
                  <a16:creationId xmlns:a16="http://schemas.microsoft.com/office/drawing/2014/main" id="{D88594A0-C29F-F643-9BFD-DB30F08D922C}"/>
                </a:ext>
              </a:extLst>
            </p:cNvPr>
            <p:cNvSpPr txBox="1">
              <a:spLocks/>
            </p:cNvSpPr>
            <p:nvPr/>
          </p:nvSpPr>
          <p:spPr>
            <a:xfrm>
              <a:off x="1401110" y="874781"/>
              <a:ext cx="702436" cy="2585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lang="ko-KR" altLang="en-US"/>
              </a:pPr>
              <a:r>
                <a:rPr lang="ko-KR" altLang="en-US" sz="1200" b="1" dirty="0">
                  <a:solidFill>
                    <a:schemeClr val="bg1"/>
                  </a:solidFill>
                  <a:latin typeface="+mn-ea"/>
                </a:rPr>
                <a:t>추가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dt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66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ForEachRowinDT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/Assign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39806-5E61-B361-11BF-937567833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27"/>
          <a:stretch/>
        </p:blipFill>
        <p:spPr>
          <a:xfrm>
            <a:off x="500258" y="438150"/>
            <a:ext cx="5410200" cy="3025132"/>
          </a:xfrm>
          <a:prstGeom prst="rect">
            <a:avLst/>
          </a:prstGeom>
        </p:spPr>
      </p:pic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96133C70-0DF0-DB8D-4F30-BD120E2E7E92}"/>
              </a:ext>
            </a:extLst>
          </p:cNvPr>
          <p:cNvSpPr/>
          <p:nvPr/>
        </p:nvSpPr>
        <p:spPr>
          <a:xfrm>
            <a:off x="352983" y="38948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02600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통합한 데이터에서 특정 컬럼의 정보를 정제하여 새로운 컬럼에 입력한다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Loop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For Each Row in DT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통합된 데이터를 반복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반복하는 행 변수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CurrentRow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정제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 : 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 데이터를 기간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장소로 정제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Value :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해당컬럼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값을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줄바꿈기준으로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나누어 각각의 배열에 삽입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arr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 생성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타원형 설명선 46">
            <a:extLst>
              <a:ext uri="{FF2B5EF4-FFF2-40B4-BE49-F238E27FC236}">
                <a16:creationId xmlns:a16="http://schemas.microsoft.com/office/drawing/2014/main" id="{3174B8D8-A7B6-9817-B216-4C30A7A80F03}"/>
              </a:ext>
            </a:extLst>
          </p:cNvPr>
          <p:cNvSpPr/>
          <p:nvPr/>
        </p:nvSpPr>
        <p:spPr>
          <a:xfrm>
            <a:off x="819788" y="256009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85669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DAE67-1DB1-98BC-42FD-C61043B85A0A}"/>
              </a:ext>
            </a:extLst>
          </p:cNvPr>
          <p:cNvSpPr/>
          <p:nvPr/>
        </p:nvSpPr>
        <p:spPr>
          <a:xfrm>
            <a:off x="1114336" y="2168947"/>
            <a:ext cx="7831490" cy="294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Value :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CurrentRow("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공연정보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나눔고딕" pitchFamily="2" charset="-127"/>
                <a:ea typeface="나눔고딕" pitchFamily="2" charset="-127"/>
              </a:rPr>
              <a:t>").ToString.Split(Environment.NewLine.ToCharArray(), StringSplitOptions.RemoveEmptyEntries)</a:t>
            </a:r>
            <a:endParaRPr lang="en-US" altLang="ko-KR" sz="105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44BCDA-4833-BF35-6FAC-22E71EB62BC4}"/>
              </a:ext>
            </a:extLst>
          </p:cNvPr>
          <p:cNvSpPr/>
          <p:nvPr/>
        </p:nvSpPr>
        <p:spPr>
          <a:xfrm>
            <a:off x="3388115" y="3063461"/>
            <a:ext cx="1981744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D4378D6C-7BD4-B662-35F0-C18E8E73F823}"/>
              </a:ext>
            </a:extLst>
          </p:cNvPr>
          <p:cNvCxnSpPr>
            <a:cxnSpLocks/>
            <a:stCxn id="15" idx="3"/>
            <a:endCxn id="16" idx="6"/>
          </p:cNvCxnSpPr>
          <p:nvPr/>
        </p:nvCxnSpPr>
        <p:spPr>
          <a:xfrm flipH="1">
            <a:off x="5369859" y="2316222"/>
            <a:ext cx="3575967" cy="933695"/>
          </a:xfrm>
          <a:prstGeom prst="bentConnector3">
            <a:avLst>
              <a:gd name="adj1" fmla="val -63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9991DCA-315D-8A71-06BE-D6A060F1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" t="31895" r="54927" b="28104"/>
          <a:stretch/>
        </p:blipFill>
        <p:spPr>
          <a:xfrm>
            <a:off x="2531845" y="3535000"/>
            <a:ext cx="5491915" cy="2929658"/>
          </a:xfrm>
          <a:prstGeom prst="rect">
            <a:avLst/>
          </a:prstGeom>
        </p:spPr>
      </p:pic>
      <p:cxnSp>
        <p:nvCxnSpPr>
          <p:cNvPr id="28" name="꺾인 연결선 4">
            <a:extLst>
              <a:ext uri="{FF2B5EF4-FFF2-40B4-BE49-F238E27FC236}">
                <a16:creationId xmlns:a16="http://schemas.microsoft.com/office/drawing/2014/main" id="{46DD77EB-A02C-54C9-9131-FDDB9F1F1BDB}"/>
              </a:ext>
            </a:extLst>
          </p:cNvPr>
          <p:cNvCxnSpPr>
            <a:cxnSpLocks/>
            <a:stCxn id="33" idx="4"/>
            <a:endCxn id="47" idx="1"/>
          </p:cNvCxnSpPr>
          <p:nvPr/>
        </p:nvCxnSpPr>
        <p:spPr>
          <a:xfrm rot="16200000" flipH="1">
            <a:off x="1608676" y="3363278"/>
            <a:ext cx="866743" cy="9795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DAF9EE2-9D09-CE6B-3ECB-107821EEBEA3}"/>
              </a:ext>
            </a:extLst>
          </p:cNvPr>
          <p:cNvSpPr/>
          <p:nvPr/>
        </p:nvSpPr>
        <p:spPr>
          <a:xfrm>
            <a:off x="1114336" y="3046791"/>
            <a:ext cx="875829" cy="372912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꺾인 연결선 4">
            <a:extLst>
              <a:ext uri="{FF2B5EF4-FFF2-40B4-BE49-F238E27FC236}">
                <a16:creationId xmlns:a16="http://schemas.microsoft.com/office/drawing/2014/main" id="{ED739D38-4997-61CA-C958-71A79F6C95BF}"/>
              </a:ext>
            </a:extLst>
          </p:cNvPr>
          <p:cNvCxnSpPr>
            <a:cxnSpLocks/>
            <a:stCxn id="47" idx="3"/>
            <a:endCxn id="46" idx="2"/>
          </p:cNvCxnSpPr>
          <p:nvPr/>
        </p:nvCxnSpPr>
        <p:spPr>
          <a:xfrm flipV="1">
            <a:off x="4473385" y="4159623"/>
            <a:ext cx="1761567" cy="12682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D1890F-F15D-8E03-378A-D953D4B557A5}"/>
              </a:ext>
            </a:extLst>
          </p:cNvPr>
          <p:cNvSpPr/>
          <p:nvPr/>
        </p:nvSpPr>
        <p:spPr>
          <a:xfrm flipH="1">
            <a:off x="4697505" y="3895976"/>
            <a:ext cx="3074894" cy="26364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2B4C73-ABE0-EDE4-A6B3-E0AAF197A51C}"/>
              </a:ext>
            </a:extLst>
          </p:cNvPr>
          <p:cNvSpPr/>
          <p:nvPr/>
        </p:nvSpPr>
        <p:spPr>
          <a:xfrm>
            <a:off x="2531843" y="4165494"/>
            <a:ext cx="1941542" cy="241903"/>
          </a:xfrm>
          <a:prstGeom prst="rect">
            <a:avLst/>
          </a:prstGeom>
          <a:noFill/>
          <a:ln w="285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4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3459CF44-A144-1856-165F-B181B1D8A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28" b="64354"/>
          <a:stretch/>
        </p:blipFill>
        <p:spPr>
          <a:xfrm>
            <a:off x="4844987" y="904053"/>
            <a:ext cx="4182513" cy="116746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MergeDataTable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39806-5E61-B361-11BF-937567833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7" t="56371" r="17946" b="11108"/>
          <a:stretch/>
        </p:blipFill>
        <p:spPr>
          <a:xfrm>
            <a:off x="886187" y="3672722"/>
            <a:ext cx="3487271" cy="194534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8950"/>
              </p:ext>
            </p:extLst>
          </p:nvPr>
        </p:nvGraphicFramePr>
        <p:xfrm>
          <a:off x="9584267" y="611205"/>
          <a:ext cx="2514602" cy="221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통합한 데이터에서 특정 컬럼의 정보를 정제하여 새로운 컬럼에 입력한다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입력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Add data Row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사전작업 시 세팅한 가상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와 동일하게 컬럼을 정제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통합데이터를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for each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loop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dt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DE44BCDA-4833-BF35-6FAC-22E71EB62BC4}"/>
              </a:ext>
            </a:extLst>
          </p:cNvPr>
          <p:cNvSpPr/>
          <p:nvPr/>
        </p:nvSpPr>
        <p:spPr>
          <a:xfrm>
            <a:off x="950681" y="4159662"/>
            <a:ext cx="3252116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D4378D6C-7BD4-B662-35F0-C18E8E73F823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rot="10800000">
            <a:off x="4202797" y="4346118"/>
            <a:ext cx="590424" cy="3690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9991DCA-315D-8A71-06BE-D6A060F14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97" t="31895" r="54927" b="56236"/>
          <a:stretch/>
        </p:blipFill>
        <p:spPr>
          <a:xfrm>
            <a:off x="398708" y="922342"/>
            <a:ext cx="4214415" cy="10469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DAE67-1DB1-98BC-42FD-C61043B85A0A}"/>
              </a:ext>
            </a:extLst>
          </p:cNvPr>
          <p:cNvSpPr/>
          <p:nvPr/>
        </p:nvSpPr>
        <p:spPr>
          <a:xfrm>
            <a:off x="4793221" y="3540447"/>
            <a:ext cx="3866685" cy="2349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ArrayRow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0. CurrentRow(0).ToString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순위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1. CurrentRow(1).ToString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제목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2. CurrentRow(2).ToString  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공연정보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3. strArr(0).ToString : strArr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변수의 첫번째 컬럼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기간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4. strArr(1).ToString strArr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변수의 두번째 컬럼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장소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5. CurrentRow(3).ToString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통합데이터의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예매율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119E3FD-E1F4-9C72-3E8F-0173E7683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1375" b="76476"/>
          <a:stretch/>
        </p:blipFill>
        <p:spPr>
          <a:xfrm>
            <a:off x="343341" y="2459231"/>
            <a:ext cx="4714156" cy="1262736"/>
          </a:xfrm>
          <a:prstGeom prst="rect">
            <a:avLst/>
          </a:prstGeom>
        </p:spPr>
      </p:pic>
      <p:sp>
        <p:nvSpPr>
          <p:cNvPr id="8" name="타원형 설명선 46">
            <a:extLst>
              <a:ext uri="{FF2B5EF4-FFF2-40B4-BE49-F238E27FC236}">
                <a16:creationId xmlns:a16="http://schemas.microsoft.com/office/drawing/2014/main" id="{96133C70-0DF0-DB8D-4F30-BD120E2E7E92}"/>
              </a:ext>
            </a:extLst>
          </p:cNvPr>
          <p:cNvSpPr/>
          <p:nvPr/>
        </p:nvSpPr>
        <p:spPr>
          <a:xfrm>
            <a:off x="803406" y="3574692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33" name="꺾인 연결선 4">
            <a:extLst>
              <a:ext uri="{FF2B5EF4-FFF2-40B4-BE49-F238E27FC236}">
                <a16:creationId xmlns:a16="http://schemas.microsoft.com/office/drawing/2014/main" id="{D376A5EB-1B8E-B140-8422-AD7AAB246248}"/>
              </a:ext>
            </a:extLst>
          </p:cNvPr>
          <p:cNvCxnSpPr>
            <a:cxnSpLocks/>
            <a:stCxn id="34" idx="1"/>
            <a:endCxn id="38" idx="0"/>
          </p:cNvCxnSpPr>
          <p:nvPr/>
        </p:nvCxnSpPr>
        <p:spPr>
          <a:xfrm>
            <a:off x="3792065" y="1501878"/>
            <a:ext cx="2810688" cy="1754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B93C49-6684-8A83-8180-C73100E4C812}"/>
              </a:ext>
            </a:extLst>
          </p:cNvPr>
          <p:cNvSpPr/>
          <p:nvPr/>
        </p:nvSpPr>
        <p:spPr>
          <a:xfrm flipH="1">
            <a:off x="1532960" y="1327354"/>
            <a:ext cx="2259105" cy="349048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9700AEA-0F01-DF4A-E619-B0E67C1D3D2D}"/>
              </a:ext>
            </a:extLst>
          </p:cNvPr>
          <p:cNvSpPr/>
          <p:nvPr/>
        </p:nvSpPr>
        <p:spPr>
          <a:xfrm>
            <a:off x="6006846" y="1677346"/>
            <a:ext cx="1191813" cy="2595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443647-A11E-1BD6-BE5E-4099F411FCF7}"/>
              </a:ext>
            </a:extLst>
          </p:cNvPr>
          <p:cNvSpPr/>
          <p:nvPr/>
        </p:nvSpPr>
        <p:spPr>
          <a:xfrm>
            <a:off x="7225553" y="1668387"/>
            <a:ext cx="610779" cy="26855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">
            <a:extLst>
              <a:ext uri="{FF2B5EF4-FFF2-40B4-BE49-F238E27FC236}">
                <a16:creationId xmlns:a16="http://schemas.microsoft.com/office/drawing/2014/main" id="{8B945A9D-DAA3-DA8B-D94B-465A89C9AF39}"/>
              </a:ext>
            </a:extLst>
          </p:cNvPr>
          <p:cNvCxnSpPr>
            <a:cxnSpLocks/>
            <a:stCxn id="34" idx="2"/>
            <a:endCxn id="39" idx="2"/>
          </p:cNvCxnSpPr>
          <p:nvPr/>
        </p:nvCxnSpPr>
        <p:spPr>
          <a:xfrm rot="16200000" flipH="1">
            <a:off x="4966456" y="-627543"/>
            <a:ext cx="260543" cy="4868431"/>
          </a:xfrm>
          <a:prstGeom prst="bentConnector3">
            <a:avLst>
              <a:gd name="adj1" fmla="val 1877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941124-4324-1A8E-F17D-B40701E36FBD}"/>
              </a:ext>
            </a:extLst>
          </p:cNvPr>
          <p:cNvSpPr txBox="1"/>
          <p:nvPr/>
        </p:nvSpPr>
        <p:spPr>
          <a:xfrm>
            <a:off x="407672" y="661411"/>
            <a:ext cx="28805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StrArr(array of string)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708981-B7FC-26CE-9E3A-D227946A9403}"/>
              </a:ext>
            </a:extLst>
          </p:cNvPr>
          <p:cNvSpPr txBox="1"/>
          <p:nvPr/>
        </p:nvSpPr>
        <p:spPr>
          <a:xfrm>
            <a:off x="4917816" y="643019"/>
            <a:ext cx="26369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dtBuild(data table)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6" name="오른쪽 화살표 설명선 126">
            <a:extLst>
              <a:ext uri="{FF2B5EF4-FFF2-40B4-BE49-F238E27FC236}">
                <a16:creationId xmlns:a16="http://schemas.microsoft.com/office/drawing/2014/main" id="{6C014B13-FA8F-8D71-6947-7F05937992A0}"/>
              </a:ext>
            </a:extLst>
          </p:cNvPr>
          <p:cNvSpPr/>
          <p:nvPr/>
        </p:nvSpPr>
        <p:spPr>
          <a:xfrm>
            <a:off x="4926781" y="1609516"/>
            <a:ext cx="1076354" cy="39117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strArr(0)</a:t>
            </a:r>
            <a:endParaRPr lang="ko-KR" altLang="en-US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오른쪽 화살표 설명선 126">
            <a:extLst>
              <a:ext uri="{FF2B5EF4-FFF2-40B4-BE49-F238E27FC236}">
                <a16:creationId xmlns:a16="http://schemas.microsoft.com/office/drawing/2014/main" id="{216BD25B-D5B2-0555-3933-296BBCD99B7A}"/>
              </a:ext>
            </a:extLst>
          </p:cNvPr>
          <p:cNvSpPr/>
          <p:nvPr/>
        </p:nvSpPr>
        <p:spPr>
          <a:xfrm flipH="1">
            <a:off x="7849827" y="1593014"/>
            <a:ext cx="1076354" cy="39117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4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strArr(1)</a:t>
            </a:r>
            <a:endParaRPr lang="ko-KR" altLang="en-US" sz="1400" b="1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0A8EE6-C337-2A94-7564-772F874E1677}"/>
              </a:ext>
            </a:extLst>
          </p:cNvPr>
          <p:cNvSpPr txBox="1"/>
          <p:nvPr/>
        </p:nvSpPr>
        <p:spPr>
          <a:xfrm>
            <a:off x="8445948" y="4551156"/>
            <a:ext cx="2689836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데이터 활용 후 다음 단계에서 삭제</a:t>
            </a:r>
            <a:endParaRPr lang="en-US" altLang="ko-KR" sz="1200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99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Task_005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FilterDataTable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89004"/>
              </p:ext>
            </p:extLst>
          </p:nvPr>
        </p:nvGraphicFramePr>
        <p:xfrm>
          <a:off x="9584267" y="611205"/>
          <a:ext cx="2514602" cy="192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컬럼 정제하여 불필요한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를 삭제한다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컬럼제거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FilterDataTable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역할을 다한 데이터를 결과 형식에 맞추어 제거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FF86239-35EA-7E9C-B03C-F264F20F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9" r="12900" b="67401"/>
          <a:stretch/>
        </p:blipFill>
        <p:spPr>
          <a:xfrm>
            <a:off x="421341" y="767978"/>
            <a:ext cx="3442447" cy="1704695"/>
          </a:xfrm>
          <a:prstGeom prst="rect">
            <a:avLst/>
          </a:prstGeom>
        </p:spPr>
      </p:pic>
      <p:sp>
        <p:nvSpPr>
          <p:cNvPr id="11" name="타원형 설명선 46">
            <a:extLst>
              <a:ext uri="{FF2B5EF4-FFF2-40B4-BE49-F238E27FC236}">
                <a16:creationId xmlns:a16="http://schemas.microsoft.com/office/drawing/2014/main" id="{F7B9DC3B-56C4-D94C-7047-89BDBD4CE01B}"/>
              </a:ext>
            </a:extLst>
          </p:cNvPr>
          <p:cNvSpPr/>
          <p:nvPr/>
        </p:nvSpPr>
        <p:spPr>
          <a:xfrm>
            <a:off x="292418" y="63467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DDB299A-5CC6-7E35-BCA9-6EA618A94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176" b="64881"/>
          <a:stretch/>
        </p:blipFill>
        <p:spPr>
          <a:xfrm>
            <a:off x="640138" y="3087466"/>
            <a:ext cx="7217149" cy="325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75221-46CA-17DB-3D64-DE2B1199DB7B}"/>
              </a:ext>
            </a:extLst>
          </p:cNvPr>
          <p:cNvSpPr txBox="1"/>
          <p:nvPr/>
        </p:nvSpPr>
        <p:spPr>
          <a:xfrm>
            <a:off x="640138" y="2800028"/>
            <a:ext cx="27379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dtResult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(data table)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debug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29001C-EAD9-75DE-4FA7-B515240AD9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270"/>
          <a:stretch/>
        </p:blipFill>
        <p:spPr>
          <a:xfrm>
            <a:off x="4232742" y="743473"/>
            <a:ext cx="5040205" cy="1938160"/>
          </a:xfrm>
          <a:prstGeom prst="rect">
            <a:avLst/>
          </a:prstGeom>
          <a:ln w="28575">
            <a:noFill/>
            <a:prstDash val="dash"/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F9EB0B9-50F4-DE73-C5AA-602BA392DA49}"/>
              </a:ext>
            </a:extLst>
          </p:cNvPr>
          <p:cNvSpPr/>
          <p:nvPr/>
        </p:nvSpPr>
        <p:spPr>
          <a:xfrm>
            <a:off x="586966" y="1544017"/>
            <a:ext cx="1179081" cy="4909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79730861-C9F5-722B-6AC9-F14B9AB6053A}"/>
              </a:ext>
            </a:extLst>
          </p:cNvPr>
          <p:cNvCxnSpPr>
            <a:cxnSpLocks/>
            <a:stCxn id="16" idx="6"/>
            <a:endCxn id="21" idx="0"/>
          </p:cNvCxnSpPr>
          <p:nvPr/>
        </p:nvCxnSpPr>
        <p:spPr>
          <a:xfrm flipV="1">
            <a:off x="1766047" y="1090115"/>
            <a:ext cx="3585883" cy="699388"/>
          </a:xfrm>
          <a:prstGeom prst="bentConnector4">
            <a:avLst>
              <a:gd name="adj1" fmla="val 40875"/>
              <a:gd name="adj2" fmla="val 1326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7436AFA-6390-EE54-DCE2-2A2D84E0F3FE}"/>
              </a:ext>
            </a:extLst>
          </p:cNvPr>
          <p:cNvSpPr/>
          <p:nvPr/>
        </p:nvSpPr>
        <p:spPr>
          <a:xfrm>
            <a:off x="4697506" y="1090115"/>
            <a:ext cx="1308847" cy="111520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3B6C19-8C96-51AB-57FF-933B96D2A9AD}"/>
              </a:ext>
            </a:extLst>
          </p:cNvPr>
          <p:cNvSpPr/>
          <p:nvPr/>
        </p:nvSpPr>
        <p:spPr>
          <a:xfrm flipH="1">
            <a:off x="1264023" y="3603807"/>
            <a:ext cx="1712259" cy="1847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4">
            <a:extLst>
              <a:ext uri="{FF2B5EF4-FFF2-40B4-BE49-F238E27FC236}">
                <a16:creationId xmlns:a16="http://schemas.microsoft.com/office/drawing/2014/main" id="{88478F0E-DDE8-CAEB-6991-74E6D500347F}"/>
              </a:ext>
            </a:extLst>
          </p:cNvPr>
          <p:cNvCxnSpPr>
            <a:cxnSpLocks/>
            <a:stCxn id="21" idx="4"/>
            <a:endCxn id="31" idx="1"/>
          </p:cNvCxnSpPr>
          <p:nvPr/>
        </p:nvCxnSpPr>
        <p:spPr>
          <a:xfrm rot="5400000">
            <a:off x="3418672" y="1762928"/>
            <a:ext cx="1490869" cy="23756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3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Task_006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Pro_01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ExcelAppScope/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WriteRange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42392"/>
              </p:ext>
            </p:extLst>
          </p:nvPr>
        </p:nvGraphicFramePr>
        <p:xfrm>
          <a:off x="9584267" y="611205"/>
          <a:ext cx="2514602" cy="232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데이터를 추출 및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결과 데이터를 엑셀파일로 작성한다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엑셀 오픈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Excel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scope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복사한 템플릿 파일의 경로 변수로 해당 파일 호출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[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init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state]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들여온 인수로 경로 확인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작성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Write range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데이터를 입력할 시트 및 위치 정보 기입하여 최종 파일 작성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/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Process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FF86239-35EA-7E9C-B03C-F264F20F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42"/>
          <a:stretch/>
        </p:blipFill>
        <p:spPr>
          <a:xfrm>
            <a:off x="313205" y="807751"/>
            <a:ext cx="4591050" cy="3192836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740654" y="218609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254429" y="637637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12F108-A19C-E773-831C-B3038268F8A9}"/>
              </a:ext>
            </a:extLst>
          </p:cNvPr>
          <p:cNvSpPr/>
          <p:nvPr/>
        </p:nvSpPr>
        <p:spPr>
          <a:xfrm>
            <a:off x="2608730" y="4083694"/>
            <a:ext cx="4959774" cy="29454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 lang="ko-KR" altLang="en-US"/>
            </a:pP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TransactionItem(0) : Category Name = excel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Sheet</a:t>
            </a:r>
            <a:r>
              <a:rPr lang="ko-KR" altLang="en-US" sz="1400" b="1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B1BDFCA-4641-02BA-3C7B-3B7A8C9F7C77}"/>
              </a:ext>
            </a:extLst>
          </p:cNvPr>
          <p:cNvSpPr/>
          <p:nvPr/>
        </p:nvSpPr>
        <p:spPr>
          <a:xfrm>
            <a:off x="1198240" y="2591916"/>
            <a:ext cx="1981744" cy="37291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꺾인 연결선 4">
            <a:extLst>
              <a:ext uri="{FF2B5EF4-FFF2-40B4-BE49-F238E27FC236}">
                <a16:creationId xmlns:a16="http://schemas.microsoft.com/office/drawing/2014/main" id="{8F6FDC7E-38DD-D873-449F-F5D129093588}"/>
              </a:ext>
            </a:extLst>
          </p:cNvPr>
          <p:cNvCxnSpPr>
            <a:cxnSpLocks/>
            <a:stCxn id="25" idx="1"/>
            <a:endCxn id="26" idx="4"/>
          </p:cNvCxnSpPr>
          <p:nvPr/>
        </p:nvCxnSpPr>
        <p:spPr>
          <a:xfrm rot="10800000">
            <a:off x="2189112" y="2964829"/>
            <a:ext cx="419618" cy="12661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Task_007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GetCredential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4991"/>
              </p:ext>
            </p:extLst>
          </p:nvPr>
        </p:nvGraphicFramePr>
        <p:xfrm>
          <a:off x="9584267" y="611205"/>
          <a:ext cx="2514602" cy="250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45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계정 접속 환경 제공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Credencial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uipath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assat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메일 발송을 위한 포털 로그인 계정 호출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 패널 확인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ID/PW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생성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메일 액티비티에서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87617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End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FF6C7CF-F13B-FE00-5B48-473EE833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15"/>
          <a:stretch/>
        </p:blipFill>
        <p:spPr>
          <a:xfrm>
            <a:off x="603521" y="737658"/>
            <a:ext cx="4105275" cy="17903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E4996-F06C-A5AD-13D0-2E190A3C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08" y="737658"/>
            <a:ext cx="3514725" cy="4095750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5018538" y="614900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456246" y="5903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39F8DF-E1A6-13B4-2CEA-9BB32A575DF1}"/>
              </a:ext>
            </a:extLst>
          </p:cNvPr>
          <p:cNvSpPr/>
          <p:nvPr/>
        </p:nvSpPr>
        <p:spPr>
          <a:xfrm flipH="1">
            <a:off x="5459800" y="3639669"/>
            <a:ext cx="1272400" cy="285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D8300-3A5E-D1C5-2B18-808995887B38}"/>
              </a:ext>
            </a:extLst>
          </p:cNvPr>
          <p:cNvSpPr/>
          <p:nvPr/>
        </p:nvSpPr>
        <p:spPr>
          <a:xfrm flipH="1">
            <a:off x="5459800" y="4274953"/>
            <a:ext cx="1272400" cy="285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F9ABF4-CE32-C403-F31D-98760BDF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E178-779D-F926-A3F9-49247248568F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2A67-6E3D-E7F5-1879-AA57D23AD046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Task_008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776B-5557-0C86-C432-23F7EEB094B7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End_01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F25F1-6A32-4192-EAB1-CD2E9E558362}"/>
              </a:ext>
            </a:extLst>
          </p:cNvPr>
          <p:cNvSpPr txBox="1"/>
          <p:nvPr/>
        </p:nvSpPr>
        <p:spPr>
          <a:xfrm>
            <a:off x="5731689" y="75675"/>
            <a:ext cx="35736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SendSMTPMailMessage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DC9D8C-7E6D-2DD2-A853-172CA9495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24287"/>
              </p:ext>
            </p:extLst>
          </p:nvPr>
        </p:nvGraphicFramePr>
        <p:xfrm>
          <a:off x="9584267" y="611205"/>
          <a:ext cx="2514602" cy="39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완료 데이터 공유 </a:t>
                      </a:r>
                      <a:b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-&gt;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데이터 수급 및 정제 완료된 엑셀 파일을 메일로 발송한다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이메일 발송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SendSMTP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Message : 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메일 송신을 위한 서버 환경 제공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To/Subject/Body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수신자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내용 입력 필수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AttachFile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선택 항목</a:t>
                      </a: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1-1.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속성패널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port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포털별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제공하는 사용승인 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port no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Server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포털 계정에서 사용승인한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서버명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Email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SecurePW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: get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Credential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생성한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PW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변수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b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</a:b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1-2. Attach File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첨부할 파일의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string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 입력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717997-22C1-EFF9-1F4A-FB7DE791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2576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End 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Satate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FF6C7CF-F13B-FE00-5B48-473EE8334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40134" y="737658"/>
            <a:ext cx="4105275" cy="2200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D2E014-EEB4-879A-6BE4-E6C1A348B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1" t="13592" r="2867" b="11765"/>
          <a:stretch/>
        </p:blipFill>
        <p:spPr>
          <a:xfrm>
            <a:off x="5800315" y="656524"/>
            <a:ext cx="3162921" cy="5939784"/>
          </a:xfrm>
          <a:prstGeom prst="rect">
            <a:avLst/>
          </a:prstGeom>
        </p:spPr>
      </p:pic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65A8DF6F-C324-C2A1-B486-A0A545B22959}"/>
              </a:ext>
            </a:extLst>
          </p:cNvPr>
          <p:cNvSpPr/>
          <p:nvPr/>
        </p:nvSpPr>
        <p:spPr>
          <a:xfrm>
            <a:off x="5653040" y="38279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1-1</a:t>
            </a:r>
            <a:endParaRPr lang="ko-KR" altLang="en-US" sz="1000" b="1" dirty="0"/>
          </a:p>
        </p:txBody>
      </p:sp>
      <p:sp>
        <p:nvSpPr>
          <p:cNvPr id="14" name="타원형 설명선 46">
            <a:extLst>
              <a:ext uri="{FF2B5EF4-FFF2-40B4-BE49-F238E27FC236}">
                <a16:creationId xmlns:a16="http://schemas.microsoft.com/office/drawing/2014/main" id="{429C821E-EEB0-84AE-BCEC-741464E281EE}"/>
              </a:ext>
            </a:extLst>
          </p:cNvPr>
          <p:cNvSpPr/>
          <p:nvPr/>
        </p:nvSpPr>
        <p:spPr>
          <a:xfrm>
            <a:off x="523952" y="59038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F2ACE-A3B0-57DC-51F4-FFD4F9A271F3}"/>
              </a:ext>
            </a:extLst>
          </p:cNvPr>
          <p:cNvSpPr/>
          <p:nvPr/>
        </p:nvSpPr>
        <p:spPr>
          <a:xfrm flipH="1">
            <a:off x="7591117" y="1861026"/>
            <a:ext cx="1272401" cy="5953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6D249F-F6A6-6375-5098-B5245D53B55C}"/>
              </a:ext>
            </a:extLst>
          </p:cNvPr>
          <p:cNvSpPr/>
          <p:nvPr/>
        </p:nvSpPr>
        <p:spPr>
          <a:xfrm flipH="1">
            <a:off x="7591116" y="2599763"/>
            <a:ext cx="1272400" cy="6917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46CF78-0CE4-52F6-DBBE-FE3E46F6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5" y="4874748"/>
            <a:ext cx="5511845" cy="155494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6F62A68-2A63-9B91-3679-384981D16E41}"/>
              </a:ext>
            </a:extLst>
          </p:cNvPr>
          <p:cNvSpPr/>
          <p:nvPr/>
        </p:nvSpPr>
        <p:spPr>
          <a:xfrm>
            <a:off x="1985933" y="2549028"/>
            <a:ext cx="1366867" cy="31967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D7A236-ED30-A3E2-973E-8215BDEEAC6A}"/>
              </a:ext>
            </a:extLst>
          </p:cNvPr>
          <p:cNvSpPr/>
          <p:nvPr/>
        </p:nvSpPr>
        <p:spPr>
          <a:xfrm flipH="1">
            <a:off x="149260" y="5467462"/>
            <a:ext cx="5485850" cy="2857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4">
            <a:extLst>
              <a:ext uri="{FF2B5EF4-FFF2-40B4-BE49-F238E27FC236}">
                <a16:creationId xmlns:a16="http://schemas.microsoft.com/office/drawing/2014/main" id="{B8CDF091-37A7-4B6D-E2D8-11BB52C83F7E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352800" y="2708867"/>
            <a:ext cx="460555" cy="27585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형 설명선 46">
            <a:extLst>
              <a:ext uri="{FF2B5EF4-FFF2-40B4-BE49-F238E27FC236}">
                <a16:creationId xmlns:a16="http://schemas.microsoft.com/office/drawing/2014/main" id="{0318963F-AB43-D3FC-0C9D-09636FE9464D}"/>
              </a:ext>
            </a:extLst>
          </p:cNvPr>
          <p:cNvSpPr/>
          <p:nvPr/>
        </p:nvSpPr>
        <p:spPr>
          <a:xfrm>
            <a:off x="14403" y="4643716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1-2</a:t>
            </a:r>
            <a:endParaRPr lang="ko-KR" altLang="en-US" sz="10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A212540-95DA-D8EB-55A5-63A2EEC420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34" r="46811"/>
          <a:stretch/>
        </p:blipFill>
        <p:spPr>
          <a:xfrm>
            <a:off x="4516997" y="3204676"/>
            <a:ext cx="1296697" cy="123767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0ACF6D6-3A5F-FBFB-68DE-4DDBFFFAE328}"/>
              </a:ext>
            </a:extLst>
          </p:cNvPr>
          <p:cNvSpPr/>
          <p:nvPr/>
        </p:nvSpPr>
        <p:spPr>
          <a:xfrm>
            <a:off x="4438273" y="3213790"/>
            <a:ext cx="1272400" cy="11609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꺾인 연결선 4">
            <a:extLst>
              <a:ext uri="{FF2B5EF4-FFF2-40B4-BE49-F238E27FC236}">
                <a16:creationId xmlns:a16="http://schemas.microsoft.com/office/drawing/2014/main" id="{1A09CB3B-F68D-BC45-BF12-66CDF59571C1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710673" y="2937933"/>
            <a:ext cx="1880443" cy="8563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49333"/>
              </p:ext>
            </p:extLst>
          </p:nvPr>
        </p:nvGraphicFramePr>
        <p:xfrm>
          <a:off x="266009" y="664628"/>
          <a:ext cx="11612878" cy="593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번호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버전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변경일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내    용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작성자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나눔고딕" pitchFamily="2" charset="-127"/>
                        </a:rPr>
                        <a:t>비고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2024-04-08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최초작성</a:t>
                      </a: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김하정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3677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2019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4476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795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57246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3268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634434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477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87468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28595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19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710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62879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0350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699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9095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9011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4677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02262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2318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15033"/>
                  </a:ext>
                </a:extLst>
              </a:tr>
              <a:tr h="2250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4410" marR="84410" marT="42198" marB="42198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12185"/>
                  </a:ext>
                </a:extLst>
              </a:tr>
            </a:tbl>
          </a:graphicData>
        </a:graphic>
      </p:graphicFrame>
      <p:sp>
        <p:nvSpPr>
          <p:cNvPr id="3" name="슬라이드 번호 개체 틀 5"/>
          <p:cNvSpPr txBox="1">
            <a:spLocks/>
          </p:cNvSpPr>
          <p:nvPr/>
        </p:nvSpPr>
        <p:spPr>
          <a:xfrm>
            <a:off x="11571288" y="6677025"/>
            <a:ext cx="620712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145B8-D62C-4F7E-BD69-96D8A34E64ED}" type="slidenum">
              <a:rPr lang="ko-KR" altLang="en-US" smtClean="0">
                <a:ea typeface="나눔고딕" pitchFamily="2" charset="-127"/>
              </a:rPr>
              <a:pPr/>
              <a:t>2</a:t>
            </a:fld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Revision History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12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2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BA76AA-94EC-D1C3-6487-32C5DEF0BE10}"/>
              </a:ext>
            </a:extLst>
          </p:cNvPr>
          <p:cNvSpPr txBox="1">
            <a:spLocks/>
          </p:cNvSpPr>
          <p:nvPr/>
        </p:nvSpPr>
        <p:spPr>
          <a:xfrm>
            <a:off x="193880" y="113686"/>
            <a:ext cx="2324732" cy="22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lt"/>
                <a:ea typeface="나눔고딕" pitchFamily="2" charset="-127"/>
              </a:rPr>
              <a:t>Subject</a:t>
            </a:r>
            <a:endParaRPr lang="ko-KR" altLang="en-US" sz="1600" dirty="0">
              <a:latin typeface="+mn-lt"/>
              <a:ea typeface="나눔고딕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F7E8F-B7EA-DAC2-86EE-823839C2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223962"/>
            <a:ext cx="7743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1"/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Process Structure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2282" y="1058872"/>
            <a:ext cx="1847730" cy="360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목적에 따른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Use App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55268" y="1887677"/>
            <a:ext cx="1847730" cy="360000"/>
          </a:xfrm>
          <a:prstGeom prst="rect">
            <a:avLst/>
          </a:prstGeom>
          <a:solidFill>
            <a:srgbClr val="FBE5D6"/>
          </a:solidFill>
          <a:ln w="31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1. TransactionItem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추출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55267" y="2889783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str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이 아닌 </a:t>
            </a:r>
            <a:r>
              <a:rPr lang="en-US" altLang="ko-KR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로 수급</a:t>
            </a:r>
            <a:endParaRPr lang="ko-KR" altLang="en-US" sz="1200" kern="0" dirty="0">
              <a:solidFill>
                <a:schemeClr val="bg1"/>
              </a:solidFill>
              <a:latin typeface="Calibri" panose="020F0502020204030204" pitchFamily="34" charset="0"/>
              <a:ea typeface="나눔고딕" pitchFamily="2" charset="-127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355267" y="3933037"/>
            <a:ext cx="1847728" cy="409495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DT </a:t>
            </a:r>
            <a:r>
              <a:rPr lang="en-US" altLang="ko-KR" sz="1200" kern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  <a:sym typeface="Wingdings" panose="05000000000000000000" pitchFamily="2" charset="2"/>
              </a:rPr>
              <a:t> TransactionItem</a:t>
            </a:r>
            <a:endParaRPr lang="ko-KR" altLang="en-US" sz="1200" kern="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6378" y="3310324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추출한 </a:t>
            </a: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항목 별 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URL</a:t>
            </a: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로 이동 가능 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9" name="꺾인 연결선 48"/>
          <p:cNvCxnSpPr>
            <a:cxnSpLocks/>
            <a:stCxn id="32" idx="2"/>
            <a:endCxn id="69" idx="1"/>
          </p:cNvCxnSpPr>
          <p:nvPr/>
        </p:nvCxnSpPr>
        <p:spPr>
          <a:xfrm rot="16200000" flipH="1">
            <a:off x="2696242" y="3925421"/>
            <a:ext cx="1029424" cy="1863646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>
            <a:spLocks/>
          </p:cNvSpPr>
          <p:nvPr/>
        </p:nvSpPr>
        <p:spPr>
          <a:xfrm>
            <a:off x="4142777" y="5209956"/>
            <a:ext cx="289451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TransactionItem 1 : </a:t>
            </a:r>
            <a:r>
              <a:rPr lang="en-US" altLang="ko-KR" sz="11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CategoryName</a:t>
            </a: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78" name="꺾인 연결선 77"/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3156305" y="361701"/>
            <a:ext cx="648805" cy="240314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cxnSpLocks/>
            <a:stCxn id="30" idx="2"/>
            <a:endCxn id="31" idx="0"/>
          </p:cNvCxnSpPr>
          <p:nvPr/>
        </p:nvCxnSpPr>
        <p:spPr>
          <a:xfrm rot="5400000">
            <a:off x="1958080" y="2568730"/>
            <a:ext cx="642106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682282" y="417568"/>
            <a:ext cx="184773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</a:rPr>
              <a:t>사이트 진입</a:t>
            </a:r>
          </a:p>
        </p:txBody>
      </p:sp>
      <p:cxnSp>
        <p:nvCxnSpPr>
          <p:cNvPr id="97" name="직선 연결선 96"/>
          <p:cNvCxnSpPr>
            <a:stCxn id="96" idx="2"/>
            <a:endCxn id="29" idx="0"/>
          </p:cNvCxnSpPr>
          <p:nvPr/>
        </p:nvCxnSpPr>
        <p:spPr>
          <a:xfrm>
            <a:off x="5606147" y="777568"/>
            <a:ext cx="0" cy="2813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8750B-1C35-AC70-42A4-D0B824E06769}"/>
              </a:ext>
            </a:extLst>
          </p:cNvPr>
          <p:cNvSpPr/>
          <p:nvPr/>
        </p:nvSpPr>
        <p:spPr>
          <a:xfrm>
            <a:off x="7957556" y="1887677"/>
            <a:ext cx="1847730" cy="360000"/>
          </a:xfrm>
          <a:prstGeom prst="rect">
            <a:avLst/>
          </a:prstGeom>
          <a:solidFill>
            <a:srgbClr val="FBE5D6"/>
          </a:solidFill>
          <a:ln w="317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2. Ranking DT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나눔고딕" pitchFamily="2" charset="-127"/>
              </a:rPr>
              <a:t>추출</a:t>
            </a:r>
          </a:p>
        </p:txBody>
      </p:sp>
      <p:cxnSp>
        <p:nvCxnSpPr>
          <p:cNvPr id="11" name="꺾인 연결선 77">
            <a:extLst>
              <a:ext uri="{FF2B5EF4-FFF2-40B4-BE49-F238E27FC236}">
                <a16:creationId xmlns:a16="http://schemas.microsoft.com/office/drawing/2014/main" id="{375F059E-4631-6F02-58AE-A2C66035E073}"/>
              </a:ext>
            </a:extLst>
          </p:cNvPr>
          <p:cNvCxnSpPr>
            <a:cxnSpLocks/>
            <a:stCxn id="9" idx="0"/>
            <a:endCxn id="29" idx="3"/>
          </p:cNvCxnSpPr>
          <p:nvPr/>
        </p:nvCxnSpPr>
        <p:spPr>
          <a:xfrm rot="16200000" flipV="1">
            <a:off x="7381315" y="387570"/>
            <a:ext cx="648805" cy="2351409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776726-55F0-653D-9C6D-EEDD2168C26D}"/>
              </a:ext>
            </a:extLst>
          </p:cNvPr>
          <p:cNvSpPr txBox="1"/>
          <p:nvPr/>
        </p:nvSpPr>
        <p:spPr>
          <a:xfrm>
            <a:off x="2226378" y="2307127"/>
            <a:ext cx="2680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규칙을 가지고 반복할 수 있는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DT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확인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AE4AD7-F597-B3C6-F036-E2F9C5FAB979}"/>
              </a:ext>
            </a:extLst>
          </p:cNvPr>
          <p:cNvSpPr/>
          <p:nvPr/>
        </p:nvSpPr>
        <p:spPr>
          <a:xfrm>
            <a:off x="7957555" y="2900093"/>
            <a:ext cx="1847730" cy="36879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en-US" altLang="ko-KR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DT </a:t>
            </a:r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가공 및 결합</a:t>
            </a:r>
          </a:p>
        </p:txBody>
      </p:sp>
      <p:cxnSp>
        <p:nvCxnSpPr>
          <p:cNvPr id="37" name="꺾인 연결선 81">
            <a:extLst>
              <a:ext uri="{FF2B5EF4-FFF2-40B4-BE49-F238E27FC236}">
                <a16:creationId xmlns:a16="http://schemas.microsoft.com/office/drawing/2014/main" id="{E7B7011C-44C5-4FD1-CDCF-F1B3322A27CD}"/>
              </a:ext>
            </a:extLst>
          </p:cNvPr>
          <p:cNvCxnSpPr>
            <a:cxnSpLocks/>
            <a:stCxn id="9" idx="2"/>
            <a:endCxn id="36" idx="0"/>
          </p:cNvCxnSpPr>
          <p:nvPr/>
        </p:nvCxnSpPr>
        <p:spPr>
          <a:xfrm rot="5400000">
            <a:off x="8555213" y="2573885"/>
            <a:ext cx="652416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9F379F-2DAA-D198-4AB9-7589A05F34FB}"/>
              </a:ext>
            </a:extLst>
          </p:cNvPr>
          <p:cNvSpPr txBox="1"/>
          <p:nvPr/>
        </p:nvSpPr>
        <p:spPr>
          <a:xfrm>
            <a:off x="2279132" y="4342274"/>
            <a:ext cx="27991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Process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에서 받아오는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TransactionItem 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    = 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카테고리명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”, 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URL”</a:t>
            </a:r>
          </a:p>
        </p:txBody>
      </p:sp>
      <p:cxnSp>
        <p:nvCxnSpPr>
          <p:cNvPr id="77" name="꺾인 연결선 81">
            <a:extLst>
              <a:ext uri="{FF2B5EF4-FFF2-40B4-BE49-F238E27FC236}">
                <a16:creationId xmlns:a16="http://schemas.microsoft.com/office/drawing/2014/main" id="{BA87E380-4802-B893-4B17-6C200EAE9AA6}"/>
              </a:ext>
            </a:extLst>
          </p:cNvPr>
          <p:cNvCxnSpPr>
            <a:cxnSpLocks/>
          </p:cNvCxnSpPr>
          <p:nvPr/>
        </p:nvCxnSpPr>
        <p:spPr>
          <a:xfrm rot="5400000">
            <a:off x="1953594" y="3594799"/>
            <a:ext cx="651071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9914DB-729D-549C-B3B1-B1102E022FA2}"/>
              </a:ext>
            </a:extLst>
          </p:cNvPr>
          <p:cNvSpPr>
            <a:spLocks/>
          </p:cNvSpPr>
          <p:nvPr/>
        </p:nvSpPr>
        <p:spPr>
          <a:xfrm>
            <a:off x="4142777" y="5765364"/>
            <a:ext cx="289451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2" charset="-127"/>
                <a:ea typeface="나눔고딕" pitchFamily="2" charset="-127"/>
              </a:rPr>
              <a:t>TransactionItem 2 : CategoryURL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87" name="꺾인 연결선 48">
            <a:extLst>
              <a:ext uri="{FF2B5EF4-FFF2-40B4-BE49-F238E27FC236}">
                <a16:creationId xmlns:a16="http://schemas.microsoft.com/office/drawing/2014/main" id="{BAD4D4F2-77FF-03F5-196D-46137BED52D0}"/>
              </a:ext>
            </a:extLst>
          </p:cNvPr>
          <p:cNvCxnSpPr>
            <a:cxnSpLocks/>
            <a:stCxn id="32" idx="2"/>
            <a:endCxn id="86" idx="1"/>
          </p:cNvCxnSpPr>
          <p:nvPr/>
        </p:nvCxnSpPr>
        <p:spPr>
          <a:xfrm rot="16200000" flipH="1">
            <a:off x="2418538" y="4203125"/>
            <a:ext cx="1584832" cy="1863646"/>
          </a:xfrm>
          <a:prstGeom prst="bentConnector2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7C366F-34EC-7C69-EF82-BF845028E90C}"/>
              </a:ext>
            </a:extLst>
          </p:cNvPr>
          <p:cNvSpPr txBox="1"/>
          <p:nvPr/>
        </p:nvSpPr>
        <p:spPr>
          <a:xfrm>
            <a:off x="8826612" y="2292502"/>
            <a:ext cx="27911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카테고리 주소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: TransactionItem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활용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랭킹정보 추출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C0286D-44A0-CC89-20AF-DD8318E3D5C4}"/>
              </a:ext>
            </a:extLst>
          </p:cNvPr>
          <p:cNvSpPr txBox="1"/>
          <p:nvPr/>
        </p:nvSpPr>
        <p:spPr>
          <a:xfrm>
            <a:off x="8881421" y="3316445"/>
            <a:ext cx="262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Scraping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Exctract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하여 랭킹정보 추출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순위별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grid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스크래핑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회 필요</a:t>
            </a:r>
          </a:p>
        </p:txBody>
      </p:sp>
      <p:cxnSp>
        <p:nvCxnSpPr>
          <p:cNvPr id="104" name="꺾인 연결선 48">
            <a:extLst>
              <a:ext uri="{FF2B5EF4-FFF2-40B4-BE49-F238E27FC236}">
                <a16:creationId xmlns:a16="http://schemas.microsoft.com/office/drawing/2014/main" id="{48094565-6729-B1B7-A619-516CB12DB7D6}"/>
              </a:ext>
            </a:extLst>
          </p:cNvPr>
          <p:cNvCxnSpPr>
            <a:cxnSpLocks/>
            <a:stCxn id="69" idx="3"/>
            <a:endCxn id="114" idx="1"/>
          </p:cNvCxnSpPr>
          <p:nvPr/>
        </p:nvCxnSpPr>
        <p:spPr>
          <a:xfrm flipV="1">
            <a:off x="7037293" y="4158669"/>
            <a:ext cx="920263" cy="121328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4CE119E-DAD4-23CC-34B3-A0E19AD477DE}"/>
              </a:ext>
            </a:extLst>
          </p:cNvPr>
          <p:cNvSpPr/>
          <p:nvPr/>
        </p:nvSpPr>
        <p:spPr>
          <a:xfrm>
            <a:off x="7957556" y="3974273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최종 시트 작성</a:t>
            </a:r>
          </a:p>
        </p:txBody>
      </p:sp>
      <p:cxnSp>
        <p:nvCxnSpPr>
          <p:cNvPr id="115" name="꺾인 연결선 81">
            <a:extLst>
              <a:ext uri="{FF2B5EF4-FFF2-40B4-BE49-F238E27FC236}">
                <a16:creationId xmlns:a16="http://schemas.microsoft.com/office/drawing/2014/main" id="{23B980A7-64C0-E1E0-569D-4B20D367AD5E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8540861" y="3633711"/>
            <a:ext cx="681123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48">
            <a:extLst>
              <a:ext uri="{FF2B5EF4-FFF2-40B4-BE49-F238E27FC236}">
                <a16:creationId xmlns:a16="http://schemas.microsoft.com/office/drawing/2014/main" id="{655E3653-35C9-81FC-DB92-0A959DAFB74B}"/>
              </a:ext>
            </a:extLst>
          </p:cNvPr>
          <p:cNvCxnSpPr>
            <a:cxnSpLocks/>
            <a:stCxn id="86" idx="3"/>
            <a:endCxn id="9" idx="1"/>
          </p:cNvCxnSpPr>
          <p:nvPr/>
        </p:nvCxnSpPr>
        <p:spPr>
          <a:xfrm flipV="1">
            <a:off x="7037293" y="2067677"/>
            <a:ext cx="920263" cy="3859687"/>
          </a:xfrm>
          <a:prstGeom prst="bentConnector3">
            <a:avLst>
              <a:gd name="adj1" fmla="val 29543"/>
            </a:avLst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8DA9809-3121-1A4D-6F3D-FD68DFA3A1AF}"/>
              </a:ext>
            </a:extLst>
          </p:cNvPr>
          <p:cNvSpPr txBox="1"/>
          <p:nvPr/>
        </p:nvSpPr>
        <p:spPr>
          <a:xfrm>
            <a:off x="8881420" y="4346997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Excel Sheet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명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: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TransacionItem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1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활용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D57876-F2C6-9F83-7C57-3EA6CA575A6B}"/>
              </a:ext>
            </a:extLst>
          </p:cNvPr>
          <p:cNvSpPr/>
          <p:nvPr/>
        </p:nvSpPr>
        <p:spPr>
          <a:xfrm>
            <a:off x="7977071" y="4932958"/>
            <a:ext cx="1847730" cy="36879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wrap="square" lIns="18000" tIns="18000" rIns="18000" bIns="18000" rtlCol="0" anchor="ctr"/>
          <a:lstStyle/>
          <a:p>
            <a:pPr lvl="0" algn="ctr" defTabSz="457200" latinLnBrk="0"/>
            <a:r>
              <a:rPr lang="ko-KR" altLang="en-US" sz="1200" kern="0" dirty="0">
                <a:solidFill>
                  <a:schemeClr val="bg1"/>
                </a:solidFill>
                <a:latin typeface="Calibri" panose="020F0502020204030204" pitchFamily="34" charset="0"/>
                <a:ea typeface="나눔고딕" pitchFamily="2" charset="-127"/>
              </a:rPr>
              <a:t>파일 첨부 및 메일 발송</a:t>
            </a:r>
          </a:p>
        </p:txBody>
      </p:sp>
      <p:cxnSp>
        <p:nvCxnSpPr>
          <p:cNvPr id="132" name="꺾인 연결선 81">
            <a:extLst>
              <a:ext uri="{FF2B5EF4-FFF2-40B4-BE49-F238E27FC236}">
                <a16:creationId xmlns:a16="http://schemas.microsoft.com/office/drawing/2014/main" id="{F2AD42CA-5A33-ECDC-251C-AB080F1062DD}"/>
              </a:ext>
            </a:extLst>
          </p:cNvPr>
          <p:cNvCxnSpPr>
            <a:cxnSpLocks/>
            <a:endCxn id="131" idx="0"/>
          </p:cNvCxnSpPr>
          <p:nvPr/>
        </p:nvCxnSpPr>
        <p:spPr>
          <a:xfrm rot="5400000">
            <a:off x="8602297" y="4634317"/>
            <a:ext cx="597281" cy="1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CA9888-5BE6-995E-90B5-56D817B6760D}"/>
              </a:ext>
            </a:extLst>
          </p:cNvPr>
          <p:cNvSpPr txBox="1"/>
          <p:nvPr/>
        </p:nvSpPr>
        <p:spPr>
          <a:xfrm>
            <a:off x="8900936" y="5351939"/>
            <a:ext cx="21707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SMTP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서버 설정 및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Port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</a:rPr>
              <a:t> 연결 </a:t>
            </a:r>
          </a:p>
        </p:txBody>
      </p:sp>
    </p:spTree>
    <p:extLst>
      <p:ext uri="{BB962C8B-B14F-4D97-AF65-F5344CB8AC3E}">
        <p14:creationId xmlns:p14="http://schemas.microsoft.com/office/powerpoint/2010/main" val="14856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D07A3C-0263-B676-2016-2F811528B33A}"/>
              </a:ext>
            </a:extLst>
          </p:cNvPr>
          <p:cNvSpPr txBox="1">
            <a:spLocks/>
          </p:cNvSpPr>
          <p:nvPr/>
        </p:nvSpPr>
        <p:spPr>
          <a:xfrm>
            <a:off x="135690" y="128241"/>
            <a:ext cx="2324732" cy="1938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" lastClr="FFFFFF"/>
                </a:solidFill>
                <a:latin typeface="나눔고딕" pitchFamily="2" charset="-127"/>
                <a:ea typeface="나눔고딕" pitchFamily="2" charset="-127"/>
              </a:rPr>
              <a:t>Flow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50093C81-93B1-DC21-1747-0C5F86529A0A}"/>
              </a:ext>
            </a:extLst>
          </p:cNvPr>
          <p:cNvSpPr/>
          <p:nvPr/>
        </p:nvSpPr>
        <p:spPr>
          <a:xfrm>
            <a:off x="6097014" y="2780077"/>
            <a:ext cx="6096000" cy="17541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40ACE8C0-9924-1A45-1487-094C77B7CB5D}"/>
              </a:ext>
            </a:extLst>
          </p:cNvPr>
          <p:cNvGrpSpPr/>
          <p:nvPr/>
        </p:nvGrpSpPr>
        <p:grpSpPr>
          <a:xfrm>
            <a:off x="5951703" y="1258489"/>
            <a:ext cx="2750657" cy="4755764"/>
            <a:chOff x="7354100" y="1493358"/>
            <a:chExt cx="2790436" cy="4824543"/>
          </a:xfrm>
        </p:grpSpPr>
        <p:sp>
          <p:nvSpPr>
            <p:cNvPr id="5" name="Circular Arrow 36">
              <a:extLst>
                <a:ext uri="{FF2B5EF4-FFF2-40B4-BE49-F238E27FC236}">
                  <a16:creationId xmlns:a16="http://schemas.microsoft.com/office/drawing/2014/main" id="{0E17C2E8-EBF6-28EC-D498-98670FFB5DA7}"/>
                </a:ext>
              </a:extLst>
            </p:cNvPr>
            <p:cNvSpPr/>
            <p:nvPr/>
          </p:nvSpPr>
          <p:spPr>
            <a:xfrm rot="18225834">
              <a:off x="7354099" y="1493359"/>
              <a:ext cx="2790437" cy="279043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92982"/>
                <a:gd name="adj5" fmla="val 12500"/>
              </a:avLst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" name="Circular Arrow 36">
              <a:extLst>
                <a:ext uri="{FF2B5EF4-FFF2-40B4-BE49-F238E27FC236}">
                  <a16:creationId xmlns:a16="http://schemas.microsoft.com/office/drawing/2014/main" id="{61E0ADC6-8693-4089-81A9-CC5517B59F37}"/>
                </a:ext>
              </a:extLst>
            </p:cNvPr>
            <p:cNvSpPr/>
            <p:nvPr/>
          </p:nvSpPr>
          <p:spPr>
            <a:xfrm rot="3374166" flipV="1">
              <a:off x="7354099" y="3527465"/>
              <a:ext cx="2790437" cy="279043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692982"/>
                <a:gd name="adj5" fmla="val 12500"/>
              </a:avLst>
            </a:prstGeom>
            <a:solidFill>
              <a:srgbClr val="7F7F7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Left Arrow 63">
            <a:extLst>
              <a:ext uri="{FF2B5EF4-FFF2-40B4-BE49-F238E27FC236}">
                <a16:creationId xmlns:a16="http://schemas.microsoft.com/office/drawing/2014/main" id="{090EAF3E-9A73-6BF3-EEC7-AF0B0AD86AFB}"/>
              </a:ext>
            </a:extLst>
          </p:cNvPr>
          <p:cNvSpPr/>
          <p:nvPr/>
        </p:nvSpPr>
        <p:spPr>
          <a:xfrm>
            <a:off x="1326951" y="3161772"/>
            <a:ext cx="1168033" cy="578558"/>
          </a:xfrm>
          <a:prstGeom prst="leftArrow">
            <a:avLst>
              <a:gd name="adj1" fmla="val 62966"/>
              <a:gd name="adj2" fmla="val 50000"/>
            </a:avLst>
          </a:prstGeom>
          <a:solidFill>
            <a:srgbClr val="ACDCB7"/>
          </a:solidFill>
          <a:ln w="127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val 55">
            <a:extLst>
              <a:ext uri="{FF2B5EF4-FFF2-40B4-BE49-F238E27FC236}">
                <a16:creationId xmlns:a16="http://schemas.microsoft.com/office/drawing/2014/main" id="{344314DE-7B5F-AFFC-E7D1-1B7E15CBF28C}"/>
              </a:ext>
            </a:extLst>
          </p:cNvPr>
          <p:cNvSpPr/>
          <p:nvPr/>
        </p:nvSpPr>
        <p:spPr>
          <a:xfrm>
            <a:off x="4293271" y="2338524"/>
            <a:ext cx="2761074" cy="2761074"/>
          </a:xfrm>
          <a:prstGeom prst="ellipse">
            <a:avLst/>
          </a:prstGeom>
          <a:solidFill>
            <a:schemeClr val="bg1"/>
          </a:solidFill>
          <a:ln w="5080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Oval 79">
            <a:extLst>
              <a:ext uri="{FF2B5EF4-FFF2-40B4-BE49-F238E27FC236}">
                <a16:creationId xmlns:a16="http://schemas.microsoft.com/office/drawing/2014/main" id="{CC6FAB28-3CA0-90A7-604F-95789B1FA12A}"/>
              </a:ext>
            </a:extLst>
          </p:cNvPr>
          <p:cNvSpPr/>
          <p:nvPr/>
        </p:nvSpPr>
        <p:spPr>
          <a:xfrm>
            <a:off x="132073" y="2635483"/>
            <a:ext cx="1659036" cy="1780126"/>
          </a:xfrm>
          <a:prstGeom prst="ellipse">
            <a:avLst/>
          </a:prstGeom>
          <a:solidFill>
            <a:srgbClr val="FBE5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srgbClr val="FBE5D6"/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T</a:t>
            </a:r>
            <a:r>
              <a:rPr lang="en-US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web</a:t>
            </a: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Site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</a:t>
            </a:r>
            <a:endParaRPr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접근</a:t>
            </a:r>
            <a:endParaRPr kumimoji="0" lang="id-ID" sz="1400" b="1" i="0" u="none" strike="noStrike" kern="0" cap="none" spc="0" normalizeH="0" baseline="0" noProof="0" dirty="0">
              <a:ln>
                <a:noFill/>
              </a:ln>
              <a:solidFill>
                <a:srgbClr val="FBE5D6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F02932B7-A466-F1CF-0CAC-B1629CC08002}"/>
              </a:ext>
            </a:extLst>
          </p:cNvPr>
          <p:cNvGrpSpPr/>
          <p:nvPr/>
        </p:nvGrpSpPr>
        <p:grpSpPr>
          <a:xfrm>
            <a:off x="8093313" y="1712442"/>
            <a:ext cx="866230" cy="866230"/>
            <a:chOff x="9106231" y="1824010"/>
            <a:chExt cx="1281416" cy="1281416"/>
          </a:xfrm>
          <a:solidFill>
            <a:srgbClr val="404040"/>
          </a:solidFill>
        </p:grpSpPr>
        <p:sp>
          <p:nvSpPr>
            <p:cNvPr id="12" name="Oval 56">
              <a:extLst>
                <a:ext uri="{FF2B5EF4-FFF2-40B4-BE49-F238E27FC236}">
                  <a16:creationId xmlns:a16="http://schemas.microsoft.com/office/drawing/2014/main" id="{976EB30A-20D7-BF96-A0A8-CAC03C0E5EBF}"/>
                </a:ext>
              </a:extLst>
            </p:cNvPr>
            <p:cNvSpPr/>
            <p:nvPr/>
          </p:nvSpPr>
          <p:spPr>
            <a:xfrm>
              <a:off x="9106231" y="1824010"/>
              <a:ext cx="1281416" cy="128141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3" name="Freeform 4344">
              <a:extLst>
                <a:ext uri="{FF2B5EF4-FFF2-40B4-BE49-F238E27FC236}">
                  <a16:creationId xmlns:a16="http://schemas.microsoft.com/office/drawing/2014/main" id="{723D3554-3DED-AF8E-1465-A5B62C157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029" y="2216809"/>
              <a:ext cx="495821" cy="495821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14" name="Group 23">
            <a:extLst>
              <a:ext uri="{FF2B5EF4-FFF2-40B4-BE49-F238E27FC236}">
                <a16:creationId xmlns:a16="http://schemas.microsoft.com/office/drawing/2014/main" id="{60D6681F-E389-ADDE-EFBD-0E835DB09CED}"/>
              </a:ext>
            </a:extLst>
          </p:cNvPr>
          <p:cNvGrpSpPr/>
          <p:nvPr/>
        </p:nvGrpSpPr>
        <p:grpSpPr>
          <a:xfrm>
            <a:off x="8093313" y="4727016"/>
            <a:ext cx="866230" cy="866230"/>
            <a:chOff x="9106231" y="4782032"/>
            <a:chExt cx="1281416" cy="1281416"/>
          </a:xfrm>
          <a:solidFill>
            <a:srgbClr val="7F7F7F"/>
          </a:solidFill>
        </p:grpSpPr>
        <p:sp>
          <p:nvSpPr>
            <p:cNvPr id="15" name="Oval 90">
              <a:extLst>
                <a:ext uri="{FF2B5EF4-FFF2-40B4-BE49-F238E27FC236}">
                  <a16:creationId xmlns:a16="http://schemas.microsoft.com/office/drawing/2014/main" id="{C402A638-AC26-038C-8AB2-837C668D6B89}"/>
                </a:ext>
              </a:extLst>
            </p:cNvPr>
            <p:cNvSpPr/>
            <p:nvPr/>
          </p:nvSpPr>
          <p:spPr>
            <a:xfrm>
              <a:off x="9106231" y="4782032"/>
              <a:ext cx="1281416" cy="128141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16" name="Group 91">
              <a:extLst>
                <a:ext uri="{FF2B5EF4-FFF2-40B4-BE49-F238E27FC236}">
                  <a16:creationId xmlns:a16="http://schemas.microsoft.com/office/drawing/2014/main" id="{2F0977B6-3D49-70EF-2591-A949B49205D7}"/>
                </a:ext>
              </a:extLst>
            </p:cNvPr>
            <p:cNvGrpSpPr/>
            <p:nvPr/>
          </p:nvGrpSpPr>
          <p:grpSpPr>
            <a:xfrm>
              <a:off x="9548378" y="5224180"/>
              <a:ext cx="397122" cy="397120"/>
              <a:chOff x="9312275" y="4505325"/>
              <a:chExt cx="285751" cy="285750"/>
            </a:xfrm>
            <a:grpFill/>
          </p:grpSpPr>
          <p:sp>
            <p:nvSpPr>
              <p:cNvPr id="17" name="Freeform 2598">
                <a:extLst>
                  <a:ext uri="{FF2B5EF4-FFF2-40B4-BE49-F238E27FC236}">
                    <a16:creationId xmlns:a16="http://schemas.microsoft.com/office/drawing/2014/main" id="{1951D2F9-01AA-B181-4BAC-7992D98E7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5638" y="4657725"/>
                <a:ext cx="52388" cy="133350"/>
              </a:xfrm>
              <a:custGeom>
                <a:avLst/>
                <a:gdLst>
                  <a:gd name="T0" fmla="*/ 151 w 166"/>
                  <a:gd name="T1" fmla="*/ 0 h 421"/>
                  <a:gd name="T2" fmla="*/ 31 w 166"/>
                  <a:gd name="T3" fmla="*/ 0 h 421"/>
                  <a:gd name="T4" fmla="*/ 28 w 166"/>
                  <a:gd name="T5" fmla="*/ 0 h 421"/>
                  <a:gd name="T6" fmla="*/ 26 w 166"/>
                  <a:gd name="T7" fmla="*/ 1 h 421"/>
                  <a:gd name="T8" fmla="*/ 22 w 166"/>
                  <a:gd name="T9" fmla="*/ 2 h 421"/>
                  <a:gd name="T10" fmla="*/ 20 w 166"/>
                  <a:gd name="T11" fmla="*/ 4 h 421"/>
                  <a:gd name="T12" fmla="*/ 19 w 166"/>
                  <a:gd name="T13" fmla="*/ 7 h 421"/>
                  <a:gd name="T14" fmla="*/ 17 w 166"/>
                  <a:gd name="T15" fmla="*/ 9 h 421"/>
                  <a:gd name="T16" fmla="*/ 17 w 166"/>
                  <a:gd name="T17" fmla="*/ 12 h 421"/>
                  <a:gd name="T18" fmla="*/ 16 w 166"/>
                  <a:gd name="T19" fmla="*/ 15 h 421"/>
                  <a:gd name="T20" fmla="*/ 16 w 166"/>
                  <a:gd name="T21" fmla="*/ 90 h 421"/>
                  <a:gd name="T22" fmla="*/ 0 w 166"/>
                  <a:gd name="T23" fmla="*/ 90 h 421"/>
                  <a:gd name="T24" fmla="*/ 49 w 166"/>
                  <a:gd name="T25" fmla="*/ 421 h 421"/>
                  <a:gd name="T26" fmla="*/ 151 w 166"/>
                  <a:gd name="T27" fmla="*/ 421 h 421"/>
                  <a:gd name="T28" fmla="*/ 154 w 166"/>
                  <a:gd name="T29" fmla="*/ 420 h 421"/>
                  <a:gd name="T30" fmla="*/ 157 w 166"/>
                  <a:gd name="T31" fmla="*/ 420 h 421"/>
                  <a:gd name="T32" fmla="*/ 160 w 166"/>
                  <a:gd name="T33" fmla="*/ 417 h 421"/>
                  <a:gd name="T34" fmla="*/ 162 w 166"/>
                  <a:gd name="T35" fmla="*/ 416 h 421"/>
                  <a:gd name="T36" fmla="*/ 163 w 166"/>
                  <a:gd name="T37" fmla="*/ 414 h 421"/>
                  <a:gd name="T38" fmla="*/ 165 w 166"/>
                  <a:gd name="T39" fmla="*/ 411 h 421"/>
                  <a:gd name="T40" fmla="*/ 166 w 166"/>
                  <a:gd name="T41" fmla="*/ 409 h 421"/>
                  <a:gd name="T42" fmla="*/ 166 w 166"/>
                  <a:gd name="T43" fmla="*/ 405 h 421"/>
                  <a:gd name="T44" fmla="*/ 166 w 166"/>
                  <a:gd name="T45" fmla="*/ 14 h 421"/>
                  <a:gd name="T46" fmla="*/ 166 w 166"/>
                  <a:gd name="T47" fmla="*/ 12 h 421"/>
                  <a:gd name="T48" fmla="*/ 165 w 166"/>
                  <a:gd name="T49" fmla="*/ 9 h 421"/>
                  <a:gd name="T50" fmla="*/ 163 w 166"/>
                  <a:gd name="T51" fmla="*/ 7 h 421"/>
                  <a:gd name="T52" fmla="*/ 162 w 166"/>
                  <a:gd name="T53" fmla="*/ 4 h 421"/>
                  <a:gd name="T54" fmla="*/ 160 w 166"/>
                  <a:gd name="T55" fmla="*/ 2 h 421"/>
                  <a:gd name="T56" fmla="*/ 157 w 166"/>
                  <a:gd name="T57" fmla="*/ 1 h 421"/>
                  <a:gd name="T58" fmla="*/ 154 w 166"/>
                  <a:gd name="T59" fmla="*/ 0 h 421"/>
                  <a:gd name="T60" fmla="*/ 151 w 166"/>
                  <a:gd name="T61" fmla="*/ 0 h 421"/>
                  <a:gd name="T62" fmla="*/ 151 w 166"/>
                  <a:gd name="T6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421">
                    <a:moveTo>
                      <a:pt x="151" y="0"/>
                    </a:moveTo>
                    <a:lnTo>
                      <a:pt x="31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9" y="7"/>
                    </a:lnTo>
                    <a:lnTo>
                      <a:pt x="17" y="9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6" y="90"/>
                    </a:lnTo>
                    <a:lnTo>
                      <a:pt x="0" y="90"/>
                    </a:lnTo>
                    <a:lnTo>
                      <a:pt x="49" y="421"/>
                    </a:lnTo>
                    <a:lnTo>
                      <a:pt x="151" y="421"/>
                    </a:lnTo>
                    <a:lnTo>
                      <a:pt x="154" y="420"/>
                    </a:lnTo>
                    <a:lnTo>
                      <a:pt x="157" y="420"/>
                    </a:lnTo>
                    <a:lnTo>
                      <a:pt x="160" y="417"/>
                    </a:lnTo>
                    <a:lnTo>
                      <a:pt x="162" y="416"/>
                    </a:lnTo>
                    <a:lnTo>
                      <a:pt x="163" y="414"/>
                    </a:lnTo>
                    <a:lnTo>
                      <a:pt x="165" y="411"/>
                    </a:lnTo>
                    <a:lnTo>
                      <a:pt x="166" y="409"/>
                    </a:lnTo>
                    <a:lnTo>
                      <a:pt x="166" y="405"/>
                    </a:lnTo>
                    <a:lnTo>
                      <a:pt x="166" y="14"/>
                    </a:lnTo>
                    <a:lnTo>
                      <a:pt x="166" y="12"/>
                    </a:lnTo>
                    <a:lnTo>
                      <a:pt x="165" y="9"/>
                    </a:lnTo>
                    <a:lnTo>
                      <a:pt x="163" y="7"/>
                    </a:lnTo>
                    <a:lnTo>
                      <a:pt x="162" y="4"/>
                    </a:lnTo>
                    <a:lnTo>
                      <a:pt x="160" y="2"/>
                    </a:lnTo>
                    <a:lnTo>
                      <a:pt x="157" y="1"/>
                    </a:lnTo>
                    <a:lnTo>
                      <a:pt x="154" y="0"/>
                    </a:lnTo>
                    <a:lnTo>
                      <a:pt x="151" y="0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8" name="Freeform 2599">
                <a:extLst>
                  <a:ext uri="{FF2B5EF4-FFF2-40B4-BE49-F238E27FC236}">
                    <a16:creationId xmlns:a16="http://schemas.microsoft.com/office/drawing/2014/main" id="{D72256CC-AD15-AD3C-315A-D655BAED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4657725"/>
                <a:ext cx="52388" cy="133350"/>
              </a:xfrm>
              <a:custGeom>
                <a:avLst/>
                <a:gdLst>
                  <a:gd name="T0" fmla="*/ 150 w 165"/>
                  <a:gd name="T1" fmla="*/ 90 h 421"/>
                  <a:gd name="T2" fmla="*/ 150 w 165"/>
                  <a:gd name="T3" fmla="*/ 14 h 421"/>
                  <a:gd name="T4" fmla="*/ 150 w 165"/>
                  <a:gd name="T5" fmla="*/ 12 h 421"/>
                  <a:gd name="T6" fmla="*/ 148 w 165"/>
                  <a:gd name="T7" fmla="*/ 9 h 421"/>
                  <a:gd name="T8" fmla="*/ 147 w 165"/>
                  <a:gd name="T9" fmla="*/ 7 h 421"/>
                  <a:gd name="T10" fmla="*/ 145 w 165"/>
                  <a:gd name="T11" fmla="*/ 4 h 421"/>
                  <a:gd name="T12" fmla="*/ 143 w 165"/>
                  <a:gd name="T13" fmla="*/ 2 h 421"/>
                  <a:gd name="T14" fmla="*/ 141 w 165"/>
                  <a:gd name="T15" fmla="*/ 1 h 421"/>
                  <a:gd name="T16" fmla="*/ 137 w 165"/>
                  <a:gd name="T17" fmla="*/ 0 h 421"/>
                  <a:gd name="T18" fmla="*/ 134 w 165"/>
                  <a:gd name="T19" fmla="*/ 0 h 421"/>
                  <a:gd name="T20" fmla="*/ 14 w 165"/>
                  <a:gd name="T21" fmla="*/ 0 h 421"/>
                  <a:gd name="T22" fmla="*/ 11 w 165"/>
                  <a:gd name="T23" fmla="*/ 0 h 421"/>
                  <a:gd name="T24" fmla="*/ 9 w 165"/>
                  <a:gd name="T25" fmla="*/ 1 h 421"/>
                  <a:gd name="T26" fmla="*/ 6 w 165"/>
                  <a:gd name="T27" fmla="*/ 2 h 421"/>
                  <a:gd name="T28" fmla="*/ 4 w 165"/>
                  <a:gd name="T29" fmla="*/ 4 h 421"/>
                  <a:gd name="T30" fmla="*/ 2 w 165"/>
                  <a:gd name="T31" fmla="*/ 7 h 421"/>
                  <a:gd name="T32" fmla="*/ 1 w 165"/>
                  <a:gd name="T33" fmla="*/ 9 h 421"/>
                  <a:gd name="T34" fmla="*/ 0 w 165"/>
                  <a:gd name="T35" fmla="*/ 12 h 421"/>
                  <a:gd name="T36" fmla="*/ 0 w 165"/>
                  <a:gd name="T37" fmla="*/ 15 h 421"/>
                  <a:gd name="T38" fmla="*/ 0 w 165"/>
                  <a:gd name="T39" fmla="*/ 405 h 421"/>
                  <a:gd name="T40" fmla="*/ 0 w 165"/>
                  <a:gd name="T41" fmla="*/ 409 h 421"/>
                  <a:gd name="T42" fmla="*/ 1 w 165"/>
                  <a:gd name="T43" fmla="*/ 411 h 421"/>
                  <a:gd name="T44" fmla="*/ 2 w 165"/>
                  <a:gd name="T45" fmla="*/ 414 h 421"/>
                  <a:gd name="T46" fmla="*/ 4 w 165"/>
                  <a:gd name="T47" fmla="*/ 416 h 421"/>
                  <a:gd name="T48" fmla="*/ 6 w 165"/>
                  <a:gd name="T49" fmla="*/ 417 h 421"/>
                  <a:gd name="T50" fmla="*/ 9 w 165"/>
                  <a:gd name="T51" fmla="*/ 420 h 421"/>
                  <a:gd name="T52" fmla="*/ 11 w 165"/>
                  <a:gd name="T53" fmla="*/ 421 h 421"/>
                  <a:gd name="T54" fmla="*/ 14 w 165"/>
                  <a:gd name="T55" fmla="*/ 421 h 421"/>
                  <a:gd name="T56" fmla="*/ 117 w 165"/>
                  <a:gd name="T57" fmla="*/ 421 h 421"/>
                  <a:gd name="T58" fmla="*/ 165 w 165"/>
                  <a:gd name="T59" fmla="*/ 90 h 421"/>
                  <a:gd name="T60" fmla="*/ 150 w 165"/>
                  <a:gd name="T61" fmla="*/ 9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5" h="421">
                    <a:moveTo>
                      <a:pt x="150" y="90"/>
                    </a:moveTo>
                    <a:lnTo>
                      <a:pt x="150" y="14"/>
                    </a:lnTo>
                    <a:lnTo>
                      <a:pt x="150" y="12"/>
                    </a:lnTo>
                    <a:lnTo>
                      <a:pt x="148" y="9"/>
                    </a:lnTo>
                    <a:lnTo>
                      <a:pt x="147" y="7"/>
                    </a:lnTo>
                    <a:lnTo>
                      <a:pt x="145" y="4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405"/>
                    </a:lnTo>
                    <a:lnTo>
                      <a:pt x="0" y="409"/>
                    </a:lnTo>
                    <a:lnTo>
                      <a:pt x="1" y="411"/>
                    </a:lnTo>
                    <a:lnTo>
                      <a:pt x="2" y="414"/>
                    </a:lnTo>
                    <a:lnTo>
                      <a:pt x="4" y="416"/>
                    </a:lnTo>
                    <a:lnTo>
                      <a:pt x="6" y="417"/>
                    </a:lnTo>
                    <a:lnTo>
                      <a:pt x="9" y="420"/>
                    </a:lnTo>
                    <a:lnTo>
                      <a:pt x="11" y="421"/>
                    </a:lnTo>
                    <a:lnTo>
                      <a:pt x="14" y="421"/>
                    </a:lnTo>
                    <a:lnTo>
                      <a:pt x="117" y="421"/>
                    </a:lnTo>
                    <a:lnTo>
                      <a:pt x="165" y="90"/>
                    </a:lnTo>
                    <a:lnTo>
                      <a:pt x="150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9" name="Freeform 2600">
                <a:extLst>
                  <a:ext uri="{FF2B5EF4-FFF2-40B4-BE49-F238E27FC236}">
                    <a16:creationId xmlns:a16="http://schemas.microsoft.com/office/drawing/2014/main" id="{E8E86549-50F7-BF5E-2059-957B4422F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0375" y="4505325"/>
                <a:ext cx="209550" cy="285750"/>
              </a:xfrm>
              <a:custGeom>
                <a:avLst/>
                <a:gdLst>
                  <a:gd name="T0" fmla="*/ 343 w 660"/>
                  <a:gd name="T1" fmla="*/ 547 h 902"/>
                  <a:gd name="T2" fmla="*/ 332 w 660"/>
                  <a:gd name="T3" fmla="*/ 556 h 902"/>
                  <a:gd name="T4" fmla="*/ 319 w 660"/>
                  <a:gd name="T5" fmla="*/ 552 h 902"/>
                  <a:gd name="T6" fmla="*/ 315 w 660"/>
                  <a:gd name="T7" fmla="*/ 511 h 902"/>
                  <a:gd name="T8" fmla="*/ 274 w 660"/>
                  <a:gd name="T9" fmla="*/ 506 h 902"/>
                  <a:gd name="T10" fmla="*/ 270 w 660"/>
                  <a:gd name="T11" fmla="*/ 493 h 902"/>
                  <a:gd name="T12" fmla="*/ 278 w 660"/>
                  <a:gd name="T13" fmla="*/ 482 h 902"/>
                  <a:gd name="T14" fmla="*/ 315 w 660"/>
                  <a:gd name="T15" fmla="*/ 448 h 902"/>
                  <a:gd name="T16" fmla="*/ 324 w 660"/>
                  <a:gd name="T17" fmla="*/ 437 h 902"/>
                  <a:gd name="T18" fmla="*/ 338 w 660"/>
                  <a:gd name="T19" fmla="*/ 438 h 902"/>
                  <a:gd name="T20" fmla="*/ 344 w 660"/>
                  <a:gd name="T21" fmla="*/ 451 h 902"/>
                  <a:gd name="T22" fmla="*/ 383 w 660"/>
                  <a:gd name="T23" fmla="*/ 483 h 902"/>
                  <a:gd name="T24" fmla="*/ 390 w 660"/>
                  <a:gd name="T25" fmla="*/ 496 h 902"/>
                  <a:gd name="T26" fmla="*/ 383 w 660"/>
                  <a:gd name="T27" fmla="*/ 509 h 902"/>
                  <a:gd name="T28" fmla="*/ 395 w 660"/>
                  <a:gd name="T29" fmla="*/ 45 h 902"/>
                  <a:gd name="T30" fmla="*/ 586 w 660"/>
                  <a:gd name="T31" fmla="*/ 391 h 902"/>
                  <a:gd name="T32" fmla="*/ 609 w 660"/>
                  <a:gd name="T33" fmla="*/ 386 h 902"/>
                  <a:gd name="T34" fmla="*/ 638 w 660"/>
                  <a:gd name="T35" fmla="*/ 368 h 902"/>
                  <a:gd name="T36" fmla="*/ 657 w 660"/>
                  <a:gd name="T37" fmla="*/ 337 h 902"/>
                  <a:gd name="T38" fmla="*/ 659 w 660"/>
                  <a:gd name="T39" fmla="*/ 163 h 902"/>
                  <a:gd name="T40" fmla="*/ 651 w 660"/>
                  <a:gd name="T41" fmla="*/ 152 h 902"/>
                  <a:gd name="T42" fmla="*/ 579 w 660"/>
                  <a:gd name="T43" fmla="*/ 152 h 902"/>
                  <a:gd name="T44" fmla="*/ 570 w 660"/>
                  <a:gd name="T45" fmla="*/ 163 h 902"/>
                  <a:gd name="T46" fmla="*/ 562 w 660"/>
                  <a:gd name="T47" fmla="*/ 207 h 902"/>
                  <a:gd name="T48" fmla="*/ 525 w 660"/>
                  <a:gd name="T49" fmla="*/ 226 h 902"/>
                  <a:gd name="T50" fmla="*/ 488 w 660"/>
                  <a:gd name="T51" fmla="*/ 207 h 902"/>
                  <a:gd name="T52" fmla="*/ 480 w 660"/>
                  <a:gd name="T53" fmla="*/ 163 h 902"/>
                  <a:gd name="T54" fmla="*/ 471 w 660"/>
                  <a:gd name="T55" fmla="*/ 152 h 902"/>
                  <a:gd name="T56" fmla="*/ 384 w 660"/>
                  <a:gd name="T57" fmla="*/ 152 h 902"/>
                  <a:gd name="T58" fmla="*/ 375 w 660"/>
                  <a:gd name="T59" fmla="*/ 163 h 902"/>
                  <a:gd name="T60" fmla="*/ 370 w 660"/>
                  <a:gd name="T61" fmla="*/ 203 h 902"/>
                  <a:gd name="T62" fmla="*/ 344 w 660"/>
                  <a:gd name="T63" fmla="*/ 223 h 902"/>
                  <a:gd name="T64" fmla="*/ 458 w 660"/>
                  <a:gd name="T65" fmla="*/ 58 h 902"/>
                  <a:gd name="T66" fmla="*/ 462 w 660"/>
                  <a:gd name="T67" fmla="*/ 36 h 902"/>
                  <a:gd name="T68" fmla="*/ 344 w 660"/>
                  <a:gd name="T69" fmla="*/ 1 h 902"/>
                  <a:gd name="T70" fmla="*/ 319 w 660"/>
                  <a:gd name="T71" fmla="*/ 5 h 902"/>
                  <a:gd name="T72" fmla="*/ 315 w 660"/>
                  <a:gd name="T73" fmla="*/ 76 h 902"/>
                  <a:gd name="T74" fmla="*/ 294 w 660"/>
                  <a:gd name="T75" fmla="*/ 208 h 902"/>
                  <a:gd name="T76" fmla="*/ 285 w 660"/>
                  <a:gd name="T77" fmla="*/ 165 h 902"/>
                  <a:gd name="T78" fmla="*/ 278 w 660"/>
                  <a:gd name="T79" fmla="*/ 153 h 902"/>
                  <a:gd name="T80" fmla="*/ 191 w 660"/>
                  <a:gd name="T81" fmla="*/ 151 h 902"/>
                  <a:gd name="T82" fmla="*/ 180 w 660"/>
                  <a:gd name="T83" fmla="*/ 160 h 902"/>
                  <a:gd name="T84" fmla="*/ 176 w 660"/>
                  <a:gd name="T85" fmla="*/ 197 h 902"/>
                  <a:gd name="T86" fmla="*/ 143 w 660"/>
                  <a:gd name="T87" fmla="*/ 225 h 902"/>
                  <a:gd name="T88" fmla="*/ 103 w 660"/>
                  <a:gd name="T89" fmla="*/ 211 h 902"/>
                  <a:gd name="T90" fmla="*/ 89 w 660"/>
                  <a:gd name="T91" fmla="*/ 165 h 902"/>
                  <a:gd name="T92" fmla="*/ 82 w 660"/>
                  <a:gd name="T93" fmla="*/ 153 h 902"/>
                  <a:gd name="T94" fmla="*/ 12 w 660"/>
                  <a:gd name="T95" fmla="*/ 151 h 902"/>
                  <a:gd name="T96" fmla="*/ 1 w 660"/>
                  <a:gd name="T97" fmla="*/ 160 h 902"/>
                  <a:gd name="T98" fmla="*/ 1 w 660"/>
                  <a:gd name="T99" fmla="*/ 330 h 902"/>
                  <a:gd name="T100" fmla="*/ 16 w 660"/>
                  <a:gd name="T101" fmla="*/ 362 h 902"/>
                  <a:gd name="T102" fmla="*/ 44 w 660"/>
                  <a:gd name="T103" fmla="*/ 384 h 902"/>
                  <a:gd name="T104" fmla="*/ 74 w 660"/>
                  <a:gd name="T105" fmla="*/ 391 h 902"/>
                  <a:gd name="T106" fmla="*/ 45 w 660"/>
                  <a:gd name="T107" fmla="*/ 902 h 902"/>
                  <a:gd name="T108" fmla="*/ 265 w 660"/>
                  <a:gd name="T109" fmla="*/ 897 h 902"/>
                  <a:gd name="T110" fmla="*/ 270 w 660"/>
                  <a:gd name="T111" fmla="*/ 736 h 902"/>
                  <a:gd name="T112" fmla="*/ 284 w 660"/>
                  <a:gd name="T113" fmla="*/ 702 h 902"/>
                  <a:gd name="T114" fmla="*/ 313 w 660"/>
                  <a:gd name="T115" fmla="*/ 692 h 902"/>
                  <a:gd name="T116" fmla="*/ 354 w 660"/>
                  <a:gd name="T117" fmla="*/ 694 h 902"/>
                  <a:gd name="T118" fmla="*/ 380 w 660"/>
                  <a:gd name="T119" fmla="*/ 705 h 902"/>
                  <a:gd name="T120" fmla="*/ 390 w 660"/>
                  <a:gd name="T121" fmla="*/ 886 h 902"/>
                  <a:gd name="T122" fmla="*/ 396 w 660"/>
                  <a:gd name="T123" fmla="*/ 898 h 902"/>
                  <a:gd name="T124" fmla="*/ 633 w 660"/>
                  <a:gd name="T125" fmla="*/ 902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0" h="902">
                    <a:moveTo>
                      <a:pt x="375" y="511"/>
                    </a:moveTo>
                    <a:lnTo>
                      <a:pt x="344" y="511"/>
                    </a:lnTo>
                    <a:lnTo>
                      <a:pt x="344" y="541"/>
                    </a:lnTo>
                    <a:lnTo>
                      <a:pt x="344" y="544"/>
                    </a:lnTo>
                    <a:lnTo>
                      <a:pt x="343" y="547"/>
                    </a:lnTo>
                    <a:lnTo>
                      <a:pt x="342" y="549"/>
                    </a:lnTo>
                    <a:lnTo>
                      <a:pt x="340" y="552"/>
                    </a:lnTo>
                    <a:lnTo>
                      <a:pt x="338" y="554"/>
                    </a:lnTo>
                    <a:lnTo>
                      <a:pt x="336" y="555"/>
                    </a:lnTo>
                    <a:lnTo>
                      <a:pt x="332" y="556"/>
                    </a:lnTo>
                    <a:lnTo>
                      <a:pt x="330" y="556"/>
                    </a:lnTo>
                    <a:lnTo>
                      <a:pt x="327" y="556"/>
                    </a:lnTo>
                    <a:lnTo>
                      <a:pt x="324" y="555"/>
                    </a:lnTo>
                    <a:lnTo>
                      <a:pt x="321" y="554"/>
                    </a:lnTo>
                    <a:lnTo>
                      <a:pt x="319" y="552"/>
                    </a:lnTo>
                    <a:lnTo>
                      <a:pt x="317" y="549"/>
                    </a:lnTo>
                    <a:lnTo>
                      <a:pt x="316" y="547"/>
                    </a:lnTo>
                    <a:lnTo>
                      <a:pt x="315" y="544"/>
                    </a:lnTo>
                    <a:lnTo>
                      <a:pt x="315" y="541"/>
                    </a:lnTo>
                    <a:lnTo>
                      <a:pt x="315" y="511"/>
                    </a:lnTo>
                    <a:lnTo>
                      <a:pt x="285" y="511"/>
                    </a:lnTo>
                    <a:lnTo>
                      <a:pt x="282" y="511"/>
                    </a:lnTo>
                    <a:lnTo>
                      <a:pt x="278" y="510"/>
                    </a:lnTo>
                    <a:lnTo>
                      <a:pt x="276" y="509"/>
                    </a:lnTo>
                    <a:lnTo>
                      <a:pt x="274" y="506"/>
                    </a:lnTo>
                    <a:lnTo>
                      <a:pt x="272" y="504"/>
                    </a:lnTo>
                    <a:lnTo>
                      <a:pt x="271" y="502"/>
                    </a:lnTo>
                    <a:lnTo>
                      <a:pt x="270" y="499"/>
                    </a:lnTo>
                    <a:lnTo>
                      <a:pt x="270" y="496"/>
                    </a:lnTo>
                    <a:lnTo>
                      <a:pt x="270" y="493"/>
                    </a:lnTo>
                    <a:lnTo>
                      <a:pt x="271" y="490"/>
                    </a:lnTo>
                    <a:lnTo>
                      <a:pt x="272" y="488"/>
                    </a:lnTo>
                    <a:lnTo>
                      <a:pt x="274" y="485"/>
                    </a:lnTo>
                    <a:lnTo>
                      <a:pt x="276" y="483"/>
                    </a:lnTo>
                    <a:lnTo>
                      <a:pt x="278" y="482"/>
                    </a:lnTo>
                    <a:lnTo>
                      <a:pt x="282" y="481"/>
                    </a:lnTo>
                    <a:lnTo>
                      <a:pt x="285" y="481"/>
                    </a:lnTo>
                    <a:lnTo>
                      <a:pt x="315" y="481"/>
                    </a:lnTo>
                    <a:lnTo>
                      <a:pt x="315" y="451"/>
                    </a:lnTo>
                    <a:lnTo>
                      <a:pt x="315" y="448"/>
                    </a:lnTo>
                    <a:lnTo>
                      <a:pt x="316" y="445"/>
                    </a:lnTo>
                    <a:lnTo>
                      <a:pt x="317" y="443"/>
                    </a:lnTo>
                    <a:lnTo>
                      <a:pt x="319" y="440"/>
                    </a:lnTo>
                    <a:lnTo>
                      <a:pt x="321" y="438"/>
                    </a:lnTo>
                    <a:lnTo>
                      <a:pt x="324" y="437"/>
                    </a:lnTo>
                    <a:lnTo>
                      <a:pt x="327" y="436"/>
                    </a:lnTo>
                    <a:lnTo>
                      <a:pt x="330" y="436"/>
                    </a:lnTo>
                    <a:lnTo>
                      <a:pt x="332" y="436"/>
                    </a:lnTo>
                    <a:lnTo>
                      <a:pt x="336" y="437"/>
                    </a:lnTo>
                    <a:lnTo>
                      <a:pt x="338" y="438"/>
                    </a:lnTo>
                    <a:lnTo>
                      <a:pt x="340" y="440"/>
                    </a:lnTo>
                    <a:lnTo>
                      <a:pt x="342" y="443"/>
                    </a:lnTo>
                    <a:lnTo>
                      <a:pt x="343" y="445"/>
                    </a:lnTo>
                    <a:lnTo>
                      <a:pt x="344" y="448"/>
                    </a:lnTo>
                    <a:lnTo>
                      <a:pt x="344" y="451"/>
                    </a:lnTo>
                    <a:lnTo>
                      <a:pt x="344" y="481"/>
                    </a:lnTo>
                    <a:lnTo>
                      <a:pt x="375" y="481"/>
                    </a:lnTo>
                    <a:lnTo>
                      <a:pt x="377" y="481"/>
                    </a:lnTo>
                    <a:lnTo>
                      <a:pt x="381" y="482"/>
                    </a:lnTo>
                    <a:lnTo>
                      <a:pt x="383" y="483"/>
                    </a:lnTo>
                    <a:lnTo>
                      <a:pt x="385" y="485"/>
                    </a:lnTo>
                    <a:lnTo>
                      <a:pt x="387" y="488"/>
                    </a:lnTo>
                    <a:lnTo>
                      <a:pt x="388" y="490"/>
                    </a:lnTo>
                    <a:lnTo>
                      <a:pt x="390" y="493"/>
                    </a:lnTo>
                    <a:lnTo>
                      <a:pt x="390" y="496"/>
                    </a:lnTo>
                    <a:lnTo>
                      <a:pt x="390" y="499"/>
                    </a:lnTo>
                    <a:lnTo>
                      <a:pt x="388" y="502"/>
                    </a:lnTo>
                    <a:lnTo>
                      <a:pt x="387" y="504"/>
                    </a:lnTo>
                    <a:lnTo>
                      <a:pt x="385" y="506"/>
                    </a:lnTo>
                    <a:lnTo>
                      <a:pt x="383" y="509"/>
                    </a:lnTo>
                    <a:lnTo>
                      <a:pt x="381" y="510"/>
                    </a:lnTo>
                    <a:lnTo>
                      <a:pt x="377" y="511"/>
                    </a:lnTo>
                    <a:lnTo>
                      <a:pt x="375" y="511"/>
                    </a:lnTo>
                    <a:close/>
                    <a:moveTo>
                      <a:pt x="344" y="31"/>
                    </a:moveTo>
                    <a:lnTo>
                      <a:pt x="395" y="45"/>
                    </a:lnTo>
                    <a:lnTo>
                      <a:pt x="344" y="59"/>
                    </a:lnTo>
                    <a:lnTo>
                      <a:pt x="344" y="31"/>
                    </a:lnTo>
                    <a:close/>
                    <a:moveTo>
                      <a:pt x="583" y="571"/>
                    </a:moveTo>
                    <a:lnTo>
                      <a:pt x="557" y="391"/>
                    </a:lnTo>
                    <a:lnTo>
                      <a:pt x="586" y="391"/>
                    </a:lnTo>
                    <a:lnTo>
                      <a:pt x="587" y="391"/>
                    </a:lnTo>
                    <a:lnTo>
                      <a:pt x="588" y="391"/>
                    </a:lnTo>
                    <a:lnTo>
                      <a:pt x="594" y="390"/>
                    </a:lnTo>
                    <a:lnTo>
                      <a:pt x="602" y="389"/>
                    </a:lnTo>
                    <a:lnTo>
                      <a:pt x="609" y="386"/>
                    </a:lnTo>
                    <a:lnTo>
                      <a:pt x="615" y="384"/>
                    </a:lnTo>
                    <a:lnTo>
                      <a:pt x="622" y="381"/>
                    </a:lnTo>
                    <a:lnTo>
                      <a:pt x="627" y="376"/>
                    </a:lnTo>
                    <a:lnTo>
                      <a:pt x="633" y="372"/>
                    </a:lnTo>
                    <a:lnTo>
                      <a:pt x="638" y="368"/>
                    </a:lnTo>
                    <a:lnTo>
                      <a:pt x="643" y="362"/>
                    </a:lnTo>
                    <a:lnTo>
                      <a:pt x="647" y="357"/>
                    </a:lnTo>
                    <a:lnTo>
                      <a:pt x="652" y="350"/>
                    </a:lnTo>
                    <a:lnTo>
                      <a:pt x="654" y="343"/>
                    </a:lnTo>
                    <a:lnTo>
                      <a:pt x="657" y="337"/>
                    </a:lnTo>
                    <a:lnTo>
                      <a:pt x="658" y="330"/>
                    </a:lnTo>
                    <a:lnTo>
                      <a:pt x="659" y="324"/>
                    </a:lnTo>
                    <a:lnTo>
                      <a:pt x="660" y="316"/>
                    </a:lnTo>
                    <a:lnTo>
                      <a:pt x="660" y="165"/>
                    </a:lnTo>
                    <a:lnTo>
                      <a:pt x="659" y="163"/>
                    </a:lnTo>
                    <a:lnTo>
                      <a:pt x="659" y="160"/>
                    </a:lnTo>
                    <a:lnTo>
                      <a:pt x="657" y="157"/>
                    </a:lnTo>
                    <a:lnTo>
                      <a:pt x="656" y="155"/>
                    </a:lnTo>
                    <a:lnTo>
                      <a:pt x="654" y="153"/>
                    </a:lnTo>
                    <a:lnTo>
                      <a:pt x="651" y="152"/>
                    </a:lnTo>
                    <a:lnTo>
                      <a:pt x="648" y="151"/>
                    </a:lnTo>
                    <a:lnTo>
                      <a:pt x="645" y="151"/>
                    </a:lnTo>
                    <a:lnTo>
                      <a:pt x="586" y="151"/>
                    </a:lnTo>
                    <a:lnTo>
                      <a:pt x="582" y="151"/>
                    </a:lnTo>
                    <a:lnTo>
                      <a:pt x="579" y="152"/>
                    </a:lnTo>
                    <a:lnTo>
                      <a:pt x="577" y="153"/>
                    </a:lnTo>
                    <a:lnTo>
                      <a:pt x="575" y="155"/>
                    </a:lnTo>
                    <a:lnTo>
                      <a:pt x="572" y="157"/>
                    </a:lnTo>
                    <a:lnTo>
                      <a:pt x="571" y="160"/>
                    </a:lnTo>
                    <a:lnTo>
                      <a:pt x="570" y="163"/>
                    </a:lnTo>
                    <a:lnTo>
                      <a:pt x="570" y="166"/>
                    </a:lnTo>
                    <a:lnTo>
                      <a:pt x="570" y="185"/>
                    </a:lnTo>
                    <a:lnTo>
                      <a:pt x="569" y="193"/>
                    </a:lnTo>
                    <a:lnTo>
                      <a:pt x="567" y="200"/>
                    </a:lnTo>
                    <a:lnTo>
                      <a:pt x="562" y="207"/>
                    </a:lnTo>
                    <a:lnTo>
                      <a:pt x="557" y="214"/>
                    </a:lnTo>
                    <a:lnTo>
                      <a:pt x="549" y="218"/>
                    </a:lnTo>
                    <a:lnTo>
                      <a:pt x="543" y="222"/>
                    </a:lnTo>
                    <a:lnTo>
                      <a:pt x="534" y="225"/>
                    </a:lnTo>
                    <a:lnTo>
                      <a:pt x="525" y="226"/>
                    </a:lnTo>
                    <a:lnTo>
                      <a:pt x="516" y="225"/>
                    </a:lnTo>
                    <a:lnTo>
                      <a:pt x="507" y="222"/>
                    </a:lnTo>
                    <a:lnTo>
                      <a:pt x="500" y="218"/>
                    </a:lnTo>
                    <a:lnTo>
                      <a:pt x="493" y="214"/>
                    </a:lnTo>
                    <a:lnTo>
                      <a:pt x="488" y="207"/>
                    </a:lnTo>
                    <a:lnTo>
                      <a:pt x="483" y="200"/>
                    </a:lnTo>
                    <a:lnTo>
                      <a:pt x="481" y="193"/>
                    </a:lnTo>
                    <a:lnTo>
                      <a:pt x="480" y="185"/>
                    </a:lnTo>
                    <a:lnTo>
                      <a:pt x="480" y="165"/>
                    </a:lnTo>
                    <a:lnTo>
                      <a:pt x="480" y="163"/>
                    </a:lnTo>
                    <a:lnTo>
                      <a:pt x="479" y="160"/>
                    </a:lnTo>
                    <a:lnTo>
                      <a:pt x="478" y="157"/>
                    </a:lnTo>
                    <a:lnTo>
                      <a:pt x="475" y="155"/>
                    </a:lnTo>
                    <a:lnTo>
                      <a:pt x="473" y="153"/>
                    </a:lnTo>
                    <a:lnTo>
                      <a:pt x="471" y="152"/>
                    </a:lnTo>
                    <a:lnTo>
                      <a:pt x="468" y="151"/>
                    </a:lnTo>
                    <a:lnTo>
                      <a:pt x="464" y="151"/>
                    </a:lnTo>
                    <a:lnTo>
                      <a:pt x="390" y="151"/>
                    </a:lnTo>
                    <a:lnTo>
                      <a:pt x="386" y="151"/>
                    </a:lnTo>
                    <a:lnTo>
                      <a:pt x="384" y="152"/>
                    </a:lnTo>
                    <a:lnTo>
                      <a:pt x="382" y="153"/>
                    </a:lnTo>
                    <a:lnTo>
                      <a:pt x="380" y="155"/>
                    </a:lnTo>
                    <a:lnTo>
                      <a:pt x="377" y="157"/>
                    </a:lnTo>
                    <a:lnTo>
                      <a:pt x="376" y="160"/>
                    </a:lnTo>
                    <a:lnTo>
                      <a:pt x="375" y="163"/>
                    </a:lnTo>
                    <a:lnTo>
                      <a:pt x="375" y="166"/>
                    </a:lnTo>
                    <a:lnTo>
                      <a:pt x="375" y="185"/>
                    </a:lnTo>
                    <a:lnTo>
                      <a:pt x="374" y="190"/>
                    </a:lnTo>
                    <a:lnTo>
                      <a:pt x="373" y="197"/>
                    </a:lnTo>
                    <a:lnTo>
                      <a:pt x="370" y="203"/>
                    </a:lnTo>
                    <a:lnTo>
                      <a:pt x="366" y="208"/>
                    </a:lnTo>
                    <a:lnTo>
                      <a:pt x="362" y="212"/>
                    </a:lnTo>
                    <a:lnTo>
                      <a:pt x="357" y="217"/>
                    </a:lnTo>
                    <a:lnTo>
                      <a:pt x="351" y="220"/>
                    </a:lnTo>
                    <a:lnTo>
                      <a:pt x="344" y="223"/>
                    </a:lnTo>
                    <a:lnTo>
                      <a:pt x="344" y="90"/>
                    </a:lnTo>
                    <a:lnTo>
                      <a:pt x="347" y="90"/>
                    </a:lnTo>
                    <a:lnTo>
                      <a:pt x="349" y="90"/>
                    </a:lnTo>
                    <a:lnTo>
                      <a:pt x="453" y="59"/>
                    </a:lnTo>
                    <a:lnTo>
                      <a:pt x="458" y="58"/>
                    </a:lnTo>
                    <a:lnTo>
                      <a:pt x="462" y="55"/>
                    </a:lnTo>
                    <a:lnTo>
                      <a:pt x="464" y="51"/>
                    </a:lnTo>
                    <a:lnTo>
                      <a:pt x="464" y="45"/>
                    </a:lnTo>
                    <a:lnTo>
                      <a:pt x="464" y="41"/>
                    </a:lnTo>
                    <a:lnTo>
                      <a:pt x="462" y="36"/>
                    </a:lnTo>
                    <a:lnTo>
                      <a:pt x="458" y="33"/>
                    </a:lnTo>
                    <a:lnTo>
                      <a:pt x="453" y="31"/>
                    </a:lnTo>
                    <a:lnTo>
                      <a:pt x="349" y="1"/>
                    </a:lnTo>
                    <a:lnTo>
                      <a:pt x="347" y="1"/>
                    </a:lnTo>
                    <a:lnTo>
                      <a:pt x="344" y="1"/>
                    </a:lnTo>
                    <a:lnTo>
                      <a:pt x="330" y="0"/>
                    </a:lnTo>
                    <a:lnTo>
                      <a:pt x="327" y="1"/>
                    </a:lnTo>
                    <a:lnTo>
                      <a:pt x="324" y="2"/>
                    </a:lnTo>
                    <a:lnTo>
                      <a:pt x="321" y="3"/>
                    </a:lnTo>
                    <a:lnTo>
                      <a:pt x="319" y="5"/>
                    </a:lnTo>
                    <a:lnTo>
                      <a:pt x="317" y="8"/>
                    </a:lnTo>
                    <a:lnTo>
                      <a:pt x="316" y="10"/>
                    </a:lnTo>
                    <a:lnTo>
                      <a:pt x="315" y="12"/>
                    </a:lnTo>
                    <a:lnTo>
                      <a:pt x="315" y="15"/>
                    </a:lnTo>
                    <a:lnTo>
                      <a:pt x="315" y="76"/>
                    </a:lnTo>
                    <a:lnTo>
                      <a:pt x="315" y="223"/>
                    </a:lnTo>
                    <a:lnTo>
                      <a:pt x="308" y="220"/>
                    </a:lnTo>
                    <a:lnTo>
                      <a:pt x="303" y="217"/>
                    </a:lnTo>
                    <a:lnTo>
                      <a:pt x="298" y="212"/>
                    </a:lnTo>
                    <a:lnTo>
                      <a:pt x="294" y="208"/>
                    </a:lnTo>
                    <a:lnTo>
                      <a:pt x="289" y="203"/>
                    </a:lnTo>
                    <a:lnTo>
                      <a:pt x="287" y="197"/>
                    </a:lnTo>
                    <a:lnTo>
                      <a:pt x="285" y="190"/>
                    </a:lnTo>
                    <a:lnTo>
                      <a:pt x="285" y="185"/>
                    </a:lnTo>
                    <a:lnTo>
                      <a:pt x="285" y="165"/>
                    </a:lnTo>
                    <a:lnTo>
                      <a:pt x="284" y="163"/>
                    </a:lnTo>
                    <a:lnTo>
                      <a:pt x="284" y="160"/>
                    </a:lnTo>
                    <a:lnTo>
                      <a:pt x="282" y="157"/>
                    </a:lnTo>
                    <a:lnTo>
                      <a:pt x="281" y="155"/>
                    </a:lnTo>
                    <a:lnTo>
                      <a:pt x="278" y="153"/>
                    </a:lnTo>
                    <a:lnTo>
                      <a:pt x="275" y="152"/>
                    </a:lnTo>
                    <a:lnTo>
                      <a:pt x="273" y="151"/>
                    </a:lnTo>
                    <a:lnTo>
                      <a:pt x="270" y="151"/>
                    </a:lnTo>
                    <a:lnTo>
                      <a:pt x="195" y="151"/>
                    </a:lnTo>
                    <a:lnTo>
                      <a:pt x="191" y="151"/>
                    </a:lnTo>
                    <a:lnTo>
                      <a:pt x="189" y="152"/>
                    </a:lnTo>
                    <a:lnTo>
                      <a:pt x="186" y="153"/>
                    </a:lnTo>
                    <a:lnTo>
                      <a:pt x="184" y="155"/>
                    </a:lnTo>
                    <a:lnTo>
                      <a:pt x="183" y="157"/>
                    </a:lnTo>
                    <a:lnTo>
                      <a:pt x="180" y="160"/>
                    </a:lnTo>
                    <a:lnTo>
                      <a:pt x="180" y="163"/>
                    </a:lnTo>
                    <a:lnTo>
                      <a:pt x="179" y="166"/>
                    </a:lnTo>
                    <a:lnTo>
                      <a:pt x="179" y="181"/>
                    </a:lnTo>
                    <a:lnTo>
                      <a:pt x="178" y="189"/>
                    </a:lnTo>
                    <a:lnTo>
                      <a:pt x="176" y="197"/>
                    </a:lnTo>
                    <a:lnTo>
                      <a:pt x="172" y="205"/>
                    </a:lnTo>
                    <a:lnTo>
                      <a:pt x="166" y="211"/>
                    </a:lnTo>
                    <a:lnTo>
                      <a:pt x="159" y="218"/>
                    </a:lnTo>
                    <a:lnTo>
                      <a:pt x="152" y="222"/>
                    </a:lnTo>
                    <a:lnTo>
                      <a:pt x="143" y="225"/>
                    </a:lnTo>
                    <a:lnTo>
                      <a:pt x="134" y="226"/>
                    </a:lnTo>
                    <a:lnTo>
                      <a:pt x="126" y="225"/>
                    </a:lnTo>
                    <a:lnTo>
                      <a:pt x="118" y="222"/>
                    </a:lnTo>
                    <a:lnTo>
                      <a:pt x="110" y="218"/>
                    </a:lnTo>
                    <a:lnTo>
                      <a:pt x="103" y="211"/>
                    </a:lnTo>
                    <a:lnTo>
                      <a:pt x="98" y="205"/>
                    </a:lnTo>
                    <a:lnTo>
                      <a:pt x="93" y="197"/>
                    </a:lnTo>
                    <a:lnTo>
                      <a:pt x="90" y="189"/>
                    </a:lnTo>
                    <a:lnTo>
                      <a:pt x="89" y="181"/>
                    </a:lnTo>
                    <a:lnTo>
                      <a:pt x="89" y="165"/>
                    </a:lnTo>
                    <a:lnTo>
                      <a:pt x="89" y="163"/>
                    </a:lnTo>
                    <a:lnTo>
                      <a:pt x="88" y="160"/>
                    </a:lnTo>
                    <a:lnTo>
                      <a:pt x="87" y="157"/>
                    </a:lnTo>
                    <a:lnTo>
                      <a:pt x="85" y="155"/>
                    </a:lnTo>
                    <a:lnTo>
                      <a:pt x="82" y="153"/>
                    </a:lnTo>
                    <a:lnTo>
                      <a:pt x="80" y="152"/>
                    </a:lnTo>
                    <a:lnTo>
                      <a:pt x="78" y="151"/>
                    </a:lnTo>
                    <a:lnTo>
                      <a:pt x="75" y="151"/>
                    </a:lnTo>
                    <a:lnTo>
                      <a:pt x="14" y="151"/>
                    </a:lnTo>
                    <a:lnTo>
                      <a:pt x="12" y="151"/>
                    </a:lnTo>
                    <a:lnTo>
                      <a:pt x="9" y="152"/>
                    </a:lnTo>
                    <a:lnTo>
                      <a:pt x="6" y="153"/>
                    </a:lnTo>
                    <a:lnTo>
                      <a:pt x="4" y="155"/>
                    </a:lnTo>
                    <a:lnTo>
                      <a:pt x="2" y="157"/>
                    </a:lnTo>
                    <a:lnTo>
                      <a:pt x="1" y="160"/>
                    </a:lnTo>
                    <a:lnTo>
                      <a:pt x="0" y="163"/>
                    </a:lnTo>
                    <a:lnTo>
                      <a:pt x="0" y="166"/>
                    </a:lnTo>
                    <a:lnTo>
                      <a:pt x="0" y="316"/>
                    </a:lnTo>
                    <a:lnTo>
                      <a:pt x="0" y="323"/>
                    </a:lnTo>
                    <a:lnTo>
                      <a:pt x="1" y="330"/>
                    </a:lnTo>
                    <a:lnTo>
                      <a:pt x="3" y="337"/>
                    </a:lnTo>
                    <a:lnTo>
                      <a:pt x="5" y="343"/>
                    </a:lnTo>
                    <a:lnTo>
                      <a:pt x="9" y="350"/>
                    </a:lnTo>
                    <a:lnTo>
                      <a:pt x="12" y="357"/>
                    </a:lnTo>
                    <a:lnTo>
                      <a:pt x="16" y="362"/>
                    </a:lnTo>
                    <a:lnTo>
                      <a:pt x="21" y="368"/>
                    </a:lnTo>
                    <a:lnTo>
                      <a:pt x="26" y="372"/>
                    </a:lnTo>
                    <a:lnTo>
                      <a:pt x="32" y="376"/>
                    </a:lnTo>
                    <a:lnTo>
                      <a:pt x="37" y="381"/>
                    </a:lnTo>
                    <a:lnTo>
                      <a:pt x="44" y="384"/>
                    </a:lnTo>
                    <a:lnTo>
                      <a:pt x="50" y="386"/>
                    </a:lnTo>
                    <a:lnTo>
                      <a:pt x="57" y="389"/>
                    </a:lnTo>
                    <a:lnTo>
                      <a:pt x="65" y="390"/>
                    </a:lnTo>
                    <a:lnTo>
                      <a:pt x="71" y="391"/>
                    </a:lnTo>
                    <a:lnTo>
                      <a:pt x="74" y="391"/>
                    </a:lnTo>
                    <a:lnTo>
                      <a:pt x="75" y="391"/>
                    </a:lnTo>
                    <a:lnTo>
                      <a:pt x="102" y="391"/>
                    </a:lnTo>
                    <a:lnTo>
                      <a:pt x="76" y="571"/>
                    </a:lnTo>
                    <a:lnTo>
                      <a:pt x="27" y="902"/>
                    </a:lnTo>
                    <a:lnTo>
                      <a:pt x="45" y="902"/>
                    </a:lnTo>
                    <a:lnTo>
                      <a:pt x="254" y="902"/>
                    </a:lnTo>
                    <a:lnTo>
                      <a:pt x="257" y="901"/>
                    </a:lnTo>
                    <a:lnTo>
                      <a:pt x="261" y="901"/>
                    </a:lnTo>
                    <a:lnTo>
                      <a:pt x="263" y="898"/>
                    </a:lnTo>
                    <a:lnTo>
                      <a:pt x="265" y="897"/>
                    </a:lnTo>
                    <a:lnTo>
                      <a:pt x="267" y="895"/>
                    </a:lnTo>
                    <a:lnTo>
                      <a:pt x="268" y="892"/>
                    </a:lnTo>
                    <a:lnTo>
                      <a:pt x="270" y="890"/>
                    </a:lnTo>
                    <a:lnTo>
                      <a:pt x="270" y="886"/>
                    </a:lnTo>
                    <a:lnTo>
                      <a:pt x="270" y="736"/>
                    </a:lnTo>
                    <a:lnTo>
                      <a:pt x="270" y="728"/>
                    </a:lnTo>
                    <a:lnTo>
                      <a:pt x="272" y="719"/>
                    </a:lnTo>
                    <a:lnTo>
                      <a:pt x="275" y="711"/>
                    </a:lnTo>
                    <a:lnTo>
                      <a:pt x="279" y="705"/>
                    </a:lnTo>
                    <a:lnTo>
                      <a:pt x="284" y="702"/>
                    </a:lnTo>
                    <a:lnTo>
                      <a:pt x="287" y="699"/>
                    </a:lnTo>
                    <a:lnTo>
                      <a:pt x="293" y="697"/>
                    </a:lnTo>
                    <a:lnTo>
                      <a:pt x="298" y="695"/>
                    </a:lnTo>
                    <a:lnTo>
                      <a:pt x="305" y="694"/>
                    </a:lnTo>
                    <a:lnTo>
                      <a:pt x="313" y="692"/>
                    </a:lnTo>
                    <a:lnTo>
                      <a:pt x="320" y="691"/>
                    </a:lnTo>
                    <a:lnTo>
                      <a:pt x="330" y="691"/>
                    </a:lnTo>
                    <a:lnTo>
                      <a:pt x="339" y="691"/>
                    </a:lnTo>
                    <a:lnTo>
                      <a:pt x="348" y="692"/>
                    </a:lnTo>
                    <a:lnTo>
                      <a:pt x="354" y="694"/>
                    </a:lnTo>
                    <a:lnTo>
                      <a:pt x="361" y="695"/>
                    </a:lnTo>
                    <a:lnTo>
                      <a:pt x="368" y="697"/>
                    </a:lnTo>
                    <a:lnTo>
                      <a:pt x="372" y="699"/>
                    </a:lnTo>
                    <a:lnTo>
                      <a:pt x="376" y="702"/>
                    </a:lnTo>
                    <a:lnTo>
                      <a:pt x="380" y="705"/>
                    </a:lnTo>
                    <a:lnTo>
                      <a:pt x="385" y="711"/>
                    </a:lnTo>
                    <a:lnTo>
                      <a:pt x="387" y="719"/>
                    </a:lnTo>
                    <a:lnTo>
                      <a:pt x="390" y="728"/>
                    </a:lnTo>
                    <a:lnTo>
                      <a:pt x="390" y="736"/>
                    </a:lnTo>
                    <a:lnTo>
                      <a:pt x="390" y="886"/>
                    </a:lnTo>
                    <a:lnTo>
                      <a:pt x="390" y="890"/>
                    </a:lnTo>
                    <a:lnTo>
                      <a:pt x="391" y="892"/>
                    </a:lnTo>
                    <a:lnTo>
                      <a:pt x="393" y="895"/>
                    </a:lnTo>
                    <a:lnTo>
                      <a:pt x="394" y="897"/>
                    </a:lnTo>
                    <a:lnTo>
                      <a:pt x="396" y="898"/>
                    </a:lnTo>
                    <a:lnTo>
                      <a:pt x="400" y="901"/>
                    </a:lnTo>
                    <a:lnTo>
                      <a:pt x="402" y="902"/>
                    </a:lnTo>
                    <a:lnTo>
                      <a:pt x="405" y="902"/>
                    </a:lnTo>
                    <a:lnTo>
                      <a:pt x="615" y="902"/>
                    </a:lnTo>
                    <a:lnTo>
                      <a:pt x="633" y="902"/>
                    </a:lnTo>
                    <a:lnTo>
                      <a:pt x="583" y="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itchFamily="2" charset="-127"/>
                  <a:ea typeface="나눔고딕" pitchFamily="2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63A086-D526-47D3-784A-EF55C14623B1}"/>
              </a:ext>
            </a:extLst>
          </p:cNvPr>
          <p:cNvSpPr txBox="1"/>
          <p:nvPr/>
        </p:nvSpPr>
        <p:spPr>
          <a:xfrm>
            <a:off x="10125567" y="1825429"/>
            <a:ext cx="185031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Data 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CC376-5B3F-4A35-6CF2-639B07E7D0F6}"/>
              </a:ext>
            </a:extLst>
          </p:cNvPr>
          <p:cNvSpPr txBox="1"/>
          <p:nvPr/>
        </p:nvSpPr>
        <p:spPr>
          <a:xfrm>
            <a:off x="10111705" y="4848338"/>
            <a:ext cx="1850313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Shared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004CD08C-937F-7A44-9F1B-E1A36C03072E}"/>
              </a:ext>
            </a:extLst>
          </p:cNvPr>
          <p:cNvSpPr/>
          <p:nvPr/>
        </p:nvSpPr>
        <p:spPr>
          <a:xfrm>
            <a:off x="4782167" y="2827420"/>
            <a:ext cx="1810348" cy="181034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Data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download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&amp; bonding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77F891-C066-40BD-818B-BACADE650A1C}"/>
              </a:ext>
            </a:extLst>
          </p:cNvPr>
          <p:cNvSpPr txBox="1"/>
          <p:nvPr/>
        </p:nvSpPr>
        <p:spPr>
          <a:xfrm>
            <a:off x="8986589" y="2109066"/>
            <a:ext cx="2040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산출 데이터 구조화 및 규격화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F00A8C-4814-51F8-A9A9-EE826F7176C2}"/>
              </a:ext>
            </a:extLst>
          </p:cNvPr>
          <p:cNvSpPr txBox="1"/>
          <p:nvPr/>
        </p:nvSpPr>
        <p:spPr>
          <a:xfrm>
            <a:off x="8957995" y="5110133"/>
            <a:ext cx="2214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최종 산출물 셋업 및 오피스 공유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46C00-94E6-8E3B-7D27-160658A41255}"/>
              </a:ext>
            </a:extLst>
          </p:cNvPr>
          <p:cNvSpPr txBox="1"/>
          <p:nvPr/>
        </p:nvSpPr>
        <p:spPr>
          <a:xfrm>
            <a:off x="170197" y="5684359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IT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DDA87B-5B63-E4E0-ABC0-8C67881D30AA}"/>
              </a:ext>
            </a:extLst>
          </p:cNvPr>
          <p:cNvCxnSpPr/>
          <p:nvPr/>
        </p:nvCxnSpPr>
        <p:spPr>
          <a:xfrm>
            <a:off x="132073" y="6054728"/>
            <a:ext cx="6147957" cy="0"/>
          </a:xfrm>
          <a:prstGeom prst="line">
            <a:avLst/>
          </a:prstGeom>
          <a:ln>
            <a:solidFill>
              <a:srgbClr val="6D5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DA08D7-275A-80A8-15B1-8AB36A9DAE82}"/>
              </a:ext>
            </a:extLst>
          </p:cNvPr>
          <p:cNvSpPr txBox="1"/>
          <p:nvPr/>
        </p:nvSpPr>
        <p:spPr>
          <a:xfrm>
            <a:off x="8986589" y="1712442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Internal</a:t>
            </a:r>
            <a:endParaRPr lang="ko-KR" altLang="en-US" sz="20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9A3FB-0E47-B43E-9852-9C8A1619553D}"/>
              </a:ext>
            </a:extLst>
          </p:cNvPr>
          <p:cNvSpPr txBox="1"/>
          <p:nvPr/>
        </p:nvSpPr>
        <p:spPr>
          <a:xfrm>
            <a:off x="8986589" y="472146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External</a:t>
            </a:r>
            <a:endParaRPr lang="ko-KR" altLang="en-US" sz="20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606C9-EEAB-E891-CCEA-E0B27746ADE1}"/>
              </a:ext>
            </a:extLst>
          </p:cNvPr>
          <p:cNvSpPr txBox="1"/>
          <p:nvPr/>
        </p:nvSpPr>
        <p:spPr>
          <a:xfrm>
            <a:off x="8584366" y="3364755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gradFill flip="none" rotWithShape="1">
                  <a:gsLst>
                    <a:gs pos="0">
                      <a:srgbClr val="FF4949"/>
                    </a:gs>
                    <a:gs pos="51000">
                      <a:srgbClr val="B40000"/>
                    </a:gs>
                    <a:gs pos="100000">
                      <a:srgbClr val="6D524A"/>
                    </a:gs>
                  </a:gsLst>
                  <a:lin ang="2700000" scaled="1"/>
                  <a:tileRect/>
                </a:gradFill>
                <a:latin typeface="나눔고딕" pitchFamily="2" charset="-127"/>
                <a:ea typeface="나눔고딕" pitchFamily="2" charset="-127"/>
              </a:rPr>
              <a:t>Integrations</a:t>
            </a:r>
            <a:endParaRPr lang="ko-KR" altLang="en-US" sz="3200" b="1" dirty="0">
              <a:gradFill flip="none" rotWithShape="1">
                <a:gsLst>
                  <a:gs pos="0">
                    <a:srgbClr val="FF4949"/>
                  </a:gs>
                  <a:gs pos="51000">
                    <a:srgbClr val="B40000"/>
                  </a:gs>
                  <a:gs pos="100000">
                    <a:srgbClr val="6D524A"/>
                  </a:gs>
                </a:gsLst>
                <a:lin ang="2700000" scaled="1"/>
                <a:tileRect/>
              </a:gra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Circular Arrow 37">
            <a:extLst>
              <a:ext uri="{FF2B5EF4-FFF2-40B4-BE49-F238E27FC236}">
                <a16:creationId xmlns:a16="http://schemas.microsoft.com/office/drawing/2014/main" id="{D298C485-5107-FE58-1841-CCEF1248154B}"/>
              </a:ext>
            </a:extLst>
          </p:cNvPr>
          <p:cNvSpPr/>
          <p:nvPr/>
        </p:nvSpPr>
        <p:spPr>
          <a:xfrm rot="14400000" flipV="1">
            <a:off x="1510529" y="2972594"/>
            <a:ext cx="3359986" cy="33599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008012"/>
              <a:gd name="adj5" fmla="val 12500"/>
            </a:avLst>
          </a:prstGeom>
          <a:solidFill>
            <a:srgbClr val="ACDCB7"/>
          </a:solidFill>
          <a:ln w="12700" cap="flat" cmpd="sng" algn="ctr">
            <a:solidFill>
              <a:srgbClr val="ACDCB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Oval 59">
            <a:extLst>
              <a:ext uri="{FF2B5EF4-FFF2-40B4-BE49-F238E27FC236}">
                <a16:creationId xmlns:a16="http://schemas.microsoft.com/office/drawing/2014/main" id="{DF70A8AA-3DC2-47FD-F12C-79D5FC8F66B3}"/>
              </a:ext>
            </a:extLst>
          </p:cNvPr>
          <p:cNvSpPr/>
          <p:nvPr/>
        </p:nvSpPr>
        <p:spPr>
          <a:xfrm>
            <a:off x="1993305" y="2635483"/>
            <a:ext cx="1692170" cy="1780126"/>
          </a:xfrm>
          <a:prstGeom prst="ellipse">
            <a:avLst/>
          </a:prstGeom>
          <a:solidFill>
            <a:srgbClr val="FBE5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Basis of Data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맑은 고딕 Semilight" panose="020B0502040204020203" pitchFamily="50" charset="-127"/>
              </a:rPr>
              <a:t>확인</a:t>
            </a:r>
            <a:endParaRPr kumimoji="0" lang="id-ID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1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96814"/>
              </p:ext>
            </p:extLst>
          </p:nvPr>
        </p:nvGraphicFramePr>
        <p:xfrm>
          <a:off x="9584267" y="611205"/>
          <a:ext cx="2514602" cy="221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프로젝트 진행 시 반복되거나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프라이빗한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주요 정보를 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파일에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pair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형태로 업로드한다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Config 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생성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22720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Scraping Table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79986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46681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7B86E1D-4D1B-23CB-B53A-AB3D6B03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" y="877258"/>
            <a:ext cx="8551651" cy="3455804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08431" y="66883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42198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C:\Users\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송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\OneDrive\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문서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\UiPath\1</a:t>
                      </a:r>
                      <a:r>
                        <a:rPr lang="ko-KR" altLang="en-US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차과제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_20240408_yes24_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김하정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\Data\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77998"/>
              </p:ext>
            </p:extLst>
          </p:nvPr>
        </p:nvGraphicFramePr>
        <p:xfrm>
          <a:off x="9584267" y="611205"/>
          <a:ext cx="2514602" cy="26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파일 경로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진행할 작업 파일이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선존재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여부를 확인하고 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clear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한 환경을 세팅한다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경로변수 선언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&lt;Setting&gt;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시트에서 작업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Pair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설정할 계정 및 데이터를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Dictionary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형식으로 받아올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key/value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저장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결과파일 여부 확인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en-US" altLang="ko-KR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PathExists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산출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IF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조건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bl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값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ㄴ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then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존재하는 파일 삭제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14" descr="Click cursor | Free Icon">
            <a:extLst>
              <a:ext uri="{FF2B5EF4-FFF2-40B4-BE49-F238E27FC236}">
                <a16:creationId xmlns:a16="http://schemas.microsoft.com/office/drawing/2014/main" id="{E8FE36BF-D9D7-6354-C8E8-75F310C8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25" y="4769069"/>
            <a:ext cx="245886" cy="235715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Prew_002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51788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CBA747C-CCDE-B7AE-3CE0-E8DF04A2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949"/>
          <a:stretch/>
        </p:blipFill>
        <p:spPr>
          <a:xfrm>
            <a:off x="231283" y="905754"/>
            <a:ext cx="4367612" cy="1688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D7AF8F-64F3-3FDB-9C01-E4ABA88DD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6"/>
          <a:stretch/>
        </p:blipFill>
        <p:spPr>
          <a:xfrm>
            <a:off x="4990956" y="758479"/>
            <a:ext cx="4249833" cy="4925145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0371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5347491" y="611204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9941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10771"/>
              </p:ext>
            </p:extLst>
          </p:nvPr>
        </p:nvGraphicFramePr>
        <p:xfrm>
          <a:off x="9584267" y="611205"/>
          <a:ext cx="2514602" cy="287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템플릿 생성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원본 파일을 훼손하지 않도록 템플릿을 끌어와서 해당 파일을 활용하도록 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템플릿 복사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Copy File :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저장된 템플릿을 결과 폴더에 복사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가상 데이터 생성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Build Data Table 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작업결과 가공 목적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순위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제목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공연정보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기간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장소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예매율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Row count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변수 생성 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Assign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초기 값 제시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데이터의 마지막 행을 인식하여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append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시 하단에 붙여서 데이터를 수급하려는 목적</a:t>
                      </a: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Multiple Assign/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PathExist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/IF/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DeleteFile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Prew_003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30135"/>
              </p:ext>
            </p:extLst>
          </p:nvPr>
        </p:nvGraphicFramePr>
        <p:xfrm>
          <a:off x="9592645" y="5976281"/>
          <a:ext cx="2506223" cy="51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D6D5F89-C14F-9C73-7A41-E44DC2F1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r="12746" b="70286"/>
          <a:stretch/>
        </p:blipFill>
        <p:spPr>
          <a:xfrm>
            <a:off x="318213" y="794336"/>
            <a:ext cx="3724869" cy="1708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829EB-F9AC-C6B1-1722-F91D4689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36"/>
          <a:stretch/>
        </p:blipFill>
        <p:spPr>
          <a:xfrm>
            <a:off x="4334459" y="794336"/>
            <a:ext cx="4745435" cy="3505649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250371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5069585" y="611205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6" name="타원형 설명선 46">
            <a:extLst>
              <a:ext uri="{FF2B5EF4-FFF2-40B4-BE49-F238E27FC236}">
                <a16:creationId xmlns:a16="http://schemas.microsoft.com/office/drawing/2014/main" id="{8947E938-96B4-0E4D-B20B-28467976F34C}"/>
              </a:ext>
            </a:extLst>
          </p:cNvPr>
          <p:cNvSpPr/>
          <p:nvPr/>
        </p:nvSpPr>
        <p:spPr>
          <a:xfrm>
            <a:off x="4252906" y="1975871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0166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5A763-C715-D9CE-1F3B-CDDFD069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277">
              <a:defRPr/>
            </a:pPr>
            <a:fld id="{1351C29D-A1D8-4A7A-8AFC-E444FA8A851C}" type="slidenum">
              <a:rPr lang="ko-KR" altLang="en-US" smtClean="0">
                <a:solidFill>
                  <a:prstClr val="black"/>
                </a:solidFill>
              </a:rPr>
              <a:pPr defTabSz="914277"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DF229F-C4E4-03B2-C103-1B5D8F30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01354"/>
              </p:ext>
            </p:extLst>
          </p:nvPr>
        </p:nvGraphicFramePr>
        <p:xfrm>
          <a:off x="9575302" y="611205"/>
          <a:ext cx="2514602" cy="218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38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TransactionItem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추출</a:t>
                      </a:r>
                      <a:endParaRPr lang="en-US" altLang="ko-KR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반복할 아이템을 선정하기 위해 데이터의 형태를 확인하고 가공한다</a:t>
                      </a:r>
                      <a:r>
                        <a:rPr lang="en-US" altLang="ko-KR" sz="8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추출을 위한 사이트 접근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Use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app : config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작업된 경로 활용</a:t>
                      </a: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카테고리 전체를 </a:t>
                      </a: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dt</a:t>
                      </a:r>
                      <a:r>
                        <a:rPr lang="ko-KR" altLang="en-US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활용</a:t>
                      </a:r>
                      <a:endParaRPr lang="en-US" altLang="ko-KR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Table extraction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으로 추출</a:t>
                      </a: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- </a:t>
                      </a:r>
                      <a:r>
                        <a:rPr lang="ko-KR" altLang="en-US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 </a:t>
                      </a:r>
                      <a:r>
                        <a:rPr lang="en-US" altLang="ko-KR" sz="80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: [categoryNaeme, categoryUrl]</a:t>
                      </a:r>
                      <a:endParaRPr lang="ko-KR" altLang="en-US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baseline="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800" b="1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</a:t>
                      </a:r>
                      <a:endParaRPr lang="ko-KR" altLang="en-US" sz="800" b="1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E1365D-2C0C-4BA7-3731-33BCF43278A6}"/>
              </a:ext>
            </a:extLst>
          </p:cNvPr>
          <p:cNvSpPr txBox="1"/>
          <p:nvPr/>
        </p:nvSpPr>
        <p:spPr>
          <a:xfrm>
            <a:off x="10348513" y="62754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Uipath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C800A-0511-F234-EE7A-7425EA2E96B7}"/>
              </a:ext>
            </a:extLst>
          </p:cNvPr>
          <p:cNvSpPr txBox="1"/>
          <p:nvPr/>
        </p:nvSpPr>
        <p:spPr>
          <a:xfrm>
            <a:off x="5731689" y="62754"/>
            <a:ext cx="27040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UseApplication/</a:t>
            </a:r>
            <a:r>
              <a:rPr lang="en-US" altLang="ko-KR" sz="1100" dirty="0" err="1">
                <a:latin typeface="나눔고딕" pitchFamily="2" charset="-127"/>
                <a:ea typeface="나눔고딕" pitchFamily="2" charset="-127"/>
              </a:rPr>
              <a:t>Tabl</a:t>
            </a:r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 Extraction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BFD2-71A6-270C-6410-01FEB0EBA1D7}"/>
              </a:ext>
            </a:extLst>
          </p:cNvPr>
          <p:cNvSpPr txBox="1"/>
          <p:nvPr/>
        </p:nvSpPr>
        <p:spPr>
          <a:xfrm>
            <a:off x="3188949" y="62754"/>
            <a:ext cx="1508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Prew_004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0E4B8-EC72-399C-C8A2-B52B47B0ABD1}"/>
              </a:ext>
            </a:extLst>
          </p:cNvPr>
          <p:cNvSpPr txBox="1"/>
          <p:nvPr/>
        </p:nvSpPr>
        <p:spPr>
          <a:xfrm>
            <a:off x="819788" y="76726"/>
            <a:ext cx="15745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Init_01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B356D6-D430-7FAE-D0FC-E2869541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79697"/>
              </p:ext>
            </p:extLst>
          </p:nvPr>
        </p:nvGraphicFramePr>
        <p:xfrm>
          <a:off x="9592645" y="5976281"/>
          <a:ext cx="2506223" cy="62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23">
                  <a:extLst>
                    <a:ext uri="{9D8B030D-6E8A-4147-A177-3AD203B41FA5}">
                      <a16:colId xmlns:a16="http://schemas.microsoft.com/office/drawing/2014/main" val="511720392"/>
                    </a:ext>
                  </a:extLst>
                </a:gridCol>
              </a:tblGrid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경로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656"/>
                  </a:ext>
                </a:extLst>
              </a:tr>
              <a:tr h="259638">
                <a:tc>
                  <a:txBody>
                    <a:bodyPr/>
                    <a:lstStyle/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In_Config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(“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strURL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”).</a:t>
                      </a: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Tostring</a:t>
                      </a:r>
                      <a:endParaRPr lang="en-US" altLang="ko-KR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lvl="0" indent="0" algn="l" defTabSz="9142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REFramework</a:t>
                      </a:r>
                      <a:r>
                        <a:rPr lang="en-US" altLang="ko-KR" sz="8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&gt; Init State</a:t>
                      </a:r>
                      <a:endParaRPr lang="ko-KR" altLang="en-US" sz="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778368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5E6DA4-7574-A3A4-0292-B61E45ED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5" y="758479"/>
            <a:ext cx="4848225" cy="5638800"/>
          </a:xfrm>
          <a:prstGeom prst="rect">
            <a:avLst/>
          </a:prstGeom>
        </p:spPr>
      </p:pic>
      <p:sp>
        <p:nvSpPr>
          <p:cNvPr id="5" name="타원형 설명선 46">
            <a:extLst>
              <a:ext uri="{FF2B5EF4-FFF2-40B4-BE49-F238E27FC236}">
                <a16:creationId xmlns:a16="http://schemas.microsoft.com/office/drawing/2014/main" id="{AF7B8C63-AE7E-4D49-A50C-EAF72509FE12}"/>
              </a:ext>
            </a:extLst>
          </p:cNvPr>
          <p:cNvSpPr/>
          <p:nvPr/>
        </p:nvSpPr>
        <p:spPr>
          <a:xfrm>
            <a:off x="525239" y="1274593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3" name="타원형 설명선 46">
            <a:extLst>
              <a:ext uri="{FF2B5EF4-FFF2-40B4-BE49-F238E27FC236}">
                <a16:creationId xmlns:a16="http://schemas.microsoft.com/office/drawing/2014/main" id="{AFF4E1FC-A909-FA24-A732-903D15D7C24C}"/>
              </a:ext>
            </a:extLst>
          </p:cNvPr>
          <p:cNvSpPr/>
          <p:nvPr/>
        </p:nvSpPr>
        <p:spPr>
          <a:xfrm>
            <a:off x="1057995" y="3649648"/>
            <a:ext cx="294549" cy="294549"/>
          </a:xfrm>
          <a:prstGeom prst="wedgeEllipseCallout">
            <a:avLst>
              <a:gd name="adj1" fmla="val 41072"/>
              <a:gd name="adj2" fmla="val 672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93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9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14194</TotalTime>
  <Words>1495</Words>
  <Application>Microsoft Office PowerPoint</Application>
  <PresentationFormat>와이드스크린</PresentationFormat>
  <Paragraphs>374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나눔고딕 ExtraBold</vt:lpstr>
      <vt:lpstr>Calibri</vt:lpstr>
      <vt:lpstr>맑은 고딕 Semilight</vt:lpstr>
      <vt:lpstr>Arial</vt:lpstr>
      <vt:lpstr>나눔고딕</vt:lpstr>
      <vt:lpstr>맑은 고딕</vt:lpstr>
      <vt:lpstr>Calibri Light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김글나라/과장/(주)신세계디에프/네오싸이언</dc:creator>
  <cp:lastModifiedBy>kailyn kim</cp:lastModifiedBy>
  <cp:revision>1019</cp:revision>
  <cp:lastPrinted>2020-04-02T03:42:14Z</cp:lastPrinted>
  <dcterms:created xsi:type="dcterms:W3CDTF">2019-12-27T05:37:04Z</dcterms:created>
  <dcterms:modified xsi:type="dcterms:W3CDTF">2024-04-09T09:26:21Z</dcterms:modified>
</cp:coreProperties>
</file>