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09-09-2025</a:t>
            </a:fld>
            <a:endParaRPr lang="en-IN"/>
          </a:p>
        </p:txBody>
      </p:sp>
      <p:sp>
        <p:nvSpPr>
          <p:cNvPr id="104869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0"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1" name="Holder 3"/>
          <p:cNvSpPr>
            <a:spLocks noGrp="1"/>
          </p:cNvSpPr>
          <p:nvPr>
            <p:ph type="body" idx="1"/>
          </p:nvPr>
        </p:nvSpPr>
        <p:spPr/>
        <p:txBody>
          <a:bodyPr lIns="0" tIns="0" rIns="0" bIns="0"/>
          <a:lstStyle/>
          <a:p>
            <a:endParaRPr/>
          </a:p>
        </p:txBody>
      </p:sp>
      <p:sp>
        <p:nvSpPr>
          <p:cNvPr id="1048682"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3"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1048684"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6"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7"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104869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1048693"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9/9/2025</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354114" y="2495102"/>
            <a:ext cx="8610600" cy="2308324"/>
          </a:xfrm>
          <a:prstGeom prst="rect">
            <a:avLst/>
          </a:prstGeom>
          <a:noFill/>
        </p:spPr>
        <p:txBody>
          <a:bodyPr wrap="square" lIns="91440" tIns="45720" rIns="91440" bIns="45720" rtlCol="0" anchor="t">
            <a:spAutoFit/>
          </a:bodyPr>
          <a:lstStyle/>
          <a:p>
            <a:r>
              <a:rPr lang="en-US" sz="2400" dirty="0"/>
              <a:t>STUDENT </a:t>
            </a:r>
            <a:r>
              <a:rPr lang="en-IN" sz="2400" dirty="0"/>
              <a:t>NAME                         </a:t>
            </a:r>
            <a:r>
              <a:rPr lang="en-US" sz="2400" dirty="0"/>
              <a:t>: </a:t>
            </a:r>
            <a:r>
              <a:rPr lang="en-IN" sz="2400" dirty="0"/>
              <a:t>VIDHYA. S</a:t>
            </a:r>
            <a:endParaRPr lang="en-US" sz="2400" dirty="0"/>
          </a:p>
          <a:p>
            <a:r>
              <a:rPr lang="en-US" sz="2400" dirty="0"/>
              <a:t>REGISTER NO AND </a:t>
            </a:r>
            <a:r>
              <a:rPr lang="en-IN" sz="2400" dirty="0"/>
              <a:t>NMID          </a:t>
            </a:r>
            <a:r>
              <a:rPr lang="en-US" sz="2400" dirty="0"/>
              <a:t>: </a:t>
            </a:r>
            <a:r>
              <a:rPr lang="en-IN" sz="2400" dirty="0"/>
              <a:t>2422k0259 and  asbru172422k0259</a:t>
            </a:r>
          </a:p>
          <a:p>
            <a:r>
              <a:rPr lang="en-IN" sz="2400" dirty="0"/>
              <a:t>DEPARTMENT                              </a:t>
            </a:r>
            <a:r>
              <a:rPr lang="en-US" sz="2400" dirty="0"/>
              <a:t>: </a:t>
            </a:r>
            <a:r>
              <a:rPr lang="en-IN" sz="2400" dirty="0"/>
              <a:t>BSc(computer science) </a:t>
            </a:r>
            <a:endParaRPr lang="en-US" sz="2400" dirty="0"/>
          </a:p>
          <a:p>
            <a:r>
              <a:rPr lang="en-US" sz="2400" dirty="0"/>
              <a:t>COLLEGE</a:t>
            </a:r>
            <a:r>
              <a:rPr lang="en-IN" sz="2400" dirty="0"/>
              <a:t>                                       </a:t>
            </a:r>
            <a:r>
              <a:rPr lang="en-US" sz="2400" dirty="0"/>
              <a:t>:</a:t>
            </a:r>
            <a:r>
              <a:rPr lang="en-IN" sz="2400" dirty="0"/>
              <a:t>Sri </a:t>
            </a:r>
            <a:r>
              <a:rPr lang="en-IN" sz="2400" dirty="0" err="1"/>
              <a:t>Vasavi</a:t>
            </a:r>
            <a:r>
              <a:rPr lang="en-IN" sz="2400" dirty="0"/>
              <a:t> College (Self finance wing) </a:t>
            </a:r>
          </a:p>
          <a:p>
            <a:r>
              <a:rPr lang="en-US" sz="2400" dirty="0"/>
              <a:t> </a:t>
            </a:r>
            <a:r>
              <a:rPr lang="en-IN" sz="2400" dirty="0"/>
              <a:t>UNIVERSITY                                 :</a:t>
            </a:r>
            <a:r>
              <a:rPr lang="en-IN" sz="2400" dirty="0" err="1"/>
              <a:t>Bharathiyar</a:t>
            </a:r>
            <a:r>
              <a:rPr lang="en-IN" sz="2400" dirty="0"/>
              <a:t>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2" name="object 7"/>
          <p:cNvSpPr txBox="1">
            <a:spLocks noGrp="1"/>
          </p:cNvSpPr>
          <p:nvPr>
            <p:ph type="title"/>
          </p:nvPr>
        </p:nvSpPr>
        <p:spPr>
          <a:xfrm>
            <a:off x="752475" y="654938"/>
            <a:ext cx="8480425" cy="570669"/>
          </a:xfrm>
          <a:prstGeom prst="rect">
            <a:avLst/>
          </a:prstGeom>
        </p:spPr>
        <p:txBody>
          <a:bodyPr vert="horz" wrap="square" lIns="0" tIns="16510" rIns="0" bIns="0" rtlCol="0">
            <a:spAutoFit/>
          </a:bodyPr>
          <a:lstStyle/>
          <a:p>
            <a:pPr marL="12700">
              <a:lnSpc>
                <a:spcPct val="100000"/>
              </a:lnSpc>
              <a:spcBef>
                <a:spcPts val="130"/>
              </a:spcBef>
            </a:pPr>
            <a:r>
              <a:rPr lang="en-IN" sz="3600" spc="15" dirty="0">
                <a:latin typeface="Times New Roman" panose="02020603050405020304" pitchFamily="18" charset="0"/>
                <a:cs typeface="Times New Roman" panose="02020603050405020304" pitchFamily="18" charset="0"/>
              </a:rPr>
              <a:t>RESULTS AND SCREENSHOTS</a:t>
            </a:r>
            <a:endParaRPr sz="3600" dirty="0">
              <a:latin typeface="Times New Roman" panose="02020603050405020304" pitchFamily="18" charset="0"/>
              <a:cs typeface="Times New Roman" panose="02020603050405020304" pitchFamily="18" charset="0"/>
            </a:endParaRPr>
          </a:p>
        </p:txBody>
      </p:sp>
      <p:sp>
        <p:nvSpPr>
          <p:cNvPr id="1048673"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BEBF60F-4703-937C-14C8-7A98711C8575}"/>
              </a:ext>
            </a:extLst>
          </p:cNvPr>
          <p:cNvSpPr txBox="1"/>
          <p:nvPr/>
        </p:nvSpPr>
        <p:spPr>
          <a:xfrm>
            <a:off x="635679" y="1870364"/>
            <a:ext cx="6173423" cy="3139321"/>
          </a:xfrm>
          <a:prstGeom prst="rect">
            <a:avLst/>
          </a:prstGeom>
          <a:noFill/>
        </p:spPr>
        <p:txBody>
          <a:bodyPr wrap="square" rtlCol="0">
            <a:spAutoFit/>
          </a:bodyPr>
          <a:lstStyle/>
          <a:p>
            <a:pPr algn="l"/>
            <a:r>
              <a:rPr lang="en-IN" dirty="0">
                <a:latin typeface="Times New Roman" panose="02020603050405020304" pitchFamily="18" charset="0"/>
                <a:cs typeface="Times New Roman" panose="02020603050405020304" pitchFamily="18" charset="0"/>
              </a:rPr>
              <a:t>    Shot screen,” a common misspelling, refers to a screenshot, which is a digital image of a device’s screen captured at a </a:t>
            </a:r>
            <a:r>
              <a:rPr lang="en-IN" dirty="0" err="1">
                <a:latin typeface="Times New Roman" panose="02020603050405020304" pitchFamily="18" charset="0"/>
                <a:cs typeface="Times New Roman" panose="02020603050405020304" pitchFamily="18" charset="0"/>
              </a:rPr>
              <a:t>specificmoment</a:t>
            </a:r>
            <a:r>
              <a:rPr lang="en-IN" dirty="0">
                <a:latin typeface="Times New Roman" panose="02020603050405020304" pitchFamily="18" charset="0"/>
                <a:cs typeface="Times New Roman" panose="02020603050405020304" pitchFamily="18" charset="0"/>
              </a:rPr>
              <a:t> in time. It can be used as a verb, meaning to take such an image, or a noun, referring to the resulting image itself. Screenshots </a:t>
            </a:r>
            <a:r>
              <a:rPr lang="en-IN" dirty="0" err="1">
                <a:latin typeface="Times New Roman" panose="02020603050405020304" pitchFamily="18" charset="0"/>
                <a:cs typeface="Times New Roman" panose="02020603050405020304" pitchFamily="18" charset="0"/>
              </a:rPr>
              <a:t>areuseful</a:t>
            </a:r>
            <a:r>
              <a:rPr lang="en-IN" dirty="0">
                <a:latin typeface="Times New Roman" panose="02020603050405020304" pitchFamily="18" charset="0"/>
                <a:cs typeface="Times New Roman" panose="02020603050405020304" pitchFamily="18" charset="0"/>
              </a:rPr>
              <a:t> for saving information, capturing errors, or sharing content from a computer or phone. “It’s” (with an apostrophe) is a contraction for “it is” or “it has,” while “its” (without an apostrophe) is the possessive form of “it,” meaning “belonging to it”. The difference is crucial: use “it’s” when you can substitute “it is” or “it has,” and use “its” when referring to something owned or associated with a thing or animal. </a:t>
            </a:r>
            <a:endParaRPr lang="en-US" dirty="0">
              <a:latin typeface="Times New Roman" panose="02020603050405020304" pitchFamily="18" charset="0"/>
              <a:cs typeface="Times New Roman" panose="02020603050405020304" pitchFamily="18" charset="0"/>
            </a:endParaRPr>
          </a:p>
        </p:txBody>
      </p:sp>
      <p:pic>
        <p:nvPicPr>
          <p:cNvPr id="3" name="Picture 3">
            <a:extLst>
              <a:ext uri="{FF2B5EF4-FFF2-40B4-BE49-F238E27FC236}">
                <a16:creationId xmlns:a16="http://schemas.microsoft.com/office/drawing/2014/main" id="{97CDBEAC-EC0E-97A5-0EA7-02DE18081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9122" y="11024"/>
            <a:ext cx="5497353"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8" name="object 7"/>
          <p:cNvSpPr txBox="1">
            <a:spLocks noGrp="1"/>
          </p:cNvSpPr>
          <p:nvPr>
            <p:ph type="title"/>
          </p:nvPr>
        </p:nvSpPr>
        <p:spPr>
          <a:xfrm>
            <a:off x="755332" y="385444"/>
            <a:ext cx="4578668" cy="567463"/>
          </a:xfrm>
          <a:prstGeom prst="rect">
            <a:avLst/>
          </a:prstGeom>
        </p:spPr>
        <p:txBody>
          <a:bodyPr vert="horz" wrap="square" lIns="0" tIns="13335" rIns="0" bIns="0" rtlCol="0">
            <a:spAutoFit/>
          </a:bodyPr>
          <a:lstStyle/>
          <a:p>
            <a:pPr marL="12700">
              <a:lnSpc>
                <a:spcPct val="100000"/>
              </a:lnSpc>
              <a:spcBef>
                <a:spcPts val="105"/>
              </a:spcBef>
            </a:pPr>
            <a:r>
              <a:rPr lang="en-IN" sz="3600" dirty="0">
                <a:latin typeface="Algerian" pitchFamily="82" charset="0"/>
                <a:cs typeface="Times New Roman" panose="02020603050405020304" pitchFamily="18" charset="0"/>
              </a:rPr>
              <a:t>CONCLUSION:</a:t>
            </a:r>
            <a:endParaRPr sz="3600" dirty="0">
              <a:latin typeface="Algerian" pitchFamily="82" charset="0"/>
              <a:cs typeface="Times New Roman" panose="02020603050405020304" pitchFamily="18" charset="0"/>
            </a:endParaRPr>
          </a:p>
        </p:txBody>
      </p:sp>
      <p:sp>
        <p:nvSpPr>
          <p:cNvPr id="104867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4D292556-6922-B7ED-26DC-41149D79924B}"/>
              </a:ext>
            </a:extLst>
          </p:cNvPr>
          <p:cNvSpPr txBox="1"/>
          <p:nvPr/>
        </p:nvSpPr>
        <p:spPr>
          <a:xfrm>
            <a:off x="537882" y="1686994"/>
            <a:ext cx="5082581" cy="3693319"/>
          </a:xfrm>
          <a:prstGeom prst="rect">
            <a:avLst/>
          </a:prstGeom>
          <a:noFill/>
        </p:spPr>
        <p:txBody>
          <a:bodyPr wrap="square" rtlCol="0">
            <a:spAutoFit/>
          </a:bodyPr>
          <a:lstStyle/>
          <a:p>
            <a:endParaRPr lang="en-IN" dirty="0"/>
          </a:p>
          <a:p>
            <a:r>
              <a:rPr lang="en-IN" dirty="0">
                <a:latin typeface="Times New Roman" panose="02020603050405020304" pitchFamily="18" charset="0"/>
                <a:cs typeface="Times New Roman" panose="02020603050405020304" pitchFamily="18" charset="0"/>
              </a:rPr>
              <a:t>A result is the factual, raw outcome or data observed from an experiment, event, or investigation. A conclusion is the interpretation and summary of those results, explaining what they mean in the broader context and whether they support or refute an initial hypothesis. The “mean” of conclusion is its meaning, which refers to the final part or end of something or the judgment or opinion formed after considering all the information and evidence. A conclusion summarizes key points, provides a decision or resolution, and can be the culmination of a process, discussion, or piece of writing. </a:t>
            </a:r>
          </a:p>
        </p:txBody>
      </p:sp>
      <p:pic>
        <p:nvPicPr>
          <p:cNvPr id="3" name="Picture 3">
            <a:extLst>
              <a:ext uri="{FF2B5EF4-FFF2-40B4-BE49-F238E27FC236}">
                <a16:creationId xmlns:a16="http://schemas.microsoft.com/office/drawing/2014/main" id="{49A300D3-B4EF-7BFE-E153-BC1A61B688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9015" y="-43493"/>
            <a:ext cx="5957455" cy="694498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4" name="object 17"/>
          <p:cNvSpPr txBox="1">
            <a:spLocks noGrp="1"/>
          </p:cNvSpPr>
          <p:nvPr>
            <p:ph type="title"/>
          </p:nvPr>
        </p:nvSpPr>
        <p:spPr>
          <a:xfrm>
            <a:off x="739775" y="829627"/>
            <a:ext cx="11741541" cy="2786660"/>
          </a:xfrm>
          <a:prstGeom prst="rect">
            <a:avLst/>
          </a:prstGeom>
        </p:spPr>
        <p:txBody>
          <a:bodyPr vert="horz" wrap="square" lIns="0" tIns="16510" rIns="0" bIns="0" rtlCol="0">
            <a:spAutoFit/>
          </a:bodyPr>
          <a:lstStyle/>
          <a:p>
            <a:pPr marL="12700">
              <a:lnSpc>
                <a:spcPct val="100000"/>
              </a:lnSpc>
              <a:spcBef>
                <a:spcPts val="130"/>
              </a:spcBef>
            </a:pPr>
            <a:r>
              <a:rPr sz="3600" spc="5" dirty="0">
                <a:latin typeface="Times New Roman" panose="02020603050405020304" pitchFamily="18" charset="0"/>
                <a:cs typeface="Times New Roman" panose="02020603050405020304" pitchFamily="18" charset="0"/>
              </a:rPr>
              <a:t>PROJECT</a:t>
            </a:r>
            <a:r>
              <a:rPr sz="3600" spc="-85" dirty="0">
                <a:latin typeface="Times New Roman" panose="02020603050405020304" pitchFamily="18" charset="0"/>
                <a:cs typeface="Times New Roman" panose="02020603050405020304" pitchFamily="18" charset="0"/>
              </a:rPr>
              <a:t> </a:t>
            </a:r>
            <a:r>
              <a:rPr lang="en-IN" sz="3600" spc="25" dirty="0">
                <a:latin typeface="Times New Roman" panose="02020603050405020304" pitchFamily="18" charset="0"/>
                <a:cs typeface="Times New Roman" panose="02020603050405020304" pitchFamily="18" charset="0"/>
              </a:rPr>
              <a:t>TITLE </a:t>
            </a:r>
            <a:br>
              <a:rPr lang="en-IN" sz="3600" spc="25" dirty="0">
                <a:latin typeface="Times New Roman" panose="02020603050405020304" pitchFamily="18" charset="0"/>
                <a:cs typeface="Times New Roman" panose="02020603050405020304" pitchFamily="18" charset="0"/>
              </a:rPr>
            </a:br>
            <a:br>
              <a:rPr lang="en-IN" sz="3600" spc="25" dirty="0">
                <a:latin typeface="Times New Roman" panose="02020603050405020304" pitchFamily="18" charset="0"/>
                <a:cs typeface="Times New Roman" panose="02020603050405020304" pitchFamily="18" charset="0"/>
              </a:rPr>
            </a:br>
            <a:br>
              <a:rPr lang="en-IN" sz="3600" spc="25" dirty="0">
                <a:latin typeface="Times New Roman" panose="02020603050405020304" pitchFamily="18" charset="0"/>
                <a:cs typeface="Times New Roman" panose="02020603050405020304" pitchFamily="18" charset="0"/>
              </a:rPr>
            </a:br>
            <a:br>
              <a:rPr lang="en-IN" sz="3600" spc="25" dirty="0">
                <a:latin typeface="Times New Roman" panose="02020603050405020304" pitchFamily="18" charset="0"/>
                <a:cs typeface="Times New Roman" panose="02020603050405020304" pitchFamily="18" charset="0"/>
              </a:rPr>
            </a:br>
            <a:r>
              <a:rPr lang="en-IN" sz="3600" spc="25" dirty="0">
                <a:latin typeface="Times New Roman" panose="02020603050405020304" pitchFamily="18" charset="0"/>
                <a:cs typeface="Times New Roman" panose="02020603050405020304" pitchFamily="18" charset="0"/>
              </a:rPr>
              <a:t>     </a:t>
            </a:r>
            <a:r>
              <a:rPr lang="en-IN" sz="3200" spc="25" dirty="0">
                <a:latin typeface="Times New Roman" panose="02020603050405020304" pitchFamily="18" charset="0"/>
                <a:cs typeface="Times New Roman" panose="02020603050405020304" pitchFamily="18" charset="0"/>
              </a:rPr>
              <a:t>STUDENTS PROTFOILO </a:t>
            </a:r>
            <a:endParaRPr sz="3200" dirty="0">
              <a:latin typeface="Times New Roman" panose="02020603050405020304" pitchFamily="18" charset="0"/>
              <a:cs typeface="Times New Roman" panose="02020603050405020304" pitchFamily="18" charset="0"/>
            </a:endParaRPr>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6"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8"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9"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0"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1"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2"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3"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4"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5"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6"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7"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9"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sp>
        <p:nvSpPr>
          <p:cNvPr id="1048640"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1"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2" name="TextBox 22"/>
          <p:cNvSpPr txBox="1"/>
          <p:nvPr/>
        </p:nvSpPr>
        <p:spPr>
          <a:xfrm>
            <a:off x="1544512" y="1140301"/>
            <a:ext cx="5029200" cy="470154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3" name="Picture 3">
            <a:extLst>
              <a:ext uri="{FF2B5EF4-FFF2-40B4-BE49-F238E27FC236}">
                <a16:creationId xmlns:a16="http://schemas.microsoft.com/office/drawing/2014/main" id="{675F11F1-7D40-DC66-71C0-6F62BFDAD6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5818" y="-44123"/>
            <a:ext cx="5411994" cy="69430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object 7"/>
          <p:cNvSpPr txBox="1">
            <a:spLocks noGrp="1"/>
          </p:cNvSpPr>
          <p:nvPr>
            <p:ph type="title"/>
          </p:nvPr>
        </p:nvSpPr>
        <p:spPr>
          <a:xfrm>
            <a:off x="558758" y="1152328"/>
            <a:ext cx="5636895" cy="447558"/>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spc="-20" dirty="0">
                <a:latin typeface="Algerian" pitchFamily="82" charset="0"/>
                <a:cs typeface="Times New Roman" panose="02020603050405020304" pitchFamily="18" charset="0"/>
              </a:rPr>
              <a:t>P</a:t>
            </a:r>
            <a:r>
              <a:rPr sz="2800" spc="15" dirty="0">
                <a:latin typeface="Algerian" pitchFamily="82" charset="0"/>
                <a:cs typeface="Times New Roman" panose="02020603050405020304" pitchFamily="18" charset="0"/>
              </a:rPr>
              <a:t>ROB</a:t>
            </a:r>
            <a:r>
              <a:rPr sz="2800" spc="55" dirty="0">
                <a:latin typeface="Algerian" pitchFamily="82" charset="0"/>
                <a:cs typeface="Times New Roman" panose="02020603050405020304" pitchFamily="18" charset="0"/>
              </a:rPr>
              <a:t>L</a:t>
            </a:r>
            <a:r>
              <a:rPr sz="2800" spc="-20" dirty="0">
                <a:latin typeface="Algerian" pitchFamily="82" charset="0"/>
                <a:cs typeface="Times New Roman" panose="02020603050405020304" pitchFamily="18" charset="0"/>
              </a:rPr>
              <a:t>E</a:t>
            </a:r>
            <a:r>
              <a:rPr sz="2800" spc="20" dirty="0">
                <a:latin typeface="Algerian" pitchFamily="82" charset="0"/>
                <a:cs typeface="Times New Roman" panose="02020603050405020304" pitchFamily="18" charset="0"/>
              </a:rPr>
              <a:t>M</a:t>
            </a:r>
            <a:r>
              <a:rPr lang="en-IN" sz="2800" spc="20" dirty="0">
                <a:latin typeface="Algerian" pitchFamily="82" charset="0"/>
                <a:cs typeface="Times New Roman" panose="02020603050405020304" pitchFamily="18" charset="0"/>
              </a:rPr>
              <a:t>   </a:t>
            </a:r>
            <a:r>
              <a:rPr sz="2800" spc="10" dirty="0">
                <a:latin typeface="Algerian" pitchFamily="82" charset="0"/>
                <a:cs typeface="Times New Roman" panose="02020603050405020304" pitchFamily="18" charset="0"/>
              </a:rPr>
              <a:t>S</a:t>
            </a:r>
            <a:r>
              <a:rPr sz="2800" spc="-370" dirty="0">
                <a:latin typeface="Algerian" pitchFamily="82" charset="0"/>
                <a:cs typeface="Times New Roman" panose="02020603050405020304" pitchFamily="18" charset="0"/>
              </a:rPr>
              <a:t>T</a:t>
            </a:r>
            <a:r>
              <a:rPr sz="2800" spc="-375" dirty="0">
                <a:latin typeface="Algerian" pitchFamily="82" charset="0"/>
                <a:cs typeface="Times New Roman" panose="02020603050405020304" pitchFamily="18" charset="0"/>
              </a:rPr>
              <a:t>A</a:t>
            </a:r>
            <a:r>
              <a:rPr sz="2800" spc="15" dirty="0">
                <a:latin typeface="Algerian" pitchFamily="82" charset="0"/>
                <a:cs typeface="Times New Roman" panose="02020603050405020304" pitchFamily="18" charset="0"/>
              </a:rPr>
              <a:t>T</a:t>
            </a:r>
            <a:r>
              <a:rPr sz="2800" spc="-10" dirty="0">
                <a:latin typeface="Algerian" pitchFamily="82" charset="0"/>
                <a:cs typeface="Times New Roman" panose="02020603050405020304" pitchFamily="18" charset="0"/>
              </a:rPr>
              <a:t>E</a:t>
            </a:r>
            <a:r>
              <a:rPr sz="2800" spc="-20" dirty="0">
                <a:latin typeface="Algerian" pitchFamily="82" charset="0"/>
                <a:cs typeface="Times New Roman" panose="02020603050405020304" pitchFamily="18" charset="0"/>
              </a:rPr>
              <a:t>ME</a:t>
            </a:r>
            <a:r>
              <a:rPr sz="2800" spc="10" dirty="0">
                <a:latin typeface="Algerian" pitchFamily="82" charset="0"/>
                <a:cs typeface="Times New Roman" panose="02020603050405020304" pitchFamily="18" charset="0"/>
              </a:rPr>
              <a:t>NT</a:t>
            </a:r>
            <a:endParaRPr sz="2800" dirty="0">
              <a:latin typeface="Algerian" pitchFamily="82" charset="0"/>
              <a:cs typeface="Times New Roman" panose="02020603050405020304" pitchFamily="18" charset="0"/>
            </a:endParaRPr>
          </a:p>
        </p:txBody>
      </p:sp>
      <p:pic>
        <p:nvPicPr>
          <p:cNvPr id="2097159" name="object 8"/>
          <p:cNvPicPr>
            <a:picLocks/>
          </p:cNvPicPr>
          <p:nvPr/>
        </p:nvPicPr>
        <p:blipFill>
          <a:blip r:embed="rId2" cstate="print"/>
          <a:stretch>
            <a:fillRect/>
          </a:stretch>
        </p:blipFill>
        <p:spPr>
          <a:xfrm>
            <a:off x="676275" y="6467475"/>
            <a:ext cx="2143125" cy="200025"/>
          </a:xfrm>
          <a:prstGeom prst="rect">
            <a:avLst/>
          </a:prstGeom>
        </p:spPr>
      </p:pic>
      <p:sp>
        <p:nvSpPr>
          <p:cNvPr id="104864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 name="TextBox 1">
            <a:extLst>
              <a:ext uri="{FF2B5EF4-FFF2-40B4-BE49-F238E27FC236}">
                <a16:creationId xmlns:a16="http://schemas.microsoft.com/office/drawing/2014/main" id="{8A9B4463-B54D-7EBE-DBCB-5EC383220277}"/>
              </a:ext>
            </a:extLst>
          </p:cNvPr>
          <p:cNvSpPr txBox="1"/>
          <p:nvPr/>
        </p:nvSpPr>
        <p:spPr>
          <a:xfrm>
            <a:off x="558758" y="1765073"/>
            <a:ext cx="5405463" cy="3385542"/>
          </a:xfrm>
          <a:prstGeom prst="rect">
            <a:avLst/>
          </a:prstGeom>
          <a:noFill/>
        </p:spPr>
        <p:txBody>
          <a:bodyPr wrap="square" rtlCol="0">
            <a:spAutoFit/>
          </a:bodyPr>
          <a:lstStyle/>
          <a:p>
            <a:endParaRPr lang="en-IN" dirty="0"/>
          </a:p>
          <a:p>
            <a:endParaRPr lang="en-IN" dirty="0"/>
          </a:p>
          <a:p>
            <a:r>
              <a:rPr lang="en-IN" dirty="0"/>
              <a:t>       </a:t>
            </a:r>
            <a:r>
              <a:rPr lang="en-IN" sz="2000" dirty="0">
                <a:latin typeface="Times New Roman" panose="02020603050405020304" pitchFamily="18" charset="0"/>
                <a:cs typeface="Times New Roman" panose="02020603050405020304" pitchFamily="18" charset="0"/>
              </a:rPr>
              <a:t>A problem statement is a short description of an issue that needs to be solved. It clearly defines what the problem is and why it is important. The main purpose of a problem statement is to give a clear understanding of the problem before trying to find a solution. For example, in programming, a problem statement might ask us to check if a number is a palindrome.</a:t>
            </a:r>
          </a:p>
          <a:p>
            <a:endParaRPr lang="en-IN" dirty="0"/>
          </a:p>
        </p:txBody>
      </p:sp>
      <p:pic>
        <p:nvPicPr>
          <p:cNvPr id="3" name="Picture 3">
            <a:extLst>
              <a:ext uri="{FF2B5EF4-FFF2-40B4-BE49-F238E27FC236}">
                <a16:creationId xmlns:a16="http://schemas.microsoft.com/office/drawing/2014/main" id="{2D8E9745-A5FF-6466-4C25-F0905E5C4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5875482" y="491444"/>
            <a:ext cx="7091014" cy="593280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object 7"/>
          <p:cNvSpPr txBox="1">
            <a:spLocks noGrp="1"/>
          </p:cNvSpPr>
          <p:nvPr>
            <p:ph type="title"/>
          </p:nvPr>
        </p:nvSpPr>
        <p:spPr>
          <a:xfrm>
            <a:off x="517355" y="1074119"/>
            <a:ext cx="5263515" cy="447558"/>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800" spc="5" dirty="0">
                <a:latin typeface="Algerian" pitchFamily="82" charset="0"/>
              </a:rPr>
              <a:t>PROJECT</a:t>
            </a:r>
            <a:r>
              <a:rPr lang="en-IN" sz="2800" spc="5" dirty="0">
                <a:latin typeface="Algerian" pitchFamily="82" charset="0"/>
              </a:rPr>
              <a:t>    </a:t>
            </a:r>
            <a:r>
              <a:rPr lang="en-IN" sz="2800" spc="-20" dirty="0">
                <a:latin typeface="Algerian" pitchFamily="82" charset="0"/>
              </a:rPr>
              <a:t>OVERVIEW :</a:t>
            </a:r>
            <a:endParaRPr sz="2800" dirty="0">
              <a:latin typeface="Algerian" pitchFamily="82" charset="0"/>
            </a:endParaRPr>
          </a:p>
        </p:txBody>
      </p:sp>
      <p:pic>
        <p:nvPicPr>
          <p:cNvPr id="2097161" name="object 8"/>
          <p:cNvPicPr>
            <a:picLocks/>
          </p:cNvPicPr>
          <p:nvPr/>
        </p:nvPicPr>
        <p:blipFill>
          <a:blip r:embed="rId2" cstate="print"/>
          <a:stretch>
            <a:fillRect/>
          </a:stretch>
        </p:blipFill>
        <p:spPr>
          <a:xfrm>
            <a:off x="676275" y="6467475"/>
            <a:ext cx="2143125" cy="200025"/>
          </a:xfrm>
          <a:prstGeom prst="rect">
            <a:avLst/>
          </a:prstGeom>
        </p:spPr>
      </p:pic>
      <p:sp>
        <p:nvSpPr>
          <p:cNvPr id="1048652"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2" name="TextBox 1">
            <a:extLst>
              <a:ext uri="{FF2B5EF4-FFF2-40B4-BE49-F238E27FC236}">
                <a16:creationId xmlns:a16="http://schemas.microsoft.com/office/drawing/2014/main" id="{B7B9D20C-BDA9-0C36-CFB7-91CB91DCC6AA}"/>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DAA6900B-2247-8C8E-7864-A3ADC8A84B9F}"/>
              </a:ext>
            </a:extLst>
          </p:cNvPr>
          <p:cNvSpPr txBox="1"/>
          <p:nvPr/>
        </p:nvSpPr>
        <p:spPr>
          <a:xfrm>
            <a:off x="366739" y="2092455"/>
            <a:ext cx="5953380" cy="3693319"/>
          </a:xfrm>
          <a:prstGeom prst="rect">
            <a:avLst/>
          </a:prstGeom>
          <a:noFill/>
        </p:spPr>
        <p:txBody>
          <a:bodyPr wrap="square" rtlCol="0">
            <a:spAutoFit/>
          </a:bodyPr>
          <a:lstStyle/>
          <a:p>
            <a:endParaRPr lang="en-IN" dirty="0"/>
          </a:p>
          <a:p>
            <a:r>
              <a:rPr lang="en-IN" dirty="0"/>
              <a:t>       </a:t>
            </a:r>
            <a:r>
              <a:rPr lang="en-IN" dirty="0">
                <a:latin typeface="Times New Roman" panose="02020603050405020304" pitchFamily="18" charset="0"/>
                <a:cs typeface="Times New Roman" panose="02020603050405020304" pitchFamily="18" charset="0"/>
              </a:rPr>
              <a:t>A project overview is a short and clear summary of a project. It explains the main aim and purpose of the work. It also describes why the project is important and what problem it will solve. The overview highlights the key tasks and activities planned. It gives an idea of the methods that will be used. It also explains the expected results or outcomes. Sometimes, it includes the timeline and duration of the project. It may also mention the people involved in the work. The overview helps others quickly understand the project. Overall, it acts as an introduction and guide to the entire project.</a:t>
            </a:r>
          </a:p>
          <a:p>
            <a:endParaRPr lang="en-IN" dirty="0"/>
          </a:p>
          <a:p>
            <a:endParaRPr lang="en-IN" dirty="0"/>
          </a:p>
        </p:txBody>
      </p:sp>
      <p:sp>
        <p:nvSpPr>
          <p:cNvPr id="4" name="TextBox 3">
            <a:extLst>
              <a:ext uri="{FF2B5EF4-FFF2-40B4-BE49-F238E27FC236}">
                <a16:creationId xmlns:a16="http://schemas.microsoft.com/office/drawing/2014/main" id="{C8A81026-7013-E93D-B67F-FA1B3D0973A6}"/>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3AD01C6A-0FF0-7D3F-34A6-8210C43A84E7}"/>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pic>
        <p:nvPicPr>
          <p:cNvPr id="6" name="Picture 6">
            <a:extLst>
              <a:ext uri="{FF2B5EF4-FFF2-40B4-BE49-F238E27FC236}">
                <a16:creationId xmlns:a16="http://schemas.microsoft.com/office/drawing/2014/main" id="{E805DAC5-EEA2-1441-00EA-2281E38F05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2385" y="0"/>
            <a:ext cx="5639615" cy="68579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5"/>
          <p:cNvSpPr txBox="1">
            <a:spLocks noGrp="1"/>
          </p:cNvSpPr>
          <p:nvPr>
            <p:ph type="title"/>
          </p:nvPr>
        </p:nvSpPr>
        <p:spPr>
          <a:xfrm>
            <a:off x="723900" y="924177"/>
            <a:ext cx="5014595" cy="447558"/>
          </a:xfrm>
          <a:prstGeom prst="rect">
            <a:avLst/>
          </a:prstGeom>
        </p:spPr>
        <p:txBody>
          <a:bodyPr vert="horz" wrap="square" lIns="0" tIns="16510" rIns="0" bIns="0" rtlCol="0">
            <a:spAutoFit/>
          </a:bodyPr>
          <a:lstStyle/>
          <a:p>
            <a:pPr marL="12700">
              <a:lnSpc>
                <a:spcPct val="100000"/>
              </a:lnSpc>
              <a:spcBef>
                <a:spcPts val="130"/>
              </a:spcBef>
            </a:pPr>
            <a:r>
              <a:rPr sz="2800" spc="25" dirty="0">
                <a:latin typeface="Algerian" pitchFamily="82" charset="0"/>
              </a:rPr>
              <a:t>W</a:t>
            </a:r>
            <a:r>
              <a:rPr sz="2800" spc="-20" dirty="0">
                <a:latin typeface="Algerian" pitchFamily="82" charset="0"/>
              </a:rPr>
              <a:t>H</a:t>
            </a:r>
            <a:r>
              <a:rPr sz="2800" spc="20" dirty="0">
                <a:latin typeface="Algerian" pitchFamily="82" charset="0"/>
              </a:rPr>
              <a:t>O</a:t>
            </a:r>
            <a:r>
              <a:rPr sz="2800" spc="-235" dirty="0">
                <a:latin typeface="Algerian" pitchFamily="82" charset="0"/>
              </a:rPr>
              <a:t> </a:t>
            </a:r>
            <a:r>
              <a:rPr sz="2800" spc="-10" dirty="0">
                <a:latin typeface="Algerian" pitchFamily="82" charset="0"/>
              </a:rPr>
              <a:t>AR</a:t>
            </a:r>
            <a:r>
              <a:rPr sz="2800" spc="15" dirty="0">
                <a:latin typeface="Algerian" pitchFamily="82" charset="0"/>
              </a:rPr>
              <a:t>E</a:t>
            </a:r>
            <a:r>
              <a:rPr sz="2800" spc="-35" dirty="0">
                <a:latin typeface="Algerian" pitchFamily="82" charset="0"/>
              </a:rPr>
              <a:t> </a:t>
            </a:r>
            <a:r>
              <a:rPr sz="2800" spc="-10" dirty="0">
                <a:latin typeface="Algerian" pitchFamily="82" charset="0"/>
              </a:rPr>
              <a:t>T</a:t>
            </a:r>
            <a:r>
              <a:rPr sz="2800" spc="-15" dirty="0">
                <a:latin typeface="Algerian" pitchFamily="82" charset="0"/>
              </a:rPr>
              <a:t>H</a:t>
            </a:r>
            <a:r>
              <a:rPr sz="2800" spc="15" dirty="0">
                <a:latin typeface="Algerian" pitchFamily="82" charset="0"/>
              </a:rPr>
              <a:t>E</a:t>
            </a:r>
            <a:r>
              <a:rPr sz="2800" spc="-35" dirty="0">
                <a:latin typeface="Algerian" pitchFamily="82" charset="0"/>
              </a:rPr>
              <a:t> </a:t>
            </a:r>
            <a:r>
              <a:rPr sz="2800" spc="-20" dirty="0">
                <a:latin typeface="Algerian" pitchFamily="82" charset="0"/>
              </a:rPr>
              <a:t>E</a:t>
            </a:r>
            <a:r>
              <a:rPr sz="2800" spc="30" dirty="0">
                <a:latin typeface="Algerian" pitchFamily="82" charset="0"/>
              </a:rPr>
              <a:t>N</a:t>
            </a:r>
            <a:r>
              <a:rPr sz="2800" spc="15" dirty="0">
                <a:latin typeface="Algerian" pitchFamily="82" charset="0"/>
              </a:rPr>
              <a:t>D</a:t>
            </a:r>
            <a:r>
              <a:rPr sz="2800" spc="-45" dirty="0">
                <a:latin typeface="Algerian" pitchFamily="82" charset="0"/>
              </a:rPr>
              <a:t> </a:t>
            </a:r>
            <a:r>
              <a:rPr sz="2800" dirty="0">
                <a:latin typeface="Algerian" pitchFamily="82" charset="0"/>
              </a:rPr>
              <a:t>U</a:t>
            </a:r>
            <a:r>
              <a:rPr sz="2800" spc="10" dirty="0">
                <a:latin typeface="Algerian" pitchFamily="82" charset="0"/>
              </a:rPr>
              <a:t>S</a:t>
            </a:r>
            <a:r>
              <a:rPr sz="2800" spc="-25" dirty="0">
                <a:latin typeface="Algerian" pitchFamily="82" charset="0"/>
              </a:rPr>
              <a:t>E</a:t>
            </a:r>
            <a:r>
              <a:rPr sz="2800" spc="-10" dirty="0">
                <a:latin typeface="Algerian" pitchFamily="82" charset="0"/>
              </a:rPr>
              <a:t>R</a:t>
            </a:r>
            <a:r>
              <a:rPr sz="2800" spc="5" dirty="0">
                <a:latin typeface="Algerian" pitchFamily="82" charset="0"/>
              </a:rPr>
              <a:t>S?</a:t>
            </a:r>
            <a:endParaRPr sz="2800" dirty="0">
              <a:latin typeface="Algerian" pitchFamily="82" charset="0"/>
            </a:endParaRPr>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7"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2" name="TextBox 1">
            <a:extLst>
              <a:ext uri="{FF2B5EF4-FFF2-40B4-BE49-F238E27FC236}">
                <a16:creationId xmlns:a16="http://schemas.microsoft.com/office/drawing/2014/main" id="{A45E7D06-6F22-4C82-2121-2706B29C142A}"/>
              </a:ext>
            </a:extLst>
          </p:cNvPr>
          <p:cNvSpPr txBox="1"/>
          <p:nvPr/>
        </p:nvSpPr>
        <p:spPr>
          <a:xfrm>
            <a:off x="682272" y="2134417"/>
            <a:ext cx="5295557" cy="2585323"/>
          </a:xfrm>
          <a:prstGeom prst="rect">
            <a:avLst/>
          </a:prstGeom>
          <a:noFill/>
        </p:spPr>
        <p:txBody>
          <a:bodyPr wrap="square" rtlCol="0">
            <a:spAutoFit/>
          </a:bodyPr>
          <a:lstStyle/>
          <a:p>
            <a:pPr algn="l"/>
            <a:r>
              <a:rPr lang="en-IN" i="0" dirty="0">
                <a:solidFill>
                  <a:srgbClr val="001D35"/>
                </a:solidFill>
                <a:effectLst/>
                <a:latin typeface="Times New Roman" panose="02020603050405020304" pitchFamily="18" charset="0"/>
                <a:cs typeface="Times New Roman" panose="02020603050405020304" pitchFamily="18" charset="0"/>
              </a:rPr>
              <a:t>     In English, an end user is the person who ultimately uses a product, service, or system, distinct from the customer who purchases it or the technical professionals who develop or maintain it. For example, if a company buys software for its employees to use, the employees are the end users, while the company is the customer. Businesses focus on end users to ensure products are user-friendly, meet user needs, and lead to satisfaction and success in the market. </a:t>
            </a:r>
            <a:endParaRPr lang="en-US"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24C9E34B-4B47-B9E8-CF97-2E326BA3D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6920" y="-1"/>
            <a:ext cx="5175080" cy="681750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object 6"/>
          <p:cNvSpPr txBox="1">
            <a:spLocks noGrp="1"/>
          </p:cNvSpPr>
          <p:nvPr>
            <p:ph type="title"/>
          </p:nvPr>
        </p:nvSpPr>
        <p:spPr>
          <a:xfrm>
            <a:off x="558165" y="857885"/>
            <a:ext cx="9763125" cy="567463"/>
          </a:xfrm>
          <a:prstGeom prst="rect">
            <a:avLst/>
          </a:prstGeom>
        </p:spPr>
        <p:txBody>
          <a:bodyPr vert="horz" wrap="square" lIns="0" tIns="13335" rIns="0" bIns="0" rtlCol="0">
            <a:spAutoFit/>
          </a:bodyPr>
          <a:lstStyle/>
          <a:p>
            <a:pPr marL="12700">
              <a:lnSpc>
                <a:spcPct val="100000"/>
              </a:lnSpc>
              <a:spcBef>
                <a:spcPts val="105"/>
              </a:spcBef>
            </a:pPr>
            <a:r>
              <a:rPr lang="en-IN" sz="3600" spc="10" dirty="0">
                <a:latin typeface="Algerian" pitchFamily="82" charset="0"/>
              </a:rPr>
              <a:t>TOOLS AND TECHNIQUES</a:t>
            </a:r>
            <a:endParaRPr sz="3600" dirty="0">
              <a:latin typeface="Algerian" pitchFamily="82" charset="0"/>
            </a:endParaRPr>
          </a:p>
        </p:txBody>
      </p:sp>
      <p:pic>
        <p:nvPicPr>
          <p:cNvPr id="2097164" name="object 7"/>
          <p:cNvPicPr>
            <a:picLocks/>
          </p:cNvPicPr>
          <p:nvPr/>
        </p:nvPicPr>
        <p:blipFill>
          <a:blip r:embed="rId2" cstate="print"/>
          <a:stretch>
            <a:fillRect/>
          </a:stretch>
        </p:blipFill>
        <p:spPr>
          <a:xfrm>
            <a:off x="676275" y="6467475"/>
            <a:ext cx="2143125" cy="200025"/>
          </a:xfrm>
          <a:prstGeom prst="rect">
            <a:avLst/>
          </a:prstGeom>
        </p:spPr>
      </p:pic>
      <p:sp>
        <p:nvSpPr>
          <p:cNvPr id="1048662"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2" name="TextBox 1">
            <a:extLst>
              <a:ext uri="{FF2B5EF4-FFF2-40B4-BE49-F238E27FC236}">
                <a16:creationId xmlns:a16="http://schemas.microsoft.com/office/drawing/2014/main" id="{3B95C053-A4E4-7163-74B1-455797C15F48}"/>
              </a:ext>
            </a:extLst>
          </p:cNvPr>
          <p:cNvSpPr txBox="1"/>
          <p:nvPr/>
        </p:nvSpPr>
        <p:spPr>
          <a:xfrm>
            <a:off x="676275" y="1840171"/>
            <a:ext cx="4949017" cy="3729115"/>
          </a:xfrm>
          <a:prstGeom prst="rect">
            <a:avLst/>
          </a:prstGeom>
          <a:noFill/>
        </p:spPr>
        <p:txBody>
          <a:bodyPr wrap="square" rtlCol="0">
            <a:spAutoFit/>
          </a:bodyPr>
          <a:lstStyle/>
          <a:p>
            <a:endParaRPr lang="en-IN" dirty="0"/>
          </a:p>
          <a:p>
            <a:r>
              <a:rPr lang="en-IN" dirty="0">
                <a:latin typeface="Times New Roman" panose="02020603050405020304" pitchFamily="18" charset="0"/>
                <a:cs typeface="Times New Roman" panose="02020603050405020304" pitchFamily="18" charset="0"/>
              </a:rPr>
              <a:t>    Tools and techniques are important elements used to complete any task or project successfully. Tools are the physical instruments, equipment, or software that help in doing work more easily and quickly. Techniques are the methods, skills, or approaches applied to use the tools effectively. For example, a computer is a tool, and programming is the technique to use it. In construction, machines are tools, while building methods are techniques. In project management, software is a tool, and planning methods are techniques. They reduce effort, save time, and increase accuracy in work.</a:t>
            </a:r>
          </a:p>
        </p:txBody>
      </p:sp>
      <p:pic>
        <p:nvPicPr>
          <p:cNvPr id="3" name="Picture 3">
            <a:extLst>
              <a:ext uri="{FF2B5EF4-FFF2-40B4-BE49-F238E27FC236}">
                <a16:creationId xmlns:a16="http://schemas.microsoft.com/office/drawing/2014/main" id="{9E239800-6227-1C49-A385-00904C955D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2327" y="0"/>
            <a:ext cx="6059673"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5" name="object 6"/>
          <p:cNvPicPr>
            <a:picLocks/>
          </p:cNvPicPr>
          <p:nvPr/>
        </p:nvPicPr>
        <p:blipFill>
          <a:blip r:embed="rId2" cstate="print"/>
          <a:stretch>
            <a:fillRect/>
          </a:stretch>
        </p:blipFill>
        <p:spPr>
          <a:xfrm>
            <a:off x="1666875" y="6467475"/>
            <a:ext cx="76200" cy="177800"/>
          </a:xfrm>
          <a:prstGeom prst="rect">
            <a:avLst/>
          </a:prstGeom>
        </p:spPr>
      </p:pic>
      <p:sp>
        <p:nvSpPr>
          <p:cNvPr id="1048664"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531364" y="649939"/>
            <a:ext cx="7642565" cy="1011174"/>
          </a:xfrm>
          <a:prstGeom prst="rect">
            <a:avLst/>
          </a:prstGeom>
        </p:spPr>
        <p:txBody>
          <a:bodyPr vert="horz" wrap="square" lIns="0" tIns="13335" rIns="0" bIns="0" rtlCol="0">
            <a:spAutoFit/>
          </a:bodyPr>
          <a:lstStyle/>
          <a:p>
            <a:pPr marL="12700">
              <a:lnSpc>
                <a:spcPct val="100000"/>
              </a:lnSpc>
              <a:spcBef>
                <a:spcPts val="105"/>
              </a:spcBef>
            </a:pPr>
            <a:r>
              <a:rPr lang="en-IN" sz="3200" b="1" spc="15" dirty="0">
                <a:latin typeface="Algerian" pitchFamily="82" charset="0"/>
                <a:cs typeface="Trebuchet MS"/>
              </a:rPr>
              <a:t>POTFOLIO DESIGN AND </a:t>
            </a:r>
          </a:p>
          <a:p>
            <a:pPr marL="12700">
              <a:lnSpc>
                <a:spcPct val="100000"/>
              </a:lnSpc>
              <a:spcBef>
                <a:spcPts val="105"/>
              </a:spcBef>
            </a:pPr>
            <a:r>
              <a:rPr lang="en-IN" sz="3200" b="1" spc="15" dirty="0">
                <a:latin typeface="Algerian" pitchFamily="82" charset="0"/>
                <a:cs typeface="Trebuchet MS"/>
              </a:rPr>
              <a:t>LAYOUT :</a:t>
            </a:r>
            <a:endParaRPr sz="3200" dirty="0">
              <a:latin typeface="Algerian" pitchFamily="82" charset="0"/>
              <a:cs typeface="Trebuchet MS"/>
            </a:endParaRPr>
          </a:p>
        </p:txBody>
      </p:sp>
      <p:sp>
        <p:nvSpPr>
          <p:cNvPr id="2" name="TextBox 1">
            <a:extLst>
              <a:ext uri="{FF2B5EF4-FFF2-40B4-BE49-F238E27FC236}">
                <a16:creationId xmlns:a16="http://schemas.microsoft.com/office/drawing/2014/main" id="{480AFF91-8825-2AD5-710B-7722269FF9D1}"/>
              </a:ext>
            </a:extLst>
          </p:cNvPr>
          <p:cNvSpPr txBox="1"/>
          <p:nvPr/>
        </p:nvSpPr>
        <p:spPr>
          <a:xfrm>
            <a:off x="378964" y="1381381"/>
            <a:ext cx="6635512" cy="4950962"/>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5C5FAC3E-5545-3235-9D1C-0B5FF53E5F75}"/>
              </a:ext>
            </a:extLst>
          </p:cNvPr>
          <p:cNvSpPr txBox="1"/>
          <p:nvPr/>
        </p:nvSpPr>
        <p:spPr>
          <a:xfrm>
            <a:off x="531364" y="1533781"/>
            <a:ext cx="6635512" cy="646331"/>
          </a:xfrm>
          <a:prstGeom prst="rect">
            <a:avLst/>
          </a:prstGeom>
          <a:noFill/>
        </p:spPr>
        <p:txBody>
          <a:bodyPr wrap="square" rtlCol="0">
            <a:spAutoFit/>
          </a:bodyPr>
          <a:lstStyle/>
          <a:p>
            <a:pPr algn="l"/>
            <a:endParaRPr lang="en-IN" dirty="0"/>
          </a:p>
          <a:p>
            <a:pPr algn="l"/>
            <a:endParaRPr lang="en-US" dirty="0"/>
          </a:p>
        </p:txBody>
      </p:sp>
      <p:sp>
        <p:nvSpPr>
          <p:cNvPr id="7" name="TextBox 6">
            <a:extLst>
              <a:ext uri="{FF2B5EF4-FFF2-40B4-BE49-F238E27FC236}">
                <a16:creationId xmlns:a16="http://schemas.microsoft.com/office/drawing/2014/main" id="{7CB1E375-ED94-38DC-538D-AD0AFBCFEE5C}"/>
              </a:ext>
            </a:extLst>
          </p:cNvPr>
          <p:cNvSpPr txBox="1"/>
          <p:nvPr/>
        </p:nvSpPr>
        <p:spPr>
          <a:xfrm>
            <a:off x="531364" y="1381381"/>
            <a:ext cx="6483111" cy="646331"/>
          </a:xfrm>
          <a:prstGeom prst="rect">
            <a:avLst/>
          </a:prstGeom>
          <a:noFill/>
        </p:spPr>
        <p:txBody>
          <a:bodyPr wrap="square" rtlCol="0">
            <a:spAutoFit/>
          </a:bodyPr>
          <a:lstStyle/>
          <a:p>
            <a:pPr algn="l"/>
            <a:endParaRPr lang="en-IN" dirty="0"/>
          </a:p>
          <a:p>
            <a:pPr algn="l"/>
            <a:endParaRPr lang="en-US" dirty="0"/>
          </a:p>
        </p:txBody>
      </p:sp>
      <p:sp>
        <p:nvSpPr>
          <p:cNvPr id="9" name="TextBox 8">
            <a:extLst>
              <a:ext uri="{FF2B5EF4-FFF2-40B4-BE49-F238E27FC236}">
                <a16:creationId xmlns:a16="http://schemas.microsoft.com/office/drawing/2014/main" id="{D14F5130-C3DB-C049-D880-24F9D1222521}"/>
              </a:ext>
            </a:extLst>
          </p:cNvPr>
          <p:cNvSpPr txBox="1"/>
          <p:nvPr/>
        </p:nvSpPr>
        <p:spPr>
          <a:xfrm>
            <a:off x="834535" y="1381381"/>
            <a:ext cx="6635512" cy="4950962"/>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9076CF19-1C66-63B5-E110-21A23460EC2A}"/>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2" name="TextBox 11">
            <a:extLst>
              <a:ext uri="{FF2B5EF4-FFF2-40B4-BE49-F238E27FC236}">
                <a16:creationId xmlns:a16="http://schemas.microsoft.com/office/drawing/2014/main" id="{755D887A-08D3-1C67-F29D-BD22AC10ADCF}"/>
              </a:ext>
            </a:extLst>
          </p:cNvPr>
          <p:cNvSpPr txBox="1"/>
          <p:nvPr/>
        </p:nvSpPr>
        <p:spPr>
          <a:xfrm>
            <a:off x="607564" y="2027712"/>
            <a:ext cx="5654283" cy="3139321"/>
          </a:xfrm>
          <a:prstGeom prst="rect">
            <a:avLst/>
          </a:prstGeom>
          <a:noFill/>
        </p:spPr>
        <p:txBody>
          <a:bodyPr wrap="square" rtlCol="0">
            <a:spAutoFit/>
          </a:bodyPr>
          <a:lstStyle/>
          <a:p>
            <a:pPr algn="l"/>
            <a:endParaRPr lang="en-IN" dirty="0"/>
          </a:p>
          <a:p>
            <a:r>
              <a:rPr lang="en-IN" dirty="0"/>
              <a:t>Portfolio design and layout means the way a portfolio is created and arranged. Design is about the style, </a:t>
            </a:r>
            <a:r>
              <a:rPr lang="en-IN" dirty="0" err="1"/>
              <a:t>colors</a:t>
            </a:r>
            <a:r>
              <a:rPr lang="en-IN" dirty="0"/>
              <a:t>, fonts, and images that make it look attractive. Layout is about how the information, pictures, and headings are placed on each page. A good design makes the portfolio look creative and professional. A clear layout makes it easy to read and understand. Both design and layout work together to show information in the best way. They help to highlight skills, achievements, and projects neatly.</a:t>
            </a:r>
          </a:p>
          <a:p>
            <a:pPr algn="l"/>
            <a:endParaRPr lang="en-US" dirty="0"/>
          </a:p>
        </p:txBody>
      </p:sp>
      <p:pic>
        <p:nvPicPr>
          <p:cNvPr id="13" name="Picture 13">
            <a:extLst>
              <a:ext uri="{FF2B5EF4-FFF2-40B4-BE49-F238E27FC236}">
                <a16:creationId xmlns:a16="http://schemas.microsoft.com/office/drawing/2014/main" id="{7562DABE-4C43-A3BE-C6D5-5C218ED3C9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8047" y="0"/>
            <a:ext cx="5899071" cy="68222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
          <p:cNvSpPr>
            <a:spLocks noGrp="1"/>
          </p:cNvSpPr>
          <p:nvPr>
            <p:ph type="title"/>
          </p:nvPr>
        </p:nvSpPr>
        <p:spPr>
          <a:xfrm>
            <a:off x="186203" y="713124"/>
            <a:ext cx="10681335" cy="1107996"/>
          </a:xfrm>
        </p:spPr>
        <p:txBody>
          <a:bodyPr/>
          <a:lstStyle/>
          <a:p>
            <a:r>
              <a:rPr lang="en-IN" sz="3600" dirty="0">
                <a:latin typeface="Algerian" pitchFamily="82" charset="0"/>
                <a:cs typeface="Times New Roman" panose="02020603050405020304" pitchFamily="18" charset="0"/>
              </a:rPr>
              <a:t>FEATURES AND</a:t>
            </a:r>
            <a:br>
              <a:rPr lang="en-IN" sz="3600" dirty="0">
                <a:latin typeface="Algerian" pitchFamily="82" charset="0"/>
                <a:cs typeface="Times New Roman" panose="02020603050405020304" pitchFamily="18" charset="0"/>
              </a:rPr>
            </a:br>
            <a:r>
              <a:rPr lang="en-IN" sz="3600" dirty="0">
                <a:latin typeface="Algerian" pitchFamily="82" charset="0"/>
                <a:cs typeface="Times New Roman" panose="02020603050405020304" pitchFamily="18" charset="0"/>
              </a:rPr>
              <a:t>    FUNCTIONALITY :</a:t>
            </a:r>
          </a:p>
        </p:txBody>
      </p:sp>
      <p:sp>
        <p:nvSpPr>
          <p:cNvPr id="2" name="TextBox 1">
            <a:extLst>
              <a:ext uri="{FF2B5EF4-FFF2-40B4-BE49-F238E27FC236}">
                <a16:creationId xmlns:a16="http://schemas.microsoft.com/office/drawing/2014/main" id="{ACE2597F-1490-7188-6A21-9DB1AC002060}"/>
              </a:ext>
            </a:extLst>
          </p:cNvPr>
          <p:cNvSpPr txBox="1"/>
          <p:nvPr/>
        </p:nvSpPr>
        <p:spPr>
          <a:xfrm>
            <a:off x="610452" y="2542566"/>
            <a:ext cx="5485547" cy="4247317"/>
          </a:xfrm>
          <a:prstGeom prst="rect">
            <a:avLst/>
          </a:prstGeom>
          <a:noFill/>
        </p:spPr>
        <p:txBody>
          <a:bodyPr wrap="square" rtlCol="0">
            <a:spAutoFit/>
          </a:bodyPr>
          <a:lstStyle/>
          <a:p>
            <a:r>
              <a:rPr lang="en-IN" dirty="0">
                <a:latin typeface="Times New Roman" panose="02020603050405020304" pitchFamily="18" charset="0"/>
                <a:ea typeface="Tisa Offc Serif Pro" panose="02000000000000000000" pitchFamily="2" charset="0"/>
                <a:cs typeface="Times New Roman" panose="02020603050405020304" pitchFamily="18" charset="0"/>
              </a:rPr>
              <a:t>Features and Functionality means the special qualities, characteristics, and actions that a product, service, or system </a:t>
            </a:r>
          </a:p>
          <a:p>
            <a:r>
              <a:rPr lang="en-IN" dirty="0">
                <a:latin typeface="Times New Roman" panose="02020603050405020304" pitchFamily="18" charset="0"/>
                <a:ea typeface="Tisa Offc Serif Pro" panose="02000000000000000000" pitchFamily="2" charset="0"/>
                <a:cs typeface="Times New Roman" panose="02020603050405020304" pitchFamily="18" charset="0"/>
              </a:rPr>
              <a:t>Features and functionality describe what something has and what it can </a:t>
            </a:r>
            <a:r>
              <a:rPr lang="en-IN" dirty="0" err="1">
                <a:latin typeface="Times New Roman" panose="02020603050405020304" pitchFamily="18" charset="0"/>
                <a:ea typeface="Tisa Offc Serif Pro" panose="02000000000000000000" pitchFamily="2" charset="0"/>
                <a:cs typeface="Times New Roman" panose="02020603050405020304" pitchFamily="18" charset="0"/>
              </a:rPr>
              <a:t>do.A</a:t>
            </a:r>
            <a:r>
              <a:rPr lang="en-IN" dirty="0">
                <a:latin typeface="Times New Roman" panose="02020603050405020304" pitchFamily="18" charset="0"/>
                <a:ea typeface="Tisa Offc Serif Pro" panose="02000000000000000000" pitchFamily="2" charset="0"/>
                <a:cs typeface="Times New Roman" panose="02020603050405020304" pitchFamily="18" charset="0"/>
              </a:rPr>
              <a:t> feature is a specific quality, tool, or part of a </a:t>
            </a:r>
            <a:r>
              <a:rPr lang="en-IN" dirty="0" err="1">
                <a:latin typeface="Times New Roman" panose="02020603050405020304" pitchFamily="18" charset="0"/>
                <a:ea typeface="Tisa Offc Serif Pro" panose="02000000000000000000" pitchFamily="2" charset="0"/>
                <a:cs typeface="Times New Roman" panose="02020603050405020304" pitchFamily="18" charset="0"/>
              </a:rPr>
              <a:t>product.It</a:t>
            </a:r>
            <a:r>
              <a:rPr lang="en-IN" dirty="0">
                <a:latin typeface="Times New Roman" panose="02020603050405020304" pitchFamily="18" charset="0"/>
                <a:ea typeface="Tisa Offc Serif Pro" panose="02000000000000000000" pitchFamily="2" charset="0"/>
                <a:cs typeface="Times New Roman" panose="02020603050405020304" pitchFamily="18" charset="0"/>
              </a:rPr>
              <a:t> explains the design, appearance, or special </a:t>
            </a:r>
            <a:r>
              <a:rPr lang="en-IN" dirty="0" err="1">
                <a:latin typeface="Times New Roman" panose="02020603050405020304" pitchFamily="18" charset="0"/>
                <a:ea typeface="Tisa Offc Serif Pro" panose="02000000000000000000" pitchFamily="2" charset="0"/>
                <a:cs typeface="Times New Roman" panose="02020603050405020304" pitchFamily="18" charset="0"/>
              </a:rPr>
              <a:t>elements.Functionality</a:t>
            </a:r>
            <a:r>
              <a:rPr lang="en-IN" dirty="0">
                <a:latin typeface="Times New Roman" panose="02020603050405020304" pitchFamily="18" charset="0"/>
                <a:ea typeface="Tisa Offc Serif Pro" panose="02000000000000000000" pitchFamily="2" charset="0"/>
                <a:cs typeface="Times New Roman" panose="02020603050405020304" pitchFamily="18" charset="0"/>
              </a:rPr>
              <a:t> tells how the product works or performs </a:t>
            </a:r>
            <a:r>
              <a:rPr lang="en-IN" dirty="0" err="1">
                <a:latin typeface="Times New Roman" panose="02020603050405020304" pitchFamily="18" charset="0"/>
                <a:ea typeface="Tisa Offc Serif Pro" panose="02000000000000000000" pitchFamily="2" charset="0"/>
                <a:cs typeface="Times New Roman" panose="02020603050405020304" pitchFamily="18" charset="0"/>
              </a:rPr>
              <a:t>tasks.It</a:t>
            </a:r>
            <a:r>
              <a:rPr lang="en-IN" dirty="0">
                <a:latin typeface="Times New Roman" panose="02020603050405020304" pitchFamily="18" charset="0"/>
                <a:ea typeface="Tisa Offc Serif Pro" panose="02000000000000000000" pitchFamily="2" charset="0"/>
                <a:cs typeface="Times New Roman" panose="02020603050405020304" pitchFamily="18" charset="0"/>
              </a:rPr>
              <a:t> focuses on the actions and operations </a:t>
            </a:r>
            <a:r>
              <a:rPr lang="en-IN" dirty="0" err="1">
                <a:latin typeface="Times New Roman" panose="02020603050405020304" pitchFamily="18" charset="0"/>
                <a:ea typeface="Tisa Offc Serif Pro" panose="02000000000000000000" pitchFamily="2" charset="0"/>
                <a:cs typeface="Times New Roman" panose="02020603050405020304" pitchFamily="18" charset="0"/>
              </a:rPr>
              <a:t>possible.Features</a:t>
            </a:r>
            <a:r>
              <a:rPr lang="en-IN" dirty="0">
                <a:latin typeface="Times New Roman" panose="02020603050405020304" pitchFamily="18" charset="0"/>
                <a:ea typeface="Tisa Offc Serif Pro" panose="02000000000000000000" pitchFamily="2" charset="0"/>
                <a:cs typeface="Times New Roman" panose="02020603050405020304" pitchFamily="18" charset="0"/>
              </a:rPr>
              <a:t> attract users by showing </a:t>
            </a:r>
            <a:r>
              <a:rPr lang="en-IN" dirty="0" err="1">
                <a:latin typeface="Times New Roman" panose="02020603050405020304" pitchFamily="18" charset="0"/>
                <a:ea typeface="Tisa Offc Serif Pro" panose="02000000000000000000" pitchFamily="2" charset="0"/>
                <a:cs typeface="Times New Roman" panose="02020603050405020304" pitchFamily="18" charset="0"/>
              </a:rPr>
              <a:t>uniqueness.Functionality</a:t>
            </a:r>
            <a:r>
              <a:rPr lang="en-IN" dirty="0">
                <a:latin typeface="Times New Roman" panose="02020603050405020304" pitchFamily="18" charset="0"/>
                <a:ea typeface="Tisa Offc Serif Pro" panose="02000000000000000000" pitchFamily="2" charset="0"/>
                <a:cs typeface="Times New Roman" panose="02020603050405020304" pitchFamily="18" charset="0"/>
              </a:rPr>
              <a:t> satisfies users by solving </a:t>
            </a:r>
            <a:r>
              <a:rPr lang="en-IN" dirty="0" err="1">
                <a:latin typeface="Times New Roman" panose="02020603050405020304" pitchFamily="18" charset="0"/>
                <a:ea typeface="Tisa Offc Serif Pro" panose="02000000000000000000" pitchFamily="2" charset="0"/>
                <a:cs typeface="Times New Roman" panose="02020603050405020304" pitchFamily="18" charset="0"/>
              </a:rPr>
              <a:t>problems.Together</a:t>
            </a:r>
            <a:r>
              <a:rPr lang="en-IN" dirty="0">
                <a:latin typeface="Times New Roman" panose="02020603050405020304" pitchFamily="18" charset="0"/>
                <a:ea typeface="Tisa Offc Serif Pro" panose="02000000000000000000" pitchFamily="2" charset="0"/>
                <a:cs typeface="Times New Roman" panose="02020603050405020304" pitchFamily="18" charset="0"/>
              </a:rPr>
              <a:t> they explain usefulness and </a:t>
            </a:r>
            <a:r>
              <a:rPr lang="en-IN" dirty="0" err="1">
                <a:latin typeface="Times New Roman" panose="02020603050405020304" pitchFamily="18" charset="0"/>
                <a:ea typeface="Tisa Offc Serif Pro" panose="02000000000000000000" pitchFamily="2" charset="0"/>
                <a:cs typeface="Times New Roman" panose="02020603050405020304" pitchFamily="18" charset="0"/>
              </a:rPr>
              <a:t>value.Good</a:t>
            </a:r>
            <a:r>
              <a:rPr lang="en-IN" dirty="0">
                <a:latin typeface="Times New Roman" panose="02020603050405020304" pitchFamily="18" charset="0"/>
                <a:ea typeface="Tisa Offc Serif Pro" panose="02000000000000000000" pitchFamily="2" charset="0"/>
                <a:cs typeface="Times New Roman" panose="02020603050405020304" pitchFamily="18" charset="0"/>
              </a:rPr>
              <a:t> features make a product </a:t>
            </a:r>
            <a:r>
              <a:rPr lang="en-IN" dirty="0" err="1">
                <a:latin typeface="Times New Roman" panose="02020603050405020304" pitchFamily="18" charset="0"/>
                <a:ea typeface="Tisa Offc Serif Pro" panose="02000000000000000000" pitchFamily="2" charset="0"/>
                <a:cs typeface="Times New Roman" panose="02020603050405020304" pitchFamily="18" charset="0"/>
              </a:rPr>
              <a:t>attractive.Strong</a:t>
            </a:r>
            <a:r>
              <a:rPr lang="en-IN" dirty="0">
                <a:latin typeface="Times New Roman" panose="02020603050405020304" pitchFamily="18" charset="0"/>
                <a:ea typeface="Tisa Offc Serif Pro" panose="02000000000000000000" pitchFamily="2" charset="0"/>
                <a:cs typeface="Times New Roman" panose="02020603050405020304" pitchFamily="18" charset="0"/>
              </a:rPr>
              <a:t> functionality makes it effective and reliable. </a:t>
            </a:r>
          </a:p>
          <a:p>
            <a:endParaRPr lang="en-IN" dirty="0">
              <a:latin typeface="Times New Roman" panose="02020603050405020304" pitchFamily="18" charset="0"/>
              <a:ea typeface="Tisa Offc Serif Pro" panose="02000000000000000000" pitchFamily="2" charset="0"/>
              <a:cs typeface="Times New Roman" panose="02020603050405020304" pitchFamily="18" charset="0"/>
            </a:endParaRPr>
          </a:p>
          <a:p>
            <a:pPr algn="l"/>
            <a:endParaRPr lang="en-US" dirty="0"/>
          </a:p>
        </p:txBody>
      </p:sp>
      <p:pic>
        <p:nvPicPr>
          <p:cNvPr id="4" name="Picture 4">
            <a:extLst>
              <a:ext uri="{FF2B5EF4-FFF2-40B4-BE49-F238E27FC236}">
                <a16:creationId xmlns:a16="http://schemas.microsoft.com/office/drawing/2014/main" id="{0E61AEB4-AD58-B8D9-193B-4B53CE52E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4879" y="-1"/>
            <a:ext cx="5677121" cy="685800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          STUDENTS PROTFOILO </vt:lpstr>
      <vt:lpstr>AGENDA</vt:lpstr>
      <vt:lpstr>PROBLEM   STATEMENT</vt:lpstr>
      <vt:lpstr>PROJECT    OVERVIEW :</vt:lpstr>
      <vt:lpstr>WHO ARE THE END USERS?</vt:lpstr>
      <vt:lpstr>TOOLS AND TECHNIQUES</vt:lpstr>
      <vt:lpstr>PowerPoint Presentation</vt:lpstr>
      <vt:lpstr>FEATURES AND     FUNCTIONALITY :</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vidhya queen star</cp:lastModifiedBy>
  <cp:revision>6</cp:revision>
  <dcterms:created xsi:type="dcterms:W3CDTF">2024-03-29T04:07:22Z</dcterms:created>
  <dcterms:modified xsi:type="dcterms:W3CDTF">2025-09-09T08:41:36Z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eb6840a505214eb2a89424d5c0863672</vt:lpwstr>
  </property>
</Properties>
</file>