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DAC8F-6BB1-4005-A039-083D0E5C58FA}" v="1634" dt="2021-11-26T13:28:01.411"/>
    <p1510:client id="{E6720872-7AB5-C239-12B3-A26DB70F2928}" v="1246" dt="2021-11-26T13:27:03.448"/>
    <p1510:client id="{F16A22A6-69AE-4813-81D8-703569C51290}" v="3" dt="2021-11-26T13:14:02.228"/>
    <p1510:client id="{FC7579AD-E218-4DA0-9D0F-65E2C01AF76F}" v="2" dt="2021-11-26T13:10:2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E395-E5E1-47CC-BE86-F6F9BA1EDEC5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5E4E-CCCF-446E-8B41-F733C88FC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6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Perspectives immenses de développement de l’IOT dans les prochaines années, secteur encore petit.</a:t>
            </a:r>
            <a:br>
              <a:rPr lang="fr-FR"/>
            </a:br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L’IOT implique de la communication entre objets, sans l’intervention ou la validation d’humains. Une problématique majeure se pose : celle de la CONFIANCE entre deux objets connectés. Il faut pouvoir, pour des objets connecter, certifier leur identité, tracer leurs actions/interactions. Echange de données entre objets connectés : problématique d’</a:t>
            </a:r>
            <a:r>
              <a:rPr lang="fr-FR" b="0" i="0" err="1">
                <a:solidFill>
                  <a:srgbClr val="1D1C1D"/>
                </a:solidFill>
                <a:effectLst/>
                <a:latin typeface="Slack-Lato"/>
              </a:rPr>
              <a:t>infalsifiabilité</a:t>
            </a:r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 de l’information, et sécurité de l’échange de donnée (sécurisé=/= infalsifiable).</a:t>
            </a:r>
            <a:br>
              <a:rPr lang="fr-FR"/>
            </a:br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là qu’intervient la Blockchain.</a:t>
            </a:r>
          </a:p>
          <a:p>
            <a:r>
              <a:rPr lang="fr-FR" b="1" i="0">
                <a:solidFill>
                  <a:srgbClr val="1D1C1D"/>
                </a:solidFill>
                <a:effectLst/>
                <a:latin typeface="Slack-Lato"/>
              </a:rPr>
              <a:t>·  Problématiques liées à Blockchain/IOT : </a:t>
            </a:r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La blockchain permet, à priori, de résoudre ces problématiques en s’intégrant à l’IOT : sécurité/partage/véracité/traçabilité des données. Via de la cryptographie, des registres publiques décentralisés, sécurisés et infalsifiables. Gestions de Smart Contrats avec la blockchain.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35E4E-CCCF-446E-8B41-F733C88FCB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0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FB1B6-BB2F-4E45-B264-E316DEF6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0E6034-B1C7-49CE-BA34-A784A4CB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00D8F-3DFA-4A02-BD15-52FF98B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286DE-6EBC-42C4-9646-B470D34E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7F47C-11B1-4D01-9A04-41924DF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BAA9A-6A44-43F9-B3B3-CE5710A3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92FF3A-5E7E-429F-9906-00647CA6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6B929F-AF63-49D6-B764-E4F33B3D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67D81-7B5C-4A6F-8168-79E37F72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12FC5-5ADE-48FA-AEAE-FE4FD80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9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87BBD0-2074-484B-9604-8DF77D830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9189C3-C7A8-4227-9043-E7B3C845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F3557-68AC-4776-A63C-EA061D1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BB4A7-B4B7-484A-9048-9DB3D9B6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B103E-C486-41C2-8662-C1AB677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F866A-1721-49F1-AF01-3C18F25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E1100-1BC6-4D1A-AD2E-1991EACF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49B28-28D2-48A7-A42E-C6DBED6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46DF3-3657-4C4E-9172-D65233D9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2A278-E351-4F9D-BAB5-9C3F6250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4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018A8-9C12-4EF3-9652-462B6FFA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F01F1-7876-43D7-8F72-8D064952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E1D29-D09E-4757-8404-91E9934F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50C42-10ED-466A-917B-60BF64E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93DAD-4C27-40C6-AD2D-EFDECA07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9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89E94-3EAD-4FED-A7BA-33DA947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C9EC2-ED81-4010-9538-19ED4077F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224825-9773-48BA-803E-93523B0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EFD7C2-FF0E-4562-9F31-D734CF6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1F83A-0994-4854-80C5-E93AAE87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A5557-8C81-4143-BBFC-51DAB28A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92634-730D-4CA2-A8B3-66C3729F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21BCB-B36E-40BE-A3D5-A8636789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62015-2B08-4DB5-A28C-00313EF51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AC52CE-E9DC-41EB-BA33-83E51E82A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30360-40A4-4065-BCF3-A5CD1DDD7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F89F54-3B2C-4E26-AA3F-C5CD224D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CC965B-68A8-4CF6-857F-82C10BC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9D82E-BC8E-4684-899F-79D12774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7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F3941-9EEE-440B-9242-380CB305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FC2FB2-D42F-459C-A477-8A7347F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2FDD27-2815-4D50-A4BF-32461F0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92970C-C742-45A7-91BB-CFBE5DC6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949B39-58AD-49BE-B4E7-394E46A9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850788-B53F-4A65-94DB-8E7A4D65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16EF5-3F5F-4CE0-A8A2-24A3EC3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C6327-054E-444C-BEC0-DC0DE26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93DBF-6655-423F-9043-0268806F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48ABE8-F20F-438C-A41C-973767D0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98F8E8-5015-4F06-AE0F-840611F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A78759-629C-4B94-98FE-D4B9A4A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424A0-6647-4AC2-9F75-AD3AB97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2BFF7-E3CD-49F8-9C5C-68736571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3E5DBA-A4CE-4683-86A3-E524FE5B6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A6CEC2-090E-468F-A8A0-27F8F64C5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E9ED0-5C4E-430F-B284-34526D62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DC14F-C421-4581-8F72-96C1928B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33CA9-B890-4F1B-988C-13A23547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5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EBAE45-942F-41BC-8E01-D0F6A588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4A35A2-F1D2-4465-AACD-4FDB7905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8F971-4251-43F4-B3EC-932CF74FB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7A71-A139-4E5F-AC9B-AE3E9D2DCCF9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23B45-AA87-45D6-9C38-49CF99EB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BF957-82F6-4258-A48E-FBD51FFC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376-2814-44E5-99A0-8D09B9FCC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30A745-BB31-4282-B419-C6BCD167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61884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  <a:cs typeface="Calibri Light"/>
              </a:rPr>
              <a:t>Contexte : IoT et blockchain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24F995-0387-456B-8373-C4A7B16E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493697"/>
            <a:ext cx="7198281" cy="12715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Prévisions : </a:t>
            </a:r>
            <a:endParaRPr lang="fr-FR" sz="160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Tx/>
              <a:buChar char="-"/>
            </a:pPr>
            <a:r>
              <a:rPr lang="fr-FR" sz="1600">
                <a:solidFill>
                  <a:schemeClr val="bg1"/>
                </a:solidFill>
              </a:rPr>
              <a:t>Entre 25 et 60 milliards d’objets connectés en 2025</a:t>
            </a:r>
            <a:endParaRPr lang="fr-FR" sz="160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Tx/>
              <a:buChar char="-"/>
            </a:pPr>
            <a:r>
              <a:rPr lang="fr-FR" sz="1600">
                <a:solidFill>
                  <a:schemeClr val="bg1"/>
                </a:solidFill>
              </a:rPr>
              <a:t>Désir croissant d’éliminer les tiers lors des contrats : </a:t>
            </a:r>
            <a:r>
              <a:rPr lang="fr-FR" sz="1600" err="1">
                <a:solidFill>
                  <a:schemeClr val="bg1"/>
                </a:solidFill>
              </a:rPr>
              <a:t>blablacar</a:t>
            </a:r>
            <a:r>
              <a:rPr lang="fr-FR" sz="1600">
                <a:solidFill>
                  <a:schemeClr val="bg1"/>
                </a:solidFill>
              </a:rPr>
              <a:t>, </a:t>
            </a:r>
            <a:r>
              <a:rPr lang="fr-FR" sz="1600" err="1">
                <a:solidFill>
                  <a:schemeClr val="bg1"/>
                </a:solidFill>
              </a:rPr>
              <a:t>airbnb</a:t>
            </a:r>
            <a:r>
              <a:rPr lang="fr-FR" sz="1600">
                <a:solidFill>
                  <a:schemeClr val="bg1"/>
                </a:solidFill>
              </a:rPr>
              <a:t> et aujourd’hui utilisation de la blockchain</a:t>
            </a:r>
            <a:endParaRPr lang="fr-F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ZoneTexte 1">
            <a:extLst>
              <a:ext uri="{FF2B5EF4-FFF2-40B4-BE49-F238E27FC236}">
                <a16:creationId xmlns:a16="http://schemas.microsoft.com/office/drawing/2014/main" id="{E2544E5F-251E-4E0D-B506-C12B26AE66B1}"/>
              </a:ext>
            </a:extLst>
          </p:cNvPr>
          <p:cNvSpPr txBox="1"/>
          <p:nvPr/>
        </p:nvSpPr>
        <p:spPr>
          <a:xfrm>
            <a:off x="8275608" y="856891"/>
            <a:ext cx="4123426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solidFill>
                  <a:schemeClr val="bg1"/>
                </a:solidFill>
                <a:cs typeface="Calibri"/>
              </a:rPr>
              <a:t>Vincent Pauline</a:t>
            </a:r>
          </a:p>
          <a:p>
            <a:r>
              <a:rPr lang="fr-FR" sz="2000">
                <a:solidFill>
                  <a:schemeClr val="bg1"/>
                </a:solidFill>
                <a:cs typeface="Calibri"/>
              </a:rPr>
              <a:t>François Wang</a:t>
            </a:r>
          </a:p>
          <a:p>
            <a:r>
              <a:rPr lang="fr-FR" sz="2000">
                <a:solidFill>
                  <a:schemeClr val="bg1"/>
                </a:solidFill>
                <a:cs typeface="Calibri"/>
              </a:rPr>
              <a:t>Quentin Gopée</a:t>
            </a:r>
          </a:p>
          <a:p>
            <a:r>
              <a:rPr lang="fr-FR" sz="2000">
                <a:solidFill>
                  <a:schemeClr val="bg1"/>
                </a:solidFill>
                <a:cs typeface="Calibri"/>
              </a:rPr>
              <a:t>Thibault Le Sellier de Chezelles</a:t>
            </a:r>
          </a:p>
        </p:txBody>
      </p:sp>
    </p:spTree>
    <p:extLst>
      <p:ext uri="{BB962C8B-B14F-4D97-AF65-F5344CB8AC3E}">
        <p14:creationId xmlns:p14="http://schemas.microsoft.com/office/powerpoint/2010/main" val="304295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D9B7649-9499-470B-BC86-92534107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fr-FR" sz="4000"/>
              <a:t>Etat de l’art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A64A7-6E6B-45E2-9F9E-EDBB6D8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500">
                <a:solidFill>
                  <a:schemeClr val="tx1">
                    <a:alpha val="80000"/>
                  </a:schemeClr>
                </a:solidFill>
                <a:cs typeface="Calibri"/>
              </a:rPr>
              <a:t>Slock.it proposait en 2015 (à la création d'Ethereum) des slocks, cadenas connectés à la blockchain</a:t>
            </a:r>
          </a:p>
          <a:p>
            <a:endParaRPr lang="fr-FR" sz="15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1500">
                <a:solidFill>
                  <a:schemeClr val="tx1">
                    <a:alpha val="80000"/>
                  </a:schemeClr>
                </a:solidFill>
                <a:cs typeface="Calibri"/>
              </a:rPr>
              <a:t>Décentralisation totale des échanges</a:t>
            </a:r>
            <a:endParaRPr lang="fr-FR" sz="1500">
              <a:solidFill>
                <a:schemeClr val="tx1">
                  <a:alpha val="80000"/>
                </a:schemeClr>
              </a:solidFill>
            </a:endParaRPr>
          </a:p>
          <a:p>
            <a:endParaRPr lang="fr-FR" sz="15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fr-FR" sz="15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"A Blockchain-based Housing Rental System ", Chen Qi-Long, Ye Rong-Hua and Lin Fei-Long</a:t>
            </a:r>
          </a:p>
          <a:p>
            <a:pPr lvl="1"/>
            <a:r>
              <a:rPr lang="fr-FR" sz="1500">
                <a:solidFill>
                  <a:schemeClr val="tx1">
                    <a:alpha val="80000"/>
                  </a:schemeClr>
                </a:solidFill>
                <a:cs typeface="Calibri"/>
              </a:rPr>
              <a:t>Transmission de l'offre sur la block chain</a:t>
            </a:r>
          </a:p>
          <a:p>
            <a:pPr lvl="1"/>
            <a:r>
              <a:rPr lang="fr-FR" sz="1500">
                <a:solidFill>
                  <a:schemeClr val="tx1">
                    <a:alpha val="80000"/>
                  </a:schemeClr>
                </a:solidFill>
                <a:cs typeface="Calibri"/>
              </a:rPr>
              <a:t>Signature et validation de la location avec un smart contract</a:t>
            </a:r>
          </a:p>
          <a:p>
            <a:pPr lvl="1"/>
            <a:r>
              <a:rPr lang="fr-FR" sz="1500">
                <a:solidFill>
                  <a:schemeClr val="tx1">
                    <a:alpha val="80000"/>
                  </a:schemeClr>
                </a:solidFill>
                <a:cs typeface="Calibri"/>
              </a:rPr>
              <a:t>Création des bails suivants par Oracle</a:t>
            </a:r>
          </a:p>
          <a:p>
            <a:pPr marL="0" indent="0">
              <a:buNone/>
            </a:pPr>
            <a:endParaRPr lang="fr-FR" sz="15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94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308">
              <a:schemeClr val="tx2">
                <a:lumMod val="90000"/>
              </a:schemeClr>
            </a:gs>
            <a:gs pos="0">
              <a:schemeClr val="tx2">
                <a:lumMod val="90000"/>
              </a:schemeClr>
            </a:gs>
            <a:gs pos="74000">
              <a:schemeClr val="tx2">
                <a:lumMod val="50000"/>
              </a:schemeClr>
            </a:gs>
            <a:gs pos="93000">
              <a:schemeClr val="tx2">
                <a:lumMod val="25000"/>
              </a:schemeClr>
            </a:gs>
            <a:gs pos="100000">
              <a:schemeClr val="tx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652337DC-BD1D-4FE5-8103-168216EF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7" y="68421"/>
            <a:ext cx="11528535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77F1C1-88E8-487F-9ACC-E8EDFDF0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5" y="793361"/>
            <a:ext cx="6140449" cy="1323439"/>
          </a:xfrm>
        </p:spPr>
        <p:txBody>
          <a:bodyPr anchor="t">
            <a:normAutofit/>
          </a:bodyPr>
          <a:lstStyle/>
          <a:p>
            <a:r>
              <a:rPr lang="fr-FR" sz="3100">
                <a:solidFill>
                  <a:schemeClr val="bg1"/>
                </a:solidFill>
                <a:cs typeface="Calibri Light"/>
              </a:rPr>
              <a:t>Implémentation des fonctionnalités basiques d'une blockchain</a:t>
            </a:r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4CBF5D62-00DC-42FB-9854-C9B5FFFB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6" r="21011" b="-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6FC88-740A-4C60-BC30-3B97015D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Vérification des transactions</a:t>
            </a:r>
          </a:p>
          <a:p>
            <a:pPr marL="0" indent="0">
              <a:buNone/>
            </a:pPr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-&gt; Faisabilité : l'envoyeur a-t-il assez d'argent ?</a:t>
            </a:r>
          </a:p>
          <a:p>
            <a:pPr marL="457200" indent="-457200"/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Vérification des contrats</a:t>
            </a:r>
          </a:p>
          <a:p>
            <a:pPr marL="0" indent="0">
              <a:buNone/>
            </a:pPr>
            <a:endParaRPr lang="fr-FR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457200" indent="-457200"/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Signature des transactions</a:t>
            </a:r>
          </a:p>
          <a:p>
            <a:pPr marL="0" indent="0">
              <a:buNone/>
            </a:pPr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-&gt; Simulation d'utilisateurs avec des jeux de clés uniques</a:t>
            </a:r>
          </a:p>
          <a:p>
            <a:pPr marL="0" indent="0">
              <a:buNone/>
            </a:pPr>
            <a:endParaRPr lang="fr-FR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457200" indent="-457200"/>
            <a:r>
              <a:rPr lang="fr-FR" sz="1800">
                <a:solidFill>
                  <a:schemeClr val="bg1">
                    <a:alpha val="80000"/>
                  </a:schemeClr>
                </a:solidFill>
                <a:cs typeface="Calibri"/>
              </a:rPr>
              <a:t>Vérification des signatures lors du minage</a:t>
            </a:r>
          </a:p>
        </p:txBody>
      </p:sp>
    </p:spTree>
    <p:extLst>
      <p:ext uri="{BB962C8B-B14F-4D97-AF65-F5344CB8AC3E}">
        <p14:creationId xmlns:p14="http://schemas.microsoft.com/office/powerpoint/2010/main" val="38622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7B6706-3EA1-4345-A1A6-5B22016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Notre modèle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47072-52DF-45D1-B649-C466CA14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Limites : </a:t>
            </a:r>
            <a:endParaRPr lang="fr-FR" sz="2200">
              <a:solidFill>
                <a:schemeClr val="tx1">
                  <a:alpha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Interface utilisateur chronophage à modéliser : simplifications faites (pk &amp; sk dans la blockchain).</a:t>
            </a:r>
          </a:p>
          <a:p>
            <a:pPr>
              <a:buFontTx/>
              <a:buChar char="-"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Historique des transactions en parallèle de la blockchain</a:t>
            </a:r>
          </a:p>
          <a:p>
            <a:pPr marL="0" indent="0">
              <a:buNone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Points Forts :</a:t>
            </a:r>
          </a:p>
          <a:p>
            <a:pPr>
              <a:buFontTx/>
              <a:buChar char="-"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Tentative de rendre le contenu infalsifiable</a:t>
            </a:r>
          </a:p>
          <a:p>
            <a:pPr>
              <a:buFontTx/>
              <a:buChar char="-"/>
            </a:pPr>
            <a:r>
              <a:rPr lang="fr-FR" sz="22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Implémentation d’un interface utilisateur simple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42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57B6706-3EA1-4345-A1A6-5B22016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fr-FR" sz="4000">
                <a:cs typeface="Calibri Light"/>
              </a:rPr>
              <a:t>Verrous et intérêts</a:t>
            </a:r>
            <a:endParaRPr lang="fr-FR" sz="4000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47072-52DF-45D1-B649-C466CA14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2970078"/>
            <a:ext cx="7866061" cy="29379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Verrous</a:t>
            </a: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Pas de contrôle sur l'identité des partis prenants</a:t>
            </a: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Besoin d'acheter le cadena</a:t>
            </a: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Petites transactions = multiplications des transactions</a:t>
            </a: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Intérêts:</a:t>
            </a: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Implémentable dans tous les types d'objets connectés</a:t>
            </a: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Décentralisation complète, pas de frais intermédiaire vers des tiers</a:t>
            </a:r>
          </a:p>
        </p:txBody>
      </p:sp>
    </p:spTree>
    <p:extLst>
      <p:ext uri="{BB962C8B-B14F-4D97-AF65-F5344CB8AC3E}">
        <p14:creationId xmlns:p14="http://schemas.microsoft.com/office/powerpoint/2010/main" val="319507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DF3809860BF4D859EDFECE3CE43D6" ma:contentTypeVersion="6" ma:contentTypeDescription="Crée un document." ma:contentTypeScope="" ma:versionID="664f231dc1054ca12d036d96045eae03">
  <xsd:schema xmlns:xsd="http://www.w3.org/2001/XMLSchema" xmlns:xs="http://www.w3.org/2001/XMLSchema" xmlns:p="http://schemas.microsoft.com/office/2006/metadata/properties" xmlns:ns3="b0635220-861e-4323-a3f4-e5d561f3cd8b" xmlns:ns4="ac6f4bc8-7c69-4b5b-87aa-6d6b30249cc3" targetNamespace="http://schemas.microsoft.com/office/2006/metadata/properties" ma:root="true" ma:fieldsID="a4f3a902f17ce45a04b0263cc34149c9" ns3:_="" ns4:_="">
    <xsd:import namespace="b0635220-861e-4323-a3f4-e5d561f3cd8b"/>
    <xsd:import namespace="ac6f4bc8-7c69-4b5b-87aa-6d6b30249c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35220-861e-4323-a3f4-e5d561f3cd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f4bc8-7c69-4b5b-87aa-6d6b30249c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AB74E-997A-4BE0-A74C-DFD36935559F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c6f4bc8-7c69-4b5b-87aa-6d6b30249cc3"/>
    <ds:schemaRef ds:uri="b0635220-861e-4323-a3f4-e5d561f3cd8b"/>
  </ds:schemaRefs>
</ds:datastoreItem>
</file>

<file path=customXml/itemProps2.xml><?xml version="1.0" encoding="utf-8"?>
<ds:datastoreItem xmlns:ds="http://schemas.openxmlformats.org/officeDocument/2006/customXml" ds:itemID="{0105FE30-F768-42EF-84B2-ADF7DE64A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B79C99-63A0-4A7D-9D79-ECDBC169028A}">
  <ds:schemaRefs>
    <ds:schemaRef ds:uri="ac6f4bc8-7c69-4b5b-87aa-6d6b30249cc3"/>
    <ds:schemaRef ds:uri="b0635220-861e-4323-a3f4-e5d561f3cd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Office PowerPoint</Application>
  <PresentationFormat>Grand écran</PresentationFormat>
  <Paragraphs>45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Slack-Lato</vt:lpstr>
      <vt:lpstr>Arial</vt:lpstr>
      <vt:lpstr>Calibri</vt:lpstr>
      <vt:lpstr>Calibri Light</vt:lpstr>
      <vt:lpstr>Thème Office</vt:lpstr>
      <vt:lpstr>Contexte : IoT et blockchain</vt:lpstr>
      <vt:lpstr>Etat de l’art :</vt:lpstr>
      <vt:lpstr>Présentation PowerPoint</vt:lpstr>
      <vt:lpstr>Implémentation des fonctionnalités basiques d'une blockchain</vt:lpstr>
      <vt:lpstr>Notre modèle</vt:lpstr>
      <vt:lpstr>Verrous et intérêts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Pauline (Student at CentraleSupelec)</dc:creator>
  <cp:lastModifiedBy>François Wang (Student at CentraleSupelec)</cp:lastModifiedBy>
  <cp:revision>2</cp:revision>
  <dcterms:created xsi:type="dcterms:W3CDTF">2021-11-26T08:40:39Z</dcterms:created>
  <dcterms:modified xsi:type="dcterms:W3CDTF">2021-11-26T16:12:20Z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0x010100A81DF3809860BF4D859EDFECE3CE43D6</vt:lpwstr>
  </property>
</Properties>
</file>