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Average" panose="020B0604020202020204" charset="0"/>
      <p:regular r:id="rId42"/>
    </p:embeddedFont>
    <p:embeddedFont>
      <p:font typeface="Oswald" panose="00000500000000000000" pitchFamily="2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919c6f2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919c6f2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919c6f2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919c6f2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919c6f25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919c6f25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919c6f2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919c6f2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919c6f25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d919c6f25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919c6f2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919c6f2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919c6f2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919c6f2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919c6f2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d919c6f2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919c6f2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d919c6f2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919c6f2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919c6f2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919c6f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919c6f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d919c6f2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d919c6f2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d919c6f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d919c6f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d919c6f2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d919c6f2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d919c6f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d919c6f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d919c6f2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d919c6f2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f06760a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f06760a3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d919c6f2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d919c6f2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919c6f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d919c6f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d919c6f2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d919c6f2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d919c6f2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d919c6f2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919c6f2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919c6f2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d919c6f2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d919c6f2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d919c6f2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d919c6f2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d919c6f2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d919c6f2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d919c6f2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d919c6f2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d919c6f2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d919c6f2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d919c6f2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d919c6f2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d919c6f2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d919c6f2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d919c6f2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d919c6f2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d919c6f25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d919c6f25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f06760a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f06760a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919c6f2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919c6f2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919c6f2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919c6f2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919c6f2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d919c6f2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919c6f2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d919c6f2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919c6f2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919c6f2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919c6f2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919c6f2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Analysez des données de systèmes éducatifs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Quentin LIANCE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Cette table ne semble pas, a priori, particulièrement riche d'informations pertinentes pour notre étude.</a:t>
            </a:r>
            <a:endParaRPr sz="55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1423688"/>
            <a:ext cx="90392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tables jugées utiles pour notre étude sont les tables 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</a:t>
            </a:r>
            <a:r>
              <a:rPr lang="fr" b="1"/>
              <a:t>ed_stats_data </a:t>
            </a:r>
            <a:r>
              <a:rPr lang="fr"/>
              <a:t>→ contient les données relatives à chaque indicateur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</a:t>
            </a:r>
            <a:r>
              <a:rPr lang="fr" b="1"/>
              <a:t>ed_stats_series </a:t>
            </a:r>
            <a:r>
              <a:rPr lang="fr"/>
              <a:t>→ contient la </a:t>
            </a:r>
            <a:r>
              <a:rPr lang="fr" b="1"/>
              <a:t>définition longue</a:t>
            </a:r>
            <a:r>
              <a:rPr lang="fr"/>
              <a:t> de chaque indicateur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</a:t>
            </a:r>
            <a:r>
              <a:rPr lang="fr" b="1"/>
              <a:t>ed_stats_country </a:t>
            </a:r>
            <a:r>
              <a:rPr lang="fr"/>
              <a:t>→ contient la </a:t>
            </a:r>
            <a:r>
              <a:rPr lang="fr" b="1"/>
              <a:t>région du monde</a:t>
            </a:r>
            <a:r>
              <a:rPr lang="fr"/>
              <a:t> dans laquelle se trouve le pays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Nous allons </a:t>
            </a:r>
            <a:r>
              <a:rPr lang="fr" b="1"/>
              <a:t>joindre ces 3 tables</a:t>
            </a:r>
            <a:r>
              <a:rPr lang="fr"/>
              <a:t> afin de récupérer la </a:t>
            </a:r>
            <a:r>
              <a:rPr lang="fr" b="1"/>
              <a:t>description longue</a:t>
            </a:r>
            <a:r>
              <a:rPr lang="fr"/>
              <a:t> et la </a:t>
            </a:r>
            <a:r>
              <a:rPr lang="fr" b="1"/>
              <a:t>région.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2 jointures successives : 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Entre </a:t>
            </a:r>
            <a:r>
              <a:rPr lang="fr" b="1"/>
              <a:t>ed_stats_data</a:t>
            </a:r>
            <a:r>
              <a:rPr lang="fr"/>
              <a:t> et </a:t>
            </a:r>
            <a:r>
              <a:rPr lang="fr" b="1"/>
              <a:t>ed_stats_series</a:t>
            </a:r>
            <a:r>
              <a:rPr lang="fr"/>
              <a:t> avec la clé </a:t>
            </a:r>
            <a:r>
              <a:rPr lang="fr" b="1"/>
              <a:t>Indicator Code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Entre la table nouvellement créée et </a:t>
            </a:r>
            <a:r>
              <a:rPr lang="fr" b="1"/>
              <a:t>ed_stats_country</a:t>
            </a:r>
            <a:r>
              <a:rPr lang="fr"/>
              <a:t> via la clé </a:t>
            </a:r>
            <a:r>
              <a:rPr lang="fr" b="1"/>
              <a:t>Country Code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Schématisation des 2 jointures successives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1094650" y="1126375"/>
            <a:ext cx="1533900" cy="8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072825" y="2819425"/>
            <a:ext cx="1533900" cy="8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4"/>
          <p:cNvCxnSpPr>
            <a:stCxn id="139" idx="3"/>
            <a:endCxn id="140" idx="3"/>
          </p:cNvCxnSpPr>
          <p:nvPr/>
        </p:nvCxnSpPr>
        <p:spPr>
          <a:xfrm flipH="1">
            <a:off x="2606650" y="1560025"/>
            <a:ext cx="21900" cy="1693200"/>
          </a:xfrm>
          <a:prstGeom prst="curvedConnector3">
            <a:avLst>
              <a:gd name="adj1" fmla="val -50743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4"/>
          <p:cNvSpPr txBox="1"/>
          <p:nvPr/>
        </p:nvSpPr>
        <p:spPr>
          <a:xfrm>
            <a:off x="1122925" y="1126363"/>
            <a:ext cx="1433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verage"/>
                <a:ea typeface="Average"/>
                <a:cs typeface="Average"/>
                <a:sym typeface="Average"/>
              </a:rPr>
              <a:t>ed_stats_data</a:t>
            </a:r>
            <a:br>
              <a:rPr lang="fr" b="1">
                <a:latin typeface="Average"/>
                <a:ea typeface="Average"/>
                <a:cs typeface="Average"/>
                <a:sym typeface="Average"/>
              </a:rPr>
            </a:b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latin typeface="Average"/>
                <a:ea typeface="Average"/>
                <a:cs typeface="Average"/>
                <a:sym typeface="Average"/>
              </a:rPr>
              <a:t>Indicator Code</a:t>
            </a:r>
            <a:endParaRPr sz="1100"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144750" y="2819425"/>
            <a:ext cx="1433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verage"/>
                <a:ea typeface="Average"/>
                <a:cs typeface="Average"/>
                <a:sym typeface="Average"/>
              </a:rPr>
              <a:t>ed_stats_series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latin typeface="Average"/>
                <a:ea typeface="Average"/>
                <a:cs typeface="Average"/>
                <a:sym typeface="Average"/>
              </a:rPr>
              <a:t>Indicator Code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3739825" y="1972975"/>
            <a:ext cx="1533900" cy="8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785388" y="1915238"/>
            <a:ext cx="1433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verage"/>
                <a:ea typeface="Average"/>
                <a:cs typeface="Average"/>
                <a:sym typeface="Average"/>
              </a:rPr>
              <a:t>temporary_table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latin typeface="Average"/>
                <a:ea typeface="Average"/>
                <a:cs typeface="Average"/>
                <a:sym typeface="Average"/>
              </a:rPr>
              <a:t>Country Code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735300" y="3212975"/>
            <a:ext cx="1533900" cy="8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735300" y="3212975"/>
            <a:ext cx="153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verage"/>
                <a:ea typeface="Average"/>
                <a:cs typeface="Average"/>
                <a:sym typeface="Average"/>
              </a:rPr>
              <a:t>ed_stats_country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latin typeface="Average"/>
                <a:ea typeface="Average"/>
                <a:cs typeface="Average"/>
                <a:sym typeface="Average"/>
              </a:rPr>
              <a:t>Country Code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8" name="Google Shape;148;p24"/>
          <p:cNvCxnSpPr>
            <a:stCxn id="145" idx="3"/>
            <a:endCxn id="147" idx="3"/>
          </p:cNvCxnSpPr>
          <p:nvPr/>
        </p:nvCxnSpPr>
        <p:spPr>
          <a:xfrm>
            <a:off x="5219088" y="2307788"/>
            <a:ext cx="50100" cy="1297800"/>
          </a:xfrm>
          <a:prstGeom prst="curvedConnector3">
            <a:avLst>
              <a:gd name="adj1" fmla="val 28910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4"/>
          <p:cNvSpPr/>
          <p:nvPr/>
        </p:nvSpPr>
        <p:spPr>
          <a:xfrm>
            <a:off x="6677600" y="2523050"/>
            <a:ext cx="1533900" cy="8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677600" y="2700350"/>
            <a:ext cx="15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Average"/>
                <a:ea typeface="Average"/>
                <a:cs typeface="Average"/>
                <a:sym typeface="Average"/>
              </a:rPr>
              <a:t>desired_output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des 2 jointures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31175"/>
            <a:ext cx="85206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0480"/>
            <a:ext cx="9144000" cy="312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3489150" y="1326875"/>
            <a:ext cx="451200" cy="180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2867525" y="1268675"/>
            <a:ext cx="571500" cy="2973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indicateurs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131175"/>
            <a:ext cx="85206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L'idée est de</a:t>
            </a:r>
            <a:r>
              <a:rPr lang="fr" b="1"/>
              <a:t> sélectionner</a:t>
            </a:r>
            <a:r>
              <a:rPr lang="fr"/>
              <a:t>, parmi les </a:t>
            </a:r>
            <a:r>
              <a:rPr lang="fr" b="1"/>
              <a:t>3655 indicateurs</a:t>
            </a:r>
            <a:r>
              <a:rPr lang="fr"/>
              <a:t> à notre disposition, ceux dont les définitions longues </a:t>
            </a:r>
            <a:r>
              <a:rPr lang="fr" b="1"/>
              <a:t>contiennent un ou plusieurs mots-clés en adéquation avec notre projet.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fr" b="1"/>
            </a:br>
            <a:r>
              <a:rPr lang="fr"/>
              <a:t>Essayons un </a:t>
            </a:r>
            <a:r>
              <a:rPr lang="fr" b="1"/>
              <a:t>lots de mots-clés pertinents</a:t>
            </a:r>
            <a:r>
              <a:rPr lang="fr"/>
              <a:t> pour une</a:t>
            </a:r>
            <a:r>
              <a:rPr lang="fr" b="1"/>
              <a:t> expansion de start-up de cours en ligne à destination de lycéens.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indicateurs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176875" y="1153225"/>
            <a:ext cx="88719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</a:t>
            </a:r>
            <a:r>
              <a:rPr lang="fr" sz="1200" b="1" u="sng"/>
              <a:t>internet</a:t>
            </a:r>
            <a:r>
              <a:rPr lang="fr" sz="1200" b="1"/>
              <a:t> :</a:t>
            </a:r>
            <a:r>
              <a:rPr lang="fr" sz="1200"/>
              <a:t> La consommation de cours en ligne nécessitent un accès à Internet.</a:t>
            </a:r>
            <a:br>
              <a:rPr lang="fr" sz="1200"/>
            </a:br>
            <a:br>
              <a:rPr lang="fr" sz="1200"/>
            </a:br>
            <a:r>
              <a:rPr lang="fr" sz="1200"/>
              <a:t>- </a:t>
            </a:r>
            <a:r>
              <a:rPr lang="fr" sz="1200" b="1" u="sng"/>
              <a:t>high-scool</a:t>
            </a:r>
            <a:r>
              <a:rPr lang="fr" sz="1200" b="1"/>
              <a:t> :</a:t>
            </a:r>
            <a:r>
              <a:rPr lang="fr" sz="1200"/>
              <a:t>  Les lycéens sont la cible direct de la start-up. </a:t>
            </a:r>
            <a:br>
              <a:rPr lang="fr" sz="1200"/>
            </a:br>
            <a:br>
              <a:rPr lang="fr" sz="1200"/>
            </a:br>
            <a:r>
              <a:rPr lang="fr" sz="1200"/>
              <a:t>- </a:t>
            </a:r>
            <a:r>
              <a:rPr lang="fr" sz="1200" b="1" u="sng"/>
              <a:t>university</a:t>
            </a:r>
            <a:r>
              <a:rPr lang="fr" sz="1200" b="1"/>
              <a:t> :</a:t>
            </a:r>
            <a:r>
              <a:rPr lang="fr" sz="1200"/>
              <a:t> Une population s'orientant vers des études supérieures sera potentiellement intéressée par des cours en ligne au lycée.</a:t>
            </a:r>
            <a:br>
              <a:rPr lang="fr" sz="1200"/>
            </a:br>
            <a:br>
              <a:rPr lang="fr" sz="1200"/>
            </a:br>
            <a:r>
              <a:rPr lang="fr" sz="1200"/>
              <a:t>- </a:t>
            </a:r>
            <a:r>
              <a:rPr lang="fr" sz="1200" b="1" u="sng"/>
              <a:t>15-19</a:t>
            </a:r>
            <a:r>
              <a:rPr lang="fr" sz="1200" b="1"/>
              <a:t> :</a:t>
            </a:r>
            <a:r>
              <a:rPr lang="fr" sz="1200"/>
              <a:t> La tranche d'âge des lycéens.</a:t>
            </a:r>
            <a:br>
              <a:rPr lang="fr" sz="1200"/>
            </a:br>
            <a:br>
              <a:rPr lang="fr" sz="1200"/>
            </a:br>
            <a:r>
              <a:rPr lang="fr" sz="1200"/>
              <a:t>- </a:t>
            </a:r>
            <a:r>
              <a:rPr lang="fr" sz="1200" b="1" u="sng"/>
              <a:t>20-24</a:t>
            </a:r>
            <a:r>
              <a:rPr lang="fr" sz="1200" b="1"/>
              <a:t> :</a:t>
            </a:r>
            <a:r>
              <a:rPr lang="fr" sz="1200"/>
              <a:t> La tranche d'âge à l'université.</a:t>
            </a:r>
            <a:br>
              <a:rPr lang="fr" sz="1200"/>
            </a:br>
            <a:br>
              <a:rPr lang="fr" sz="1200"/>
            </a:br>
            <a:r>
              <a:rPr lang="fr" sz="1200"/>
              <a:t>- </a:t>
            </a:r>
            <a:r>
              <a:rPr lang="fr" sz="1200" b="1" u="sng"/>
              <a:t>population growth</a:t>
            </a:r>
            <a:r>
              <a:rPr lang="fr" sz="1200" b="1"/>
              <a:t> :</a:t>
            </a:r>
            <a:r>
              <a:rPr lang="fr" sz="1200"/>
              <a:t> Plus il y a d'habitants, plus le nombre potentiel de consommateurs de cours en ligne l'est aussi.</a:t>
            </a:r>
            <a:br>
              <a:rPr lang="fr" sz="1200"/>
            </a:br>
            <a:br>
              <a:rPr lang="fr" sz="1200"/>
            </a:br>
            <a:r>
              <a:rPr lang="fr" sz="1200"/>
              <a:t>- </a:t>
            </a:r>
            <a:r>
              <a:rPr lang="fr" sz="1200" b="1" u="sng"/>
              <a:t>computers</a:t>
            </a:r>
            <a:r>
              <a:rPr lang="fr" sz="1200" b="1"/>
              <a:t> : </a:t>
            </a:r>
            <a:r>
              <a:rPr lang="fr" sz="1200"/>
              <a:t>Pour accéder à des cours en ligne, il est nécessaire d'avoir un ordinateur à sa disposition.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/>
              <a:t>- </a:t>
            </a:r>
            <a:r>
              <a:rPr lang="fr" sz="1200" b="1" u="sng"/>
              <a:t>gdp per capita</a:t>
            </a:r>
            <a:r>
              <a:rPr lang="fr" sz="1200"/>
              <a:t> : Un bon niveau de vie par habitant est un facteur non négligeable pour la prospérité d’une start-up de la EdTech.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indicateurs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Sur les </a:t>
            </a:r>
            <a:r>
              <a:rPr lang="fr" sz="1600" b="1" dirty="0"/>
              <a:t>886 930</a:t>
            </a:r>
            <a:r>
              <a:rPr lang="fr" sz="1600" dirty="0"/>
              <a:t> observations de notre jeu de données :</a:t>
            </a:r>
            <a:endParaRPr sz="16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sz="1600" b="1" dirty="0"/>
              <a:t>20 086</a:t>
            </a:r>
            <a:r>
              <a:rPr lang="fr" sz="1600" dirty="0"/>
              <a:t> contiennent</a:t>
            </a:r>
            <a:r>
              <a:rPr lang="fr" sz="1600" b="1" dirty="0"/>
              <a:t> au moins l’un des mots-clés</a:t>
            </a:r>
            <a:r>
              <a:rPr lang="fr" sz="1600" dirty="0"/>
              <a:t> au sein de leur description longue.</a:t>
            </a:r>
            <a:br>
              <a:rPr lang="fr" sz="1600" dirty="0"/>
            </a:b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600" dirty="0"/>
              <a:t>Ces </a:t>
            </a:r>
            <a:r>
              <a:rPr lang="fr" sz="1600" b="1" dirty="0"/>
              <a:t>20 086 observations</a:t>
            </a:r>
            <a:r>
              <a:rPr lang="fr" sz="1600" dirty="0"/>
              <a:t> contiennent en réalité </a:t>
            </a:r>
            <a:r>
              <a:rPr lang="fr" sz="1600" b="1" dirty="0"/>
              <a:t>83 indicateurs distincts</a:t>
            </a:r>
            <a:r>
              <a:rPr lang="fr" sz="1600" dirty="0"/>
              <a:t>.</a:t>
            </a:r>
            <a:br>
              <a:rPr lang="fr" sz="1600" dirty="0"/>
            </a:b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600" dirty="0"/>
              <a:t>Parmis ces 83 indicateurs distincts, </a:t>
            </a:r>
            <a:r>
              <a:rPr lang="fr" sz="1600" b="1" dirty="0"/>
              <a:t>5 indicateurs</a:t>
            </a:r>
            <a:r>
              <a:rPr lang="fr" sz="1600" dirty="0"/>
              <a:t> </a:t>
            </a:r>
            <a:r>
              <a:rPr lang="fr" sz="1600" b="1" dirty="0"/>
              <a:t>ont été sélectionnés</a:t>
            </a:r>
            <a:r>
              <a:rPr lang="fr" sz="1600" dirty="0"/>
              <a:t> : </a:t>
            </a:r>
            <a:br>
              <a:rPr lang="fr" sz="1600" dirty="0"/>
            </a:br>
            <a:endParaRPr sz="16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b="1" dirty="0"/>
              <a:t>Barro-Lee: Average years of total schooling, age 15-19, total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b="1" dirty="0"/>
              <a:t>Internet users (per 100 people)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b="1" dirty="0"/>
              <a:t>Personal computers (per 100 people)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b="1" dirty="0"/>
              <a:t>Population growth (annual %)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b="1" dirty="0"/>
              <a:t>GDP per capita, PPP (current international $)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indicateurs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En réduisant notre jeu de données </a:t>
            </a:r>
            <a:r>
              <a:rPr lang="fr" sz="1700" b="1"/>
              <a:t>aux observations contenant ces 5 indicateurs</a:t>
            </a:r>
            <a:r>
              <a:rPr lang="fr" sz="1700"/>
              <a:t> ...</a:t>
            </a:r>
            <a:endParaRPr sz="17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/>
              <a:t>→ nous n’avons plus que 1210 observations (=242 pays * 5 indicateurs).</a:t>
            </a:r>
            <a:endParaRPr sz="170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5631"/>
            <a:ext cx="9144000" cy="296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1513975" y="2032275"/>
            <a:ext cx="631500" cy="2847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des données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Nous pouvons voir que les trois premières observations de la colonne </a:t>
            </a:r>
            <a:r>
              <a:rPr lang="fr" sz="1700" b="1"/>
              <a:t>Country Name</a:t>
            </a:r>
            <a:r>
              <a:rPr lang="fr" sz="1700"/>
              <a:t> contiennent la valeur</a:t>
            </a:r>
            <a:r>
              <a:rPr lang="fr" sz="1700" b="1"/>
              <a:t> Arab World</a:t>
            </a:r>
            <a:r>
              <a:rPr lang="fr" sz="1700"/>
              <a:t>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Nous pouvons alors soupçonner la </a:t>
            </a:r>
            <a:r>
              <a:rPr lang="fr" sz="1700" b="1"/>
              <a:t>présence de certains agrégats de pays dans cette colonne.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En investiguant, nous réalisons que les </a:t>
            </a:r>
            <a:r>
              <a:rPr lang="fr" sz="1700" b="1"/>
              <a:t>25 premiers pays sont en réalité</a:t>
            </a:r>
            <a:r>
              <a:rPr lang="fr" sz="1700"/>
              <a:t> des agrégations de pays :</a:t>
            </a:r>
            <a:endParaRPr sz="17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- Arab world, East Asia &amp; Pacific, Euro Area, ...</a:t>
            </a:r>
            <a:br>
              <a:rPr lang="fr" sz="1700"/>
            </a:br>
            <a:br>
              <a:rPr lang="fr" sz="1700"/>
            </a:br>
            <a:r>
              <a:rPr lang="fr" sz="1700"/>
              <a:t>Les </a:t>
            </a:r>
            <a:r>
              <a:rPr lang="fr" sz="1700" b="1"/>
              <a:t>conserver serait problématique</a:t>
            </a:r>
            <a:r>
              <a:rPr lang="fr" sz="1700"/>
              <a:t> car la </a:t>
            </a:r>
            <a:r>
              <a:rPr lang="fr" sz="1700" b="1"/>
              <a:t>majorité des pays serait comptabilisé au moins 2 fois.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des données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 présent, notre jeu de données contient </a:t>
            </a:r>
            <a:r>
              <a:rPr lang="fr" b="1"/>
              <a:t>1085 lignes</a:t>
            </a:r>
            <a:r>
              <a:rPr lang="fr"/>
              <a:t> et </a:t>
            </a:r>
            <a:r>
              <a:rPr lang="fr" b="1"/>
              <a:t>73 colonnes :</a:t>
            </a:r>
            <a:br>
              <a:rPr lang="fr" b="1"/>
            </a:b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b="1"/>
              <a:t>217 pays</a:t>
            </a:r>
            <a:r>
              <a:rPr lang="fr"/>
              <a:t> distincts (242 - 25)</a:t>
            </a:r>
            <a:br>
              <a:rPr lang="fr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Pour chaque pays,</a:t>
            </a:r>
            <a:r>
              <a:rPr lang="fr" b="1"/>
              <a:t> 5 indicateurs</a:t>
            </a:r>
            <a:br>
              <a:rPr lang="fr" b="1"/>
            </a:b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Observés/estimés de 1970 à 2100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900"/>
              <a:t>Contexte</a:t>
            </a:r>
            <a:endParaRPr sz="29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 b="1" u="sng" dirty="0"/>
              <a:t>Entreprise</a:t>
            </a:r>
            <a:r>
              <a:rPr lang="fr" sz="1900" b="1" dirty="0"/>
              <a:t> </a:t>
            </a:r>
            <a:r>
              <a:rPr lang="fr" sz="1900" dirty="0"/>
              <a:t>: Academy, Start-up de la EdTech</a:t>
            </a:r>
            <a:br>
              <a:rPr lang="fr" sz="1900" dirty="0"/>
            </a:b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 b="1" u="sng" dirty="0"/>
              <a:t>Produit</a:t>
            </a:r>
            <a:r>
              <a:rPr lang="fr" sz="1900" dirty="0"/>
              <a:t> : Cours en ligne à destination </a:t>
            </a:r>
            <a:r>
              <a:rPr lang="fr" sz="1900"/>
              <a:t>de lycéens</a:t>
            </a:r>
            <a:br>
              <a:rPr lang="fr" sz="1900" dirty="0"/>
            </a:b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 b="1" u="sng" dirty="0"/>
              <a:t>Objectif</a:t>
            </a:r>
            <a:r>
              <a:rPr lang="fr" sz="1900" dirty="0"/>
              <a:t> : Expansion à l’international de l’entreprise</a:t>
            </a:r>
            <a:br>
              <a:rPr lang="fr" sz="1900" dirty="0"/>
            </a:b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 dirty="0"/>
              <a:t>Identification de </a:t>
            </a:r>
            <a:r>
              <a:rPr lang="fr" sz="1700" b="1" dirty="0"/>
              <a:t>pays avec un fort potentiel de clients</a:t>
            </a:r>
            <a:endParaRPr sz="1700" b="1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 b="1" dirty="0"/>
              <a:t>Évolution</a:t>
            </a:r>
            <a:r>
              <a:rPr lang="fr" sz="1700" dirty="0"/>
              <a:t> de ce potentiel de clients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 b="1" dirty="0"/>
              <a:t>Dans quel pays</a:t>
            </a:r>
            <a:r>
              <a:rPr lang="fr" sz="1700" dirty="0"/>
              <a:t> Academy doit opérer en premier ?</a:t>
            </a:r>
            <a:endParaRPr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 final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4275"/>
            <a:ext cx="9144001" cy="36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d’instruction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1092300"/>
            <a:ext cx="78771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Ordinateurs portables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49850"/>
            <a:ext cx="78676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Croissance démographique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071075"/>
            <a:ext cx="79629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Utilisateur d’internet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198425"/>
            <a:ext cx="73342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PIB par habitant (PPA)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120600"/>
            <a:ext cx="77533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Moyenne des indicateurs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</a:t>
            </a:r>
            <a:r>
              <a:rPr lang="fr" b="1"/>
              <a:t>chaque pays</a:t>
            </a:r>
            <a:r>
              <a:rPr lang="fr"/>
              <a:t>, calculons la moyenne de chaque indicateur de 1970 à 2100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943188"/>
            <a:ext cx="84582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Premiers éléments de réponses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pays où il serait intéressant de s'implanter est un pays ayant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une proportion moyenne d'ordinateur pour 100 habitants élevé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 une proportion moyenne d'utilisation d'internet élevé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 un nombre moyen d'années d'école élevé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 un taux de croissance de la population moyen élevé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 un PIB par habitant (PPA) moyen élevé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311700" y="160725"/>
            <a:ext cx="85206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Corrélations entre les indicateurs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50" y="734675"/>
            <a:ext cx="5696294" cy="41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au calcul d’un score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de calculer un score, nous allons </a:t>
            </a:r>
            <a:r>
              <a:rPr lang="fr" b="1"/>
              <a:t>normaliser les 4 indicateurs</a:t>
            </a:r>
            <a:r>
              <a:rPr lang="fr"/>
              <a:t> afin qu’ils soient tous </a:t>
            </a:r>
            <a:r>
              <a:rPr lang="fr" b="1"/>
              <a:t>sur la même échelle </a:t>
            </a:r>
            <a:r>
              <a:rPr lang="fr"/>
              <a:t>(compris entre 0 et 1).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1285375" y="3164250"/>
            <a:ext cx="1483800" cy="572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873788"/>
            <a:ext cx="83248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/>
          <p:nvPr/>
        </p:nvSpPr>
        <p:spPr>
          <a:xfrm>
            <a:off x="1312675" y="3164250"/>
            <a:ext cx="1429200" cy="572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1"/>
          <p:cNvSpPr/>
          <p:nvPr/>
        </p:nvSpPr>
        <p:spPr>
          <a:xfrm>
            <a:off x="4874650" y="3155050"/>
            <a:ext cx="704100" cy="572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fr"/>
            </a:br>
            <a:r>
              <a:rPr lang="fr"/>
              <a:t>Cette table contient, pour un </a:t>
            </a:r>
            <a:r>
              <a:rPr lang="fr" b="1"/>
              <a:t>ensemble de pays du mond</a:t>
            </a:r>
            <a:r>
              <a:rPr lang="fr"/>
              <a:t>e, des informations sur différents </a:t>
            </a:r>
            <a:r>
              <a:rPr lang="fr" b="1"/>
              <a:t>indicateurs</a:t>
            </a:r>
            <a:r>
              <a:rPr lang="fr"/>
              <a:t> </a:t>
            </a:r>
            <a:r>
              <a:rPr lang="fr" b="1"/>
              <a:t>de 1970 à 2100</a:t>
            </a:r>
            <a:r>
              <a:rPr lang="fr"/>
              <a:t> (mêlant indicateurs </a:t>
            </a:r>
            <a:r>
              <a:rPr lang="fr" b="1"/>
              <a:t>observés</a:t>
            </a:r>
            <a:r>
              <a:rPr lang="fr"/>
              <a:t> et </a:t>
            </a:r>
            <a:r>
              <a:rPr lang="fr" b="1"/>
              <a:t>estimés</a:t>
            </a:r>
            <a:r>
              <a:rPr lang="fr"/>
              <a:t>).</a:t>
            </a:r>
            <a:endParaRPr sz="1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690"/>
            <a:ext cx="9144000" cy="181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au calcul d’un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Certaines valeurs sont </a:t>
            </a:r>
            <a:r>
              <a:rPr lang="fr" b="1"/>
              <a:t>manquantes</a:t>
            </a:r>
            <a:r>
              <a:rPr lang="fr"/>
              <a:t> (NaN), nous pouvons les remplacer par leur </a:t>
            </a:r>
            <a:r>
              <a:rPr lang="fr" b="1"/>
              <a:t>moyenne respective</a:t>
            </a:r>
            <a:r>
              <a:rPr lang="fr"/>
              <a:t>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1812263"/>
            <a:ext cx="57626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/>
          <p:nvPr/>
        </p:nvSpPr>
        <p:spPr>
          <a:xfrm>
            <a:off x="1690675" y="2571750"/>
            <a:ext cx="5653200" cy="2973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au calcul d’un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body" idx="1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Après imputation par la moyenne : 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819113"/>
            <a:ext cx="83534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/>
          <p:nvPr/>
        </p:nvSpPr>
        <p:spPr>
          <a:xfrm>
            <a:off x="1080400" y="3155050"/>
            <a:ext cx="1664400" cy="572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3"/>
          <p:cNvSpPr/>
          <p:nvPr/>
        </p:nvSpPr>
        <p:spPr>
          <a:xfrm>
            <a:off x="4874650" y="3155050"/>
            <a:ext cx="704100" cy="572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d’un score</a:t>
            </a:r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Score(w) = (avg_schooling + computers + w * pop_growth + internet + gdp_per_capita) / 5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w est un poids permettant de </a:t>
            </a:r>
            <a:r>
              <a:rPr lang="fr" sz="1700" b="1"/>
              <a:t>pénaliser les pays ayant une forte croissance démographique au détriment des 4 autres indicateurs.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5752"/>
            <a:ext cx="9144000" cy="181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Score(1) par régions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287888"/>
            <a:ext cx="70104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Score(-1) par régions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1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294963"/>
            <a:ext cx="70104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Score(1) par pays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63" y="1304550"/>
            <a:ext cx="68294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Score(-1) par pays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318700"/>
            <a:ext cx="6286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 des scores </a:t>
            </a:r>
            <a:endParaRPr/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262100"/>
            <a:ext cx="57816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311700" y="-35375"/>
            <a:ext cx="8520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66000"/>
            <a:ext cx="8491375" cy="4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84900" y="1485750"/>
            <a:ext cx="8747400" cy="30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→ Academy devrait </a:t>
            </a:r>
            <a:r>
              <a:rPr lang="fr" b="1"/>
              <a:t>prioriser son expansion</a:t>
            </a:r>
            <a:r>
              <a:rPr lang="fr"/>
              <a:t> dans des pays issus du </a:t>
            </a:r>
            <a:r>
              <a:rPr lang="fr" b="1"/>
              <a:t>cluster “SAFE”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Majoritairement des pays d’</a:t>
            </a:r>
            <a:r>
              <a:rPr lang="fr" b="1"/>
              <a:t>Europe </a:t>
            </a:r>
            <a:r>
              <a:rPr lang="fr"/>
              <a:t>et d’</a:t>
            </a:r>
            <a:r>
              <a:rPr lang="fr" b="1"/>
              <a:t>Amérique du Nord</a:t>
            </a:r>
            <a:r>
              <a:rPr lang="fr"/>
              <a:t> (Etats-Unis &amp; Canada)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 </a:t>
            </a:r>
            <a:r>
              <a:rPr lang="fr" b="1"/>
              <a:t>Des pays d’Asie prometteurs :</a:t>
            </a:r>
            <a:r>
              <a:rPr lang="fr"/>
              <a:t> Japon, Chine, Corée du Sud, Hong-Kong, Singapour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→  </a:t>
            </a:r>
            <a:r>
              <a:rPr lang="fr" b="1"/>
              <a:t>Des pays du pacifique :</a:t>
            </a:r>
            <a:r>
              <a:rPr lang="fr"/>
              <a:t> Australie, Nouvelle-Zélande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Regardons à présent plus en détail de </a:t>
            </a:r>
            <a:r>
              <a:rPr lang="fr" b="1"/>
              <a:t>combien de pays et d'indicateurs distincts</a:t>
            </a:r>
            <a:r>
              <a:rPr lang="fr"/>
              <a:t> est composée la table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La table est composée de </a:t>
            </a:r>
            <a:r>
              <a:rPr lang="fr" b="1"/>
              <a:t>242</a:t>
            </a:r>
            <a:r>
              <a:rPr lang="fr"/>
              <a:t> pays distincts, et pour chacun de ces pays, on a </a:t>
            </a:r>
            <a:r>
              <a:rPr lang="fr" b="1"/>
              <a:t>potentiellement</a:t>
            </a:r>
            <a:r>
              <a:rPr lang="fr"/>
              <a:t> observé/estimé</a:t>
            </a:r>
            <a:r>
              <a:rPr lang="fr" b="1"/>
              <a:t> 3665</a:t>
            </a:r>
            <a:r>
              <a:rPr lang="fr"/>
              <a:t> indicateurs distincts.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2022475"/>
            <a:ext cx="63912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2652075" y="2611950"/>
            <a:ext cx="622800" cy="301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103625" y="2611950"/>
            <a:ext cx="622800" cy="301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Cette table ne semble pas, a priori, particulièrement riche d'informations pertinentes pour notre étude.</a:t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264088"/>
            <a:ext cx="8477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Voyons</a:t>
            </a:r>
            <a:r>
              <a:rPr lang="fr" b="1"/>
              <a:t> quelques exemples</a:t>
            </a:r>
            <a:r>
              <a:rPr lang="fr"/>
              <a:t> parmi ces </a:t>
            </a:r>
            <a:r>
              <a:rPr lang="fr" b="1"/>
              <a:t>indicateurs</a:t>
            </a:r>
            <a:r>
              <a:rPr lang="fr"/>
              <a:t>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6691"/>
            <a:ext cx="9143999" cy="183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Cette table contient une </a:t>
            </a:r>
            <a:r>
              <a:rPr lang="fr" b="1"/>
              <a:t>longue définition de chaque indicateur.</a:t>
            </a: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4231"/>
            <a:ext cx="9143999" cy="16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4520600" y="1969000"/>
            <a:ext cx="1255800" cy="2412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Regardons sur un exemple la différence de contenue entre le </a:t>
            </a:r>
            <a:r>
              <a:rPr lang="fr" b="1"/>
              <a:t>nom de l'indicateur</a:t>
            </a:r>
            <a:r>
              <a:rPr lang="fr"/>
              <a:t> et sa </a:t>
            </a:r>
            <a:r>
              <a:rPr lang="fr" b="1"/>
              <a:t>définition longue</a:t>
            </a:r>
            <a:r>
              <a:rPr lang="fr"/>
              <a:t>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097"/>
            <a:ext cx="9143999" cy="2369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311700" y="2340700"/>
            <a:ext cx="1165200" cy="171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834"/>
              <a:t>Cette table va essentiellement nous intéresser pour sa colonne </a:t>
            </a:r>
            <a:r>
              <a:rPr lang="fr" sz="1834" b="1"/>
              <a:t>Region</a:t>
            </a:r>
            <a:r>
              <a:rPr lang="fr" sz="1834"/>
              <a:t>.</a:t>
            </a:r>
            <a:endParaRPr sz="1834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5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5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944"/>
            <a:ext cx="9144001" cy="2144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7685050" y="1758050"/>
            <a:ext cx="763500" cy="180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1156</Words>
  <Application>Microsoft Office PowerPoint</Application>
  <PresentationFormat>Affichage à l'écran (16:9)</PresentationFormat>
  <Paragraphs>155</Paragraphs>
  <Slides>39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Oswald</vt:lpstr>
      <vt:lpstr>Average</vt:lpstr>
      <vt:lpstr>Arial</vt:lpstr>
      <vt:lpstr>Slate</vt:lpstr>
      <vt:lpstr>Analysez des données de systèmes éducatifs</vt:lpstr>
      <vt:lpstr>Contexte</vt:lpstr>
      <vt:lpstr>Présentation des données</vt:lpstr>
      <vt:lpstr>Présentation des données</vt:lpstr>
      <vt:lpstr>Présentation des données</vt:lpstr>
      <vt:lpstr>Présentation des données</vt:lpstr>
      <vt:lpstr>Présentation des données</vt:lpstr>
      <vt:lpstr>Présentation des données</vt:lpstr>
      <vt:lpstr>Présentation des données</vt:lpstr>
      <vt:lpstr>Présentation des données</vt:lpstr>
      <vt:lpstr>Présentation des données</vt:lpstr>
      <vt:lpstr>Schématisation des 2 jointures successives</vt:lpstr>
      <vt:lpstr>Résultat des 2 jointures </vt:lpstr>
      <vt:lpstr>Sélection des indicateurs</vt:lpstr>
      <vt:lpstr>Sélection des indicateurs</vt:lpstr>
      <vt:lpstr>Sélection des indicateurs</vt:lpstr>
      <vt:lpstr>Sélection des indicateurs</vt:lpstr>
      <vt:lpstr>Nettoyage des données </vt:lpstr>
      <vt:lpstr>Nettoyage des données</vt:lpstr>
      <vt:lpstr>Jeu de données final</vt:lpstr>
      <vt:lpstr>Niveau d’instruction </vt:lpstr>
      <vt:lpstr>Ordinateurs portables </vt:lpstr>
      <vt:lpstr>Croissance démographique </vt:lpstr>
      <vt:lpstr>Utilisateur d’internet </vt:lpstr>
      <vt:lpstr>PIB par habitant (PPA) </vt:lpstr>
      <vt:lpstr>Moyenne des indicateurs</vt:lpstr>
      <vt:lpstr>Premiers éléments de réponses</vt:lpstr>
      <vt:lpstr>Corrélations entre les indicateurs</vt:lpstr>
      <vt:lpstr>Préparation au calcul d’un score</vt:lpstr>
      <vt:lpstr>Préparation au calcul d’un score </vt:lpstr>
      <vt:lpstr>Préparation au calcul d’un score </vt:lpstr>
      <vt:lpstr>Calcul d’un score</vt:lpstr>
      <vt:lpstr>Score(1) par régions </vt:lpstr>
      <vt:lpstr>Score(-1) par régions</vt:lpstr>
      <vt:lpstr>Score(1) par pays </vt:lpstr>
      <vt:lpstr>Score(-1) par pays </vt:lpstr>
      <vt:lpstr>Distribution des scores </vt:lpstr>
      <vt:lpstr>Clustering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</dc:title>
  <cp:lastModifiedBy>Quentin Liance</cp:lastModifiedBy>
  <cp:revision>3</cp:revision>
  <dcterms:modified xsi:type="dcterms:W3CDTF">2021-09-10T11:43:48Z</dcterms:modified>
</cp:coreProperties>
</file>