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9" r:id="rId6"/>
    <p:sldId id="266" r:id="rId7"/>
    <p:sldId id="294" r:id="rId8"/>
    <p:sldId id="306" r:id="rId9"/>
    <p:sldId id="325" r:id="rId10"/>
    <p:sldId id="324" r:id="rId11"/>
    <p:sldId id="326" r:id="rId12"/>
    <p:sldId id="327" r:id="rId13"/>
    <p:sldId id="328" r:id="rId14"/>
    <p:sldId id="329" r:id="rId15"/>
    <p:sldId id="330" r:id="rId16"/>
    <p:sldId id="295" r:id="rId17"/>
    <p:sldId id="346" r:id="rId18"/>
    <p:sldId id="345" r:id="rId19"/>
    <p:sldId id="332" r:id="rId20"/>
    <p:sldId id="344" r:id="rId21"/>
    <p:sldId id="336" r:id="rId22"/>
    <p:sldId id="339" r:id="rId23"/>
    <p:sldId id="340" r:id="rId24"/>
    <p:sldId id="341" r:id="rId25"/>
    <p:sldId id="335" r:id="rId26"/>
    <p:sldId id="347" r:id="rId27"/>
    <p:sldId id="342" r:id="rId28"/>
    <p:sldId id="343" r:id="rId29"/>
    <p:sldId id="275" r:id="rId3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2C88D9"/>
    <a:srgbClr val="1AAE9F"/>
    <a:srgbClr val="E8833A"/>
    <a:srgbClr val="F7C325"/>
    <a:srgbClr val="BD34D1"/>
    <a:srgbClr val="788896"/>
    <a:srgbClr val="D3455B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10/01/2022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01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90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27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1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1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31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76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03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140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9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683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552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295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56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06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122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93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8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1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8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54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28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9.sv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9.sv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jpeg"/><Relationship Id="rId5" Type="http://schemas.openxmlformats.org/officeDocument/2006/relationships/image" Target="../media/image77.png"/><Relationship Id="rId4" Type="http://schemas.openxmlformats.org/officeDocument/2006/relationships/image" Target="../media/image54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9.sv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9.sv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9.sv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sv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7.svg"/><Relationship Id="rId4" Type="http://schemas.openxmlformats.org/officeDocument/2006/relationships/image" Target="../media/image43.svg"/><Relationship Id="rId9" Type="http://schemas.openxmlformats.org/officeDocument/2006/relationships/image" Target="../media/image46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261607"/>
            <a:ext cx="5261811" cy="1295435"/>
          </a:xfrm>
        </p:spPr>
        <p:txBody>
          <a:bodyPr rtlCol="0"/>
          <a:lstStyle/>
          <a:p>
            <a:pPr algn="ctr" rtl="0"/>
            <a:r>
              <a:rPr lang="fr-FR" sz="2800" b="1" dirty="0"/>
              <a:t>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ctr" rtl="0"/>
            <a:r>
              <a:rPr lang="fr-FR" dirty="0"/>
              <a:t>Quentin Liance – Projet 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B1D922-59D5-4147-B17A-1A46522B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805" y="3338819"/>
            <a:ext cx="756239" cy="7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74432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Traitement données textuelles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6" y="354870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806404" y="2153946"/>
            <a:ext cx="4080535" cy="412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F8FCEA-0564-446C-9E88-E1E66C073C55}"/>
              </a:ext>
            </a:extLst>
          </p:cNvPr>
          <p:cNvCxnSpPr>
            <a:cxnSpLocks/>
          </p:cNvCxnSpPr>
          <p:nvPr/>
        </p:nvCxnSpPr>
        <p:spPr>
          <a:xfrm flipV="1">
            <a:off x="2963384" y="3036404"/>
            <a:ext cx="411128" cy="9747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C684423-AA10-4B5D-AB8A-32847F0101E6}"/>
              </a:ext>
            </a:extLst>
          </p:cNvPr>
          <p:cNvCxnSpPr>
            <a:cxnSpLocks/>
          </p:cNvCxnSpPr>
          <p:nvPr/>
        </p:nvCxnSpPr>
        <p:spPr>
          <a:xfrm>
            <a:off x="2973004" y="4011172"/>
            <a:ext cx="411128" cy="1332957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5889374-F4A6-400B-9FC6-FC859F8F97C2}"/>
              </a:ext>
            </a:extLst>
          </p:cNvPr>
          <p:cNvCxnSpPr>
            <a:cxnSpLocks/>
          </p:cNvCxnSpPr>
          <p:nvPr/>
        </p:nvCxnSpPr>
        <p:spPr>
          <a:xfrm flipH="1">
            <a:off x="639102" y="4020452"/>
            <a:ext cx="2340000" cy="1193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18A53DF-99C7-4EE6-B9AA-B976B4CF1787}"/>
              </a:ext>
            </a:extLst>
          </p:cNvPr>
          <p:cNvSpPr/>
          <p:nvPr/>
        </p:nvSpPr>
        <p:spPr>
          <a:xfrm>
            <a:off x="1003500" y="2966765"/>
            <a:ext cx="1849699" cy="1873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CF6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Nettoyage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Minuscule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Tokenisation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Suppression des chiffres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ponctuation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stop words « augmenté »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3179640" y="2179688"/>
            <a:ext cx="176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Normalisation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7B948E-E4A9-4A90-A2A0-F9EC1FBB9CD3}"/>
              </a:ext>
            </a:extLst>
          </p:cNvPr>
          <p:cNvSpPr txBox="1"/>
          <p:nvPr/>
        </p:nvSpPr>
        <p:spPr>
          <a:xfrm>
            <a:off x="3362577" y="2669835"/>
            <a:ext cx="144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Stemming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6FC083-62C7-4F54-8506-1BD549844356}"/>
              </a:ext>
            </a:extLst>
          </p:cNvPr>
          <p:cNvSpPr txBox="1"/>
          <p:nvPr/>
        </p:nvSpPr>
        <p:spPr>
          <a:xfrm>
            <a:off x="3295706" y="5303198"/>
            <a:ext cx="169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Lemmatisation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2236432" y="1513871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9663" y="1039880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</p:cNvCxnSpPr>
          <p:nvPr/>
        </p:nvCxnSpPr>
        <p:spPr>
          <a:xfrm flipV="1">
            <a:off x="4700830" y="2403499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F190001-A35D-40F9-B378-800A29A1A6AB}"/>
              </a:ext>
            </a:extLst>
          </p:cNvPr>
          <p:cNvCxnSpPr>
            <a:cxnSpLocks/>
          </p:cNvCxnSpPr>
          <p:nvPr/>
        </p:nvCxnSpPr>
        <p:spPr>
          <a:xfrm>
            <a:off x="4693807" y="2880840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5573340-ED8D-49F4-A917-24187D111EC3}"/>
              </a:ext>
            </a:extLst>
          </p:cNvPr>
          <p:cNvCxnSpPr>
            <a:cxnSpLocks/>
          </p:cNvCxnSpPr>
          <p:nvPr/>
        </p:nvCxnSpPr>
        <p:spPr>
          <a:xfrm flipV="1">
            <a:off x="4912294" y="5030605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61E539D-078A-40E4-90C2-48D404134AD1}"/>
              </a:ext>
            </a:extLst>
          </p:cNvPr>
          <p:cNvCxnSpPr>
            <a:cxnSpLocks/>
          </p:cNvCxnSpPr>
          <p:nvPr/>
        </p:nvCxnSpPr>
        <p:spPr>
          <a:xfrm>
            <a:off x="4905271" y="5507946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9375" y="948973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997089" y="1467727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3648756-720D-4ECD-8872-6A12A0375186}"/>
              </a:ext>
            </a:extLst>
          </p:cNvPr>
          <p:cNvSpPr txBox="1"/>
          <p:nvPr/>
        </p:nvSpPr>
        <p:spPr>
          <a:xfrm>
            <a:off x="5410297" y="1839478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5218159" y="2227865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01C40-5DF5-4015-A052-7DDB07417520}"/>
              </a:ext>
            </a:extLst>
          </p:cNvPr>
          <p:cNvSpPr/>
          <p:nvPr/>
        </p:nvSpPr>
        <p:spPr>
          <a:xfrm>
            <a:off x="5220726" y="2854958"/>
            <a:ext cx="1818734" cy="628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12B323-038B-49A2-A3A3-8F478F818CF1}"/>
              </a:ext>
            </a:extLst>
          </p:cNvPr>
          <p:cNvSpPr/>
          <p:nvPr/>
        </p:nvSpPr>
        <p:spPr>
          <a:xfrm>
            <a:off x="5265337" y="4703617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8CD75B-FEAE-4D5E-A241-6E09423141A6}"/>
              </a:ext>
            </a:extLst>
          </p:cNvPr>
          <p:cNvSpPr/>
          <p:nvPr/>
        </p:nvSpPr>
        <p:spPr>
          <a:xfrm>
            <a:off x="5259974" y="5322878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0671" y="2040825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957570" y="2532543"/>
            <a:ext cx="164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REDUCTION DIMENSION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81B71474-A9C4-4EAC-B7DC-74F8EABE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172" y="3427932"/>
            <a:ext cx="2257412" cy="14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stCxn id="45" idx="0"/>
            <a:endCxn id="37" idx="3"/>
          </p:cNvCxnSpPr>
          <p:nvPr/>
        </p:nvCxnSpPr>
        <p:spPr>
          <a:xfrm flipH="1" flipV="1">
            <a:off x="7031630" y="2535027"/>
            <a:ext cx="1539248" cy="89290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BA8F9C9-05A5-474A-8E20-001CC7F8414B}"/>
              </a:ext>
            </a:extLst>
          </p:cNvPr>
          <p:cNvCxnSpPr>
            <a:cxnSpLocks/>
          </p:cNvCxnSpPr>
          <p:nvPr/>
        </p:nvCxnSpPr>
        <p:spPr>
          <a:xfrm flipH="1" flipV="1">
            <a:off x="7039463" y="3169139"/>
            <a:ext cx="863250" cy="27156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D960896-9F5E-4727-8C8B-7B287317167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084071" y="4777297"/>
            <a:ext cx="717183" cy="233482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7376C03-A4C9-4620-ADC1-35F68F5617B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078708" y="4777297"/>
            <a:ext cx="1281963" cy="85274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801254" y="5112866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2816" y="2000102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094875" y="2632655"/>
            <a:ext cx="1660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CLUSTERING &amp; EVALUATION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95F311-898B-43B3-BB9F-6DB2965B2DFB}"/>
              </a:ext>
            </a:extLst>
          </p:cNvPr>
          <p:cNvSpPr txBox="1"/>
          <p:nvPr/>
        </p:nvSpPr>
        <p:spPr>
          <a:xfrm>
            <a:off x="5486329" y="4303427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66" y="3405468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57685" y="5010205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</p:cNvCxnSpPr>
          <p:nvPr/>
        </p:nvCxnSpPr>
        <p:spPr>
          <a:xfrm flipH="1">
            <a:off x="9588381" y="3882235"/>
            <a:ext cx="39382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6B785-E607-423A-B1E2-139D63AD2D49}"/>
              </a:ext>
            </a:extLst>
          </p:cNvPr>
          <p:cNvSpPr/>
          <p:nvPr/>
        </p:nvSpPr>
        <p:spPr>
          <a:xfrm>
            <a:off x="7392502" y="1845634"/>
            <a:ext cx="2286209" cy="448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8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099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Traitement données textuelles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470" y="1012636"/>
            <a:ext cx="9567991" cy="4713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	</a:t>
            </a:r>
          </a:p>
          <a:p>
            <a:pPr rtl="0"/>
            <a:r>
              <a:rPr lang="fr-FR" sz="1800" b="1" u="sng" noProof="1"/>
              <a:t>1</a:t>
            </a:r>
            <a:r>
              <a:rPr lang="fr-FR" sz="1800" b="1" u="sng" baseline="30000" noProof="1"/>
              <a:t>ère</a:t>
            </a:r>
            <a:r>
              <a:rPr lang="fr-FR" sz="1800" b="1" u="sng" noProof="1"/>
              <a:t> étape : PCA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noProof="1"/>
              <a:t>Création de variables décorrélées entre elles 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noProof="1"/>
              <a:t>Diminution de la dimension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noProof="1"/>
              <a:t>Garde un niveau de variance expliquée élevé (99%)</a:t>
            </a:r>
          </a:p>
          <a:p>
            <a:pPr rtl="0"/>
            <a:r>
              <a:rPr lang="fr-FR" sz="1600" b="1" noProof="1"/>
              <a:t>Pourquoi ?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noProof="1"/>
              <a:t>Meilleure séparation des données via le T-SNE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noProof="1"/>
              <a:t>Réduction du temps de traitement du T-SNE</a:t>
            </a:r>
          </a:p>
          <a:p>
            <a:pPr rtl="0"/>
            <a:endParaRPr lang="fr-FR" sz="1600" noProof="1"/>
          </a:p>
          <a:p>
            <a:pPr rtl="0"/>
            <a:r>
              <a:rPr lang="fr-FR" sz="1800" b="1" u="sng" noProof="1"/>
              <a:t>2</a:t>
            </a:r>
            <a:r>
              <a:rPr lang="fr-FR" sz="1800" b="1" u="sng" baseline="30000" noProof="1"/>
              <a:t>ème</a:t>
            </a:r>
            <a:r>
              <a:rPr lang="fr-FR" sz="1800" b="1" u="sng" noProof="1"/>
              <a:t> étape : T-SNE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noProof="1"/>
              <a:t>Réduction de dimension tout en essayant de </a:t>
            </a:r>
            <a:r>
              <a:rPr lang="fr-FR" sz="1600" b="1" noProof="1"/>
              <a:t>conserver les observations</a:t>
            </a:r>
            <a:br>
              <a:rPr lang="fr-FR" sz="1600" b="1" noProof="1"/>
            </a:br>
            <a:r>
              <a:rPr lang="fr-FR" sz="1600" b="1" noProof="1"/>
              <a:t>semblables proches</a:t>
            </a:r>
            <a:r>
              <a:rPr lang="fr-FR" sz="1600" noProof="1"/>
              <a:t> et les </a:t>
            </a:r>
            <a:r>
              <a:rPr lang="fr-FR" sz="1600" b="1" noProof="1"/>
              <a:t>observations dissemblables éloignées</a:t>
            </a:r>
            <a:r>
              <a:rPr lang="fr-FR" sz="1600" noProof="1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b="1" noProof="1"/>
              <a:t>Idéal pour la visualisation</a:t>
            </a:r>
            <a:r>
              <a:rPr lang="fr-FR" sz="1600" noProof="1"/>
              <a:t> de groupes d’observations en 2D</a:t>
            </a:r>
          </a:p>
          <a:p>
            <a:pPr rtl="0"/>
            <a:endParaRPr lang="fr-FR" sz="1600" noProof="1"/>
          </a:p>
          <a:p>
            <a:pPr rtl="0"/>
            <a:endParaRPr lang="fr-FR" sz="1600" noProof="1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4B8D25B7-55EB-43C7-8E6C-65957777F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0937" y="1456711"/>
            <a:ext cx="1125841" cy="1125841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4A90D683-3CFB-45C2-9AF7-F66625C4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6034" y="3349168"/>
            <a:ext cx="715643" cy="715643"/>
          </a:xfrm>
          <a:prstGeom prst="rect">
            <a:avLst/>
          </a:prstGeom>
        </p:spPr>
      </p:pic>
      <p:pic>
        <p:nvPicPr>
          <p:cNvPr id="15" name="Graphique 14" descr="Base de données">
            <a:extLst>
              <a:ext uri="{FF2B5EF4-FFF2-40B4-BE49-F238E27FC236}">
                <a16:creationId xmlns:a16="http://schemas.microsoft.com/office/drawing/2014/main" id="{E2F18A17-69E4-4780-A547-C10EC7C41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1235" y="5370863"/>
            <a:ext cx="505237" cy="50523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0810E77-C8D0-4A1D-88C5-7F3B6B56183E}"/>
              </a:ext>
            </a:extLst>
          </p:cNvPr>
          <p:cNvSpPr txBox="1"/>
          <p:nvPr/>
        </p:nvSpPr>
        <p:spPr>
          <a:xfrm>
            <a:off x="8454049" y="903699"/>
            <a:ext cx="223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Avant </a:t>
            </a:r>
            <a:r>
              <a:rPr lang="fr-FR" sz="1400" dirty="0"/>
              <a:t>PCA : </a:t>
            </a:r>
          </a:p>
          <a:p>
            <a:pPr algn="ctr"/>
            <a:r>
              <a:rPr lang="fr-FR" sz="1400" dirty="0"/>
              <a:t>1050 lignes, 4088 colonnes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647831-D31F-41C1-8791-5E7F86EA9B71}"/>
              </a:ext>
            </a:extLst>
          </p:cNvPr>
          <p:cNvSpPr txBox="1"/>
          <p:nvPr/>
        </p:nvSpPr>
        <p:spPr>
          <a:xfrm>
            <a:off x="8454049" y="2793298"/>
            <a:ext cx="223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Après </a:t>
            </a:r>
            <a:r>
              <a:rPr lang="fr-FR" sz="1400" dirty="0"/>
              <a:t>PCA : </a:t>
            </a:r>
          </a:p>
          <a:p>
            <a:pPr algn="ctr"/>
            <a:r>
              <a:rPr lang="fr-FR" sz="1400" dirty="0"/>
              <a:t>1050 lignes, 563 colonnes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C2D124-8B12-4D9E-8638-9F5D3C4C1770}"/>
              </a:ext>
            </a:extLst>
          </p:cNvPr>
          <p:cNvSpPr txBox="1"/>
          <p:nvPr/>
        </p:nvSpPr>
        <p:spPr>
          <a:xfrm>
            <a:off x="8454047" y="4640773"/>
            <a:ext cx="2239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Après T-SNE</a:t>
            </a:r>
            <a:r>
              <a:rPr lang="fr-FR" sz="1400" dirty="0"/>
              <a:t> : </a:t>
            </a:r>
          </a:p>
          <a:p>
            <a:pPr algn="ctr"/>
            <a:r>
              <a:rPr lang="fr-FR" sz="1400" dirty="0"/>
              <a:t>1050 lignes, 2 colonnes</a:t>
            </a:r>
            <a:br>
              <a:rPr lang="fr-FR" sz="1400" dirty="0"/>
            </a:br>
            <a:r>
              <a:rPr lang="fr-FR" sz="1400" dirty="0"/>
              <a:t>(tsne1 &amp; tsne2)</a:t>
            </a:r>
          </a:p>
          <a:p>
            <a:pPr algn="ctr"/>
            <a:r>
              <a:rPr lang="fr-FR" sz="1400" dirty="0"/>
              <a:t> 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0C90195-2225-4077-B4DE-576E30AE3E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9573857" y="2582552"/>
            <a:ext cx="1" cy="21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5EE2262-7318-40D3-81F1-9F9B980CE9B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573855" y="4121296"/>
            <a:ext cx="0" cy="51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74432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Traitement données textuelles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6" y="354870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806404" y="2153946"/>
            <a:ext cx="4080535" cy="412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F8FCEA-0564-446C-9E88-E1E66C073C55}"/>
              </a:ext>
            </a:extLst>
          </p:cNvPr>
          <p:cNvCxnSpPr>
            <a:cxnSpLocks/>
          </p:cNvCxnSpPr>
          <p:nvPr/>
        </p:nvCxnSpPr>
        <p:spPr>
          <a:xfrm flipV="1">
            <a:off x="2963384" y="3036404"/>
            <a:ext cx="411128" cy="9747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C684423-AA10-4B5D-AB8A-32847F0101E6}"/>
              </a:ext>
            </a:extLst>
          </p:cNvPr>
          <p:cNvCxnSpPr>
            <a:cxnSpLocks/>
          </p:cNvCxnSpPr>
          <p:nvPr/>
        </p:nvCxnSpPr>
        <p:spPr>
          <a:xfrm>
            <a:off x="2973004" y="4011172"/>
            <a:ext cx="411128" cy="1332957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5889374-F4A6-400B-9FC6-FC859F8F97C2}"/>
              </a:ext>
            </a:extLst>
          </p:cNvPr>
          <p:cNvCxnSpPr>
            <a:cxnSpLocks/>
          </p:cNvCxnSpPr>
          <p:nvPr/>
        </p:nvCxnSpPr>
        <p:spPr>
          <a:xfrm flipH="1">
            <a:off x="639102" y="4020452"/>
            <a:ext cx="2340000" cy="1193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18A53DF-99C7-4EE6-B9AA-B976B4CF1787}"/>
              </a:ext>
            </a:extLst>
          </p:cNvPr>
          <p:cNvSpPr/>
          <p:nvPr/>
        </p:nvSpPr>
        <p:spPr>
          <a:xfrm>
            <a:off x="1003500" y="2966765"/>
            <a:ext cx="1849699" cy="1873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CF6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Nettoyage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Minuscule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Tokenisation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Suppression des chiffres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ponctuation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stop words « augmenté »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3179640" y="2179688"/>
            <a:ext cx="176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Normalisation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7B948E-E4A9-4A90-A2A0-F9EC1FBB9CD3}"/>
              </a:ext>
            </a:extLst>
          </p:cNvPr>
          <p:cNvSpPr txBox="1"/>
          <p:nvPr/>
        </p:nvSpPr>
        <p:spPr>
          <a:xfrm>
            <a:off x="3362577" y="2669835"/>
            <a:ext cx="144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Stemming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6FC083-62C7-4F54-8506-1BD549844356}"/>
              </a:ext>
            </a:extLst>
          </p:cNvPr>
          <p:cNvSpPr txBox="1"/>
          <p:nvPr/>
        </p:nvSpPr>
        <p:spPr>
          <a:xfrm>
            <a:off x="3295706" y="5303198"/>
            <a:ext cx="169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Lemmatisation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2236432" y="1513871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9663" y="1039880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</p:cNvCxnSpPr>
          <p:nvPr/>
        </p:nvCxnSpPr>
        <p:spPr>
          <a:xfrm flipV="1">
            <a:off x="4700830" y="2403499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F190001-A35D-40F9-B378-800A29A1A6AB}"/>
              </a:ext>
            </a:extLst>
          </p:cNvPr>
          <p:cNvCxnSpPr>
            <a:cxnSpLocks/>
          </p:cNvCxnSpPr>
          <p:nvPr/>
        </p:nvCxnSpPr>
        <p:spPr>
          <a:xfrm>
            <a:off x="4693807" y="2880840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5573340-ED8D-49F4-A917-24187D111EC3}"/>
              </a:ext>
            </a:extLst>
          </p:cNvPr>
          <p:cNvCxnSpPr>
            <a:cxnSpLocks/>
          </p:cNvCxnSpPr>
          <p:nvPr/>
        </p:nvCxnSpPr>
        <p:spPr>
          <a:xfrm flipV="1">
            <a:off x="4912294" y="5030605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61E539D-078A-40E4-90C2-48D404134AD1}"/>
              </a:ext>
            </a:extLst>
          </p:cNvPr>
          <p:cNvCxnSpPr>
            <a:cxnSpLocks/>
          </p:cNvCxnSpPr>
          <p:nvPr/>
        </p:nvCxnSpPr>
        <p:spPr>
          <a:xfrm>
            <a:off x="4905271" y="5507946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9375" y="948973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997089" y="1467727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3648756-720D-4ECD-8872-6A12A0375186}"/>
              </a:ext>
            </a:extLst>
          </p:cNvPr>
          <p:cNvSpPr txBox="1"/>
          <p:nvPr/>
        </p:nvSpPr>
        <p:spPr>
          <a:xfrm>
            <a:off x="5410297" y="1839478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5218159" y="2227865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01C40-5DF5-4015-A052-7DDB07417520}"/>
              </a:ext>
            </a:extLst>
          </p:cNvPr>
          <p:cNvSpPr/>
          <p:nvPr/>
        </p:nvSpPr>
        <p:spPr>
          <a:xfrm>
            <a:off x="5220726" y="2854958"/>
            <a:ext cx="1818734" cy="628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12B323-038B-49A2-A3A3-8F478F818CF1}"/>
              </a:ext>
            </a:extLst>
          </p:cNvPr>
          <p:cNvSpPr/>
          <p:nvPr/>
        </p:nvSpPr>
        <p:spPr>
          <a:xfrm>
            <a:off x="5265337" y="4703617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8CD75B-FEAE-4D5E-A241-6E09423141A6}"/>
              </a:ext>
            </a:extLst>
          </p:cNvPr>
          <p:cNvSpPr/>
          <p:nvPr/>
        </p:nvSpPr>
        <p:spPr>
          <a:xfrm>
            <a:off x="5259974" y="5322878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0671" y="2040825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957570" y="2532543"/>
            <a:ext cx="164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REDUCTION DIMENSION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81B71474-A9C4-4EAC-B7DC-74F8EABE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172" y="3427932"/>
            <a:ext cx="2257412" cy="14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stCxn id="45" idx="0"/>
            <a:endCxn id="37" idx="3"/>
          </p:cNvCxnSpPr>
          <p:nvPr/>
        </p:nvCxnSpPr>
        <p:spPr>
          <a:xfrm flipH="1" flipV="1">
            <a:off x="7031630" y="2535027"/>
            <a:ext cx="1539248" cy="89290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BA8F9C9-05A5-474A-8E20-001CC7F8414B}"/>
              </a:ext>
            </a:extLst>
          </p:cNvPr>
          <p:cNvCxnSpPr>
            <a:cxnSpLocks/>
          </p:cNvCxnSpPr>
          <p:nvPr/>
        </p:nvCxnSpPr>
        <p:spPr>
          <a:xfrm flipH="1" flipV="1">
            <a:off x="7039463" y="3169139"/>
            <a:ext cx="863250" cy="27156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D960896-9F5E-4727-8C8B-7B287317167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084071" y="4777297"/>
            <a:ext cx="717183" cy="233482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7376C03-A4C9-4620-ADC1-35F68F5617B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078708" y="4777297"/>
            <a:ext cx="1281963" cy="85274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801254" y="5112866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2816" y="2000102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094875" y="2632655"/>
            <a:ext cx="1660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CLUSTERING &amp; EVALUATION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95F311-898B-43B3-BB9F-6DB2965B2DFB}"/>
              </a:ext>
            </a:extLst>
          </p:cNvPr>
          <p:cNvSpPr txBox="1"/>
          <p:nvPr/>
        </p:nvSpPr>
        <p:spPr>
          <a:xfrm>
            <a:off x="5486329" y="4303427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66" y="3405468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57685" y="5010205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</p:cNvCxnSpPr>
          <p:nvPr/>
        </p:nvCxnSpPr>
        <p:spPr>
          <a:xfrm flipH="1">
            <a:off x="9588381" y="3882235"/>
            <a:ext cx="39382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6B785-E607-423A-B1E2-139D63AD2D49}"/>
              </a:ext>
            </a:extLst>
          </p:cNvPr>
          <p:cNvSpPr/>
          <p:nvPr/>
        </p:nvSpPr>
        <p:spPr>
          <a:xfrm>
            <a:off x="9778167" y="1790388"/>
            <a:ext cx="2286209" cy="448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21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RESULTATS SUR DONNEES TEXTUELLES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13</a:t>
            </a:fld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088E8B-19D0-4909-865D-7334AD65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82" y="755089"/>
            <a:ext cx="4459973" cy="27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02EF74C-01D9-4E54-8527-8A59D6DB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83" y="762718"/>
            <a:ext cx="4459972" cy="27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B1BB1D6-B8B4-4B15-B660-BB4C1286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82" y="3739674"/>
            <a:ext cx="4459971" cy="276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AEAD75E-FC73-453E-AA42-B083CD7E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82" y="3739673"/>
            <a:ext cx="4459973" cy="27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1203F7-26F7-421C-8E0A-F359ADA2FD8E}"/>
              </a:ext>
            </a:extLst>
          </p:cNvPr>
          <p:cNvSpPr txBox="1"/>
          <p:nvPr/>
        </p:nvSpPr>
        <p:spPr>
          <a:xfrm>
            <a:off x="4648912" y="2136449"/>
            <a:ext cx="13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ARI = 0,403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63D00A8-FB98-418E-8B49-DFA2EACAC003}"/>
              </a:ext>
            </a:extLst>
          </p:cNvPr>
          <p:cNvSpPr txBox="1"/>
          <p:nvPr/>
        </p:nvSpPr>
        <p:spPr>
          <a:xfrm>
            <a:off x="4648911" y="5105775"/>
            <a:ext cx="13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ARI = 0,414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BC849-3E1E-4CF8-BEBA-4430F835DC29}"/>
              </a:ext>
            </a:extLst>
          </p:cNvPr>
          <p:cNvSpPr txBox="1"/>
          <p:nvPr/>
        </p:nvSpPr>
        <p:spPr>
          <a:xfrm>
            <a:off x="9627691" y="2136449"/>
            <a:ext cx="13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ARI = 0,392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15FED8-1D27-45DA-ADCB-CC03CE493FB2}"/>
              </a:ext>
            </a:extLst>
          </p:cNvPr>
          <p:cNvSpPr txBox="1"/>
          <p:nvPr/>
        </p:nvSpPr>
        <p:spPr>
          <a:xfrm>
            <a:off x="9627690" y="5105775"/>
            <a:ext cx="13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ARI = 0,482</a:t>
            </a:r>
          </a:p>
        </p:txBody>
      </p:sp>
      <p:pic>
        <p:nvPicPr>
          <p:cNvPr id="4106" name="Picture 10" descr="27,179 Coche Verte Imágenes y Fotos - 123RF">
            <a:extLst>
              <a:ext uri="{FF2B5EF4-FFF2-40B4-BE49-F238E27FC236}">
                <a16:creationId xmlns:a16="http://schemas.microsoft.com/office/drawing/2014/main" id="{A1A84CA4-1578-47B5-8CC0-7CC18875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329" y="5475107"/>
            <a:ext cx="795026" cy="79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❌ Croix Emoji">
            <a:extLst>
              <a:ext uri="{FF2B5EF4-FFF2-40B4-BE49-F238E27FC236}">
                <a16:creationId xmlns:a16="http://schemas.microsoft.com/office/drawing/2014/main" id="{51F61C6A-BD03-4D24-9FFD-999D63030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17" y="2627019"/>
            <a:ext cx="521458" cy="52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❌ Croix Emoji">
            <a:extLst>
              <a:ext uri="{FF2B5EF4-FFF2-40B4-BE49-F238E27FC236}">
                <a16:creationId xmlns:a16="http://schemas.microsoft.com/office/drawing/2014/main" id="{1692F574-1B77-4C10-B588-54C07A57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17" y="5600475"/>
            <a:ext cx="521458" cy="52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❌ Croix Emoji">
            <a:extLst>
              <a:ext uri="{FF2B5EF4-FFF2-40B4-BE49-F238E27FC236}">
                <a16:creationId xmlns:a16="http://schemas.microsoft.com/office/drawing/2014/main" id="{3EFED1EB-1AD4-4B53-9FB4-4BA1FFC7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627019"/>
            <a:ext cx="521458" cy="52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8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35626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PIPELINE Traitement des images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22" y="3512321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1542866" y="2734654"/>
            <a:ext cx="2494629" cy="246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1796095" y="2846137"/>
            <a:ext cx="20897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Conversion en niveau de gris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Suppression du bruit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Egalisation de l’histogramme</a:t>
            </a:r>
          </a:p>
          <a:p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Redimensionnement de l’image 255 x 255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1936134" y="2165035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9774" y="1721809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37495" y="3969522"/>
            <a:ext cx="540316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9069" y="2623350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419598" y="3010860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4560275" y="3618002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SIFT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8226" y="2212848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268911" y="2791006"/>
            <a:ext cx="172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CLUSTERING &amp; DIM. REDUCTION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373746" y="3925163"/>
            <a:ext cx="597868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231350" y="4498728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8330" y="2187918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104423" y="2788822"/>
            <a:ext cx="1660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EVALUATION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204" y="3181826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45463" y="4769740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9229026" y="3925163"/>
            <a:ext cx="454178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64F7D72-0791-4FA2-B8F2-BD06E074EE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9" y="5471460"/>
            <a:ext cx="629361" cy="776211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73E57AFD-3680-4071-AF3D-C6BE93CDB50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026522" y="3969521"/>
            <a:ext cx="516344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2A9EFD2-D820-4D47-8616-47DEC362E069}"/>
              </a:ext>
            </a:extLst>
          </p:cNvPr>
          <p:cNvSpPr/>
          <p:nvPr/>
        </p:nvSpPr>
        <p:spPr>
          <a:xfrm>
            <a:off x="7182064" y="3590218"/>
            <a:ext cx="1813471" cy="614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Cluster de descripteurs</a:t>
            </a:r>
          </a:p>
        </p:txBody>
      </p:sp>
    </p:spTree>
    <p:extLst>
      <p:ext uri="{BB962C8B-B14F-4D97-AF65-F5344CB8AC3E}">
        <p14:creationId xmlns:p14="http://schemas.microsoft.com/office/powerpoint/2010/main" val="139762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35626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PIPELINE Traitement des images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22" y="3512321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1542866" y="2734654"/>
            <a:ext cx="2494629" cy="246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1796095" y="2846137"/>
            <a:ext cx="20897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Conversion en niveau de gris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Suppression du bruit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Egalisation de l’histogramme</a:t>
            </a:r>
          </a:p>
          <a:p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Redimensionnement de l’image 255 x 255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1936134" y="2165035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9774" y="1721809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37495" y="3969522"/>
            <a:ext cx="540316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9069" y="2623350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419598" y="3010860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4560275" y="3618002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SIFT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8226" y="2212848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268911" y="2791006"/>
            <a:ext cx="172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CLUSTERING &amp; DIM. REDUCTION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373746" y="3925163"/>
            <a:ext cx="597868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231350" y="4498728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8330" y="2187918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104423" y="2788822"/>
            <a:ext cx="1660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EVALUATION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204" y="3181826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45463" y="4769740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9229026" y="3925163"/>
            <a:ext cx="454178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64F7D72-0791-4FA2-B8F2-BD06E074EE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9" y="5471460"/>
            <a:ext cx="629361" cy="776211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73E57AFD-3680-4071-AF3D-C6BE93CDB50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026522" y="3969521"/>
            <a:ext cx="516344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2A9EFD2-D820-4D47-8616-47DEC362E069}"/>
              </a:ext>
            </a:extLst>
          </p:cNvPr>
          <p:cNvSpPr/>
          <p:nvPr/>
        </p:nvSpPr>
        <p:spPr>
          <a:xfrm>
            <a:off x="7182064" y="3590218"/>
            <a:ext cx="1813471" cy="614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Cluster de descripteurs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D61D50-6133-470D-A523-B37189E0C173}"/>
              </a:ext>
            </a:extLst>
          </p:cNvPr>
          <p:cNvSpPr/>
          <p:nvPr/>
        </p:nvSpPr>
        <p:spPr>
          <a:xfrm>
            <a:off x="1444239" y="2595362"/>
            <a:ext cx="2734401" cy="28207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1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21" y="343922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PRETRAITEMENT DES IMAGES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470" y="1012636"/>
            <a:ext cx="9567991" cy="4713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fr-FR" sz="1600" noProof="1"/>
          </a:p>
          <a:p>
            <a:pPr rtl="0"/>
            <a:endParaRPr lang="fr-FR" sz="1600" noProof="1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0810E77-C8D0-4A1D-88C5-7F3B6B56183E}"/>
              </a:ext>
            </a:extLst>
          </p:cNvPr>
          <p:cNvSpPr txBox="1"/>
          <p:nvPr/>
        </p:nvSpPr>
        <p:spPr>
          <a:xfrm>
            <a:off x="1113212" y="1065889"/>
            <a:ext cx="2239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Image originale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647831-D31F-41C1-8791-5E7F86EA9B71}"/>
              </a:ext>
            </a:extLst>
          </p:cNvPr>
          <p:cNvSpPr txBox="1"/>
          <p:nvPr/>
        </p:nvSpPr>
        <p:spPr>
          <a:xfrm>
            <a:off x="4582155" y="945457"/>
            <a:ext cx="248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Conversion en nuances</a:t>
            </a:r>
          </a:p>
          <a:p>
            <a:pPr algn="ctr"/>
            <a:r>
              <a:rPr lang="fr-FR" sz="1400" b="1" dirty="0"/>
              <a:t> de gris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C2D124-8B12-4D9E-8638-9F5D3C4C1770}"/>
              </a:ext>
            </a:extLst>
          </p:cNvPr>
          <p:cNvSpPr txBox="1"/>
          <p:nvPr/>
        </p:nvSpPr>
        <p:spPr>
          <a:xfrm>
            <a:off x="8296127" y="958167"/>
            <a:ext cx="22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Suppression du bruit gaussien</a:t>
            </a:r>
            <a:endParaRPr lang="fr-FR" sz="1400" dirty="0"/>
          </a:p>
          <a:p>
            <a:pPr algn="ctr"/>
            <a:r>
              <a:rPr lang="fr-FR" sz="1400" dirty="0"/>
              <a:t>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7868F5-1391-4F75-B6E5-A605F895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6" y="1426919"/>
            <a:ext cx="2168110" cy="209067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75A298C-5681-4C31-96B3-F35EE2E80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22" y="1437734"/>
            <a:ext cx="2163350" cy="20906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D301305-1B7B-478E-9CBB-0D60F5FEF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209" y="1426919"/>
            <a:ext cx="2126419" cy="209362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C52ABC-09FE-479D-B08C-2137ECFA3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405" y="4265670"/>
            <a:ext cx="2218567" cy="209067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4BBEFAB-DF31-4CDE-8E3F-8C86ECF339C7}"/>
              </a:ext>
            </a:extLst>
          </p:cNvPr>
          <p:cNvSpPr txBox="1"/>
          <p:nvPr/>
        </p:nvSpPr>
        <p:spPr>
          <a:xfrm>
            <a:off x="2655420" y="3785167"/>
            <a:ext cx="22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Egalisation de l’histogramme</a:t>
            </a:r>
            <a:endParaRPr lang="fr-FR" sz="1400" dirty="0"/>
          </a:p>
          <a:p>
            <a:pPr algn="ctr"/>
            <a:r>
              <a:rPr lang="fr-FR" sz="1400" dirty="0"/>
              <a:t> 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ACEB1B74-2BD6-43E3-B656-8746FC3C8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474" y="4265670"/>
            <a:ext cx="2168111" cy="2090679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B5647B-4F8E-46EF-B32B-CAA9F3009976}"/>
              </a:ext>
            </a:extLst>
          </p:cNvPr>
          <p:cNvSpPr txBox="1"/>
          <p:nvPr/>
        </p:nvSpPr>
        <p:spPr>
          <a:xfrm>
            <a:off x="6370985" y="3789750"/>
            <a:ext cx="22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Redimension</a:t>
            </a:r>
          </a:p>
          <a:p>
            <a:pPr algn="ctr"/>
            <a:r>
              <a:rPr lang="fr-FR" sz="1400" b="1" dirty="0"/>
              <a:t>255 x 255</a:t>
            </a:r>
            <a:endParaRPr lang="fr-FR" sz="1400" dirty="0"/>
          </a:p>
          <a:p>
            <a:pPr algn="ctr"/>
            <a:r>
              <a:rPr lang="fr-FR" sz="14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A4ADFC-4F5F-4A73-AC26-F75E77A1C936}"/>
              </a:ext>
            </a:extLst>
          </p:cNvPr>
          <p:cNvSpPr txBox="1"/>
          <p:nvPr/>
        </p:nvSpPr>
        <p:spPr>
          <a:xfrm>
            <a:off x="1985190" y="3570850"/>
            <a:ext cx="4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33C82F-7B18-43BA-8484-7FEB9CBB712E}"/>
              </a:ext>
            </a:extLst>
          </p:cNvPr>
          <p:cNvSpPr txBox="1"/>
          <p:nvPr/>
        </p:nvSpPr>
        <p:spPr>
          <a:xfrm>
            <a:off x="5715636" y="3570850"/>
            <a:ext cx="4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701B5A4-EB24-4110-9F2B-9A45C510DC54}"/>
              </a:ext>
            </a:extLst>
          </p:cNvPr>
          <p:cNvSpPr txBox="1"/>
          <p:nvPr/>
        </p:nvSpPr>
        <p:spPr>
          <a:xfrm>
            <a:off x="9277281" y="3473531"/>
            <a:ext cx="4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44B5495-8247-4988-B8D9-E6A1EED29AA8}"/>
              </a:ext>
            </a:extLst>
          </p:cNvPr>
          <p:cNvSpPr txBox="1"/>
          <p:nvPr/>
        </p:nvSpPr>
        <p:spPr>
          <a:xfrm>
            <a:off x="3621085" y="6356349"/>
            <a:ext cx="4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37B4FA-FC60-4A65-B80D-6D722DBDD5C7}"/>
              </a:ext>
            </a:extLst>
          </p:cNvPr>
          <p:cNvSpPr txBox="1"/>
          <p:nvPr/>
        </p:nvSpPr>
        <p:spPr>
          <a:xfrm>
            <a:off x="7374457" y="6329412"/>
            <a:ext cx="4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46935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35626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PIPELINE Traitement des images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22" y="3512321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1542866" y="2734654"/>
            <a:ext cx="2494629" cy="246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1796095" y="2846137"/>
            <a:ext cx="20897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Conversion en niveau de gris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Suppression du bruit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Egalisation de l’histogramme</a:t>
            </a:r>
          </a:p>
          <a:p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Redimensionnement de l’image 255 x 255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1936134" y="2165035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9774" y="1721809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37495" y="3969522"/>
            <a:ext cx="540316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9069" y="2623350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419598" y="3010860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4560275" y="3618002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SIFT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8226" y="2212848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268911" y="2791006"/>
            <a:ext cx="172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CLUSTERING &amp; DIM. REDUCTION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373746" y="3925163"/>
            <a:ext cx="597868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231350" y="4498728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8330" y="2187918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104423" y="2788822"/>
            <a:ext cx="1660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EVALUATION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204" y="3181826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45463" y="4769740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9229026" y="3925163"/>
            <a:ext cx="454178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64F7D72-0791-4FA2-B8F2-BD06E074EE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9" y="5471460"/>
            <a:ext cx="629361" cy="776211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73E57AFD-3680-4071-AF3D-C6BE93CDB50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026522" y="3969521"/>
            <a:ext cx="516344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C25285C-E54E-49E8-822D-89ADA4B469DE}"/>
              </a:ext>
            </a:extLst>
          </p:cNvPr>
          <p:cNvSpPr/>
          <p:nvPr/>
        </p:nvSpPr>
        <p:spPr>
          <a:xfrm>
            <a:off x="4432835" y="3497762"/>
            <a:ext cx="2097839" cy="836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A9EFD2-D820-4D47-8616-47DEC362E069}"/>
              </a:ext>
            </a:extLst>
          </p:cNvPr>
          <p:cNvSpPr/>
          <p:nvPr/>
        </p:nvSpPr>
        <p:spPr>
          <a:xfrm>
            <a:off x="7182064" y="3590218"/>
            <a:ext cx="1813471" cy="614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Cluster de descripteurs</a:t>
            </a:r>
          </a:p>
        </p:txBody>
      </p:sp>
    </p:spTree>
    <p:extLst>
      <p:ext uri="{BB962C8B-B14F-4D97-AF65-F5344CB8AC3E}">
        <p14:creationId xmlns:p14="http://schemas.microsoft.com/office/powerpoint/2010/main" val="112470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156" y="1993059"/>
            <a:ext cx="5043889" cy="4827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SIFT : Scale-Invariant feature transform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Méthode standard pour la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détection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 et la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description de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étecte des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points d’intérêt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à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différentes échelle de zoom de l’image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ssocie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un vecteur de valeurs codant le voisinage du point d’intérêt, appelé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descripteur</a:t>
            </a:r>
            <a:endParaRPr lang="fr-FR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 compar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aison de descripteurs issus de différentes images permet de trouver des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correspondances locales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entre les images</a:t>
            </a:r>
          </a:p>
          <a:p>
            <a:pPr lvl="1"/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18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695" y="1160420"/>
            <a:ext cx="4120086" cy="411957"/>
          </a:xfrm>
        </p:spPr>
        <p:txBody>
          <a:bodyPr rtlCol="0"/>
          <a:lstStyle/>
          <a:p>
            <a:pPr rtl="0"/>
            <a:r>
              <a:rPr lang="fr-FR" b="1" dirty="0"/>
              <a:t>SIFT : Présentation</a:t>
            </a:r>
          </a:p>
        </p:txBody>
      </p:sp>
      <p:pic>
        <p:nvPicPr>
          <p:cNvPr id="3" name="Picture 2" descr="Scale-invariant feature transform — Wikipédia">
            <a:extLst>
              <a:ext uri="{FF2B5EF4-FFF2-40B4-BE49-F238E27FC236}">
                <a16:creationId xmlns:a16="http://schemas.microsoft.com/office/drawing/2014/main" id="{8E61869A-C51D-43CE-9F3F-B1210CE0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78" y="1295866"/>
            <a:ext cx="3667327" cy="482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35E1A566-0DF6-451A-ABBB-6A6F1603D9C5}"/>
              </a:ext>
            </a:extLst>
          </p:cNvPr>
          <p:cNvSpPr txBox="1">
            <a:spLocks/>
          </p:cNvSpPr>
          <p:nvPr/>
        </p:nvSpPr>
        <p:spPr>
          <a:xfrm>
            <a:off x="2020464" y="322981"/>
            <a:ext cx="8421688" cy="41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Images : DETECTION &amp; DESCRIPTION DE FEATURES</a:t>
            </a:r>
          </a:p>
        </p:txBody>
      </p:sp>
    </p:spTree>
    <p:extLst>
      <p:ext uri="{BB962C8B-B14F-4D97-AF65-F5344CB8AC3E}">
        <p14:creationId xmlns:p14="http://schemas.microsoft.com/office/powerpoint/2010/main" val="123590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Images : DETECTION &amp; DESCRIPTION DE FEATURES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3142" y="1894280"/>
            <a:ext cx="5072792" cy="4827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La détection se fait par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comparaison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 de résultats de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filtrage gaussien successifs </a:t>
            </a:r>
            <a:b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</a:b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(DOG - Difference of Gaussian).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Les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extremum locaux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de ces DOG, après élimination de bords instables, donnent les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features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Cette analyse se fait à différentes échelles de zoom de l’image (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octaves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Le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descripteur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est composé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d’histogrammes normalisés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des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directions du gradient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 dans un voisinage du point d’intérêt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Ces directions sont mesurées relativement à une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direction principale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 dans le voisinage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La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taille du voisinage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est fixée relativement à l’échelle de détection du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Le descripteur est composé de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128 valeurs entières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Les mêmes points SIFT apparaissent après rotation ou zoom de l’image, et leurs descripteurs sont proches.</a:t>
            </a:r>
          </a:p>
          <a:p>
            <a:pPr lvl="1"/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19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494" y="1111031"/>
            <a:ext cx="4120086" cy="411957"/>
          </a:xfrm>
        </p:spPr>
        <p:txBody>
          <a:bodyPr rtlCol="0"/>
          <a:lstStyle/>
          <a:p>
            <a:pPr rtl="0"/>
            <a:r>
              <a:rPr lang="fr-FR" b="1" dirty="0"/>
              <a:t>SIFT : Principes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5F0C06E-66B2-4BAB-9E53-EA970DBD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365" y="1578909"/>
            <a:ext cx="1112056" cy="9560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1F2DB3-3F31-4ABE-9765-EC509C924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67" y="1133723"/>
            <a:ext cx="1325733" cy="205326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31E4B83-D087-4A21-AC83-DA7F8C321B6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480421" y="1496370"/>
            <a:ext cx="761660" cy="560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94027C3-9E41-4D3A-A97A-AF39582A994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480421" y="2056957"/>
            <a:ext cx="76166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624F3D5-D7FE-4E4A-9904-9324ED22CE1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480421" y="2056958"/>
            <a:ext cx="761660" cy="3906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CF88830-D092-4ED7-A94A-97C3717ADED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480421" y="2056958"/>
            <a:ext cx="691657" cy="8921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2D47D75-2A3D-4C6D-B863-F3C3BAE1C016}"/>
              </a:ext>
            </a:extLst>
          </p:cNvPr>
          <p:cNvCxnSpPr>
            <a:cxnSpLocks/>
          </p:cNvCxnSpPr>
          <p:nvPr/>
        </p:nvCxnSpPr>
        <p:spPr>
          <a:xfrm>
            <a:off x="8751768" y="1421226"/>
            <a:ext cx="320999" cy="1502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F3600AE-E7BD-4A6B-9612-7ED7ADF87536}"/>
              </a:ext>
            </a:extLst>
          </p:cNvPr>
          <p:cNvCxnSpPr>
            <a:cxnSpLocks/>
          </p:cNvCxnSpPr>
          <p:nvPr/>
        </p:nvCxnSpPr>
        <p:spPr>
          <a:xfrm flipV="1">
            <a:off x="8734283" y="1723914"/>
            <a:ext cx="327256" cy="2495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5DD0BC3-6E77-4D31-BBDA-2F2F7CBA9398}"/>
              </a:ext>
            </a:extLst>
          </p:cNvPr>
          <p:cNvCxnSpPr>
            <a:cxnSpLocks/>
          </p:cNvCxnSpPr>
          <p:nvPr/>
        </p:nvCxnSpPr>
        <p:spPr>
          <a:xfrm>
            <a:off x="8751768" y="2024179"/>
            <a:ext cx="320999" cy="1502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C8496A8-9C7C-4124-B80A-A4A337C02626}"/>
              </a:ext>
            </a:extLst>
          </p:cNvPr>
          <p:cNvCxnSpPr>
            <a:cxnSpLocks/>
          </p:cNvCxnSpPr>
          <p:nvPr/>
        </p:nvCxnSpPr>
        <p:spPr>
          <a:xfrm flipV="1">
            <a:off x="8751768" y="2271880"/>
            <a:ext cx="309771" cy="1821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F45804A-6B31-40C6-8967-6E5856016055}"/>
              </a:ext>
            </a:extLst>
          </p:cNvPr>
          <p:cNvCxnSpPr>
            <a:cxnSpLocks/>
          </p:cNvCxnSpPr>
          <p:nvPr/>
        </p:nvCxnSpPr>
        <p:spPr>
          <a:xfrm>
            <a:off x="8722768" y="2531091"/>
            <a:ext cx="320999" cy="1502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651CBB-6D75-408D-A41D-25C106AB8539}"/>
              </a:ext>
            </a:extLst>
          </p:cNvPr>
          <p:cNvCxnSpPr>
            <a:cxnSpLocks/>
          </p:cNvCxnSpPr>
          <p:nvPr/>
        </p:nvCxnSpPr>
        <p:spPr>
          <a:xfrm flipV="1">
            <a:off x="8733996" y="2769939"/>
            <a:ext cx="309771" cy="1821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igne Moins 36">
            <a:extLst>
              <a:ext uri="{FF2B5EF4-FFF2-40B4-BE49-F238E27FC236}">
                <a16:creationId xmlns:a16="http://schemas.microsoft.com/office/drawing/2014/main" id="{18FCF121-1625-4306-B3F1-9F731B8E2427}"/>
              </a:ext>
            </a:extLst>
          </p:cNvPr>
          <p:cNvSpPr/>
          <p:nvPr/>
        </p:nvSpPr>
        <p:spPr>
          <a:xfrm>
            <a:off x="9084564" y="1573982"/>
            <a:ext cx="301359" cy="165064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Signe Moins 37">
            <a:extLst>
              <a:ext uri="{FF2B5EF4-FFF2-40B4-BE49-F238E27FC236}">
                <a16:creationId xmlns:a16="http://schemas.microsoft.com/office/drawing/2014/main" id="{244F4A8B-1E62-43D5-A123-89C5121D605C}"/>
              </a:ext>
            </a:extLst>
          </p:cNvPr>
          <p:cNvSpPr/>
          <p:nvPr/>
        </p:nvSpPr>
        <p:spPr>
          <a:xfrm>
            <a:off x="9084563" y="2149380"/>
            <a:ext cx="301359" cy="165064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Signe Moins 38">
            <a:extLst>
              <a:ext uri="{FF2B5EF4-FFF2-40B4-BE49-F238E27FC236}">
                <a16:creationId xmlns:a16="http://schemas.microsoft.com/office/drawing/2014/main" id="{EB3ACCE2-3529-4686-85C2-D61897BD64A3}"/>
              </a:ext>
            </a:extLst>
          </p:cNvPr>
          <p:cNvSpPr/>
          <p:nvPr/>
        </p:nvSpPr>
        <p:spPr>
          <a:xfrm>
            <a:off x="9084562" y="2642246"/>
            <a:ext cx="301359" cy="165064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135E864-984C-4F86-93B9-506797D9CF96}"/>
              </a:ext>
            </a:extLst>
          </p:cNvPr>
          <p:cNvCxnSpPr>
            <a:cxnSpLocks/>
          </p:cNvCxnSpPr>
          <p:nvPr/>
        </p:nvCxnSpPr>
        <p:spPr>
          <a:xfrm>
            <a:off x="9470428" y="1653842"/>
            <a:ext cx="1652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31D85B2-BF21-4534-8581-B83420E88DFA}"/>
              </a:ext>
            </a:extLst>
          </p:cNvPr>
          <p:cNvCxnSpPr>
            <a:cxnSpLocks/>
          </p:cNvCxnSpPr>
          <p:nvPr/>
        </p:nvCxnSpPr>
        <p:spPr>
          <a:xfrm>
            <a:off x="9461538" y="2231912"/>
            <a:ext cx="1652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F36600A-439E-4EAB-89EE-B9F31FF8CF91}"/>
              </a:ext>
            </a:extLst>
          </p:cNvPr>
          <p:cNvCxnSpPr>
            <a:cxnSpLocks/>
          </p:cNvCxnSpPr>
          <p:nvPr/>
        </p:nvCxnSpPr>
        <p:spPr>
          <a:xfrm>
            <a:off x="9461538" y="2722106"/>
            <a:ext cx="1652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419BDB67-E7C1-4A13-8F0E-E9357C808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960" y="1351577"/>
            <a:ext cx="2639429" cy="149549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69826C6-F05A-452A-9924-AD2541277FA4}"/>
              </a:ext>
            </a:extLst>
          </p:cNvPr>
          <p:cNvSpPr/>
          <p:nvPr/>
        </p:nvSpPr>
        <p:spPr>
          <a:xfrm>
            <a:off x="11626988" y="2118377"/>
            <a:ext cx="74645" cy="839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E5F452-558D-4BA8-8389-EB1EA66F2F67}"/>
              </a:ext>
            </a:extLst>
          </p:cNvPr>
          <p:cNvSpPr/>
          <p:nvPr/>
        </p:nvSpPr>
        <p:spPr>
          <a:xfrm>
            <a:off x="9470428" y="3212300"/>
            <a:ext cx="180000" cy="180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6485E3-A935-4329-8E8D-866515AE93D9}"/>
              </a:ext>
            </a:extLst>
          </p:cNvPr>
          <p:cNvSpPr txBox="1"/>
          <p:nvPr/>
        </p:nvSpPr>
        <p:spPr>
          <a:xfrm>
            <a:off x="9650428" y="3040690"/>
            <a:ext cx="205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Point d’intérêt </a:t>
            </a:r>
            <a:br>
              <a:rPr lang="fr-FR" sz="1400" dirty="0"/>
            </a:br>
            <a:r>
              <a:rPr lang="fr-FR" sz="1400" dirty="0"/>
              <a:t>(feature)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32E8A7C6-5550-4AE8-971B-D594C2BC5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063" y="4061779"/>
            <a:ext cx="2463970" cy="121844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6D652FD-6699-477B-8D04-AE7D5524CB07}"/>
              </a:ext>
            </a:extLst>
          </p:cNvPr>
          <p:cNvSpPr/>
          <p:nvPr/>
        </p:nvSpPr>
        <p:spPr>
          <a:xfrm>
            <a:off x="6775556" y="4056833"/>
            <a:ext cx="572976" cy="614169"/>
          </a:xfrm>
          <a:prstGeom prst="rect">
            <a:avLst/>
          </a:prstGeom>
          <a:noFill/>
          <a:ln w="28575">
            <a:solidFill>
              <a:srgbClr val="E68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8E622D-AD3C-483E-9498-C037387BEB4A}"/>
              </a:ext>
            </a:extLst>
          </p:cNvPr>
          <p:cNvSpPr/>
          <p:nvPr/>
        </p:nvSpPr>
        <p:spPr>
          <a:xfrm>
            <a:off x="7370040" y="4061779"/>
            <a:ext cx="594484" cy="598095"/>
          </a:xfrm>
          <a:prstGeom prst="rect">
            <a:avLst/>
          </a:prstGeom>
          <a:noFill/>
          <a:ln w="28575">
            <a:solidFill>
              <a:srgbClr val="E68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C45FBB-6B9A-4B85-B764-26EB51FA86C0}"/>
              </a:ext>
            </a:extLst>
          </p:cNvPr>
          <p:cNvSpPr/>
          <p:nvPr/>
        </p:nvSpPr>
        <p:spPr>
          <a:xfrm>
            <a:off x="7370040" y="4659874"/>
            <a:ext cx="594484" cy="598095"/>
          </a:xfrm>
          <a:prstGeom prst="rect">
            <a:avLst/>
          </a:prstGeom>
          <a:noFill/>
          <a:ln w="28575">
            <a:solidFill>
              <a:srgbClr val="E68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C1708D-650D-41A5-88C4-0E3948AECF2D}"/>
              </a:ext>
            </a:extLst>
          </p:cNvPr>
          <p:cNvSpPr/>
          <p:nvPr/>
        </p:nvSpPr>
        <p:spPr>
          <a:xfrm>
            <a:off x="6775556" y="4654928"/>
            <a:ext cx="594484" cy="598095"/>
          </a:xfrm>
          <a:prstGeom prst="rect">
            <a:avLst/>
          </a:prstGeom>
          <a:noFill/>
          <a:ln w="28575">
            <a:solidFill>
              <a:srgbClr val="E68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39201E-B095-43F7-BA65-B363B5A421DC}"/>
              </a:ext>
            </a:extLst>
          </p:cNvPr>
          <p:cNvSpPr/>
          <p:nvPr/>
        </p:nvSpPr>
        <p:spPr>
          <a:xfrm>
            <a:off x="7106968" y="4394303"/>
            <a:ext cx="569160" cy="5677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81523BAB-7A1C-4591-AEA2-EED1881D9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654" y="3595948"/>
            <a:ext cx="3348816" cy="209680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0D20E75-7B13-44EB-9F1E-F98BF8B3E125}"/>
              </a:ext>
            </a:extLst>
          </p:cNvPr>
          <p:cNvSpPr/>
          <p:nvPr/>
        </p:nvSpPr>
        <p:spPr>
          <a:xfrm>
            <a:off x="8446162" y="4080331"/>
            <a:ext cx="796311" cy="749361"/>
          </a:xfrm>
          <a:prstGeom prst="rect">
            <a:avLst/>
          </a:prstGeom>
          <a:noFill/>
          <a:ln w="28575">
            <a:solidFill>
              <a:srgbClr val="E68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90A06A-754E-431F-A96D-2A045FF2B4FD}"/>
              </a:ext>
            </a:extLst>
          </p:cNvPr>
          <p:cNvSpPr/>
          <p:nvPr/>
        </p:nvSpPr>
        <p:spPr>
          <a:xfrm>
            <a:off x="9252272" y="4080331"/>
            <a:ext cx="796311" cy="749361"/>
          </a:xfrm>
          <a:prstGeom prst="rect">
            <a:avLst/>
          </a:prstGeom>
          <a:noFill/>
          <a:ln w="28575">
            <a:solidFill>
              <a:srgbClr val="E68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BA9B89-E1A2-45E5-A818-D4B0AC63D077}"/>
              </a:ext>
            </a:extLst>
          </p:cNvPr>
          <p:cNvSpPr/>
          <p:nvPr/>
        </p:nvSpPr>
        <p:spPr>
          <a:xfrm>
            <a:off x="8455961" y="4835511"/>
            <a:ext cx="796311" cy="749361"/>
          </a:xfrm>
          <a:prstGeom prst="rect">
            <a:avLst/>
          </a:prstGeom>
          <a:noFill/>
          <a:ln w="28575">
            <a:solidFill>
              <a:srgbClr val="E68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DB9280-2563-4495-ACEF-B68F6130E4D8}"/>
              </a:ext>
            </a:extLst>
          </p:cNvPr>
          <p:cNvSpPr/>
          <p:nvPr/>
        </p:nvSpPr>
        <p:spPr>
          <a:xfrm>
            <a:off x="9242473" y="4835255"/>
            <a:ext cx="796311" cy="749361"/>
          </a:xfrm>
          <a:prstGeom prst="rect">
            <a:avLst/>
          </a:prstGeom>
          <a:noFill/>
          <a:ln w="28575">
            <a:solidFill>
              <a:srgbClr val="E68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1EF5D57-CE18-4796-8DE5-695D49466654}"/>
              </a:ext>
            </a:extLst>
          </p:cNvPr>
          <p:cNvSpPr txBox="1"/>
          <p:nvPr/>
        </p:nvSpPr>
        <p:spPr>
          <a:xfrm>
            <a:off x="10651457" y="5692757"/>
            <a:ext cx="135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descripteur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0F614C-2AA5-4C25-ADE1-6D3E1B473615}"/>
              </a:ext>
            </a:extLst>
          </p:cNvPr>
          <p:cNvSpPr/>
          <p:nvPr/>
        </p:nvSpPr>
        <p:spPr>
          <a:xfrm>
            <a:off x="5849748" y="4611124"/>
            <a:ext cx="74645" cy="839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74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504" y="1258162"/>
            <a:ext cx="3139440" cy="518578"/>
          </a:xfrm>
        </p:spPr>
        <p:txBody>
          <a:bodyPr rtlCol="0"/>
          <a:lstStyle/>
          <a:p>
            <a:pPr rtl="0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504" y="2156635"/>
            <a:ext cx="5933304" cy="74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AutoNum type="arabicPeriod"/>
            </a:pPr>
            <a:r>
              <a:rPr lang="fr-FR" sz="2400" b="1" dirty="0"/>
              <a:t>Problématique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988503" y="2901655"/>
            <a:ext cx="6181134" cy="480717"/>
          </a:xfrm>
        </p:spPr>
        <p:txBody>
          <a:bodyPr rtlCol="0">
            <a:normAutofit/>
          </a:bodyPr>
          <a:lstStyle/>
          <a:p>
            <a:pPr rtl="0"/>
            <a:r>
              <a:rPr lang="fr-FR" sz="2400" b="1" dirty="0"/>
              <a:t>2. Segmentation à partir du texte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D51D237E-9386-4106-9EE4-40AF19C79ACA}"/>
              </a:ext>
            </a:extLst>
          </p:cNvPr>
          <p:cNvSpPr txBox="1">
            <a:spLocks/>
          </p:cNvSpPr>
          <p:nvPr/>
        </p:nvSpPr>
        <p:spPr>
          <a:xfrm>
            <a:off x="2988501" y="4391695"/>
            <a:ext cx="8365297" cy="860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4. Segmentation à partir du texte et des images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E7D84264-05F1-4467-ACBA-3B143EF9B9BE}"/>
              </a:ext>
            </a:extLst>
          </p:cNvPr>
          <p:cNvSpPr txBox="1">
            <a:spLocks/>
          </p:cNvSpPr>
          <p:nvPr/>
        </p:nvSpPr>
        <p:spPr>
          <a:xfrm>
            <a:off x="2988502" y="3646675"/>
            <a:ext cx="8086847" cy="5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3. Segmentation à partir des images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339816B-A214-4C0B-8BE9-A74467F0D423}"/>
              </a:ext>
            </a:extLst>
          </p:cNvPr>
          <p:cNvSpPr txBox="1">
            <a:spLocks/>
          </p:cNvSpPr>
          <p:nvPr/>
        </p:nvSpPr>
        <p:spPr>
          <a:xfrm>
            <a:off x="2988503" y="5136715"/>
            <a:ext cx="5933305" cy="650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6680" y="1894280"/>
            <a:ext cx="8660266" cy="4827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Exemple d’une image après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 prétraitement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puis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extraction de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Pour l’image suivante, on obtient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73 descripteurs </a:t>
            </a:r>
            <a:r>
              <a:rPr lang="fr-FR" dirty="0">
                <a:solidFill>
                  <a:srgbClr val="202124"/>
                </a:solidFill>
                <a:latin typeface="arial" panose="020B0604020202020204" pitchFamily="34" charset="0"/>
              </a:rPr>
              <a:t>composés de </a:t>
            </a:r>
            <a:r>
              <a:rPr lang="fr-FR" b="1" dirty="0">
                <a:solidFill>
                  <a:srgbClr val="202124"/>
                </a:solidFill>
                <a:latin typeface="arial" panose="020B0604020202020204" pitchFamily="34" charset="0"/>
              </a:rPr>
              <a:t>128 valeurs </a:t>
            </a:r>
          </a:p>
          <a:p>
            <a:pPr lvl="1"/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20</a:t>
            </a:fld>
            <a:endParaRPr lang="fr-FR" dirty="0"/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975BA1C-53F2-4A6D-B1FE-80163B31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621" y="1241781"/>
            <a:ext cx="4120086" cy="411957"/>
          </a:xfrm>
        </p:spPr>
        <p:txBody>
          <a:bodyPr rtlCol="0"/>
          <a:lstStyle/>
          <a:p>
            <a:pPr rtl="0"/>
            <a:r>
              <a:rPr lang="fr-FR" b="1" dirty="0"/>
              <a:t>SIFT : EXEMPLE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2460BD-A1AF-461E-9039-1CE2BD61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15" y="2911173"/>
            <a:ext cx="2241348" cy="21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22B003-A350-438D-BAB6-87098CCA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80" y="2999570"/>
            <a:ext cx="3079392" cy="19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9F48DC2-7691-4B49-94D4-7A24A8CAB4C3}"/>
              </a:ext>
            </a:extLst>
          </p:cNvPr>
          <p:cNvSpPr/>
          <p:nvPr/>
        </p:nvSpPr>
        <p:spPr>
          <a:xfrm>
            <a:off x="5196292" y="3848247"/>
            <a:ext cx="1469876" cy="2734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32D6C756-6052-4936-9EEC-BF11FC81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Images : DETECTION &amp; DESCRIPTION DE FEATURES</a:t>
            </a:r>
          </a:p>
        </p:txBody>
      </p:sp>
    </p:spTree>
    <p:extLst>
      <p:ext uri="{BB962C8B-B14F-4D97-AF65-F5344CB8AC3E}">
        <p14:creationId xmlns:p14="http://schemas.microsoft.com/office/powerpoint/2010/main" val="362556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35626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PIPELINE Traitement des images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21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22" y="3512321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1542866" y="2734654"/>
            <a:ext cx="2494629" cy="246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1796095" y="2846137"/>
            <a:ext cx="20897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Conversion en niveau de gris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Suppression du bruit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Egalisation de l’histogramme</a:t>
            </a:r>
          </a:p>
          <a:p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Redimensionnement de l’image 255 x 255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1936134" y="2165035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9774" y="1721809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37495" y="3969522"/>
            <a:ext cx="540316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9069" y="2623350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419598" y="3010860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4560275" y="3618002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SIFT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8226" y="2212848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268911" y="2791006"/>
            <a:ext cx="172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CLUSTERING &amp; DIM. REDUCTION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373746" y="3925163"/>
            <a:ext cx="597868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231350" y="4498728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8330" y="2187918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104423" y="2788822"/>
            <a:ext cx="1660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EVALUATION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204" y="3181826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45463" y="4769740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9229026" y="3925163"/>
            <a:ext cx="454178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64F7D72-0791-4FA2-B8F2-BD06E074EE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9" y="5471460"/>
            <a:ext cx="629361" cy="776211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73E57AFD-3680-4071-AF3D-C6BE93CDB50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026522" y="3969521"/>
            <a:ext cx="516344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C25285C-E54E-49E8-822D-89ADA4B469DE}"/>
              </a:ext>
            </a:extLst>
          </p:cNvPr>
          <p:cNvSpPr/>
          <p:nvPr/>
        </p:nvSpPr>
        <p:spPr>
          <a:xfrm>
            <a:off x="7081019" y="3512321"/>
            <a:ext cx="2097839" cy="836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A9EFD2-D820-4D47-8616-47DEC362E069}"/>
              </a:ext>
            </a:extLst>
          </p:cNvPr>
          <p:cNvSpPr/>
          <p:nvPr/>
        </p:nvSpPr>
        <p:spPr>
          <a:xfrm>
            <a:off x="7182064" y="3590218"/>
            <a:ext cx="1813471" cy="614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Cluster de descripteurs</a:t>
            </a:r>
          </a:p>
        </p:txBody>
      </p:sp>
    </p:spTree>
    <p:extLst>
      <p:ext uri="{BB962C8B-B14F-4D97-AF65-F5344CB8AC3E}">
        <p14:creationId xmlns:p14="http://schemas.microsoft.com/office/powerpoint/2010/main" val="364376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Images : EXPLOITATION DES FEAtURES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903" y="1418398"/>
            <a:ext cx="4499897" cy="47357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02124"/>
                </a:solidFill>
                <a:latin typeface="arial" panose="020B0604020202020204" pitchFamily="34" charset="0"/>
              </a:rPr>
              <a:t> Utilisation des descripteurs pour classifier des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202124"/>
                </a:solidFill>
                <a:latin typeface="arial" panose="020B0604020202020204" pitchFamily="34" charset="0"/>
              </a:rPr>
              <a:t>Création des clusters de descripteurs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02124"/>
                </a:solidFill>
                <a:latin typeface="arial" panose="020B0604020202020204" pitchFamily="34" charset="0"/>
              </a:rPr>
              <a:t>Utilisation de MiniBatchKMeans pour obtenir des temps de traitement raisonnables (k fixé à 595</a:t>
            </a:r>
            <a:r>
              <a:rPr lang="fr-FR" sz="1600" dirty="0">
                <a:solidFill>
                  <a:srgbClr val="20212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fr-FR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Pour chaque image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prédiction des numéros de cluster de chaque descripteur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création d'un histogramme = comptage pour chaque numéro de cluster du nombre de descripteurs de l'image</a:t>
            </a:r>
          </a:p>
          <a:p>
            <a:pPr lvl="1" algn="l"/>
            <a:endParaRPr lang="fr-F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i="0" dirty="0">
                <a:solidFill>
                  <a:srgbClr val="000000"/>
                </a:solidFill>
                <a:effectLst/>
                <a:latin typeface="Helvetica Neue"/>
              </a:rPr>
              <a:t>Features d'une image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= Histogramme d'une image = Comptage pour une image du nombre de descripteurs par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22</a:t>
            </a:fld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4650D2-AAEE-4286-94B9-E55AB8E350E3}"/>
              </a:ext>
            </a:extLst>
          </p:cNvPr>
          <p:cNvSpPr/>
          <p:nvPr/>
        </p:nvSpPr>
        <p:spPr>
          <a:xfrm>
            <a:off x="1169031" y="5091532"/>
            <a:ext cx="4120087" cy="7988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427FDB1-2B6F-416D-931E-87AEA970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93" y="1617695"/>
            <a:ext cx="5858358" cy="27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que 23" descr="Base de données">
            <a:extLst>
              <a:ext uri="{FF2B5EF4-FFF2-40B4-BE49-F238E27FC236}">
                <a16:creationId xmlns:a16="http://schemas.microsoft.com/office/drawing/2014/main" id="{B4755694-3747-4B52-9957-15A2CAC84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2221" y="4717851"/>
            <a:ext cx="1125841" cy="1125841"/>
          </a:xfrm>
          <a:prstGeom prst="rect">
            <a:avLst/>
          </a:prstGeom>
        </p:spPr>
      </p:pic>
      <p:pic>
        <p:nvPicPr>
          <p:cNvPr id="25" name="Graphique 24" descr="Base de données">
            <a:extLst>
              <a:ext uri="{FF2B5EF4-FFF2-40B4-BE49-F238E27FC236}">
                <a16:creationId xmlns:a16="http://schemas.microsoft.com/office/drawing/2014/main" id="{90238173-7845-4547-B124-6139E3A4B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3190" y="4922949"/>
            <a:ext cx="715643" cy="715643"/>
          </a:xfrm>
          <a:prstGeom prst="rect">
            <a:avLst/>
          </a:prstGeom>
        </p:spPr>
      </p:pic>
      <p:pic>
        <p:nvPicPr>
          <p:cNvPr id="26" name="Graphique 25" descr="Base de données">
            <a:extLst>
              <a:ext uri="{FF2B5EF4-FFF2-40B4-BE49-F238E27FC236}">
                <a16:creationId xmlns:a16="http://schemas.microsoft.com/office/drawing/2014/main" id="{6ADE0E4B-C8C9-4407-88AB-46E7171A9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9298" y="4985703"/>
            <a:ext cx="505237" cy="50523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275EBDC-4020-414F-9637-8D8A97BD41A0}"/>
              </a:ext>
            </a:extLst>
          </p:cNvPr>
          <p:cNvSpPr txBox="1"/>
          <p:nvPr/>
        </p:nvSpPr>
        <p:spPr>
          <a:xfrm>
            <a:off x="6114570" y="5830982"/>
            <a:ext cx="158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Avant </a:t>
            </a:r>
            <a:r>
              <a:rPr lang="fr-FR" sz="1200" dirty="0"/>
              <a:t>PCA : </a:t>
            </a:r>
          </a:p>
          <a:p>
            <a:pPr algn="ctr"/>
            <a:r>
              <a:rPr lang="fr-FR" sz="1200" dirty="0"/>
              <a:t>1050 lignes, 595 colonnes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77043FF-CAD2-4B5D-B293-E3D19F0ACB32}"/>
              </a:ext>
            </a:extLst>
          </p:cNvPr>
          <p:cNvSpPr txBox="1"/>
          <p:nvPr/>
        </p:nvSpPr>
        <p:spPr>
          <a:xfrm>
            <a:off x="8428482" y="5683020"/>
            <a:ext cx="114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Après </a:t>
            </a:r>
            <a:r>
              <a:rPr lang="fr-FR" sz="1200" dirty="0"/>
              <a:t>PCA : </a:t>
            </a:r>
          </a:p>
          <a:p>
            <a:pPr algn="ctr"/>
            <a:r>
              <a:rPr lang="fr-FR" sz="1200" dirty="0"/>
              <a:t>1050 lignes, 475 colonnes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67BEFB7-5BA1-4124-A2B4-22E53E5BAFAB}"/>
              </a:ext>
            </a:extLst>
          </p:cNvPr>
          <p:cNvSpPr txBox="1"/>
          <p:nvPr/>
        </p:nvSpPr>
        <p:spPr>
          <a:xfrm>
            <a:off x="10283770" y="5500701"/>
            <a:ext cx="132521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Après T-SNE</a:t>
            </a:r>
            <a:r>
              <a:rPr lang="fr-FR" sz="1200" dirty="0"/>
              <a:t> : </a:t>
            </a:r>
          </a:p>
          <a:p>
            <a:pPr algn="ctr"/>
            <a:r>
              <a:rPr lang="fr-FR" sz="1200" dirty="0"/>
              <a:t>1050 lignes, 2 colonnes</a:t>
            </a:r>
            <a:br>
              <a:rPr lang="fr-FR" sz="1200" dirty="0"/>
            </a:br>
            <a:r>
              <a:rPr lang="fr-FR" sz="1200" dirty="0"/>
              <a:t>(tsne1 &amp; tsne2)</a:t>
            </a:r>
          </a:p>
          <a:p>
            <a:pPr algn="ctr"/>
            <a:r>
              <a:rPr lang="fr-FR" sz="1400" dirty="0"/>
              <a:t> 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8C4FA09-28D5-4788-B79B-2D99F4D04394}"/>
              </a:ext>
            </a:extLst>
          </p:cNvPr>
          <p:cNvCxnSpPr>
            <a:cxnSpLocks/>
          </p:cNvCxnSpPr>
          <p:nvPr/>
        </p:nvCxnSpPr>
        <p:spPr>
          <a:xfrm flipV="1">
            <a:off x="7444281" y="5277572"/>
            <a:ext cx="1145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AE29544-5344-4F1F-947C-E9CFD53C9954}"/>
              </a:ext>
            </a:extLst>
          </p:cNvPr>
          <p:cNvCxnSpPr>
            <a:cxnSpLocks/>
          </p:cNvCxnSpPr>
          <p:nvPr/>
        </p:nvCxnSpPr>
        <p:spPr>
          <a:xfrm flipV="1">
            <a:off x="9466537" y="5258464"/>
            <a:ext cx="1145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4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35626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PIPELINE Traitement des images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23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22" y="3512321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1542866" y="2734654"/>
            <a:ext cx="2494629" cy="246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1796095" y="2846137"/>
            <a:ext cx="20897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Conversion en niveau de gris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Suppression du bruit</a:t>
            </a:r>
            <a:b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Egalisation de l’histogramme</a:t>
            </a:r>
          </a:p>
          <a:p>
            <a:endParaRPr lang="fr-FR" sz="1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Redimensionnement de l’image 255 x 255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1936134" y="2165035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9774" y="1721809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37495" y="3969522"/>
            <a:ext cx="540316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9069" y="2623350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419598" y="3010860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4560275" y="3618002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SIFT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8226" y="2212848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268911" y="2791006"/>
            <a:ext cx="172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CLUSTERING &amp; DIM. REDUCTION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373746" y="3925163"/>
            <a:ext cx="597868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231350" y="4498728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8330" y="2187918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104423" y="2788822"/>
            <a:ext cx="1660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EVALUATION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204" y="3181826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45463" y="4769740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9229026" y="3925163"/>
            <a:ext cx="454178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64F7D72-0791-4FA2-B8F2-BD06E074EE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9" y="5471460"/>
            <a:ext cx="629361" cy="776211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73E57AFD-3680-4071-AF3D-C6BE93CDB50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026522" y="3969521"/>
            <a:ext cx="516344" cy="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C25285C-E54E-49E8-822D-89ADA4B469DE}"/>
              </a:ext>
            </a:extLst>
          </p:cNvPr>
          <p:cNvSpPr/>
          <p:nvPr/>
        </p:nvSpPr>
        <p:spPr>
          <a:xfrm>
            <a:off x="9814654" y="3127376"/>
            <a:ext cx="2097839" cy="2067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A9EFD2-D820-4D47-8616-47DEC362E069}"/>
              </a:ext>
            </a:extLst>
          </p:cNvPr>
          <p:cNvSpPr/>
          <p:nvPr/>
        </p:nvSpPr>
        <p:spPr>
          <a:xfrm>
            <a:off x="7182064" y="3590218"/>
            <a:ext cx="1813471" cy="614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Cluster de descripteurs</a:t>
            </a:r>
          </a:p>
        </p:txBody>
      </p:sp>
    </p:spTree>
    <p:extLst>
      <p:ext uri="{BB962C8B-B14F-4D97-AF65-F5344CB8AC3E}">
        <p14:creationId xmlns:p14="http://schemas.microsoft.com/office/powerpoint/2010/main" val="197318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RESULTATS DU CLUSTERING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24</a:t>
            </a:fld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4962D5-12B8-4199-BADB-356EB745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5" y="1231099"/>
            <a:ext cx="6507267" cy="386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❌ Croix Emoji">
            <a:extLst>
              <a:ext uri="{FF2B5EF4-FFF2-40B4-BE49-F238E27FC236}">
                <a16:creationId xmlns:a16="http://schemas.microsoft.com/office/drawing/2014/main" id="{2E3636F4-EC98-4A9C-9AF0-6581BE8C8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99" y="2907542"/>
            <a:ext cx="521458" cy="52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433DC96-A9BB-4673-A3A6-26A4A0F3B28D}"/>
              </a:ext>
            </a:extLst>
          </p:cNvPr>
          <p:cNvSpPr txBox="1"/>
          <p:nvPr/>
        </p:nvSpPr>
        <p:spPr>
          <a:xfrm>
            <a:off x="8610600" y="3551028"/>
            <a:ext cx="969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ARI </a:t>
            </a:r>
            <a:r>
              <a:rPr lang="fr-FR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fr-FR" b="1" dirty="0">
                <a:solidFill>
                  <a:srgbClr val="C00000"/>
                </a:solidFill>
              </a:rPr>
              <a:t> 0</a:t>
            </a:r>
          </a:p>
        </p:txBody>
      </p:sp>
      <p:sp>
        <p:nvSpPr>
          <p:cNvPr id="16" name="Espace réservé du contenu 6">
            <a:extLst>
              <a:ext uri="{FF2B5EF4-FFF2-40B4-BE49-F238E27FC236}">
                <a16:creationId xmlns:a16="http://schemas.microsoft.com/office/drawing/2014/main" id="{2674DCDD-1DB2-4159-94E3-D5601E70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9072" y="5125841"/>
            <a:ext cx="3760151" cy="1129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fr-FR" sz="16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202124"/>
                </a:solidFill>
              </a:rPr>
              <a:t> </a:t>
            </a:r>
            <a:r>
              <a:rPr lang="fr-FR" sz="1600" dirty="0">
                <a:solidFill>
                  <a:srgbClr val="202124"/>
                </a:solidFill>
              </a:rPr>
              <a:t>Nécessité de </a:t>
            </a:r>
            <a:r>
              <a:rPr lang="fr-FR" sz="1600" b="1" dirty="0">
                <a:solidFill>
                  <a:srgbClr val="202124"/>
                </a:solidFill>
              </a:rPr>
              <a:t>combiner</a:t>
            </a:r>
            <a:r>
              <a:rPr lang="fr-FR" sz="1600" dirty="0">
                <a:solidFill>
                  <a:srgbClr val="202124"/>
                </a:solidFill>
              </a:rPr>
              <a:t> les </a:t>
            </a:r>
            <a:r>
              <a:rPr lang="fr-FR" sz="1600" b="1" dirty="0">
                <a:solidFill>
                  <a:srgbClr val="202124"/>
                </a:solidFill>
              </a:rPr>
              <a:t>données    textuelles </a:t>
            </a:r>
            <a:r>
              <a:rPr lang="fr-FR" sz="1600" dirty="0">
                <a:solidFill>
                  <a:srgbClr val="202124"/>
                </a:solidFill>
              </a:rPr>
              <a:t>aux </a:t>
            </a:r>
            <a:r>
              <a:rPr lang="fr-FR" sz="1600" b="1" dirty="0">
                <a:solidFill>
                  <a:srgbClr val="202124"/>
                </a:solidFill>
              </a:rPr>
              <a:t>features des images</a:t>
            </a:r>
          </a:p>
          <a:p>
            <a:pPr lvl="1"/>
            <a:endParaRPr lang="fr-F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8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7781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Exploitation TEXTES &amp; IMAGES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25</a:t>
            </a:fld>
            <a:endParaRPr lang="fr-FR" dirty="0"/>
          </a:p>
        </p:txBody>
      </p:sp>
      <p:pic>
        <p:nvPicPr>
          <p:cNvPr id="24" name="Graphique 23" descr="Base de données">
            <a:extLst>
              <a:ext uri="{FF2B5EF4-FFF2-40B4-BE49-F238E27FC236}">
                <a16:creationId xmlns:a16="http://schemas.microsoft.com/office/drawing/2014/main" id="{B4755694-3747-4B52-9957-15A2CAC84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6120" y="1059679"/>
            <a:ext cx="963643" cy="963643"/>
          </a:xfrm>
          <a:prstGeom prst="rect">
            <a:avLst/>
          </a:prstGeom>
        </p:spPr>
      </p:pic>
      <p:pic>
        <p:nvPicPr>
          <p:cNvPr id="25" name="Graphique 24" descr="Base de données">
            <a:extLst>
              <a:ext uri="{FF2B5EF4-FFF2-40B4-BE49-F238E27FC236}">
                <a16:creationId xmlns:a16="http://schemas.microsoft.com/office/drawing/2014/main" id="{90238173-7845-4547-B124-6139E3A4B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7992" y="1205680"/>
            <a:ext cx="612542" cy="612542"/>
          </a:xfrm>
          <a:prstGeom prst="rect">
            <a:avLst/>
          </a:prstGeom>
        </p:spPr>
      </p:pic>
      <p:pic>
        <p:nvPicPr>
          <p:cNvPr id="26" name="Graphique 25" descr="Base de données">
            <a:extLst>
              <a:ext uri="{FF2B5EF4-FFF2-40B4-BE49-F238E27FC236}">
                <a16:creationId xmlns:a16="http://schemas.microsoft.com/office/drawing/2014/main" id="{6ADE0E4B-C8C9-4407-88AB-46E7171A9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3788" y="1238122"/>
            <a:ext cx="432448" cy="43244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275EBDC-4020-414F-9637-8D8A97BD41A0}"/>
              </a:ext>
            </a:extLst>
          </p:cNvPr>
          <p:cNvSpPr txBox="1"/>
          <p:nvPr/>
        </p:nvSpPr>
        <p:spPr>
          <a:xfrm>
            <a:off x="3402521" y="1919677"/>
            <a:ext cx="127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Avant PCA : </a:t>
            </a:r>
          </a:p>
          <a:p>
            <a:pPr algn="ctr"/>
            <a:r>
              <a:rPr lang="fr-FR" sz="1200" dirty="0"/>
              <a:t>1050 lignes, </a:t>
            </a:r>
            <a:r>
              <a:rPr lang="fr-FR" sz="1200" b="1" dirty="0"/>
              <a:t>5231</a:t>
            </a:r>
            <a:r>
              <a:rPr lang="fr-FR" sz="1200" dirty="0"/>
              <a:t> colonnes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77043FF-CAD2-4B5D-B293-E3D19F0ACB32}"/>
              </a:ext>
            </a:extLst>
          </p:cNvPr>
          <p:cNvSpPr txBox="1"/>
          <p:nvPr/>
        </p:nvSpPr>
        <p:spPr>
          <a:xfrm>
            <a:off x="5455016" y="1901797"/>
            <a:ext cx="129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Après PCA : </a:t>
            </a:r>
          </a:p>
          <a:p>
            <a:pPr algn="ctr"/>
            <a:r>
              <a:rPr lang="fr-FR" sz="1200" dirty="0"/>
              <a:t>1050 lignes, 823 colonnes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67BEFB7-5BA1-4124-A2B4-22E53E5BAFAB}"/>
              </a:ext>
            </a:extLst>
          </p:cNvPr>
          <p:cNvSpPr txBox="1"/>
          <p:nvPr/>
        </p:nvSpPr>
        <p:spPr>
          <a:xfrm>
            <a:off x="7203126" y="1869757"/>
            <a:ext cx="1855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Après T-SNE</a:t>
            </a:r>
            <a:r>
              <a:rPr lang="fr-FR" sz="1200" dirty="0"/>
              <a:t> : </a:t>
            </a:r>
          </a:p>
          <a:p>
            <a:pPr algn="ctr"/>
            <a:r>
              <a:rPr lang="fr-FR" sz="1200" dirty="0"/>
              <a:t>1050 lignes, 2 colonnes</a:t>
            </a:r>
            <a:br>
              <a:rPr lang="fr-FR" sz="1200" dirty="0"/>
            </a:br>
            <a:r>
              <a:rPr lang="fr-FR" sz="1200" dirty="0"/>
              <a:t>(tsne1 &amp; tsne2)</a:t>
            </a:r>
          </a:p>
          <a:p>
            <a:pPr algn="ctr"/>
            <a:r>
              <a:rPr lang="fr-FR" sz="1400" dirty="0"/>
              <a:t> 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8C4FA09-28D5-4788-B79B-2D99F4D04394}"/>
              </a:ext>
            </a:extLst>
          </p:cNvPr>
          <p:cNvCxnSpPr>
            <a:cxnSpLocks/>
          </p:cNvCxnSpPr>
          <p:nvPr/>
        </p:nvCxnSpPr>
        <p:spPr>
          <a:xfrm>
            <a:off x="4720702" y="1457202"/>
            <a:ext cx="920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AE29544-5344-4F1F-947C-E9CFD53C9954}"/>
              </a:ext>
            </a:extLst>
          </p:cNvPr>
          <p:cNvCxnSpPr>
            <a:cxnSpLocks/>
          </p:cNvCxnSpPr>
          <p:nvPr/>
        </p:nvCxnSpPr>
        <p:spPr>
          <a:xfrm>
            <a:off x="6742958" y="1438094"/>
            <a:ext cx="920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CA06897A-F15F-4212-AAF6-09E8B1E7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5" y="2698244"/>
            <a:ext cx="6371380" cy="394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5BD02B2-F9C2-4E98-89CC-AEA13AB579C6}"/>
              </a:ext>
            </a:extLst>
          </p:cNvPr>
          <p:cNvSpPr txBox="1"/>
          <p:nvPr/>
        </p:nvSpPr>
        <p:spPr>
          <a:xfrm>
            <a:off x="5514290" y="5050574"/>
            <a:ext cx="13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ARI = 0,535</a:t>
            </a:r>
          </a:p>
        </p:txBody>
      </p:sp>
      <p:pic>
        <p:nvPicPr>
          <p:cNvPr id="32" name="Picture 10" descr="27,179 Coche Verte Imágenes y Fotos - 123RF">
            <a:extLst>
              <a:ext uri="{FF2B5EF4-FFF2-40B4-BE49-F238E27FC236}">
                <a16:creationId xmlns:a16="http://schemas.microsoft.com/office/drawing/2014/main" id="{DEEAFE8C-1645-4EE3-B268-92A4DF54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49" y="4255548"/>
            <a:ext cx="795026" cy="79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862711-1312-4A3F-B60E-5F7A0E14B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14" y="3445834"/>
            <a:ext cx="5290215" cy="27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7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72812"/>
            <a:ext cx="5111750" cy="43535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770149"/>
            <a:ext cx="6067514" cy="4768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sz="1600" b="1" dirty="0"/>
              <a:t>Clustering des produits </a:t>
            </a:r>
            <a:r>
              <a:rPr lang="fr-FR" sz="1600" dirty="0"/>
              <a:t>via 3 approches :</a:t>
            </a:r>
          </a:p>
          <a:p>
            <a:pPr marL="285750" indent="-285750" rtl="0">
              <a:buFontTx/>
              <a:buChar char="-"/>
            </a:pPr>
            <a:r>
              <a:rPr lang="fr-FR" sz="1600" dirty="0"/>
              <a:t>En se basant sur la </a:t>
            </a:r>
            <a:r>
              <a:rPr lang="fr-FR" sz="1600" b="1" dirty="0"/>
              <a:t>description des produits </a:t>
            </a:r>
            <a:r>
              <a:rPr lang="fr-FR" sz="1600" dirty="0"/>
              <a:t>(ARI = 0,48)</a:t>
            </a:r>
          </a:p>
          <a:p>
            <a:pPr marL="285750" indent="-285750" rtl="0">
              <a:buFontTx/>
              <a:buChar char="-"/>
            </a:pPr>
            <a:r>
              <a:rPr lang="fr-FR" sz="1600" dirty="0"/>
              <a:t>En se basant sur les </a:t>
            </a:r>
            <a:r>
              <a:rPr lang="fr-FR" sz="1600" b="1" dirty="0"/>
              <a:t>images</a:t>
            </a:r>
            <a:r>
              <a:rPr lang="fr-FR" sz="1600" dirty="0"/>
              <a:t> (ARI </a:t>
            </a:r>
            <a:r>
              <a:rPr lang="fr-F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≃</a:t>
            </a:r>
            <a:r>
              <a:rPr lang="fr-FR" sz="1600" dirty="0"/>
              <a:t> 0)</a:t>
            </a:r>
          </a:p>
          <a:p>
            <a:pPr rtl="0"/>
            <a:r>
              <a:rPr lang="fr-FR" sz="1600" dirty="0"/>
              <a:t>-    En considérant </a:t>
            </a:r>
            <a:r>
              <a:rPr lang="fr-FR" sz="1600" b="1" dirty="0"/>
              <a:t>simultanément descriptions &amp; images </a:t>
            </a:r>
            <a:r>
              <a:rPr lang="fr-FR" sz="1600" dirty="0"/>
              <a:t>(ARI = 0,535)</a:t>
            </a:r>
          </a:p>
          <a:p>
            <a:pPr rtl="0"/>
            <a:r>
              <a:rPr lang="fr-FR" sz="1600" dirty="0"/>
              <a:t>La segmentation des articles par catégorie est </a:t>
            </a:r>
            <a:r>
              <a:rPr lang="fr-FR" sz="1600" b="1" dirty="0"/>
              <a:t>automatisable</a:t>
            </a:r>
            <a:r>
              <a:rPr lang="fr-FR" sz="1600" dirty="0"/>
              <a:t> (Watches)…</a:t>
            </a:r>
          </a:p>
          <a:p>
            <a:pPr rtl="0"/>
            <a:r>
              <a:rPr lang="fr-FR" sz="1600" dirty="0"/>
              <a:t>… et perfectible (</a:t>
            </a:r>
            <a:r>
              <a:rPr lang="fr-FR" sz="1600" dirty="0" err="1"/>
              <a:t>Kitchen</a:t>
            </a:r>
            <a:r>
              <a:rPr lang="fr-FR" sz="1600" dirty="0"/>
              <a:t> &amp; </a:t>
            </a:r>
            <a:r>
              <a:rPr lang="fr-FR" sz="1600" dirty="0" err="1"/>
              <a:t>Dining</a:t>
            </a:r>
            <a:r>
              <a:rPr lang="fr-FR" sz="1600" dirty="0"/>
              <a:t>)</a:t>
            </a:r>
          </a:p>
          <a:p>
            <a:pPr rtl="0"/>
            <a:r>
              <a:rPr lang="fr-FR" sz="1600" b="1" dirty="0"/>
              <a:t>Quelques pistes d’amélioration </a:t>
            </a:r>
          </a:p>
          <a:p>
            <a:pPr marL="285750" indent="-285750" rtl="0">
              <a:buFontTx/>
              <a:buChar char="-"/>
            </a:pPr>
            <a:r>
              <a:rPr lang="fr-FR" sz="1600" dirty="0"/>
              <a:t>Images : CNN</a:t>
            </a:r>
          </a:p>
          <a:p>
            <a:pPr marL="285750" indent="-285750" rtl="0">
              <a:buFontTx/>
              <a:buChar char="-"/>
            </a:pPr>
            <a:r>
              <a:rPr lang="fr-FR" sz="1600" dirty="0"/>
              <a:t>Texte : </a:t>
            </a:r>
            <a:r>
              <a:rPr lang="fr-FR" sz="1600" dirty="0" err="1"/>
              <a:t>word</a:t>
            </a:r>
            <a:r>
              <a:rPr lang="fr-FR" sz="1600" dirty="0"/>
              <a:t> </a:t>
            </a:r>
            <a:r>
              <a:rPr lang="fr-FR" sz="1600" dirty="0" err="1"/>
              <a:t>embedding</a:t>
            </a:r>
            <a:r>
              <a:rPr lang="fr-FR" sz="1600" dirty="0"/>
              <a:t> (Doc2Vec), BERT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61829"/>
            <a:ext cx="8421688" cy="744383"/>
          </a:xfrm>
        </p:spPr>
        <p:txBody>
          <a:bodyPr rtlCol="0"/>
          <a:lstStyle/>
          <a:p>
            <a:pPr rtl="0"/>
            <a:r>
              <a:rPr lang="fr-FR" b="1" dirty="0"/>
              <a:t>PROBLEMATIQUE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159" y="1233932"/>
            <a:ext cx="1296350" cy="411957"/>
          </a:xfrm>
        </p:spPr>
        <p:txBody>
          <a:bodyPr rtlCol="0"/>
          <a:lstStyle/>
          <a:p>
            <a:pPr rtl="0"/>
            <a:r>
              <a:rPr lang="fr-FR" b="1" dirty="0"/>
              <a:t>MISSION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3500" y="1729937"/>
            <a:ext cx="2882475" cy="3808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fr-FR" dirty="0"/>
              <a:t>Réaliser une </a:t>
            </a:r>
            <a:r>
              <a:rPr lang="fr-FR" b="1" dirty="0"/>
              <a:t>étude de faisabilité d’un moteur de classification d’articles</a:t>
            </a:r>
            <a:r>
              <a:rPr lang="fr-FR" dirty="0"/>
              <a:t> basé sur une </a:t>
            </a:r>
            <a:r>
              <a:rPr lang="fr-FR" b="1" dirty="0"/>
              <a:t>image</a:t>
            </a:r>
            <a:r>
              <a:rPr lang="fr-FR" dirty="0"/>
              <a:t> et une </a:t>
            </a:r>
            <a:r>
              <a:rPr lang="fr-FR" b="1" dirty="0"/>
              <a:t>description</a:t>
            </a:r>
            <a:r>
              <a:rPr lang="fr-FR" dirty="0"/>
              <a:t>, pour l’automatisation de l’attribution de la catégorie de l’article</a:t>
            </a:r>
            <a:endParaRPr lang="fr-FR" noProof="1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F8B73F6E-1459-4BC4-8E07-1EAC7A42AD54}"/>
              </a:ext>
            </a:extLst>
          </p:cNvPr>
          <p:cNvSpPr txBox="1">
            <a:spLocks/>
          </p:cNvSpPr>
          <p:nvPr/>
        </p:nvSpPr>
        <p:spPr>
          <a:xfrm>
            <a:off x="7099902" y="1233932"/>
            <a:ext cx="1404993" cy="411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OBJECTIF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720C7E1E-8AFB-4FD6-B391-C7B2BAD59DC2}"/>
              </a:ext>
            </a:extLst>
          </p:cNvPr>
          <p:cNvSpPr txBox="1">
            <a:spLocks/>
          </p:cNvSpPr>
          <p:nvPr/>
        </p:nvSpPr>
        <p:spPr>
          <a:xfrm>
            <a:off x="6345450" y="1861400"/>
            <a:ext cx="2882475" cy="3808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Améliorer l’expérience des utilisateurs</a:t>
            </a:r>
            <a:endParaRPr lang="fr-FR" dirty="0"/>
          </a:p>
          <a:p>
            <a:pPr algn="ctr"/>
            <a:r>
              <a:rPr lang="fr-FR" b="1" dirty="0"/>
              <a:t>Fiabiliser la catégorisation</a:t>
            </a:r>
            <a:endParaRPr lang="fr-FR" noProof="1"/>
          </a:p>
        </p:txBody>
      </p:sp>
      <p:pic>
        <p:nvPicPr>
          <p:cNvPr id="19" name="Graphique 18" descr="Outils">
            <a:extLst>
              <a:ext uri="{FF2B5EF4-FFF2-40B4-BE49-F238E27FC236}">
                <a16:creationId xmlns:a16="http://schemas.microsoft.com/office/drawing/2014/main" id="{396502B3-AD8D-452B-AF74-EFDDE1116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499" y="3308720"/>
            <a:ext cx="353484" cy="353484"/>
          </a:xfrm>
          <a:prstGeom prst="rect">
            <a:avLst/>
          </a:prstGeom>
        </p:spPr>
      </p:pic>
      <p:pic>
        <p:nvPicPr>
          <p:cNvPr id="22" name="Graphique 21" descr="Engrenage">
            <a:extLst>
              <a:ext uri="{FF2B5EF4-FFF2-40B4-BE49-F238E27FC236}">
                <a16:creationId xmlns:a16="http://schemas.microsoft.com/office/drawing/2014/main" id="{D50E18D2-EDAC-456D-BBB3-51E4BF428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891" y="3308943"/>
            <a:ext cx="371135" cy="371135"/>
          </a:xfrm>
          <a:prstGeom prst="rect">
            <a:avLst/>
          </a:prstGeom>
        </p:spPr>
      </p:pic>
      <p:pic>
        <p:nvPicPr>
          <p:cNvPr id="26" name="Graphique 25" descr="Engrenages">
            <a:extLst>
              <a:ext uri="{FF2B5EF4-FFF2-40B4-BE49-F238E27FC236}">
                <a16:creationId xmlns:a16="http://schemas.microsoft.com/office/drawing/2014/main" id="{07F0AFFA-4A2F-4548-B26C-93B63B1AD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624" y="3228805"/>
            <a:ext cx="461509" cy="461509"/>
          </a:xfrm>
          <a:prstGeom prst="rect">
            <a:avLst/>
          </a:prstGeom>
        </p:spPr>
      </p:pic>
      <p:pic>
        <p:nvPicPr>
          <p:cNvPr id="28" name="Graphique 27" descr="Ampoule et engrenage">
            <a:extLst>
              <a:ext uri="{FF2B5EF4-FFF2-40B4-BE49-F238E27FC236}">
                <a16:creationId xmlns:a16="http://schemas.microsoft.com/office/drawing/2014/main" id="{A717AC79-38EB-4B11-AC20-86B4CA490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96585" y="3271808"/>
            <a:ext cx="384188" cy="384188"/>
          </a:xfrm>
          <a:prstGeom prst="rect">
            <a:avLst/>
          </a:prstGeom>
        </p:spPr>
      </p:pic>
      <p:pic>
        <p:nvPicPr>
          <p:cNvPr id="30" name="Graphique 29" descr="Présentation avec graphique à barres">
            <a:extLst>
              <a:ext uri="{FF2B5EF4-FFF2-40B4-BE49-F238E27FC236}">
                <a16:creationId xmlns:a16="http://schemas.microsoft.com/office/drawing/2014/main" id="{F9096936-1546-4F80-BED9-29F27A123C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28304" y="3291539"/>
            <a:ext cx="474307" cy="47430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998E843-F84D-4DAD-8F85-E7DC0313CCC3}"/>
              </a:ext>
            </a:extLst>
          </p:cNvPr>
          <p:cNvSpPr/>
          <p:nvPr/>
        </p:nvSpPr>
        <p:spPr>
          <a:xfrm>
            <a:off x="202132" y="4318040"/>
            <a:ext cx="2070704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Texte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7F93FC-C626-4A8E-8916-E419983DA99D}"/>
              </a:ext>
            </a:extLst>
          </p:cNvPr>
          <p:cNvSpPr/>
          <p:nvPr/>
        </p:nvSpPr>
        <p:spPr>
          <a:xfrm>
            <a:off x="202132" y="5123206"/>
            <a:ext cx="2070704" cy="540000"/>
          </a:xfrm>
          <a:prstGeom prst="rect">
            <a:avLst/>
          </a:prstGeom>
          <a:solidFill>
            <a:schemeClr val="accent5">
              <a:lumMod val="75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EACE6D-0C51-46B9-89FD-D50A1B37134B}"/>
              </a:ext>
            </a:extLst>
          </p:cNvPr>
          <p:cNvSpPr txBox="1"/>
          <p:nvPr/>
        </p:nvSpPr>
        <p:spPr>
          <a:xfrm>
            <a:off x="251639" y="3828047"/>
            <a:ext cx="2251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98F30A1-5BFD-4813-9621-4DDCF6B5D481}"/>
              </a:ext>
            </a:extLst>
          </p:cNvPr>
          <p:cNvSpPr txBox="1"/>
          <p:nvPr/>
        </p:nvSpPr>
        <p:spPr>
          <a:xfrm>
            <a:off x="2261749" y="3829842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D133862-64B5-4BA7-995C-B77FFA5E9B8A}"/>
              </a:ext>
            </a:extLst>
          </p:cNvPr>
          <p:cNvSpPr txBox="1"/>
          <p:nvPr/>
        </p:nvSpPr>
        <p:spPr>
          <a:xfrm>
            <a:off x="4349796" y="3852398"/>
            <a:ext cx="311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REDUCTION DIMENSION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796BFC6-EC91-4AB4-9FB8-F0FCE5ADAC50}"/>
              </a:ext>
            </a:extLst>
          </p:cNvPr>
          <p:cNvSpPr txBox="1"/>
          <p:nvPr/>
        </p:nvSpPr>
        <p:spPr>
          <a:xfrm>
            <a:off x="7331362" y="3827221"/>
            <a:ext cx="1553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CLUSTERING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F96A3B3-BE0C-4499-A84A-685E190DEF96}"/>
              </a:ext>
            </a:extLst>
          </p:cNvPr>
          <p:cNvSpPr txBox="1"/>
          <p:nvPr/>
        </p:nvSpPr>
        <p:spPr>
          <a:xfrm>
            <a:off x="9270695" y="3827221"/>
            <a:ext cx="23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REPRESENTATION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8602C2-C4A4-4CEF-BC45-68FBB324C590}"/>
              </a:ext>
            </a:extLst>
          </p:cNvPr>
          <p:cNvSpPr/>
          <p:nvPr/>
        </p:nvSpPr>
        <p:spPr>
          <a:xfrm>
            <a:off x="2461879" y="4318040"/>
            <a:ext cx="2070704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Bag of words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B19950-FC71-4180-8EF9-BCF0EEB18F3A}"/>
              </a:ext>
            </a:extLst>
          </p:cNvPr>
          <p:cNvSpPr/>
          <p:nvPr/>
        </p:nvSpPr>
        <p:spPr>
          <a:xfrm>
            <a:off x="2461879" y="5075655"/>
            <a:ext cx="2070704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Bag of features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D85FCA-31C7-4421-B023-DB3BDADD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16" y="4275000"/>
            <a:ext cx="2257412" cy="14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DE1A31-9389-4D98-A510-4FBD28EF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5" y="4268229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E59BEDC-20D6-452E-A987-FF4F7B4D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576" y="4275000"/>
            <a:ext cx="2813892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61830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Présentation des DONNEES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696" y="1207552"/>
            <a:ext cx="5272304" cy="47817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noProof="1"/>
              <a:t>	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noProof="1"/>
              <a:t>1050 produits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b="1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b="1" noProof="1"/>
              <a:t>7 catégories de produits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Beauty and personal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Kitchen &amp; Dining</a:t>
            </a:r>
            <a:endParaRPr lang="fr-FR" b="1" noProof="1">
              <a:solidFill>
                <a:srgbClr val="BD34D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Home Decor &amp; Festive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Watches</a:t>
            </a:r>
            <a:endParaRPr lang="fr-FR" b="1" noProof="1">
              <a:solidFill>
                <a:srgbClr val="E8833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Baby Care</a:t>
            </a:r>
            <a:endParaRPr lang="fr-FR" b="1" noProof="1">
              <a:solidFill>
                <a:srgbClr val="1AAE9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Home Furnishing</a:t>
            </a:r>
            <a:endParaRPr lang="fr-FR" b="1" noProof="1">
              <a:solidFill>
                <a:srgbClr val="2C88D9"/>
              </a:solidFill>
            </a:endParaRPr>
          </a:p>
          <a:p>
            <a:pPr lvl="1"/>
            <a:endParaRPr lang="fr-FR" b="1" noProof="1">
              <a:solidFill>
                <a:srgbClr val="2C88D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noProof="1"/>
              <a:t>150 produits par catégorie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Il existe des catégories plus précises pour chaque produit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noProof="1"/>
              <a:t>Risque</a:t>
            </a:r>
            <a:r>
              <a:rPr lang="fr-FR" noProof="1"/>
              <a:t> : pas assez d’images et de description par catégorie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/>
              <a:t>Choix de rester à ce niveau de granularité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2287A1-C238-4F00-AEFC-59EF268E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79" y="1827108"/>
            <a:ext cx="58388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3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74432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PIPELINE données textuelles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6" y="354870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806404" y="2153946"/>
            <a:ext cx="4080535" cy="412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F8FCEA-0564-446C-9E88-E1E66C073C55}"/>
              </a:ext>
            </a:extLst>
          </p:cNvPr>
          <p:cNvCxnSpPr>
            <a:cxnSpLocks/>
          </p:cNvCxnSpPr>
          <p:nvPr/>
        </p:nvCxnSpPr>
        <p:spPr>
          <a:xfrm flipV="1">
            <a:off x="2963384" y="3036404"/>
            <a:ext cx="411128" cy="9747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C684423-AA10-4B5D-AB8A-32847F0101E6}"/>
              </a:ext>
            </a:extLst>
          </p:cNvPr>
          <p:cNvCxnSpPr>
            <a:cxnSpLocks/>
          </p:cNvCxnSpPr>
          <p:nvPr/>
        </p:nvCxnSpPr>
        <p:spPr>
          <a:xfrm>
            <a:off x="2973004" y="4011172"/>
            <a:ext cx="411128" cy="1332957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5889374-F4A6-400B-9FC6-FC859F8F97C2}"/>
              </a:ext>
            </a:extLst>
          </p:cNvPr>
          <p:cNvCxnSpPr>
            <a:cxnSpLocks/>
          </p:cNvCxnSpPr>
          <p:nvPr/>
        </p:nvCxnSpPr>
        <p:spPr>
          <a:xfrm flipH="1">
            <a:off x="639102" y="4020452"/>
            <a:ext cx="2340000" cy="1193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18A53DF-99C7-4EE6-B9AA-B976B4CF1787}"/>
              </a:ext>
            </a:extLst>
          </p:cNvPr>
          <p:cNvSpPr/>
          <p:nvPr/>
        </p:nvSpPr>
        <p:spPr>
          <a:xfrm>
            <a:off x="1003500" y="2966765"/>
            <a:ext cx="1879841" cy="1873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CF6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Nettoyage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Minuscule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Tokenisation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Suppression des chiffres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ponctuation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stop words « augmenté »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3179640" y="2179688"/>
            <a:ext cx="176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Normalisation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7B948E-E4A9-4A90-A2A0-F9EC1FBB9CD3}"/>
              </a:ext>
            </a:extLst>
          </p:cNvPr>
          <p:cNvSpPr txBox="1"/>
          <p:nvPr/>
        </p:nvSpPr>
        <p:spPr>
          <a:xfrm>
            <a:off x="3362577" y="2669835"/>
            <a:ext cx="144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Stemming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6FC083-62C7-4F54-8506-1BD549844356}"/>
              </a:ext>
            </a:extLst>
          </p:cNvPr>
          <p:cNvSpPr txBox="1"/>
          <p:nvPr/>
        </p:nvSpPr>
        <p:spPr>
          <a:xfrm>
            <a:off x="3295706" y="5303198"/>
            <a:ext cx="169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Lemmatisation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2236432" y="1513871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9663" y="1039880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</p:cNvCxnSpPr>
          <p:nvPr/>
        </p:nvCxnSpPr>
        <p:spPr>
          <a:xfrm flipV="1">
            <a:off x="4700830" y="2403499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F190001-A35D-40F9-B378-800A29A1A6AB}"/>
              </a:ext>
            </a:extLst>
          </p:cNvPr>
          <p:cNvCxnSpPr>
            <a:cxnSpLocks/>
          </p:cNvCxnSpPr>
          <p:nvPr/>
        </p:nvCxnSpPr>
        <p:spPr>
          <a:xfrm>
            <a:off x="4693807" y="2880840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5573340-ED8D-49F4-A917-24187D111EC3}"/>
              </a:ext>
            </a:extLst>
          </p:cNvPr>
          <p:cNvCxnSpPr>
            <a:cxnSpLocks/>
          </p:cNvCxnSpPr>
          <p:nvPr/>
        </p:nvCxnSpPr>
        <p:spPr>
          <a:xfrm flipV="1">
            <a:off x="4912294" y="5030605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61E539D-078A-40E4-90C2-48D404134AD1}"/>
              </a:ext>
            </a:extLst>
          </p:cNvPr>
          <p:cNvCxnSpPr>
            <a:cxnSpLocks/>
          </p:cNvCxnSpPr>
          <p:nvPr/>
        </p:nvCxnSpPr>
        <p:spPr>
          <a:xfrm>
            <a:off x="4905271" y="5507946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9375" y="948973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997089" y="1467727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3648756-720D-4ECD-8872-6A12A0375186}"/>
              </a:ext>
            </a:extLst>
          </p:cNvPr>
          <p:cNvSpPr txBox="1"/>
          <p:nvPr/>
        </p:nvSpPr>
        <p:spPr>
          <a:xfrm>
            <a:off x="5410297" y="1839478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5218159" y="2227865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01C40-5DF5-4015-A052-7DDB07417520}"/>
              </a:ext>
            </a:extLst>
          </p:cNvPr>
          <p:cNvSpPr/>
          <p:nvPr/>
        </p:nvSpPr>
        <p:spPr>
          <a:xfrm>
            <a:off x="5220726" y="2854958"/>
            <a:ext cx="1818734" cy="628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12B323-038B-49A2-A3A3-8F478F818CF1}"/>
              </a:ext>
            </a:extLst>
          </p:cNvPr>
          <p:cNvSpPr/>
          <p:nvPr/>
        </p:nvSpPr>
        <p:spPr>
          <a:xfrm>
            <a:off x="5265337" y="4703617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8CD75B-FEAE-4D5E-A241-6E09423141A6}"/>
              </a:ext>
            </a:extLst>
          </p:cNvPr>
          <p:cNvSpPr/>
          <p:nvPr/>
        </p:nvSpPr>
        <p:spPr>
          <a:xfrm>
            <a:off x="5259974" y="5322878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0671" y="2040825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957570" y="2532543"/>
            <a:ext cx="164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REDUCTION DIMENSION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81B71474-A9C4-4EAC-B7DC-74F8EABE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172" y="3427932"/>
            <a:ext cx="2257412" cy="14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stCxn id="45" idx="0"/>
            <a:endCxn id="37" idx="3"/>
          </p:cNvCxnSpPr>
          <p:nvPr/>
        </p:nvCxnSpPr>
        <p:spPr>
          <a:xfrm flipH="1" flipV="1">
            <a:off x="7031630" y="2535027"/>
            <a:ext cx="1539248" cy="89290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BA8F9C9-05A5-474A-8E20-001CC7F8414B}"/>
              </a:ext>
            </a:extLst>
          </p:cNvPr>
          <p:cNvCxnSpPr>
            <a:cxnSpLocks/>
          </p:cNvCxnSpPr>
          <p:nvPr/>
        </p:nvCxnSpPr>
        <p:spPr>
          <a:xfrm flipH="1" flipV="1">
            <a:off x="7039463" y="3169139"/>
            <a:ext cx="863250" cy="27156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D960896-9F5E-4727-8C8B-7B287317167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084071" y="4777297"/>
            <a:ext cx="717183" cy="233482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7376C03-A4C9-4620-ADC1-35F68F5617B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078708" y="4777297"/>
            <a:ext cx="1281963" cy="85274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801254" y="5112866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2816" y="2000102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094875" y="2632655"/>
            <a:ext cx="1660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CLUSTERING &amp; EVALUATION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95F311-898B-43B3-BB9F-6DB2965B2DFB}"/>
              </a:ext>
            </a:extLst>
          </p:cNvPr>
          <p:cNvSpPr txBox="1"/>
          <p:nvPr/>
        </p:nvSpPr>
        <p:spPr>
          <a:xfrm>
            <a:off x="5486329" y="4303427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66" y="3405468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57685" y="5010205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</p:cNvCxnSpPr>
          <p:nvPr/>
        </p:nvCxnSpPr>
        <p:spPr>
          <a:xfrm flipH="1">
            <a:off x="9588381" y="3882235"/>
            <a:ext cx="39382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1030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74432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Traitement données textuelles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6" y="354870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806404" y="2153946"/>
            <a:ext cx="4080535" cy="412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F8FCEA-0564-446C-9E88-E1E66C073C55}"/>
              </a:ext>
            </a:extLst>
          </p:cNvPr>
          <p:cNvCxnSpPr>
            <a:cxnSpLocks/>
          </p:cNvCxnSpPr>
          <p:nvPr/>
        </p:nvCxnSpPr>
        <p:spPr>
          <a:xfrm flipV="1">
            <a:off x="2963384" y="3036404"/>
            <a:ext cx="411128" cy="9747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C684423-AA10-4B5D-AB8A-32847F0101E6}"/>
              </a:ext>
            </a:extLst>
          </p:cNvPr>
          <p:cNvCxnSpPr>
            <a:cxnSpLocks/>
          </p:cNvCxnSpPr>
          <p:nvPr/>
        </p:nvCxnSpPr>
        <p:spPr>
          <a:xfrm>
            <a:off x="2973004" y="4011172"/>
            <a:ext cx="411128" cy="1332957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5889374-F4A6-400B-9FC6-FC859F8F97C2}"/>
              </a:ext>
            </a:extLst>
          </p:cNvPr>
          <p:cNvCxnSpPr>
            <a:cxnSpLocks/>
          </p:cNvCxnSpPr>
          <p:nvPr/>
        </p:nvCxnSpPr>
        <p:spPr>
          <a:xfrm flipH="1">
            <a:off x="639102" y="4020452"/>
            <a:ext cx="2340000" cy="1193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18A53DF-99C7-4EE6-B9AA-B976B4CF1787}"/>
              </a:ext>
            </a:extLst>
          </p:cNvPr>
          <p:cNvSpPr/>
          <p:nvPr/>
        </p:nvSpPr>
        <p:spPr>
          <a:xfrm>
            <a:off x="1003500" y="2966765"/>
            <a:ext cx="1849699" cy="1873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CF6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Nettoyage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Minuscule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Tokenisation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Suppression des chiffres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ponctuation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stop words « augmenté »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3179640" y="2179688"/>
            <a:ext cx="176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Normalisation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7B948E-E4A9-4A90-A2A0-F9EC1FBB9CD3}"/>
              </a:ext>
            </a:extLst>
          </p:cNvPr>
          <p:cNvSpPr txBox="1"/>
          <p:nvPr/>
        </p:nvSpPr>
        <p:spPr>
          <a:xfrm>
            <a:off x="3362577" y="2669835"/>
            <a:ext cx="144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Stemming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6FC083-62C7-4F54-8506-1BD549844356}"/>
              </a:ext>
            </a:extLst>
          </p:cNvPr>
          <p:cNvSpPr txBox="1"/>
          <p:nvPr/>
        </p:nvSpPr>
        <p:spPr>
          <a:xfrm>
            <a:off x="3295706" y="5303198"/>
            <a:ext cx="169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Lemmatisation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2236432" y="1513871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9663" y="1039880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</p:cNvCxnSpPr>
          <p:nvPr/>
        </p:nvCxnSpPr>
        <p:spPr>
          <a:xfrm flipV="1">
            <a:off x="4700830" y="2403499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F190001-A35D-40F9-B378-800A29A1A6AB}"/>
              </a:ext>
            </a:extLst>
          </p:cNvPr>
          <p:cNvCxnSpPr>
            <a:cxnSpLocks/>
          </p:cNvCxnSpPr>
          <p:nvPr/>
        </p:nvCxnSpPr>
        <p:spPr>
          <a:xfrm>
            <a:off x="4693807" y="2880840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5573340-ED8D-49F4-A917-24187D111EC3}"/>
              </a:ext>
            </a:extLst>
          </p:cNvPr>
          <p:cNvCxnSpPr>
            <a:cxnSpLocks/>
          </p:cNvCxnSpPr>
          <p:nvPr/>
        </p:nvCxnSpPr>
        <p:spPr>
          <a:xfrm flipV="1">
            <a:off x="4912294" y="5030605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61E539D-078A-40E4-90C2-48D404134AD1}"/>
              </a:ext>
            </a:extLst>
          </p:cNvPr>
          <p:cNvCxnSpPr>
            <a:cxnSpLocks/>
          </p:cNvCxnSpPr>
          <p:nvPr/>
        </p:nvCxnSpPr>
        <p:spPr>
          <a:xfrm>
            <a:off x="4905271" y="5507946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9375" y="948973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997089" y="1467727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3648756-720D-4ECD-8872-6A12A0375186}"/>
              </a:ext>
            </a:extLst>
          </p:cNvPr>
          <p:cNvSpPr txBox="1"/>
          <p:nvPr/>
        </p:nvSpPr>
        <p:spPr>
          <a:xfrm>
            <a:off x="5410297" y="1839478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5218159" y="2227865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01C40-5DF5-4015-A052-7DDB07417520}"/>
              </a:ext>
            </a:extLst>
          </p:cNvPr>
          <p:cNvSpPr/>
          <p:nvPr/>
        </p:nvSpPr>
        <p:spPr>
          <a:xfrm>
            <a:off x="5220726" y="2854958"/>
            <a:ext cx="1818734" cy="628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12B323-038B-49A2-A3A3-8F478F818CF1}"/>
              </a:ext>
            </a:extLst>
          </p:cNvPr>
          <p:cNvSpPr/>
          <p:nvPr/>
        </p:nvSpPr>
        <p:spPr>
          <a:xfrm>
            <a:off x="5265337" y="4703617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8CD75B-FEAE-4D5E-A241-6E09423141A6}"/>
              </a:ext>
            </a:extLst>
          </p:cNvPr>
          <p:cNvSpPr/>
          <p:nvPr/>
        </p:nvSpPr>
        <p:spPr>
          <a:xfrm>
            <a:off x="5259974" y="5322878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0671" y="2040825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957570" y="2532543"/>
            <a:ext cx="164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REDUCTION DIMENSION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81B71474-A9C4-4EAC-B7DC-74F8EABE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172" y="3427932"/>
            <a:ext cx="2257412" cy="14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stCxn id="45" idx="0"/>
            <a:endCxn id="37" idx="3"/>
          </p:cNvCxnSpPr>
          <p:nvPr/>
        </p:nvCxnSpPr>
        <p:spPr>
          <a:xfrm flipH="1" flipV="1">
            <a:off x="7031630" y="2535027"/>
            <a:ext cx="1539248" cy="89290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BA8F9C9-05A5-474A-8E20-001CC7F8414B}"/>
              </a:ext>
            </a:extLst>
          </p:cNvPr>
          <p:cNvCxnSpPr>
            <a:cxnSpLocks/>
          </p:cNvCxnSpPr>
          <p:nvPr/>
        </p:nvCxnSpPr>
        <p:spPr>
          <a:xfrm flipH="1" flipV="1">
            <a:off x="7039463" y="3169139"/>
            <a:ext cx="863250" cy="27156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D960896-9F5E-4727-8C8B-7B287317167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084071" y="4777297"/>
            <a:ext cx="717183" cy="233482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7376C03-A4C9-4620-ADC1-35F68F5617B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078708" y="4777297"/>
            <a:ext cx="1281963" cy="85274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801254" y="5112866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2816" y="2000102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094875" y="2632655"/>
            <a:ext cx="1660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CLUSTERING &amp; EVALUATION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95F311-898B-43B3-BB9F-6DB2965B2DFB}"/>
              </a:ext>
            </a:extLst>
          </p:cNvPr>
          <p:cNvSpPr txBox="1"/>
          <p:nvPr/>
        </p:nvSpPr>
        <p:spPr>
          <a:xfrm>
            <a:off x="5486329" y="4303427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66" y="3405468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57685" y="5010205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</p:cNvCxnSpPr>
          <p:nvPr/>
        </p:nvCxnSpPr>
        <p:spPr>
          <a:xfrm flipH="1">
            <a:off x="9588381" y="3882235"/>
            <a:ext cx="39382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6B785-E607-423A-B1E2-139D63AD2D49}"/>
              </a:ext>
            </a:extLst>
          </p:cNvPr>
          <p:cNvSpPr/>
          <p:nvPr/>
        </p:nvSpPr>
        <p:spPr>
          <a:xfrm>
            <a:off x="743721" y="1939895"/>
            <a:ext cx="4226030" cy="448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5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61830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Traitement données textuelles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470" y="1424595"/>
            <a:ext cx="9567991" cy="1446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	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800" noProof="1"/>
              <a:t>Exemple de </a:t>
            </a:r>
            <a:r>
              <a:rPr lang="fr-FR" sz="1800" b="1" noProof="1"/>
              <a:t>nettoyage</a:t>
            </a:r>
            <a:r>
              <a:rPr lang="fr-FR" sz="1800" noProof="1"/>
              <a:t> et de </a:t>
            </a:r>
            <a:r>
              <a:rPr lang="fr-FR" sz="1800" b="1" noProof="1"/>
              <a:t>normalisation</a:t>
            </a:r>
            <a:r>
              <a:rPr lang="fr-FR" sz="1800" noProof="1"/>
              <a:t> d’une description de produit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noProof="1"/>
              <a:t>Nettoyage</a:t>
            </a:r>
            <a:r>
              <a:rPr lang="fr-FR" sz="1600" noProof="1"/>
              <a:t> : Tokenisation, pretraitement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u="sng" noProof="1"/>
              <a:t>Normalisation</a:t>
            </a:r>
            <a:r>
              <a:rPr lang="fr-FR" sz="1600" noProof="1"/>
              <a:t> : Stemming, lemmatisation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EB4B84-07BB-40E6-BCB0-72ADFC88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89" y="3115282"/>
            <a:ext cx="9226755" cy="15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0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74432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PIPELINE données textuelles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A94D593-395C-4FC9-B4DC-34E76595B54C}"/>
              </a:ext>
            </a:extLst>
          </p:cNvPr>
          <p:cNvSpPr txBox="1">
            <a:spLocks/>
          </p:cNvSpPr>
          <p:nvPr/>
        </p:nvSpPr>
        <p:spPr>
          <a:xfrm>
            <a:off x="2434903" y="2994485"/>
            <a:ext cx="4486543" cy="5730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pPr marL="285750" indent="-285750">
              <a:buFontTx/>
              <a:buChar char="-"/>
            </a:pPr>
            <a:endParaRPr lang="fr-FR" noProof="1"/>
          </a:p>
          <a:p>
            <a:endParaRPr lang="fr-FR" b="1" noProof="1">
              <a:solidFill>
                <a:srgbClr val="2C88D9"/>
              </a:solidFill>
            </a:endParaRP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302DCE8F-ACFC-4046-9E10-78A2A28D57D4}"/>
              </a:ext>
            </a:extLst>
          </p:cNvPr>
          <p:cNvSpPr txBox="1">
            <a:spLocks/>
          </p:cNvSpPr>
          <p:nvPr/>
        </p:nvSpPr>
        <p:spPr>
          <a:xfrm>
            <a:off x="6536371" y="721416"/>
            <a:ext cx="3770473" cy="316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Tx/>
              <a:buChar char="-"/>
            </a:pPr>
            <a:endParaRPr lang="fr-FR" sz="1050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marL="285750" indent="-285750" algn="ctr">
              <a:buFontTx/>
              <a:buChar char="-"/>
            </a:pPr>
            <a:endParaRPr lang="fr-FR" noProof="1"/>
          </a:p>
          <a:p>
            <a:pPr algn="ctr"/>
            <a:endParaRPr lang="fr-FR" b="1" noProof="1">
              <a:solidFill>
                <a:srgbClr val="2C88D9"/>
              </a:solidFill>
            </a:endParaRPr>
          </a:p>
        </p:txBody>
      </p:sp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9AB639FE-8AF5-4704-90E1-BEFEE652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6" y="354870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725994-8EC6-4FA5-A0AC-A6C0BAB90A99}"/>
              </a:ext>
            </a:extLst>
          </p:cNvPr>
          <p:cNvSpPr/>
          <p:nvPr/>
        </p:nvSpPr>
        <p:spPr>
          <a:xfrm>
            <a:off x="806404" y="2153946"/>
            <a:ext cx="4080535" cy="412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F8FCEA-0564-446C-9E88-E1E66C073C55}"/>
              </a:ext>
            </a:extLst>
          </p:cNvPr>
          <p:cNvCxnSpPr>
            <a:cxnSpLocks/>
          </p:cNvCxnSpPr>
          <p:nvPr/>
        </p:nvCxnSpPr>
        <p:spPr>
          <a:xfrm flipV="1">
            <a:off x="2963384" y="3036404"/>
            <a:ext cx="411128" cy="9747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C684423-AA10-4B5D-AB8A-32847F0101E6}"/>
              </a:ext>
            </a:extLst>
          </p:cNvPr>
          <p:cNvCxnSpPr>
            <a:cxnSpLocks/>
          </p:cNvCxnSpPr>
          <p:nvPr/>
        </p:nvCxnSpPr>
        <p:spPr>
          <a:xfrm>
            <a:off x="2973004" y="4011172"/>
            <a:ext cx="411128" cy="1332957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5889374-F4A6-400B-9FC6-FC859F8F97C2}"/>
              </a:ext>
            </a:extLst>
          </p:cNvPr>
          <p:cNvCxnSpPr>
            <a:cxnSpLocks/>
          </p:cNvCxnSpPr>
          <p:nvPr/>
        </p:nvCxnSpPr>
        <p:spPr>
          <a:xfrm flipH="1">
            <a:off x="639102" y="4020452"/>
            <a:ext cx="2340000" cy="1193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18A53DF-99C7-4EE6-B9AA-B976B4CF1787}"/>
              </a:ext>
            </a:extLst>
          </p:cNvPr>
          <p:cNvSpPr/>
          <p:nvPr/>
        </p:nvSpPr>
        <p:spPr>
          <a:xfrm>
            <a:off x="1003500" y="2966765"/>
            <a:ext cx="1879841" cy="1873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CF6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Nettoyage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Minuscule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Tokenisation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Suppression des chiffres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ponctuation</a:t>
            </a:r>
          </a:p>
          <a:p>
            <a:pPr algn="ctr"/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stop words « augmenté »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D271899-AD8D-4E87-B1A6-47BB4B40C134}"/>
              </a:ext>
            </a:extLst>
          </p:cNvPr>
          <p:cNvSpPr txBox="1"/>
          <p:nvPr/>
        </p:nvSpPr>
        <p:spPr>
          <a:xfrm>
            <a:off x="3179640" y="2179688"/>
            <a:ext cx="176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Normalisation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7B948E-E4A9-4A90-A2A0-F9EC1FBB9CD3}"/>
              </a:ext>
            </a:extLst>
          </p:cNvPr>
          <p:cNvSpPr txBox="1"/>
          <p:nvPr/>
        </p:nvSpPr>
        <p:spPr>
          <a:xfrm>
            <a:off x="3362577" y="2669835"/>
            <a:ext cx="144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Stemming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6FC083-62C7-4F54-8506-1BD549844356}"/>
              </a:ext>
            </a:extLst>
          </p:cNvPr>
          <p:cNvSpPr txBox="1"/>
          <p:nvPr/>
        </p:nvSpPr>
        <p:spPr>
          <a:xfrm>
            <a:off x="3295706" y="5303198"/>
            <a:ext cx="169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Lemmatisation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C88FD7-1198-4559-A978-A4A65CFB5BF0}"/>
              </a:ext>
            </a:extLst>
          </p:cNvPr>
          <p:cNvSpPr txBox="1"/>
          <p:nvPr/>
        </p:nvSpPr>
        <p:spPr>
          <a:xfrm>
            <a:off x="2236432" y="1513871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</a:rPr>
              <a:t>PRETRAITEMENT</a:t>
            </a:r>
          </a:p>
        </p:txBody>
      </p:sp>
      <p:pic>
        <p:nvPicPr>
          <p:cNvPr id="29" name="Graphique 28" descr="Outils">
            <a:extLst>
              <a:ext uri="{FF2B5EF4-FFF2-40B4-BE49-F238E27FC236}">
                <a16:creationId xmlns:a16="http://schemas.microsoft.com/office/drawing/2014/main" id="{42B11378-18E6-4C3B-8088-DB90AED02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9663" y="1039880"/>
            <a:ext cx="353484" cy="353484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6AEB71B-1C16-4798-960A-51BB40BAE770}"/>
              </a:ext>
            </a:extLst>
          </p:cNvPr>
          <p:cNvCxnSpPr>
            <a:cxnSpLocks/>
          </p:cNvCxnSpPr>
          <p:nvPr/>
        </p:nvCxnSpPr>
        <p:spPr>
          <a:xfrm flipV="1">
            <a:off x="4700830" y="2403499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F190001-A35D-40F9-B378-800A29A1A6AB}"/>
              </a:ext>
            </a:extLst>
          </p:cNvPr>
          <p:cNvCxnSpPr>
            <a:cxnSpLocks/>
          </p:cNvCxnSpPr>
          <p:nvPr/>
        </p:nvCxnSpPr>
        <p:spPr>
          <a:xfrm>
            <a:off x="4693807" y="2880840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5573340-ED8D-49F4-A917-24187D111EC3}"/>
              </a:ext>
            </a:extLst>
          </p:cNvPr>
          <p:cNvCxnSpPr>
            <a:cxnSpLocks/>
          </p:cNvCxnSpPr>
          <p:nvPr/>
        </p:nvCxnSpPr>
        <p:spPr>
          <a:xfrm flipV="1">
            <a:off x="4912294" y="5030605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61E539D-078A-40E4-90C2-48D404134AD1}"/>
              </a:ext>
            </a:extLst>
          </p:cNvPr>
          <p:cNvCxnSpPr>
            <a:cxnSpLocks/>
          </p:cNvCxnSpPr>
          <p:nvPr/>
        </p:nvCxnSpPr>
        <p:spPr>
          <a:xfrm>
            <a:off x="4905271" y="5507946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Engrenage">
            <a:extLst>
              <a:ext uri="{FF2B5EF4-FFF2-40B4-BE49-F238E27FC236}">
                <a16:creationId xmlns:a16="http://schemas.microsoft.com/office/drawing/2014/main" id="{B199DB94-33A3-4A22-8F53-F5518C21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9375" y="948973"/>
            <a:ext cx="371135" cy="37113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9B1ABB7-BEF8-4110-9DB7-556674896D3E}"/>
              </a:ext>
            </a:extLst>
          </p:cNvPr>
          <p:cNvSpPr txBox="1"/>
          <p:nvPr/>
        </p:nvSpPr>
        <p:spPr>
          <a:xfrm>
            <a:off x="4997089" y="1467727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3648756-720D-4ECD-8872-6A12A0375186}"/>
              </a:ext>
            </a:extLst>
          </p:cNvPr>
          <p:cNvSpPr txBox="1"/>
          <p:nvPr/>
        </p:nvSpPr>
        <p:spPr>
          <a:xfrm>
            <a:off x="5410297" y="1839478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1C558A-5439-4721-AA78-34D6E3449287}"/>
              </a:ext>
            </a:extLst>
          </p:cNvPr>
          <p:cNvSpPr/>
          <p:nvPr/>
        </p:nvSpPr>
        <p:spPr>
          <a:xfrm>
            <a:off x="5218159" y="2227865"/>
            <a:ext cx="1813471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01C40-5DF5-4015-A052-7DDB07417520}"/>
              </a:ext>
            </a:extLst>
          </p:cNvPr>
          <p:cNvSpPr/>
          <p:nvPr/>
        </p:nvSpPr>
        <p:spPr>
          <a:xfrm>
            <a:off x="5220726" y="2854958"/>
            <a:ext cx="1818734" cy="628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12B323-038B-49A2-A3A3-8F478F818CF1}"/>
              </a:ext>
            </a:extLst>
          </p:cNvPr>
          <p:cNvSpPr/>
          <p:nvPr/>
        </p:nvSpPr>
        <p:spPr>
          <a:xfrm>
            <a:off x="5265337" y="4703617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Count Vectorizer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8CD75B-FEAE-4D5E-A241-6E09423141A6}"/>
              </a:ext>
            </a:extLst>
          </p:cNvPr>
          <p:cNvSpPr/>
          <p:nvPr/>
        </p:nvSpPr>
        <p:spPr>
          <a:xfrm>
            <a:off x="5259974" y="5322878"/>
            <a:ext cx="1818734" cy="614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</a:p>
        </p:txBody>
      </p:sp>
      <p:pic>
        <p:nvPicPr>
          <p:cNvPr id="42" name="Graphique 41" descr="Ampoule et engrenage">
            <a:extLst>
              <a:ext uri="{FF2B5EF4-FFF2-40B4-BE49-F238E27FC236}">
                <a16:creationId xmlns:a16="http://schemas.microsoft.com/office/drawing/2014/main" id="{B35EA200-0E7F-4EB2-BB52-CF378858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0671" y="2040825"/>
            <a:ext cx="384188" cy="38418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398310B7-C5DA-4D33-82BC-6800E3E6AA77}"/>
              </a:ext>
            </a:extLst>
          </p:cNvPr>
          <p:cNvSpPr txBox="1"/>
          <p:nvPr/>
        </p:nvSpPr>
        <p:spPr>
          <a:xfrm>
            <a:off x="7957570" y="2532543"/>
            <a:ext cx="1647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REDUCTION DIMENSION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81B71474-A9C4-4EAC-B7DC-74F8EABE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172" y="3427932"/>
            <a:ext cx="2257412" cy="14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F28E9A-EEFB-46E8-B6A0-E9D9F64E2ECB}"/>
              </a:ext>
            </a:extLst>
          </p:cNvPr>
          <p:cNvCxnSpPr>
            <a:cxnSpLocks/>
            <a:stCxn id="45" idx="0"/>
            <a:endCxn id="37" idx="3"/>
          </p:cNvCxnSpPr>
          <p:nvPr/>
        </p:nvCxnSpPr>
        <p:spPr>
          <a:xfrm flipH="1" flipV="1">
            <a:off x="7031630" y="2535027"/>
            <a:ext cx="1539248" cy="89290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BA8F9C9-05A5-474A-8E20-001CC7F8414B}"/>
              </a:ext>
            </a:extLst>
          </p:cNvPr>
          <p:cNvCxnSpPr>
            <a:cxnSpLocks/>
          </p:cNvCxnSpPr>
          <p:nvPr/>
        </p:nvCxnSpPr>
        <p:spPr>
          <a:xfrm flipH="1" flipV="1">
            <a:off x="7039463" y="3169139"/>
            <a:ext cx="863250" cy="27156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D960896-9F5E-4727-8C8B-7B287317167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084071" y="4777297"/>
            <a:ext cx="717183" cy="233482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7376C03-A4C9-4620-ADC1-35F68F5617B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078708" y="4777297"/>
            <a:ext cx="1281963" cy="85274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BF21F5-B3EB-4D66-9560-C7104695CF4A}"/>
              </a:ext>
            </a:extLst>
          </p:cNvPr>
          <p:cNvSpPr txBox="1"/>
          <p:nvPr/>
        </p:nvSpPr>
        <p:spPr>
          <a:xfrm>
            <a:off x="7801254" y="5112866"/>
            <a:ext cx="17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PCA + T-SNE</a:t>
            </a:r>
          </a:p>
        </p:txBody>
      </p:sp>
      <p:pic>
        <p:nvPicPr>
          <p:cNvPr id="54" name="Graphique 53" descr="Cible">
            <a:extLst>
              <a:ext uri="{FF2B5EF4-FFF2-40B4-BE49-F238E27FC236}">
                <a16:creationId xmlns:a16="http://schemas.microsoft.com/office/drawing/2014/main" id="{3780D6C1-58D4-4311-A9C9-A43694BC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2816" y="2000102"/>
            <a:ext cx="424911" cy="42491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6AC5E3B2-D38B-486B-9FA7-78D870A652BB}"/>
              </a:ext>
            </a:extLst>
          </p:cNvPr>
          <p:cNvSpPr txBox="1"/>
          <p:nvPr/>
        </p:nvSpPr>
        <p:spPr>
          <a:xfrm>
            <a:off x="10094875" y="2632655"/>
            <a:ext cx="1660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CLUSTERING &amp; EVALUATION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95F311-898B-43B3-BB9F-6DB2965B2DFB}"/>
              </a:ext>
            </a:extLst>
          </p:cNvPr>
          <p:cNvSpPr txBox="1"/>
          <p:nvPr/>
        </p:nvSpPr>
        <p:spPr>
          <a:xfrm>
            <a:off x="5486329" y="4303427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</p:txBody>
      </p:sp>
      <p:pic>
        <p:nvPicPr>
          <p:cNvPr id="73" name="Picture 8">
            <a:extLst>
              <a:ext uri="{FF2B5EF4-FFF2-40B4-BE49-F238E27FC236}">
                <a16:creationId xmlns:a16="http://schemas.microsoft.com/office/drawing/2014/main" id="{14F1B9C4-D618-4134-A39C-FF5C46BD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66" y="3405468"/>
            <a:ext cx="2134095" cy="14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DDCE8FD-F3D2-418D-BFA7-AB11A5FA39F6}"/>
              </a:ext>
            </a:extLst>
          </p:cNvPr>
          <p:cNvSpPr txBox="1"/>
          <p:nvPr/>
        </p:nvSpPr>
        <p:spPr>
          <a:xfrm>
            <a:off x="10057685" y="5010205"/>
            <a:ext cx="175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K-MEANS</a:t>
            </a:r>
          </a:p>
          <a:p>
            <a:pPr algn="ctr"/>
            <a:r>
              <a:rPr lang="fr-FR" b="1" dirty="0">
                <a:solidFill>
                  <a:srgbClr val="C00000"/>
                </a:solidFill>
              </a:rPr>
              <a:t>ARI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A32C5D3-A39E-4DEC-A888-54B599FA6C58}"/>
              </a:ext>
            </a:extLst>
          </p:cNvPr>
          <p:cNvCxnSpPr>
            <a:cxnSpLocks/>
          </p:cNvCxnSpPr>
          <p:nvPr/>
        </p:nvCxnSpPr>
        <p:spPr>
          <a:xfrm flipH="1">
            <a:off x="9588381" y="3882235"/>
            <a:ext cx="393820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E49CC3D0-F2AA-4873-8436-2F3824E542D1}"/>
              </a:ext>
            </a:extLst>
          </p:cNvPr>
          <p:cNvSpPr txBox="1"/>
          <p:nvPr/>
        </p:nvSpPr>
        <p:spPr>
          <a:xfrm>
            <a:off x="135729" y="3258084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87D0F2-7E6F-4CBC-BAB8-B82FF7721F7F}"/>
              </a:ext>
            </a:extLst>
          </p:cNvPr>
          <p:cNvSpPr/>
          <p:nvPr/>
        </p:nvSpPr>
        <p:spPr>
          <a:xfrm>
            <a:off x="5033564" y="1906805"/>
            <a:ext cx="2304720" cy="4483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34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61830"/>
            <a:ext cx="8421688" cy="41195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dirty="0"/>
              <a:t>Traitement données textuelles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470" y="1012637"/>
            <a:ext cx="9567991" cy="79788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/>
            <a:r>
              <a:rPr lang="fr-FR" noProof="1"/>
              <a:t>	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noProof="1"/>
              <a:t>Exemple de </a:t>
            </a:r>
            <a:r>
              <a:rPr lang="fr-FR" sz="1600" b="1" noProof="1"/>
              <a:t>bag of words </a:t>
            </a:r>
            <a:r>
              <a:rPr lang="fr-FR" sz="1600" noProof="1"/>
              <a:t>obtenus avec </a:t>
            </a:r>
            <a:r>
              <a:rPr lang="fr-FR" sz="1600" b="1" noProof="1"/>
              <a:t>CountVectorizer </a:t>
            </a:r>
            <a:r>
              <a:rPr lang="fr-FR" sz="1600" noProof="1"/>
              <a:t>et</a:t>
            </a:r>
            <a:r>
              <a:rPr lang="fr-FR" sz="1600" b="1" noProof="1"/>
              <a:t> stemming </a:t>
            </a:r>
            <a:r>
              <a:rPr lang="fr-FR" sz="1600" noProof="1"/>
              <a:t>(1050 lignes, 4088 colonnes)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2248CC-22BD-4E49-AB77-8E5AB16D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62" y="1949375"/>
            <a:ext cx="5057775" cy="1609725"/>
          </a:xfrm>
          <a:prstGeom prst="rect">
            <a:avLst/>
          </a:prstGeom>
        </p:spPr>
      </p:pic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305AE773-75B3-4C4A-B7E6-8662D7BC899F}"/>
              </a:ext>
            </a:extLst>
          </p:cNvPr>
          <p:cNvSpPr txBox="1">
            <a:spLocks/>
          </p:cNvSpPr>
          <p:nvPr/>
        </p:nvSpPr>
        <p:spPr>
          <a:xfrm>
            <a:off x="1179470" y="3559100"/>
            <a:ext cx="9567991" cy="649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noProof="1"/>
              <a:t>Exemple de </a:t>
            </a:r>
            <a:r>
              <a:rPr lang="fr-FR" sz="1600" b="1" noProof="1"/>
              <a:t>bag of words </a:t>
            </a:r>
            <a:r>
              <a:rPr lang="fr-FR" sz="1600" noProof="1"/>
              <a:t>obtenus avec </a:t>
            </a:r>
            <a:r>
              <a:rPr lang="fr-FR" sz="1600" b="1" noProof="1"/>
              <a:t>TfidfVectorizer </a:t>
            </a:r>
            <a:r>
              <a:rPr lang="fr-FR" sz="1600" noProof="1"/>
              <a:t>et</a:t>
            </a:r>
            <a:r>
              <a:rPr lang="fr-FR" sz="1600" b="1" noProof="1"/>
              <a:t> stemming </a:t>
            </a:r>
            <a:r>
              <a:rPr lang="fr-FR" sz="1600" noProof="1"/>
              <a:t>(1050 lignes, 4088 colonnes)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678A9A-8E01-42C1-9390-4135BA04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62" y="4404133"/>
            <a:ext cx="5210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979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sharepoint/v3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2164</TotalTime>
  <Words>1332</Words>
  <Application>Microsoft Office PowerPoint</Application>
  <PresentationFormat>Grand écran</PresentationFormat>
  <Paragraphs>485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arial</vt:lpstr>
      <vt:lpstr>Arial Rounded MT Bold</vt:lpstr>
      <vt:lpstr>Calibri</vt:lpstr>
      <vt:lpstr>Cambria Math</vt:lpstr>
      <vt:lpstr>Helvetica Neue</vt:lpstr>
      <vt:lpstr>Tenorite</vt:lpstr>
      <vt:lpstr>Monoligne</vt:lpstr>
      <vt:lpstr>Classifiez automatiquement des biens de consommation</vt:lpstr>
      <vt:lpstr>SOMMAIRE</vt:lpstr>
      <vt:lpstr>PROBLEMATIQUE</vt:lpstr>
      <vt:lpstr>Présentation des DONNEES</vt:lpstr>
      <vt:lpstr>PIPELINE données textuelles</vt:lpstr>
      <vt:lpstr>Traitement données textuelles</vt:lpstr>
      <vt:lpstr>Traitement données textuelles</vt:lpstr>
      <vt:lpstr>PIPELINE données textuelles</vt:lpstr>
      <vt:lpstr>Traitement données textuelles</vt:lpstr>
      <vt:lpstr>Traitement données textuelles</vt:lpstr>
      <vt:lpstr>Traitement données textuelles</vt:lpstr>
      <vt:lpstr>Traitement données textuelles</vt:lpstr>
      <vt:lpstr>RESULTATS SUR DONNEES TEXTUELLES</vt:lpstr>
      <vt:lpstr>PIPELINE Traitement des images</vt:lpstr>
      <vt:lpstr>PIPELINE Traitement des images</vt:lpstr>
      <vt:lpstr>PRETRAITEMENT DES IMAGES</vt:lpstr>
      <vt:lpstr>PIPELINE Traitement des images</vt:lpstr>
      <vt:lpstr>Présentation PowerPoint</vt:lpstr>
      <vt:lpstr>Images : DETECTION &amp; DESCRIPTION DE FEATURES</vt:lpstr>
      <vt:lpstr>Images : DETECTION &amp; DESCRIPTION DE FEATURES</vt:lpstr>
      <vt:lpstr>PIPELINE Traitement des images</vt:lpstr>
      <vt:lpstr>Images : EXPLOITATION DES FEAtURES</vt:lpstr>
      <vt:lpstr>PIPELINE Traitement des images</vt:lpstr>
      <vt:lpstr>RESULTATS DU CLUSTERING</vt:lpstr>
      <vt:lpstr>Exploitation TEXTES &amp; IMAGES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ENERGETIQUE</dc:title>
  <dc:creator>Quentin Liance</dc:creator>
  <cp:lastModifiedBy>Quentin Liance</cp:lastModifiedBy>
  <cp:revision>539</cp:revision>
  <dcterms:created xsi:type="dcterms:W3CDTF">2021-11-03T17:41:04Z</dcterms:created>
  <dcterms:modified xsi:type="dcterms:W3CDTF">2022-01-10T15:43:00Z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