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9" r:id="rId6"/>
    <p:sldId id="266" r:id="rId7"/>
    <p:sldId id="294" r:id="rId8"/>
    <p:sldId id="306" r:id="rId9"/>
    <p:sldId id="295" r:id="rId10"/>
    <p:sldId id="296" r:id="rId11"/>
    <p:sldId id="297" r:id="rId12"/>
    <p:sldId id="307" r:id="rId13"/>
    <p:sldId id="308" r:id="rId14"/>
    <p:sldId id="309" r:id="rId15"/>
    <p:sldId id="311" r:id="rId16"/>
    <p:sldId id="312" r:id="rId17"/>
    <p:sldId id="310" r:id="rId18"/>
    <p:sldId id="320" r:id="rId19"/>
    <p:sldId id="313" r:id="rId20"/>
    <p:sldId id="314" r:id="rId21"/>
    <p:sldId id="319" r:id="rId22"/>
    <p:sldId id="316" r:id="rId23"/>
    <p:sldId id="317" r:id="rId24"/>
    <p:sldId id="318" r:id="rId25"/>
    <p:sldId id="321" r:id="rId26"/>
    <p:sldId id="322" r:id="rId27"/>
    <p:sldId id="323" r:id="rId28"/>
    <p:sldId id="275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2C88D9"/>
    <a:srgbClr val="1AAE9F"/>
    <a:srgbClr val="E8833A"/>
    <a:srgbClr val="F7C325"/>
    <a:srgbClr val="BD34D1"/>
    <a:srgbClr val="788896"/>
    <a:srgbClr val="D3455B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09/12/2021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12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14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64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51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04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81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52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7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164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5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372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875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326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88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85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93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8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1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1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0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7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3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261607"/>
            <a:ext cx="5261811" cy="1295435"/>
          </a:xfrm>
        </p:spPr>
        <p:txBody>
          <a:bodyPr rtlCol="0"/>
          <a:lstStyle/>
          <a:p>
            <a:pPr algn="ctr" rtl="0"/>
            <a:r>
              <a:rPr lang="fr-FR" sz="2800" b="1" dirty="0"/>
              <a:t>Segmentation DES CLIENTS D’UN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ctr" rtl="0"/>
            <a:r>
              <a:rPr lang="fr-FR" dirty="0"/>
              <a:t>Quentin Liance – Projet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B1D922-59D5-4147-B17A-1A46522B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805" y="3338819"/>
            <a:ext cx="756239" cy="7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Modélisation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4698" y="1574613"/>
            <a:ext cx="4914456" cy="496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Pour remédier à l’asymétrie de la distribution : </a:t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	- Transformation de yeo-johnson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Pour la moyenne égale à 0 :</a:t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	- soustraction de la moyenne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Pour l’écart-type égale à 1 :</a:t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	- division par l’écart-type</a:t>
            </a:r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8684" y="951197"/>
            <a:ext cx="4914455" cy="411957"/>
          </a:xfrm>
        </p:spPr>
        <p:txBody>
          <a:bodyPr rtlCol="0"/>
          <a:lstStyle/>
          <a:p>
            <a:pPr rtl="0"/>
            <a:r>
              <a:rPr lang="fr-FR" b="1" dirty="0"/>
              <a:t>Modèle NON Supervisé : K-MEANS</a:t>
            </a:r>
          </a:p>
        </p:txBody>
      </p:sp>
      <p:pic>
        <p:nvPicPr>
          <p:cNvPr id="4" name="Image 3" descr="Une image contenant texte, laser, scène&#10;&#10;Description générée automatiquement">
            <a:extLst>
              <a:ext uri="{FF2B5EF4-FFF2-40B4-BE49-F238E27FC236}">
                <a16:creationId xmlns:a16="http://schemas.microsoft.com/office/drawing/2014/main" id="{65E1E8DE-5646-4A6B-9839-878FADF1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82" y="3089658"/>
            <a:ext cx="2433829" cy="2433829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411E29-8AFC-41B2-86C6-AAB8CD77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85" y="5574352"/>
            <a:ext cx="3819114" cy="9136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077054-45A2-4FB2-94E4-A18E99984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154" y="1683831"/>
            <a:ext cx="5557150" cy="42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Modélisation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8261" y="1893700"/>
            <a:ext cx="4914456" cy="496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Méthode visuelle – 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critère du “coude”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Graphique représentant le nombre de clusters (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k</a:t>
            </a:r>
            <a:r>
              <a:rPr lang="fr-FR" dirty="0">
                <a:solidFill>
                  <a:srgbClr val="000000"/>
                </a:solidFill>
                <a:latin typeface="Helvetica Neue"/>
              </a:rPr>
              <a:t>) en fonction de la somme des carrés des distances de chaque observation à son centroïde le plus proche (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Inertia</a:t>
            </a:r>
            <a:r>
              <a:rPr lang="fr-FR" dirty="0">
                <a:solidFill>
                  <a:srgbClr val="000000"/>
                </a:solidFill>
                <a:latin typeface="Helvetica Neue"/>
              </a:rPr>
              <a:t>)</a:t>
            </a:r>
            <a:br>
              <a:rPr lang="fr-FR" dirty="0">
                <a:solidFill>
                  <a:srgbClr val="000000"/>
                </a:solidFill>
                <a:latin typeface="Helvetica Neue"/>
              </a:rPr>
            </a:br>
            <a:endParaRPr lang="fr-F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Identification d’un “coude” à partir duquel l’inertie ne décroît presque plus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Ici, pas de coude évident, nécessité d’une autre méthode plus précise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6680" y="1110741"/>
            <a:ext cx="4914455" cy="411957"/>
          </a:xfrm>
        </p:spPr>
        <p:txBody>
          <a:bodyPr rtlCol="0"/>
          <a:lstStyle/>
          <a:p>
            <a:pPr rtl="0"/>
            <a:r>
              <a:rPr lang="fr-FR" b="1" dirty="0"/>
              <a:t>Choix du Nombre de clusters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697AFF-CD3D-4EC2-B0E7-06333363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07" y="2072711"/>
            <a:ext cx="5340388" cy="271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6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B35F89A-6CDF-41F7-BD87-18B45BD733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31168" y="1383323"/>
                <a:ext cx="4914456" cy="5146896"/>
              </a:xfr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Méthode mathématique – </a:t>
                </a:r>
                <a:r>
                  <a:rPr lang="fr-FR" b="1" dirty="0">
                    <a:solidFill>
                      <a:srgbClr val="000000"/>
                    </a:solidFill>
                    <a:latin typeface="Helvetica Neue"/>
                  </a:rPr>
                  <a:t>score de silhouette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La moyenne sur l’ensemble des observations du coefficient de silhouette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19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9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 </a:t>
                </a:r>
                <a:br>
                  <a:rPr lang="fr-FR" dirty="0">
                    <a:solidFill>
                      <a:srgbClr val="000000"/>
                    </a:solidFill>
                    <a:latin typeface="Helvetica Neue"/>
                  </a:rPr>
                </a:br>
                <a:endParaRPr lang="fr-FR" dirty="0">
                  <a:solidFill>
                    <a:srgbClr val="000000"/>
                  </a:solidFill>
                  <a:latin typeface="Helvetica Neue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a est la </a:t>
                </a:r>
                <a:r>
                  <a:rPr lang="fr-FR" b="1" dirty="0">
                    <a:solidFill>
                      <a:srgbClr val="000000"/>
                    </a:solidFill>
                    <a:latin typeface="Helvetica Neue"/>
                  </a:rPr>
                  <a:t>moyenne des distances aux autres observations du même cluster </a:t>
                </a: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(c.-à.-d. la distance moyenne intra-cluster)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b est la distance moyenne au cluster le plus proche, c.-à-d. </a:t>
                </a:r>
                <a:r>
                  <a:rPr lang="fr-FR" b="1" dirty="0">
                    <a:solidFill>
                      <a:srgbClr val="000000"/>
                    </a:solidFill>
                    <a:latin typeface="Helvetica Neue"/>
                  </a:rPr>
                  <a:t>la moyenne des distances des observations au cluster le plus proche</a:t>
                </a: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 (défini comme celui qui minimise B, en excluant le propre cluster de l’observation).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Le coefficient de silhouette </a:t>
                </a:r>
                <a:r>
                  <a:rPr lang="fr-FR" b="1" dirty="0">
                    <a:solidFill>
                      <a:srgbClr val="000000"/>
                    </a:solidFill>
                    <a:latin typeface="Helvetica Neue"/>
                  </a:rPr>
                  <a:t>peut varier entre -1 et +1</a:t>
                </a: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rgbClr val="000000"/>
                    </a:solidFill>
                    <a:latin typeface="Helvetica Neue"/>
                  </a:rPr>
                  <a:t>Un coefficient proche de +1 </a:t>
                </a: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signifie que l’observation est située bien à l’intérieur de son propre cluster et loin des autres clusters.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rgbClr val="000000"/>
                    </a:solidFill>
                    <a:latin typeface="Helvetica Neue"/>
                  </a:rPr>
                  <a:t>Un coefficient proche de 0 </a:t>
                </a: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signifie que cette observation se situe près d’une frontière entre clusters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Enfin, </a:t>
                </a:r>
                <a:r>
                  <a:rPr lang="fr-FR" b="1" dirty="0">
                    <a:solidFill>
                      <a:srgbClr val="000000"/>
                    </a:solidFill>
                    <a:latin typeface="Helvetica Neue"/>
                  </a:rPr>
                  <a:t>un coefficient proche de -1 </a:t>
                </a:r>
                <a:r>
                  <a:rPr lang="fr-FR" dirty="0">
                    <a:solidFill>
                      <a:srgbClr val="000000"/>
                    </a:solidFill>
                    <a:latin typeface="Helvetica Neue"/>
                  </a:rPr>
                  <a:t>signifie que l’observation a été affectée au mauvais cluster.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  <a:p>
                <a:pPr algn="l"/>
                <a:endParaRPr lang="en-US" b="0" i="0" dirty="0">
                  <a:solidFill>
                    <a:srgbClr val="000000"/>
                  </a:solidFill>
                  <a:effectLst/>
                  <a:latin typeface="Helvetica Neue"/>
                </a:endParaRP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B35F89A-6CDF-41F7-BD87-18B45BD73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31168" y="1383323"/>
                <a:ext cx="4914456" cy="5146896"/>
              </a:xfrm>
              <a:blipFill>
                <a:blip r:embed="rId3"/>
                <a:stretch>
                  <a:fillRect l="-124" t="-4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893" y="784641"/>
            <a:ext cx="4914455" cy="411957"/>
          </a:xfrm>
        </p:spPr>
        <p:txBody>
          <a:bodyPr rtlCol="0"/>
          <a:lstStyle/>
          <a:p>
            <a:pPr rtl="0"/>
            <a:r>
              <a:rPr lang="fr-FR" b="1" dirty="0"/>
              <a:t>Choix du Nombre de 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87B7F2-BD5E-4CF5-B013-F7EAF5B6F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7" y="4048069"/>
            <a:ext cx="49434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4A1A44-FF9A-4108-9899-2DAD81C55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766" y="1294108"/>
            <a:ext cx="5384696" cy="26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7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Modélisation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168" y="1893700"/>
            <a:ext cx="4914456" cy="496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Méthode mathématique –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 diagramme de silhouette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Visualisation encore plus informative en représentant graphiquement le coefficient de silhouette de chacune des observations, triées selon leur cluster d’affectation et selon la valeur du coefficient.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Dans chaque diagramme, un cluster est représenté par une forme ressemblant à un couteau, dont la hauteur indique le nombre d’observations que le cluster contient et la largeur les coefficients de silhouette tries de ces observations (plus c’est large, meilleur c’est).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La ligne pointillé indique le coefficient de silhouette moyen.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Sélection de 6 clusters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893" y="784641"/>
            <a:ext cx="4914455" cy="411957"/>
          </a:xfrm>
        </p:spPr>
        <p:txBody>
          <a:bodyPr rtlCol="0"/>
          <a:lstStyle/>
          <a:p>
            <a:pPr rtl="0"/>
            <a:r>
              <a:rPr lang="fr-FR" b="1" dirty="0"/>
              <a:t>Choix du Nombre de clusters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BDA32A-9FEA-4C38-B8A2-D61021DB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7" y="1476663"/>
            <a:ext cx="5228141" cy="443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4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3779" y="946850"/>
            <a:ext cx="4914456" cy="496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Représentation en 2 dimensions des clusters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 premières composantes issues de l’ACP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Des clusters qui sont très proches, voire se superposent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Alternative à l’ACP : t-SNE (temps d’execution long)</a:t>
            </a:r>
          </a:p>
          <a:p>
            <a:pPr marL="285750" indent="-285750" algn="l">
              <a:buFontTx/>
              <a:buChar char="-"/>
            </a:pPr>
            <a:r>
              <a:rPr lang="en-US" sz="1600" b="1" dirty="0">
                <a:solidFill>
                  <a:srgbClr val="000000"/>
                </a:solidFill>
                <a:latin typeface="Helvetica Neue"/>
              </a:rPr>
              <a:t>Effectif au sein des clusters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Majorité des clients dans les clusters 0 et 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Puis dans les clusters 3 et 4…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…Minorité de clients dans les clusters 2 et 5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14</a:t>
            </a:fld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C5805-7D5E-42B7-A2DE-716D9776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9" y="3999782"/>
            <a:ext cx="4734507" cy="23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199461E-F21E-4757-9835-4937D655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66" y="3891513"/>
            <a:ext cx="4734507" cy="24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E0B863B-05A0-44DC-BB8A-C3CC55B5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66" y="764223"/>
            <a:ext cx="4914456" cy="273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5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B35F89A-6CDF-41F7-BD87-18B45BD733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757175"/>
                <a:ext cx="5058398" cy="496430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l"/>
                <a:r>
                  <a:rPr lang="en-US" sz="1600" b="1" i="0" dirty="0">
                    <a:solidFill>
                      <a:srgbClr val="000000"/>
                    </a:solidFill>
                    <a:effectLst/>
                    <a:latin typeface="Helvetica Neue"/>
                  </a:rPr>
                  <a:t>Importance relative des variables du cluster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Technique utile pour identifier </a:t>
                </a:r>
                <a:r>
                  <a:rPr lang="en-US" b="1" dirty="0">
                    <a:solidFill>
                      <a:srgbClr val="000000"/>
                    </a:solidFill>
                    <a:latin typeface="Helvetica Neue"/>
                  </a:rPr>
                  <a:t>l’importance relative des variables du cluster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Calcul de la </a:t>
                </a:r>
                <a:r>
                  <a:rPr lang="en-US" b="1" dirty="0">
                    <a:solidFill>
                      <a:srgbClr val="000000"/>
                    </a:solidFill>
                    <a:latin typeface="Helvetica Neue"/>
                  </a:rPr>
                  <a:t>moyenne par cluster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Calcul de la </a:t>
                </a:r>
                <a:r>
                  <a:rPr lang="en-US" b="1" dirty="0">
                    <a:solidFill>
                      <a:srgbClr val="000000"/>
                    </a:solidFill>
                    <a:latin typeface="Helvetica Neue"/>
                  </a:rPr>
                  <a:t>moyenne globale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Calcul d’un </a:t>
                </a:r>
                <a:r>
                  <a:rPr lang="en-US" b="1" dirty="0">
                    <a:solidFill>
                      <a:srgbClr val="000000"/>
                    </a:solidFill>
                    <a:latin typeface="Helvetica Neue"/>
                  </a:rPr>
                  <a:t>score d’importance…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…</a:t>
                </a:r>
                <a:r>
                  <a:rPr lang="en-US" b="1" dirty="0">
                    <a:solidFill>
                      <a:srgbClr val="000000"/>
                    </a:solidFill>
                    <a:latin typeface="Helvetica Neue"/>
                  </a:rPr>
                  <a:t>Variation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 par rapport à la moyenne globale</a:t>
                </a:r>
              </a:p>
              <a:p>
                <a:pPr algn="l"/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fr-F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𝑀𝑜𝑦𝑒𝑛𝑛𝑒</m:t>
                        </m:r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𝑀𝑜𝑦𝑒𝑛𝑛𝑒</m:t>
                        </m:r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𝑔𝑙𝑜𝑏𝑎𝑙𝑒</m:t>
                        </m:r>
                      </m:den>
                    </m:f>
                    <m:r>
                      <a:rPr lang="fr-F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 </a:t>
                </a: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B35F89A-6CDF-41F7-BD87-18B45BD73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757175"/>
                <a:ext cx="5058398" cy="4964300"/>
              </a:xfrm>
              <a:blipFill>
                <a:blip r:embed="rId3"/>
                <a:stretch>
                  <a:fillRect l="-724" t="-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15</a:t>
            </a:fld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4999F7-FA0F-4061-AAD2-91E8DE524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9600"/>
            <a:ext cx="55245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23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16</a:t>
            </a:fld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9B445-4BB0-4889-B5C3-95F54BDD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2" y="782756"/>
            <a:ext cx="4394917" cy="3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8952CB1-74AF-4D1B-99CA-3869CB48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5" y="4897074"/>
            <a:ext cx="3675316" cy="172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25592B1-45FB-4314-83F4-AE3BA809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5" y="2995134"/>
            <a:ext cx="3938736" cy="17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1B5BF5F-9E67-4B4A-B461-C89813D6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4" y="1132892"/>
            <a:ext cx="3938737" cy="168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548DCD-4A29-4F11-A19E-77189198154C}"/>
              </a:ext>
            </a:extLst>
          </p:cNvPr>
          <p:cNvSpPr/>
          <p:nvPr/>
        </p:nvSpPr>
        <p:spPr>
          <a:xfrm>
            <a:off x="5728531" y="976425"/>
            <a:ext cx="452927" cy="348062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5F826E-8356-4927-A37A-891C96B0B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654" y="715580"/>
            <a:ext cx="2292524" cy="41480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7BFB39-A46B-4FDB-B751-CA1017B7DAE7}"/>
              </a:ext>
            </a:extLst>
          </p:cNvPr>
          <p:cNvSpPr/>
          <p:nvPr/>
        </p:nvSpPr>
        <p:spPr>
          <a:xfrm>
            <a:off x="9550654" y="1132892"/>
            <a:ext cx="2292524" cy="131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06F951-3AD8-494E-BD8D-60955EA2B6B7}"/>
              </a:ext>
            </a:extLst>
          </p:cNvPr>
          <p:cNvSpPr/>
          <p:nvPr/>
        </p:nvSpPr>
        <p:spPr>
          <a:xfrm>
            <a:off x="9550654" y="942368"/>
            <a:ext cx="2292524" cy="131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1A4C7-B7C6-46BC-8868-45C2F5EC5032}"/>
              </a:ext>
            </a:extLst>
          </p:cNvPr>
          <p:cNvSpPr/>
          <p:nvPr/>
        </p:nvSpPr>
        <p:spPr>
          <a:xfrm>
            <a:off x="9550654" y="2106120"/>
            <a:ext cx="2292524" cy="131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29689-5459-4E08-A132-FA7B6D986925}"/>
              </a:ext>
            </a:extLst>
          </p:cNvPr>
          <p:cNvSpPr/>
          <p:nvPr/>
        </p:nvSpPr>
        <p:spPr>
          <a:xfrm>
            <a:off x="9550654" y="2321103"/>
            <a:ext cx="2292524" cy="131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48F17-C361-4E80-8BCE-7B0819BA975D}"/>
              </a:ext>
            </a:extLst>
          </p:cNvPr>
          <p:cNvSpPr/>
          <p:nvPr/>
        </p:nvSpPr>
        <p:spPr>
          <a:xfrm>
            <a:off x="9550654" y="3311421"/>
            <a:ext cx="2292524" cy="131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F5B951-3C39-4BAD-A4FD-F4BBB9D9CDDF}"/>
              </a:ext>
            </a:extLst>
          </p:cNvPr>
          <p:cNvSpPr/>
          <p:nvPr/>
        </p:nvSpPr>
        <p:spPr>
          <a:xfrm>
            <a:off x="9550654" y="2929191"/>
            <a:ext cx="2292524" cy="131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7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17</a:t>
            </a:fld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9B445-4BB0-4889-B5C3-95F54BDD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19" y="915282"/>
            <a:ext cx="4394917" cy="3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A50ACA-4837-42D8-B6BE-7C5007A66DFC}"/>
              </a:ext>
            </a:extLst>
          </p:cNvPr>
          <p:cNvSpPr/>
          <p:nvPr/>
        </p:nvSpPr>
        <p:spPr>
          <a:xfrm>
            <a:off x="6212880" y="1089224"/>
            <a:ext cx="452927" cy="348062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92CB8F-62B6-4CB3-A5EF-F003B302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79" y="1089224"/>
            <a:ext cx="3721840" cy="1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36EF50D-B788-4191-9F52-9FBC6636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0" y="2982437"/>
            <a:ext cx="3921224" cy="1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10A032-BBEB-439E-B293-2506D4C1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39" y="4875650"/>
            <a:ext cx="3675319" cy="17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0420846-EB23-4699-AD30-2E9128DC8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1608" y="915282"/>
            <a:ext cx="2376768" cy="44151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A5D27E-FF34-4AA0-A284-9AA13E0F47AD}"/>
              </a:ext>
            </a:extLst>
          </p:cNvPr>
          <p:cNvSpPr/>
          <p:nvPr/>
        </p:nvSpPr>
        <p:spPr>
          <a:xfrm>
            <a:off x="9395852" y="3683237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B1083B-C023-435C-9232-10969504C0EB}"/>
              </a:ext>
            </a:extLst>
          </p:cNvPr>
          <p:cNvSpPr/>
          <p:nvPr/>
        </p:nvSpPr>
        <p:spPr>
          <a:xfrm>
            <a:off x="9395852" y="2445300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B4502-6B61-4F6F-BAB9-0E2A57173742}"/>
              </a:ext>
            </a:extLst>
          </p:cNvPr>
          <p:cNvSpPr/>
          <p:nvPr/>
        </p:nvSpPr>
        <p:spPr>
          <a:xfrm>
            <a:off x="9395852" y="1364371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D26DC-0F98-4FCA-985A-A480C1765064}"/>
              </a:ext>
            </a:extLst>
          </p:cNvPr>
          <p:cNvSpPr/>
          <p:nvPr/>
        </p:nvSpPr>
        <p:spPr>
          <a:xfrm>
            <a:off x="9334869" y="1148525"/>
            <a:ext cx="2353507" cy="1736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04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18</a:t>
            </a:fld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9B445-4BB0-4889-B5C3-95F54BDD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49" y="907140"/>
            <a:ext cx="4394917" cy="3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A50ACA-4837-42D8-B6BE-7C5007A66DFC}"/>
              </a:ext>
            </a:extLst>
          </p:cNvPr>
          <p:cNvSpPr/>
          <p:nvPr/>
        </p:nvSpPr>
        <p:spPr>
          <a:xfrm>
            <a:off x="6633525" y="1068764"/>
            <a:ext cx="452927" cy="348062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FF1EDB-A528-493F-A39B-DE1B91F5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6" y="1118349"/>
            <a:ext cx="4040853" cy="1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E5695C-8219-4FC6-B24F-062B8B53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5" y="2983020"/>
            <a:ext cx="3921224" cy="1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EFC434-EDDA-4D3C-BBAD-464B07D7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32" y="4847691"/>
            <a:ext cx="3675317" cy="1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21A322D-995B-446C-B8A3-C5E6D24CF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789" y="907140"/>
            <a:ext cx="2440316" cy="44169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72A5E3-BEFD-43D0-AF81-8E3A5B110019}"/>
              </a:ext>
            </a:extLst>
          </p:cNvPr>
          <p:cNvSpPr/>
          <p:nvPr/>
        </p:nvSpPr>
        <p:spPr>
          <a:xfrm>
            <a:off x="9590581" y="4277935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DCDB9-47D6-4213-B656-C04085DFDA18}"/>
              </a:ext>
            </a:extLst>
          </p:cNvPr>
          <p:cNvSpPr/>
          <p:nvPr/>
        </p:nvSpPr>
        <p:spPr>
          <a:xfrm>
            <a:off x="9590581" y="5158723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8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19</a:t>
            </a:fld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9B445-4BB0-4889-B5C3-95F54BDD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66" y="745514"/>
            <a:ext cx="4394917" cy="3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C96F7C-3950-4AFE-AF11-B13A32B08511}"/>
              </a:ext>
            </a:extLst>
          </p:cNvPr>
          <p:cNvSpPr/>
          <p:nvPr/>
        </p:nvSpPr>
        <p:spPr>
          <a:xfrm>
            <a:off x="7294636" y="907138"/>
            <a:ext cx="452927" cy="348062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CBC2CE-ABBE-4169-99EB-9712F24E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80" y="4711017"/>
            <a:ext cx="3449786" cy="17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671E310-8247-4D3A-89C6-3E5BCA29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6" y="2788088"/>
            <a:ext cx="3906670" cy="172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7A34154-4842-4EAB-905B-FFCADA04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10" y="865159"/>
            <a:ext cx="4025856" cy="172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87080C-A149-4271-A791-0192BBF65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1005" y="745514"/>
            <a:ext cx="2366830" cy="43591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0326BB-9860-4484-B2FC-6F3807DDAAFD}"/>
              </a:ext>
            </a:extLst>
          </p:cNvPr>
          <p:cNvSpPr/>
          <p:nvPr/>
        </p:nvSpPr>
        <p:spPr>
          <a:xfrm>
            <a:off x="9635311" y="3648879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66D42-3F12-449F-BC57-B2E764FFE8E7}"/>
              </a:ext>
            </a:extLst>
          </p:cNvPr>
          <p:cNvSpPr/>
          <p:nvPr/>
        </p:nvSpPr>
        <p:spPr>
          <a:xfrm>
            <a:off x="9635311" y="3862126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E39DF-72C7-4002-8DF0-A6E810666631}"/>
              </a:ext>
            </a:extLst>
          </p:cNvPr>
          <p:cNvSpPr/>
          <p:nvPr/>
        </p:nvSpPr>
        <p:spPr>
          <a:xfrm>
            <a:off x="9635311" y="2423544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8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504" y="1258162"/>
            <a:ext cx="3139440" cy="518578"/>
          </a:xfrm>
        </p:spPr>
        <p:txBody>
          <a:bodyPr rtlCol="0"/>
          <a:lstStyle/>
          <a:p>
            <a:pPr rtl="0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504" y="2156635"/>
            <a:ext cx="5433204" cy="365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 rtl="0">
              <a:buAutoNum type="arabicPeriod"/>
            </a:pPr>
            <a:r>
              <a:rPr lang="fr-FR" sz="2400" b="1" dirty="0"/>
              <a:t>Présentation de la problématique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88504" y="2901655"/>
            <a:ext cx="5433204" cy="3651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sz="2400" b="1" dirty="0"/>
              <a:t>2. Préparation des données 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D51D237E-9386-4106-9EE4-40AF19C79ACA}"/>
              </a:ext>
            </a:extLst>
          </p:cNvPr>
          <p:cNvSpPr txBox="1">
            <a:spLocks/>
          </p:cNvSpPr>
          <p:nvPr/>
        </p:nvSpPr>
        <p:spPr>
          <a:xfrm>
            <a:off x="2988504" y="439169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4. Modélisation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E7D84264-05F1-4467-ACBA-3B143EF9B9BE}"/>
              </a:ext>
            </a:extLst>
          </p:cNvPr>
          <p:cNvSpPr txBox="1">
            <a:spLocks/>
          </p:cNvSpPr>
          <p:nvPr/>
        </p:nvSpPr>
        <p:spPr>
          <a:xfrm>
            <a:off x="2988504" y="364667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3. Analyse exploratoire des données 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339816B-A214-4C0B-8BE9-A74467F0D423}"/>
              </a:ext>
            </a:extLst>
          </p:cNvPr>
          <p:cNvSpPr txBox="1">
            <a:spLocks/>
          </p:cNvSpPr>
          <p:nvPr/>
        </p:nvSpPr>
        <p:spPr>
          <a:xfrm>
            <a:off x="2988504" y="513671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5. Analyse des clusters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725942BC-A24A-4291-8B05-9E7792B3ADCE}"/>
              </a:ext>
            </a:extLst>
          </p:cNvPr>
          <p:cNvSpPr txBox="1">
            <a:spLocks/>
          </p:cNvSpPr>
          <p:nvPr/>
        </p:nvSpPr>
        <p:spPr>
          <a:xfrm>
            <a:off x="2988504" y="576614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20</a:t>
            </a:fld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9B445-4BB0-4889-B5C3-95F54BDD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07" y="915283"/>
            <a:ext cx="4394917" cy="3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C9DC86-ED74-4320-A235-9321C3FE6A77}"/>
              </a:ext>
            </a:extLst>
          </p:cNvPr>
          <p:cNvSpPr/>
          <p:nvPr/>
        </p:nvSpPr>
        <p:spPr>
          <a:xfrm>
            <a:off x="7650474" y="1076907"/>
            <a:ext cx="452927" cy="348062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FF2550-5EB5-4D62-974C-C9D3FA9F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7" y="1004699"/>
            <a:ext cx="4040850" cy="172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B83C5FA-2368-4A7D-B194-567FCE6B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26" y="2899663"/>
            <a:ext cx="3958181" cy="17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61EAC3F-33D0-45D2-932F-D03C39FD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92" y="4810916"/>
            <a:ext cx="3675315" cy="172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AB8DA0-0C00-4310-8B9C-C940861C0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4534" y="915283"/>
            <a:ext cx="2375339" cy="43561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EE9B53-6009-40F8-B849-65FB7B2D0A25}"/>
              </a:ext>
            </a:extLst>
          </p:cNvPr>
          <p:cNvSpPr/>
          <p:nvPr/>
        </p:nvSpPr>
        <p:spPr>
          <a:xfrm>
            <a:off x="9587349" y="1358208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847C2-5CEE-457F-9AFA-8B7591A109C2}"/>
              </a:ext>
            </a:extLst>
          </p:cNvPr>
          <p:cNvSpPr/>
          <p:nvPr/>
        </p:nvSpPr>
        <p:spPr>
          <a:xfrm>
            <a:off x="9587349" y="1986818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26296-2BD5-4881-9E26-BD818606DBE6}"/>
              </a:ext>
            </a:extLst>
          </p:cNvPr>
          <p:cNvSpPr/>
          <p:nvPr/>
        </p:nvSpPr>
        <p:spPr>
          <a:xfrm>
            <a:off x="9587349" y="2224909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3F47B-59A3-4FEF-97A7-654FC5D5327B}"/>
              </a:ext>
            </a:extLst>
          </p:cNvPr>
          <p:cNvSpPr/>
          <p:nvPr/>
        </p:nvSpPr>
        <p:spPr>
          <a:xfrm>
            <a:off x="9587349" y="2625627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58E75A-E40D-43CE-8268-47DC917E9742}"/>
              </a:ext>
            </a:extLst>
          </p:cNvPr>
          <p:cNvSpPr/>
          <p:nvPr/>
        </p:nvSpPr>
        <p:spPr>
          <a:xfrm>
            <a:off x="9587349" y="2428172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905F72-4F3B-4B70-B709-320C9EE114EF}"/>
              </a:ext>
            </a:extLst>
          </p:cNvPr>
          <p:cNvSpPr/>
          <p:nvPr/>
        </p:nvSpPr>
        <p:spPr>
          <a:xfrm>
            <a:off x="9587349" y="1590914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61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25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21</a:t>
            </a:fld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9B445-4BB0-4889-B5C3-95F54BDD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36" y="836444"/>
            <a:ext cx="4394917" cy="3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2E4BB4-A4F6-443A-B548-CDED07D52892}"/>
              </a:ext>
            </a:extLst>
          </p:cNvPr>
          <p:cNvSpPr/>
          <p:nvPr/>
        </p:nvSpPr>
        <p:spPr>
          <a:xfrm>
            <a:off x="8157673" y="998068"/>
            <a:ext cx="452927" cy="348062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1CD63-EE24-4687-9C9E-E3C3A271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1" y="962100"/>
            <a:ext cx="4040855" cy="1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0F5D9A-0D9C-49C7-A87D-3A373FF8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3" y="2809078"/>
            <a:ext cx="3932223" cy="17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2ECDDF4-48AE-4CFE-ACC1-1239CA174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10" y="4623506"/>
            <a:ext cx="3685626" cy="17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A4F018-6E00-481E-9DF6-2E5F4F37A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211" y="836444"/>
            <a:ext cx="2320259" cy="42306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1994F9-EC3E-4C3F-B3A4-5E5E576AE995}"/>
              </a:ext>
            </a:extLst>
          </p:cNvPr>
          <p:cNvSpPr/>
          <p:nvPr/>
        </p:nvSpPr>
        <p:spPr>
          <a:xfrm>
            <a:off x="9551946" y="1067594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EADC4-D8B5-4C0C-91A0-0406819A9599}"/>
              </a:ext>
            </a:extLst>
          </p:cNvPr>
          <p:cNvSpPr/>
          <p:nvPr/>
        </p:nvSpPr>
        <p:spPr>
          <a:xfrm>
            <a:off x="9551946" y="1298744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5AF04-4E17-456D-AC19-BBF56949795A}"/>
              </a:ext>
            </a:extLst>
          </p:cNvPr>
          <p:cNvSpPr/>
          <p:nvPr/>
        </p:nvSpPr>
        <p:spPr>
          <a:xfrm>
            <a:off x="9551946" y="1675576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C31FD8-84DE-4574-A744-F79FC6ACD178}"/>
              </a:ext>
            </a:extLst>
          </p:cNvPr>
          <p:cNvSpPr/>
          <p:nvPr/>
        </p:nvSpPr>
        <p:spPr>
          <a:xfrm>
            <a:off x="9551946" y="2890024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78DA5-CB45-4DE5-B2DA-CFC929BBA861}"/>
              </a:ext>
            </a:extLst>
          </p:cNvPr>
          <p:cNvSpPr/>
          <p:nvPr/>
        </p:nvSpPr>
        <p:spPr>
          <a:xfrm>
            <a:off x="9551946" y="3087198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005715-B516-404D-998B-6C6B79E59249}"/>
              </a:ext>
            </a:extLst>
          </p:cNvPr>
          <p:cNvSpPr/>
          <p:nvPr/>
        </p:nvSpPr>
        <p:spPr>
          <a:xfrm>
            <a:off x="9551946" y="4104472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39440A-C679-4C91-ABF6-4FE46F1B860D}"/>
              </a:ext>
            </a:extLst>
          </p:cNvPr>
          <p:cNvSpPr/>
          <p:nvPr/>
        </p:nvSpPr>
        <p:spPr>
          <a:xfrm>
            <a:off x="9551946" y="4308982"/>
            <a:ext cx="2292524" cy="1631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44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63499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des clusters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1696616"/>
            <a:ext cx="9122548" cy="496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Cluster </a:t>
            </a:r>
            <a:r>
              <a:rPr lang="en-US" b="1" dirty="0">
                <a:solidFill>
                  <a:srgbClr val="C00000"/>
                </a:solidFill>
                <a:latin typeface="Helvetica Neue"/>
              </a:rPr>
              <a:t>0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 :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Groupe avec les </a:t>
            </a:r>
            <a:r>
              <a:rPr lang="fr-FR" i="0" noProof="1">
                <a:solidFill>
                  <a:srgbClr val="000000"/>
                </a:solidFill>
                <a:effectLst/>
                <a:latin typeface="Helvetica Neue"/>
              </a:rPr>
              <a:t>dépenses les plus faibles (-62</a:t>
            </a:r>
            <a:r>
              <a:rPr lang="fr-FR" noProof="1">
                <a:solidFill>
                  <a:srgbClr val="000000"/>
                </a:solidFill>
                <a:latin typeface="Helvetica Neue"/>
              </a:rPr>
              <a:t>%</a:t>
            </a:r>
            <a:r>
              <a:rPr lang="fr-FR" i="0" noProof="1">
                <a:solidFill>
                  <a:srgbClr val="000000"/>
                </a:solidFill>
                <a:effectLst/>
                <a:latin typeface="Helvetica Neue"/>
              </a:rPr>
              <a:t>), relativement peu d’échéance, les descriptions de produits sont plus courtes (-19%), ont commandé une seule fois</a:t>
            </a:r>
            <a:r>
              <a:rPr lang="fr-FR" noProof="1">
                <a:solidFill>
                  <a:srgbClr val="000000"/>
                </a:solidFill>
                <a:latin typeface="Helvetica Neue"/>
              </a:rPr>
              <a:t>, ont moins commenté. </a:t>
            </a:r>
            <a:endParaRPr lang="fr-FR" b="1" i="0" noProof="1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b="1" noProof="1">
                <a:solidFill>
                  <a:schemeClr val="accent6"/>
                </a:solidFill>
                <a:latin typeface="Helvetica Neue"/>
              </a:rPr>
              <a:t>Cluster 1 : </a:t>
            </a:r>
            <a:r>
              <a:rPr lang="fr-FR" noProof="1">
                <a:solidFill>
                  <a:srgbClr val="000000"/>
                </a:solidFill>
                <a:latin typeface="Helvetica Neue"/>
              </a:rPr>
              <a:t>Cluster avec l’une des valeurs monétaires les plus élevées (+50%), avec le nombre d’échéances de paiement le plus élevé (+40%). La description du produit est relativement plus grande (+21%)</a:t>
            </a:r>
          </a:p>
          <a:p>
            <a:pPr algn="l"/>
            <a:r>
              <a:rPr lang="fr-FR" b="1" noProof="1">
                <a:solidFill>
                  <a:schemeClr val="accent2"/>
                </a:solidFill>
                <a:latin typeface="Helvetica Neue"/>
              </a:rPr>
              <a:t>Cluster 2 : </a:t>
            </a:r>
            <a:r>
              <a:rPr lang="fr-FR" noProof="1">
                <a:solidFill>
                  <a:srgbClr val="000000"/>
                </a:solidFill>
                <a:latin typeface="Helvetica Neue"/>
              </a:rPr>
              <a:t>Petit groupe de clients ayant commandé à plusieurs reprises (+105%), relativement plus tôt dans la journée, assez inactif.</a:t>
            </a:r>
          </a:p>
          <a:p>
            <a:pPr algn="l"/>
            <a:r>
              <a:rPr lang="fr-FR" b="1" noProof="1">
                <a:solidFill>
                  <a:schemeClr val="accent6"/>
                </a:solidFill>
                <a:latin typeface="Helvetica Neue"/>
              </a:rPr>
              <a:t>Cluster 3 : </a:t>
            </a:r>
            <a:r>
              <a:rPr lang="fr-FR" noProof="1">
                <a:solidFill>
                  <a:srgbClr val="000000"/>
                </a:solidFill>
                <a:latin typeface="Helvetica Neue"/>
              </a:rPr>
              <a:t>Clients vivant loin du Brésil (par exemple le Portugal), avec des frais de ports élevée (+41%).</a:t>
            </a:r>
          </a:p>
          <a:p>
            <a:pPr algn="l"/>
            <a:r>
              <a:rPr lang="fr-FR" b="1" noProof="1">
                <a:solidFill>
                  <a:schemeClr val="accent6"/>
                </a:solidFill>
                <a:latin typeface="Helvetica Neue"/>
              </a:rPr>
              <a:t>Cluster 4 : </a:t>
            </a:r>
            <a:r>
              <a:rPr lang="fr-FR" noProof="1">
                <a:solidFill>
                  <a:srgbClr val="000000"/>
                </a:solidFill>
                <a:latin typeface="Helvetica Neue"/>
              </a:rPr>
              <a:t>Groupe avec la valeur monétaire moyenne la plus élevée (+56%), avec beaucoup d’articles dans les commandes, les frais de ports les plus elevé (+98%), avec commentaires.</a:t>
            </a:r>
          </a:p>
          <a:p>
            <a:pPr algn="l"/>
            <a:r>
              <a:rPr lang="fr-FR" b="1" noProof="1">
                <a:solidFill>
                  <a:srgbClr val="C00000"/>
                </a:solidFill>
                <a:latin typeface="Helvetica Neue"/>
              </a:rPr>
              <a:t>Cluster 5 : </a:t>
            </a:r>
            <a:r>
              <a:rPr lang="fr-FR" noProof="1">
                <a:solidFill>
                  <a:srgbClr val="000000"/>
                </a:solidFill>
                <a:latin typeface="Helvetica Neue"/>
              </a:rPr>
              <a:t>Cluster avec une valeur monétaire assez faible (-21%), ont acheté plus d’une fois, le plus grand nombre de notes et de commentaires, la plus grande récence (+24%), inactifs depuis longtemps.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22</a:t>
            </a:fld>
            <a:endParaRPr lang="fr-FR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8B85057B-AC49-49D1-88FF-77244C8F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51" y="774079"/>
            <a:ext cx="1834697" cy="411957"/>
          </a:xfrm>
        </p:spPr>
        <p:txBody>
          <a:bodyPr rtlCol="0"/>
          <a:lstStyle/>
          <a:p>
            <a:pPr rtl="0"/>
            <a:r>
              <a:rPr lang="fr-FR" b="1" dirty="0"/>
              <a:t>Synthèse</a:t>
            </a:r>
          </a:p>
        </p:txBody>
      </p:sp>
    </p:spTree>
    <p:extLst>
      <p:ext uri="{BB962C8B-B14F-4D97-AF65-F5344CB8AC3E}">
        <p14:creationId xmlns:p14="http://schemas.microsoft.com/office/powerpoint/2010/main" val="188833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1574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Stabilité des clusters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292" y="1295334"/>
            <a:ext cx="4682698" cy="496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b="1" dirty="0">
                <a:latin typeface="Helvetica Neue"/>
              </a:rPr>
              <a:t>O</a:t>
            </a:r>
            <a:r>
              <a:rPr lang="fr-FR" b="1" i="0" dirty="0">
                <a:effectLst/>
                <a:latin typeface="Helvetica Neue"/>
              </a:rPr>
              <a:t>bjectif : </a:t>
            </a:r>
            <a:r>
              <a:rPr lang="fr-FR" i="0" dirty="0">
                <a:effectLst/>
                <a:latin typeface="Helvetica Neue"/>
              </a:rPr>
              <a:t>évaluer la stabilité de nos clusters.</a:t>
            </a:r>
          </a:p>
          <a:p>
            <a:pPr algn="l"/>
            <a:endParaRPr lang="fr-FR" i="0" dirty="0">
              <a:effectLst/>
              <a:latin typeface="Helvetica Neue"/>
            </a:endParaRPr>
          </a:p>
          <a:p>
            <a:pPr algn="l"/>
            <a:r>
              <a:rPr lang="fr-FR" i="0" dirty="0">
                <a:effectLst/>
                <a:latin typeface="Helvetica Neue"/>
              </a:rPr>
              <a:t>Nous allons comparer, à l'aide de l'</a:t>
            </a:r>
            <a:r>
              <a:rPr lang="fr-FR" b="1" i="0" dirty="0">
                <a:effectLst/>
                <a:latin typeface="Helvetica Neue"/>
              </a:rPr>
              <a:t>ARI</a:t>
            </a:r>
            <a:r>
              <a:rPr lang="fr-FR" i="0" dirty="0">
                <a:effectLst/>
                <a:latin typeface="Helvetica Neue"/>
              </a:rPr>
              <a:t>, les clusters affectés aux clients ayant commandé en 2016 et 2017 (</a:t>
            </a:r>
            <a:r>
              <a:rPr lang="fr-FR" i="0" dirty="0">
                <a:solidFill>
                  <a:schemeClr val="accent5">
                    <a:lumMod val="75000"/>
                  </a:schemeClr>
                </a:solidFill>
                <a:effectLst/>
                <a:latin typeface="Helvetica Neue"/>
              </a:rPr>
              <a:t>true labels</a:t>
            </a:r>
            <a:r>
              <a:rPr lang="fr-FR" i="0" dirty="0">
                <a:effectLst/>
                <a:latin typeface="Helvetica Neue"/>
              </a:rPr>
              <a:t>) à leurs nouveaux clusters lorsqu'on rajoute de nouveaux clients ayant commandé en 2018 (</a:t>
            </a:r>
            <a:r>
              <a:rPr lang="fr-FR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new labels</a:t>
            </a:r>
            <a:r>
              <a:rPr lang="fr-FR" i="0" dirty="0">
                <a:effectLst/>
                <a:latin typeface="Helvetica Neue"/>
              </a:rPr>
              <a:t>).</a:t>
            </a:r>
          </a:p>
          <a:p>
            <a:pPr algn="l"/>
            <a:endParaRPr lang="fr-FR" i="0" dirty="0">
              <a:effectLst/>
              <a:latin typeface="Helvetica Neue"/>
            </a:endParaRPr>
          </a:p>
          <a:p>
            <a:pPr algn="l"/>
            <a:r>
              <a:rPr lang="fr-FR" i="0" dirty="0">
                <a:effectLst/>
                <a:latin typeface="Helvetica Neue"/>
              </a:rPr>
              <a:t>Tant que l'ARI reste comprise entre 0.6 et 1, alors on peut considérer que la prise en compte de nouveaux clients n'influence pas tellement la structure sous-jacente des clusters, et que notre modèle reste stable.</a:t>
            </a:r>
            <a:br>
              <a:rPr lang="fr-FR" i="0" dirty="0">
                <a:effectLst/>
                <a:latin typeface="Helvetica Neue"/>
              </a:rPr>
            </a:br>
            <a:endParaRPr lang="fr-FR" i="0" dirty="0">
              <a:effectLst/>
              <a:latin typeface="Helvetica Neue"/>
            </a:endParaRPr>
          </a:p>
          <a:p>
            <a:pPr algn="l"/>
            <a:r>
              <a:rPr lang="fr-FR" i="0" dirty="0">
                <a:effectLst/>
                <a:latin typeface="Helvetica Neue"/>
              </a:rPr>
              <a:t>Si l'ARI devient inférieur à 0.6, alors les clusters deviennent obsolètes ; il devient nécessaire de mettre à jour nos clusters.</a:t>
            </a:r>
            <a:endParaRPr lang="fr-FR" noProof="1">
              <a:latin typeface="Helvetica Neue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23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93D1E-0DD6-4C75-AEA8-5E02A31727A9}"/>
              </a:ext>
            </a:extLst>
          </p:cNvPr>
          <p:cNvSpPr/>
          <p:nvPr/>
        </p:nvSpPr>
        <p:spPr>
          <a:xfrm>
            <a:off x="5776547" y="3278437"/>
            <a:ext cx="3402623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2016 &amp; 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DBE5B-6D9E-41E2-8DA5-BF9E5F3FD70B}"/>
              </a:ext>
            </a:extLst>
          </p:cNvPr>
          <p:cNvSpPr/>
          <p:nvPr/>
        </p:nvSpPr>
        <p:spPr>
          <a:xfrm>
            <a:off x="9428285" y="3246437"/>
            <a:ext cx="1925515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2018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BE53CF4E-A9AD-4B43-A8AF-55AD64F86697}"/>
              </a:ext>
            </a:extLst>
          </p:cNvPr>
          <p:cNvSpPr/>
          <p:nvPr/>
        </p:nvSpPr>
        <p:spPr>
          <a:xfrm rot="16200000">
            <a:off x="7275635" y="2278395"/>
            <a:ext cx="404446" cy="3402624"/>
          </a:xfrm>
          <a:prstGeom prst="leftBrace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6DBB783D-DB75-4B59-9ABB-841B9E452C02}"/>
              </a:ext>
            </a:extLst>
          </p:cNvPr>
          <p:cNvSpPr/>
          <p:nvPr/>
        </p:nvSpPr>
        <p:spPr>
          <a:xfrm rot="5400000">
            <a:off x="7671006" y="508711"/>
            <a:ext cx="270197" cy="4059121"/>
          </a:xfrm>
          <a:prstGeom prst="leftBrac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41052F-58A9-4472-B588-A5C60814412F}"/>
              </a:ext>
            </a:extLst>
          </p:cNvPr>
          <p:cNvSpPr txBox="1"/>
          <p:nvPr/>
        </p:nvSpPr>
        <p:spPr>
          <a:xfrm>
            <a:off x="7241928" y="4229343"/>
            <a:ext cx="2491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.fit() </a:t>
            </a:r>
          </a:p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.predict() </a:t>
            </a:r>
          </a:p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True labels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C23C82-1B26-40A9-85B8-D8BCD3533136}"/>
              </a:ext>
            </a:extLst>
          </p:cNvPr>
          <p:cNvSpPr txBox="1"/>
          <p:nvPr/>
        </p:nvSpPr>
        <p:spPr>
          <a:xfrm>
            <a:off x="7326923" y="1349914"/>
            <a:ext cx="95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.fit() </a:t>
            </a: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.predict() </a:t>
            </a: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New labels</a:t>
            </a:r>
          </a:p>
          <a:p>
            <a:endParaRPr lang="fr-FR" dirty="0"/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5A20E6C9-463D-446C-9086-F9DD4B5137EC}"/>
              </a:ext>
            </a:extLst>
          </p:cNvPr>
          <p:cNvSpPr/>
          <p:nvPr/>
        </p:nvSpPr>
        <p:spPr>
          <a:xfrm rot="5400000">
            <a:off x="7509811" y="1120874"/>
            <a:ext cx="270197" cy="3736729"/>
          </a:xfrm>
          <a:prstGeom prst="leftBrac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E172DC45-F75F-4012-8A25-34B8508F1B6E}"/>
              </a:ext>
            </a:extLst>
          </p:cNvPr>
          <p:cNvSpPr/>
          <p:nvPr/>
        </p:nvSpPr>
        <p:spPr>
          <a:xfrm rot="5400000">
            <a:off x="7586010" y="819191"/>
            <a:ext cx="270197" cy="3889128"/>
          </a:xfrm>
          <a:prstGeom prst="leftBrac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1574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Stabilité des clusters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494" y="1987544"/>
            <a:ext cx="4495403" cy="2456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1600" b="1" dirty="0">
                <a:latin typeface="Helvetica Neue"/>
              </a:rPr>
              <a:t>Résultat</a:t>
            </a:r>
            <a:r>
              <a:rPr lang="fr-FR" sz="1600" b="1" i="0" dirty="0">
                <a:effectLst/>
                <a:latin typeface="Helvetica Neue"/>
              </a:rPr>
              <a:t> :</a:t>
            </a:r>
            <a:endParaRPr lang="fr-FR" sz="1600" i="0" dirty="0">
              <a:effectLst/>
              <a:latin typeface="Helvetica Neue"/>
            </a:endParaRPr>
          </a:p>
          <a:p>
            <a:pPr algn="l"/>
            <a:r>
              <a:rPr lang="fr-FR" i="0" dirty="0">
                <a:effectLst/>
                <a:latin typeface="Helvetica Neue"/>
              </a:rPr>
              <a:t>- l’ARI reste </a:t>
            </a:r>
            <a:r>
              <a:rPr lang="fr-FR" b="1" i="0" dirty="0">
                <a:effectLst/>
                <a:latin typeface="Helvetica Neue"/>
              </a:rPr>
              <a:t>stable et élevée </a:t>
            </a:r>
            <a:r>
              <a:rPr lang="fr-FR" i="0" dirty="0">
                <a:effectLst/>
                <a:latin typeface="Helvetica Neue"/>
              </a:rPr>
              <a:t>(moyenne à 0.98) après avoir considéré 3181 nouveaux clients ayant commandé du 1</a:t>
            </a:r>
            <a:r>
              <a:rPr lang="fr-FR" i="0" baseline="30000" dirty="0">
                <a:effectLst/>
                <a:latin typeface="Helvetica Neue"/>
              </a:rPr>
              <a:t>er</a:t>
            </a:r>
            <a:r>
              <a:rPr lang="fr-FR" baseline="30000" dirty="0">
                <a:latin typeface="Helvetica Neue"/>
              </a:rPr>
              <a:t> </a:t>
            </a:r>
            <a:r>
              <a:rPr lang="fr-FR" i="0" dirty="0">
                <a:effectLst/>
                <a:latin typeface="Helvetica Neue"/>
              </a:rPr>
              <a:t>au 15 janvier 2018</a:t>
            </a:r>
          </a:p>
          <a:p>
            <a:pPr algn="l"/>
            <a:r>
              <a:rPr lang="fr-FR" i="0" dirty="0">
                <a:effectLst/>
                <a:latin typeface="Helvetica Neue"/>
              </a:rPr>
              <a:t>- </a:t>
            </a:r>
            <a:r>
              <a:rPr lang="fr-FR" dirty="0">
                <a:latin typeface="Helvetica Neue"/>
              </a:rPr>
              <a:t>D</a:t>
            </a:r>
            <a:r>
              <a:rPr lang="fr-FR" i="0" dirty="0">
                <a:effectLst/>
                <a:latin typeface="Helvetica Neue"/>
              </a:rPr>
              <a:t>égradation drastique de l'ARI au bout du seizième jours</a:t>
            </a:r>
          </a:p>
          <a:p>
            <a:pPr algn="l"/>
            <a:r>
              <a:rPr lang="fr-FR" sz="1600" b="1" i="0" dirty="0">
                <a:effectLst/>
                <a:latin typeface="Helvetica Neue"/>
              </a:rPr>
              <a:t>Proposition de contrat de maintenance :</a:t>
            </a:r>
          </a:p>
          <a:p>
            <a:pPr algn="l"/>
            <a:r>
              <a:rPr lang="fr-FR" i="0" dirty="0">
                <a:effectLst/>
                <a:latin typeface="Helvetica Neue"/>
              </a:rPr>
              <a:t>- Mise </a:t>
            </a:r>
            <a:r>
              <a:rPr lang="fr-FR" dirty="0">
                <a:latin typeface="Helvetica Neue"/>
              </a:rPr>
              <a:t>à jour du modèle </a:t>
            </a:r>
            <a:r>
              <a:rPr lang="fr-FR" i="0" dirty="0">
                <a:effectLst/>
                <a:latin typeface="Helvetica Neue"/>
              </a:rPr>
              <a:t>toutes les 2 semaines</a:t>
            </a:r>
            <a:endParaRPr lang="fr-FR" noProof="1">
              <a:latin typeface="Helvetica Neue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24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06CE1-23C4-42AC-A20F-D7437DD6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76" y="1633537"/>
            <a:ext cx="58769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8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72812"/>
            <a:ext cx="5111750" cy="43535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674976"/>
            <a:ext cx="5111750" cy="40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1600" b="1" dirty="0"/>
              <a:t>Segmentation clients via 2 approches :</a:t>
            </a:r>
          </a:p>
          <a:p>
            <a:pPr marL="285750" indent="-285750" rtl="0">
              <a:buFontTx/>
              <a:buChar char="-"/>
            </a:pPr>
            <a:r>
              <a:rPr lang="fr-FR" b="1" dirty="0"/>
              <a:t>Basé sur des règles métier (RFM), </a:t>
            </a:r>
            <a:r>
              <a:rPr lang="fr-FR" dirty="0"/>
              <a:t>traditionnelle &amp; facile à comprendre, simple à mettre en œuvre</a:t>
            </a:r>
          </a:p>
          <a:p>
            <a:pPr marL="285750" indent="-285750" rtl="0">
              <a:buFontTx/>
              <a:buChar char="-"/>
            </a:pPr>
            <a:r>
              <a:rPr lang="fr-FR" b="1" dirty="0"/>
              <a:t>Non supervisé (K-</a:t>
            </a:r>
            <a:r>
              <a:rPr lang="fr-FR" b="1" dirty="0" err="1"/>
              <a:t>Means</a:t>
            </a:r>
            <a:r>
              <a:rPr lang="fr-FR" b="1" dirty="0"/>
              <a:t>), </a:t>
            </a:r>
            <a:r>
              <a:rPr lang="fr-FR" dirty="0"/>
              <a:t>prise en compte de nombreux indicateurs numériques, rapidité d’exécution</a:t>
            </a:r>
          </a:p>
          <a:p>
            <a:pPr rtl="0"/>
            <a:r>
              <a:rPr lang="fr-FR" dirty="0"/>
              <a:t>L’approche non supervisée nous donne 6 clusters de clients se distinguant selon 20 critères</a:t>
            </a:r>
          </a:p>
          <a:p>
            <a:pPr rtl="0"/>
            <a:r>
              <a:rPr lang="fr-FR" dirty="0"/>
              <a:t>Différentes opérations marketing pourront être mises en œuvre de selon la typologie de clients (campagne de mailing avec promotion ciblées)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1829"/>
            <a:ext cx="8421688" cy="1325563"/>
          </a:xfrm>
        </p:spPr>
        <p:txBody>
          <a:bodyPr rtlCol="0"/>
          <a:lstStyle/>
          <a:p>
            <a:pPr rtl="0"/>
            <a:r>
              <a:rPr lang="fr-FR" b="1" dirty="0"/>
              <a:t>PRESENTATION DE LA PROBLEMATIQUE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365" y="1708616"/>
            <a:ext cx="2130640" cy="411957"/>
          </a:xfrm>
        </p:spPr>
        <p:txBody>
          <a:bodyPr rtlCol="0"/>
          <a:lstStyle/>
          <a:p>
            <a:pPr rtl="0"/>
            <a:r>
              <a:rPr lang="fr-FR" b="1" dirty="0"/>
              <a:t>CONTEXTE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321" y="2399879"/>
            <a:ext cx="2882475" cy="3808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fr-FR" b="1" dirty="0"/>
              <a:t>Olist</a:t>
            </a:r>
            <a:r>
              <a:rPr lang="fr-FR" dirty="0"/>
              <a:t>, solution de vente en ligne, nous fournit une base de données anonymisée comportant des informations sur </a:t>
            </a:r>
            <a:r>
              <a:rPr lang="fr-FR" b="1" dirty="0"/>
              <a:t>l’historique de commandes, les produits achetés, les commentaires de satisfaction</a:t>
            </a:r>
            <a:r>
              <a:rPr lang="fr-FR" dirty="0"/>
              <a:t>, et </a:t>
            </a:r>
            <a:r>
              <a:rPr lang="fr-FR" b="1" dirty="0"/>
              <a:t>la localisation des clients </a:t>
            </a:r>
            <a:r>
              <a:rPr lang="fr-FR" dirty="0"/>
              <a:t>depuis </a:t>
            </a:r>
            <a:r>
              <a:rPr lang="fr-FR" b="1" dirty="0"/>
              <a:t>janvier 2017</a:t>
            </a:r>
            <a:r>
              <a:rPr lang="fr-FR" dirty="0"/>
              <a:t>.</a:t>
            </a:r>
            <a:r>
              <a:rPr lang="fr-FR" b="1" noProof="1"/>
              <a:t> </a:t>
            </a:r>
            <a:endParaRPr lang="fr-FR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70881" y="1750024"/>
            <a:ext cx="2896671" cy="365125"/>
          </a:xfrm>
        </p:spPr>
        <p:txBody>
          <a:bodyPr rtlCol="0"/>
          <a:lstStyle/>
          <a:p>
            <a:pPr rtl="0"/>
            <a:r>
              <a:rPr lang="fr-FR" b="1" dirty="0"/>
              <a:t>INTERPRETATION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59063" y="2380829"/>
            <a:ext cx="3089616" cy="3647764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Aider les équipes d’Olist à comprendre les différents types d'utilisateurs</a:t>
            </a:r>
          </a:p>
          <a:p>
            <a:pPr algn="ctr" rtl="0"/>
            <a:r>
              <a:rPr lang="fr-FR" b="1" dirty="0"/>
              <a:t>Utiliser des méthodes non supervisées </a:t>
            </a:r>
            <a:r>
              <a:rPr lang="fr-FR" dirty="0"/>
              <a:t>pour regrouper ensemble des clients de profils similaires</a:t>
            </a:r>
          </a:p>
          <a:p>
            <a:pPr algn="ctr" rtl="0"/>
            <a:r>
              <a:rPr lang="fr-FR" dirty="0"/>
              <a:t>La segmentation proposée doit être </a:t>
            </a:r>
            <a:r>
              <a:rPr lang="fr-FR" b="1" dirty="0"/>
              <a:t>exploitable</a:t>
            </a:r>
            <a:r>
              <a:rPr lang="fr-FR" dirty="0"/>
              <a:t> et </a:t>
            </a:r>
            <a:r>
              <a:rPr lang="fr-FR" b="1" dirty="0"/>
              <a:t>facile d’utilisation</a:t>
            </a:r>
            <a:r>
              <a:rPr lang="fr-FR" dirty="0"/>
              <a:t> pour l’équipe marketing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F8B73F6E-1459-4BC4-8E07-1EAC7A42AD54}"/>
              </a:ext>
            </a:extLst>
          </p:cNvPr>
          <p:cNvSpPr txBox="1">
            <a:spLocks/>
          </p:cNvSpPr>
          <p:nvPr/>
        </p:nvSpPr>
        <p:spPr>
          <a:xfrm>
            <a:off x="5393501" y="1708616"/>
            <a:ext cx="1404993" cy="411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OBJECTIF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720C7E1E-8AFB-4FD6-B391-C7B2BAD59DC2}"/>
              </a:ext>
            </a:extLst>
          </p:cNvPr>
          <p:cNvSpPr txBox="1">
            <a:spLocks/>
          </p:cNvSpPr>
          <p:nvPr/>
        </p:nvSpPr>
        <p:spPr>
          <a:xfrm>
            <a:off x="4654759" y="2399879"/>
            <a:ext cx="2882475" cy="3808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Comprendre les différents types d’utilisateurs </a:t>
            </a:r>
            <a:r>
              <a:rPr lang="fr-FR" dirty="0"/>
              <a:t>grâce à leur comportement et à leurs données personnelles.</a:t>
            </a:r>
          </a:p>
          <a:p>
            <a:pPr algn="ctr"/>
            <a:r>
              <a:rPr lang="fr-FR" b="1" dirty="0"/>
              <a:t>Fournir à l’équipe marketing une description actionnable </a:t>
            </a:r>
            <a:r>
              <a:rPr lang="fr-FR" dirty="0"/>
              <a:t>de votre segmentation</a:t>
            </a:r>
            <a:endParaRPr lang="fr-FR" noProof="1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9F21F3-16EA-44F8-87A9-EC734028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504" y="4830759"/>
            <a:ext cx="1740984" cy="7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1830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Préparation DES DONNEES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696" y="1207552"/>
            <a:ext cx="5272304" cy="4781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	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noProof="1"/>
              <a:t>Assemblage des différentes tables de la base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Les commandes </a:t>
            </a:r>
            <a:r>
              <a:rPr lang="fr-FR" b="1" noProof="1"/>
              <a:t>– </a:t>
            </a:r>
            <a:r>
              <a:rPr lang="fr-FR" b="1" noProof="1">
                <a:solidFill>
                  <a:srgbClr val="D3455B"/>
                </a:solidFill>
              </a:rPr>
              <a:t>orders_dataset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Les paiements </a:t>
            </a:r>
            <a:r>
              <a:rPr lang="fr-FR" b="1" noProof="1"/>
              <a:t>– </a:t>
            </a:r>
            <a:r>
              <a:rPr lang="fr-FR" b="1" noProof="1">
                <a:solidFill>
                  <a:srgbClr val="788896"/>
                </a:solidFill>
              </a:rPr>
              <a:t>orders_payement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Les notes &amp; commentaires </a:t>
            </a:r>
            <a:r>
              <a:rPr lang="fr-FR" b="1" noProof="1"/>
              <a:t>– </a:t>
            </a:r>
            <a:r>
              <a:rPr lang="fr-FR" b="1" noProof="1">
                <a:solidFill>
                  <a:srgbClr val="BD34D1"/>
                </a:solidFill>
              </a:rPr>
              <a:t>order_reviews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Les produits </a:t>
            </a:r>
            <a:r>
              <a:rPr lang="fr-FR" b="1" noProof="1"/>
              <a:t>– </a:t>
            </a:r>
            <a:r>
              <a:rPr lang="fr-FR" b="1" noProof="1">
                <a:solidFill>
                  <a:srgbClr val="F7C325"/>
                </a:solidFill>
              </a:rPr>
              <a:t>products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Les articles </a:t>
            </a:r>
            <a:r>
              <a:rPr lang="fr-FR" b="1" noProof="1"/>
              <a:t>– </a:t>
            </a:r>
            <a:r>
              <a:rPr lang="fr-FR" b="1" noProof="1">
                <a:solidFill>
                  <a:srgbClr val="E8833A"/>
                </a:solidFill>
              </a:rPr>
              <a:t>order_items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Les clients </a:t>
            </a:r>
            <a:r>
              <a:rPr lang="fr-FR" b="1" noProof="1"/>
              <a:t>–</a:t>
            </a:r>
            <a:r>
              <a:rPr lang="fr-FR" b="1" noProof="1">
                <a:solidFill>
                  <a:srgbClr val="E8833A"/>
                </a:solidFill>
              </a:rPr>
              <a:t> </a:t>
            </a:r>
            <a:r>
              <a:rPr lang="fr-FR" b="1" noProof="1">
                <a:solidFill>
                  <a:srgbClr val="1AAE9F"/>
                </a:solidFill>
              </a:rPr>
              <a:t>order_customer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La localisation </a:t>
            </a:r>
            <a:r>
              <a:rPr lang="fr-FR" b="1" noProof="1"/>
              <a:t>–</a:t>
            </a:r>
            <a:r>
              <a:rPr lang="fr-FR" b="1" noProof="1">
                <a:solidFill>
                  <a:srgbClr val="1AAE9F"/>
                </a:solidFill>
              </a:rPr>
              <a:t> </a:t>
            </a:r>
            <a:r>
              <a:rPr lang="fr-FR" b="1" noProof="1">
                <a:solidFill>
                  <a:srgbClr val="2C88D9"/>
                </a:solidFill>
              </a:rPr>
              <a:t>geolocation_dataset</a:t>
            </a:r>
          </a:p>
          <a:p>
            <a:pPr lvl="1"/>
            <a:endParaRPr lang="fr-FR" b="1" noProof="1">
              <a:solidFill>
                <a:srgbClr val="2C88D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noProof="1"/>
              <a:t>Objectif : 1 ligne = 1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Sélection &amp; agrégation de variables…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… jugées utiles pour segmenter les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A772D0-FB84-4CCE-85EE-24F0D9D8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26"/>
            <a:ext cx="5785987" cy="348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698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Préparation DES DONNEES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7320" y="721415"/>
            <a:ext cx="3683236" cy="6000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sz="1200" b="1" noProof="1"/>
              <a:t>Pour chaque client :</a:t>
            </a:r>
          </a:p>
          <a:p>
            <a:pPr marL="285750" indent="-285750" rtl="0">
              <a:buFontTx/>
              <a:buChar char="-"/>
            </a:pPr>
            <a:r>
              <a:rPr lang="fr-FR" sz="1000" noProof="1"/>
              <a:t>Longueur moyenne des descriptions de produits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Valeur monétaire (M)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Note moyenne accordée aux produits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Nombre moyen de photos </a:t>
            </a:r>
          </a:p>
          <a:p>
            <a:pPr marL="171450" indent="-171450">
              <a:buFontTx/>
              <a:buChar char="-"/>
            </a:pPr>
            <a:r>
              <a:rPr lang="fr-FR" sz="1000" noProof="1"/>
              <a:t>   Nombre d’articles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Nombre d’articles distincts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Total des dépenses (hors frais de port)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Total des frais de port</a:t>
            </a:r>
          </a:p>
          <a:p>
            <a:pPr marL="285750" indent="-285750" rtl="0">
              <a:buFontTx/>
              <a:buChar char="-"/>
            </a:pPr>
            <a:r>
              <a:rPr lang="fr-FR" sz="1000" noProof="1"/>
              <a:t>Longueur moyenne des noms de produits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Nombre de notes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Nombre de commentaires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Nombre de type de paiements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Paiement échelonné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Latitude &amp; longitude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Fréquence (F)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Récence (R)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Jour de la commande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Mois de la commande</a:t>
            </a:r>
          </a:p>
          <a:p>
            <a:pPr marL="285750" indent="-285750">
              <a:buFontTx/>
              <a:buChar char="-"/>
            </a:pPr>
            <a:r>
              <a:rPr lang="fr-FR" sz="1000" noProof="1"/>
              <a:t>Heure de la commande</a:t>
            </a:r>
          </a:p>
          <a:p>
            <a:pPr marL="285750" indent="-285750" rtl="0">
              <a:buFontTx/>
              <a:buChar char="-"/>
            </a:pPr>
            <a:r>
              <a:rPr lang="fr-FR" sz="10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Catégorie(s) de produit(s) </a:t>
            </a:r>
          </a:p>
          <a:p>
            <a:pPr marL="285750" indent="-285750">
              <a:buFontTx/>
              <a:buChar char="-"/>
            </a:pPr>
            <a:r>
              <a:rPr lang="fr-FR" sz="10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Type(s) de paiement(s) utilisés</a:t>
            </a:r>
          </a:p>
          <a:p>
            <a:pPr marL="285750" indent="-285750" algn="ctr">
              <a:buFontTx/>
              <a:buChar char="-"/>
            </a:pPr>
            <a:endParaRPr lang="fr-FR" sz="1000" noProof="1"/>
          </a:p>
          <a:p>
            <a:pPr algn="ctr" rtl="0"/>
            <a:endParaRPr lang="fr-FR" sz="1000" noProof="1"/>
          </a:p>
          <a:p>
            <a:pPr marL="285750" indent="-285750" algn="ctr" rtl="0">
              <a:buFontTx/>
              <a:buChar char="-"/>
            </a:pPr>
            <a:endParaRPr lang="fr-FR" sz="1000" noProof="1"/>
          </a:p>
          <a:p>
            <a:pPr marL="285750" indent="-285750" algn="ctr" rtl="0">
              <a:buFontTx/>
              <a:buChar char="-"/>
            </a:pPr>
            <a:endParaRPr lang="fr-FR" sz="1000" noProof="1"/>
          </a:p>
          <a:p>
            <a:pPr algn="ctr" rtl="0"/>
            <a:endParaRPr lang="fr-FR" sz="1000" b="1" noProof="1">
              <a:solidFill>
                <a:srgbClr val="2C88D9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365404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514E4ED-09CE-4B5E-BCF2-F949E4ED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78" y="781254"/>
            <a:ext cx="5720322" cy="55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0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1830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ANALYSE EXPLORATOIRE DES DONNEES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9848" y="667809"/>
            <a:ext cx="5272304" cy="5788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rtl="0"/>
            <a:r>
              <a:rPr lang="fr-FR" noProof="1"/>
              <a:t>	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noProof="1"/>
              <a:t>Dimension du jeu de données </a:t>
            </a:r>
            <a:r>
              <a:rPr lang="fr-FR" noProof="1"/>
              <a:t>: 91252 lignes (= clients), 20 colonnes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0D0500-F3AC-47C3-8DE7-01EDB53D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84" y="1310082"/>
            <a:ext cx="5068964" cy="2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EEEBC87-C385-40A9-9164-16712368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88" y="1868584"/>
            <a:ext cx="5068964" cy="39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AA13360-B7F4-4F11-B43C-0CD2E6CC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85" y="4237324"/>
            <a:ext cx="5068964" cy="23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8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Modélisation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04419" y="1957334"/>
            <a:ext cx="6453554" cy="277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Segmentation comportementale de la clientèle basée sur trois métriques :</a:t>
            </a:r>
            <a:b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Récence d'achat (R) 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Jours depuis la dernière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transaction client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Fréquence d'achat (F)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Nombre total de transaction pendant toute la période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Valeur monétaire (M) 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Dépenses totales pendant toute la période</a:t>
            </a:r>
            <a:endParaRPr lang="fr-FR" noProof="1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4680" y="1462152"/>
            <a:ext cx="4914455" cy="411957"/>
          </a:xfrm>
        </p:spPr>
        <p:txBody>
          <a:bodyPr rtlCol="0"/>
          <a:lstStyle/>
          <a:p>
            <a:pPr rtl="0"/>
            <a:r>
              <a:rPr lang="fr-FR" b="1" dirty="0"/>
              <a:t>Modèle basée sur des règles métier : Segmentation RFM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B160B3-DC49-416B-93CB-2C1233C5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35" y="1668131"/>
            <a:ext cx="4914455" cy="19903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C5CDB87-EC01-418C-AEA6-2E2433D8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56" y="4021945"/>
            <a:ext cx="5753100" cy="16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5774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Modélisation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01" y="2217925"/>
            <a:ext cx="4565963" cy="2422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noProof="1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noProof="1"/>
              <a:t>RFM Score : </a:t>
            </a:r>
            <a:r>
              <a:rPr lang="fr-FR" sz="1600" b="1" noProof="1"/>
              <a:t>11 clusters </a:t>
            </a:r>
            <a:r>
              <a:rPr lang="fr-FR" sz="1600" noProof="1"/>
              <a:t>déterminés à partir de règles métiers.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noProof="1"/>
              <a:t>Réduction à </a:t>
            </a:r>
            <a:r>
              <a:rPr lang="fr-FR" sz="1600" b="1" noProof="1"/>
              <a:t>3 clusters </a:t>
            </a:r>
            <a:r>
              <a:rPr lang="fr-FR" sz="1600" noProof="1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noProof="1"/>
              <a:t>Gold : RFM Score entre 9 et 11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noProof="1"/>
              <a:t>Silver : RFM Score entre 6 et 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noProof="1"/>
              <a:t>Bronze : RFM Score entre 3 et 5 </a:t>
            </a:r>
          </a:p>
          <a:p>
            <a:pPr lvl="2"/>
            <a:br>
              <a:rPr lang="fr-FR" noProof="1"/>
            </a:br>
            <a:r>
              <a:rPr lang="fr-FR" noProof="1"/>
              <a:t>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885A3B5-ACD7-478D-9C2E-9E35A9D5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81" y="3683761"/>
            <a:ext cx="5939238" cy="212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AED23F7-37B3-45BE-8BBD-FD980D73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82" y="1075904"/>
            <a:ext cx="5939238" cy="22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0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Modélisation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3397" y="1588469"/>
            <a:ext cx="5737318" cy="4781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	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Modèle d’apprentissage non supervisé très populaire, il est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simple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rapide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et fonctionne plutôt bien (selon le jeu de données), avec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certaines hypothèses sur les variables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: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leurs distributions sont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symétriques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elles ont la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même moyenne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(~0)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elles ont la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même variance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(~1)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397" y="1042484"/>
            <a:ext cx="4914455" cy="411957"/>
          </a:xfrm>
        </p:spPr>
        <p:txBody>
          <a:bodyPr rtlCol="0"/>
          <a:lstStyle/>
          <a:p>
            <a:pPr rtl="0"/>
            <a:r>
              <a:rPr lang="fr-FR" b="1" dirty="0"/>
              <a:t>Modèle NON Supervisé : K-MEANS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18F913-7BDA-4EC9-B355-93D9276E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2" y="4129424"/>
            <a:ext cx="2197221" cy="147813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0066EDF-18A3-41F1-B489-D2C3AEA68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99" y="4116834"/>
            <a:ext cx="2214364" cy="147813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1DED6A-BCFF-4266-9A80-7CCE3E3CF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162561"/>
            <a:ext cx="2088003" cy="143240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279DD42-26D0-44F4-A075-A86E0A7FF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90" y="5703795"/>
            <a:ext cx="321382" cy="31473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953B74B-A6E9-4B4D-BD4C-8EE088A0E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651" y="5728992"/>
            <a:ext cx="321382" cy="31473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742C927-E1B1-44F1-8206-2F3622F5A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5466" y="5678600"/>
            <a:ext cx="508567" cy="365125"/>
          </a:xfrm>
          <a:prstGeom prst="rect">
            <a:avLst/>
          </a:prstGeom>
        </p:spPr>
      </p:pic>
      <p:pic>
        <p:nvPicPr>
          <p:cNvPr id="6146" name="Picture 2" descr="kmeans3">
            <a:extLst>
              <a:ext uri="{FF2B5EF4-FFF2-40B4-BE49-F238E27FC236}">
                <a16:creationId xmlns:a16="http://schemas.microsoft.com/office/drawing/2014/main" id="{8CE187CB-CC0F-43C0-98F6-5B0DBBA995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8" y="1052364"/>
            <a:ext cx="4124769" cy="30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6514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1331</TotalTime>
  <Words>1546</Words>
  <Application>Microsoft Office PowerPoint</Application>
  <PresentationFormat>Grand écran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Arial</vt:lpstr>
      <vt:lpstr>Calibri</vt:lpstr>
      <vt:lpstr>Cambria Math</vt:lpstr>
      <vt:lpstr>Helvetica Neue</vt:lpstr>
      <vt:lpstr>Tenorite</vt:lpstr>
      <vt:lpstr>Monoligne</vt:lpstr>
      <vt:lpstr>Segmentation DES CLIENTS D’UN SITE e-commerce</vt:lpstr>
      <vt:lpstr>SOMMAIRE</vt:lpstr>
      <vt:lpstr>PRESENTATION DE LA PROBLEMATIQUE</vt:lpstr>
      <vt:lpstr>Préparation DES DONNEES</vt:lpstr>
      <vt:lpstr>Préparation DES DONNEES</vt:lpstr>
      <vt:lpstr>ANALYSE EXPLORATOIRE DES DONNEES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Analyse des clusters</vt:lpstr>
      <vt:lpstr>Analyse des clusters</vt:lpstr>
      <vt:lpstr>Analyse des clusters</vt:lpstr>
      <vt:lpstr>Analyse des clusters</vt:lpstr>
      <vt:lpstr>Analyse des clusters</vt:lpstr>
      <vt:lpstr>Analyse des clusters</vt:lpstr>
      <vt:lpstr>Analyse des clusters</vt:lpstr>
      <vt:lpstr>Analyse des clusters</vt:lpstr>
      <vt:lpstr>Analyse des clusters</vt:lpstr>
      <vt:lpstr>Stabilité des clusters</vt:lpstr>
      <vt:lpstr>Stabilité des 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ENERGETIQUE</dc:title>
  <dc:creator>Quentin Liance</dc:creator>
  <cp:lastModifiedBy>Quentin Liance</cp:lastModifiedBy>
  <cp:revision>316</cp:revision>
  <dcterms:created xsi:type="dcterms:W3CDTF">2021-11-03T17:41:04Z</dcterms:created>
  <dcterms:modified xsi:type="dcterms:W3CDTF">2021-12-09T12:15:33Z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