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3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b="1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Etat des lieux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Région :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Bourgo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g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ne-Franche-Comté</a:t>
            </a:r>
          </a:p>
        </p:txBody>
      </p:sp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914400" y="4572000"/>
            <a:ext cx="1828800" cy="13716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/>
          </p:cNvPicPr>
          <p:nvPr>
            <p:ph/>
          </p:nvPr>
        </p:nvPicPr>
        <p:blipFill>
          <a:blip r:embed="rId4" cstate="print"/>
          <a:stretch>
            <a:fillRect/>
          </a:stretch>
        </p:blipFill>
        <p:spPr>
          <a:xfrm>
            <a:off x="6400800" y="4572000"/>
            <a:ext cx="1828800" cy="1371600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/>
          </p:cNvPicPr>
          <p:nvPr>
            <p:ph/>
          </p:nvPr>
        </p:nvPicPr>
        <p:blipFill>
          <a:blip r:embed="rId5" cstate="print"/>
          <a:stretch>
            <a:fillRect/>
          </a:stretch>
        </p:blipFill>
        <p:spPr>
          <a:xfrm>
            <a:off x="2514600" y="1828800"/>
            <a:ext cx="3657600" cy="3657600"/>
          </a:xfrm>
          <a:prstGeom prst="rect">
            <a:avLst/>
          </a:prstGeom>
        </p:spPr>
      </p:pic>
      <p:sp>
        <p:nvSpPr>
          <p:cNvPr id="8" name="Espace réservé du contenu 7"/>
          <p:cNvSpPr>
            <a:spLocks noGrp="1"/>
          </p:cNvSpPr>
          <p:nvPr>
            <p:ph/>
          </p:nvPr>
        </p:nvSpPr>
        <p:spPr>
          <a:xfrm>
            <a:off x="32004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Léo Vigny - Vie Syndicale - l.vigny@cgt.fr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Cogitiel/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Sur 2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535 bases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répertoriées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dans le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, 1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581 bases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ont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effectué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un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règlement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à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5" name="Espace réservé du contenu 4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6" name="Espace réservé du contenu 5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CoGiTiel/CoGéTise.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Taille des bases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syndicats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, les sections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9226"/>
              </p:ext>
            </p:extLst>
          </p:nvPr>
        </p:nvGraphicFramePr>
        <p:xfrm>
          <a:off x="914400" y="2276872"/>
          <a:ext cx="4377680" cy="2880318"/>
        </p:xfrm>
        <a:graphic>
          <a:graphicData uri="http://schemas.openxmlformats.org/drawingml/2006/table">
            <a:tbl>
              <a:tblPr/>
              <a:tblGrid>
                <a:gridCol w="1313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tranche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Effectif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1-9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10-19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20-49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50-99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100+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Espace réservé du contenu 5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CoGéTise.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les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syndiqué.e.s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isolé.e.s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Remarquons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: </a:t>
            </a:r>
            <a:endParaRPr lang="fr-FR" sz="16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
• Il y a au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moins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2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454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adhérent.e.s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dans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une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base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individuelle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  <a:endParaRPr lang="fr-FR" sz="16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
•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Cela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repésente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12.1% de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l'ensemble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adhérent.e.s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sur le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territoire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CoGéTise.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1923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24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905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adhérent.e.s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rencensé.e.s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dans le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endParaRPr sz="16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02629"/>
              </p:ext>
            </p:extLst>
          </p:nvPr>
        </p:nvGraphicFramePr>
        <p:xfrm>
          <a:off x="516096" y="1772816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AGRO-AL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47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CHEMINOTS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1,959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CHIMIE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1,611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EQUIP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FAPT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1,429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FERC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FILPAC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FINANCES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483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FNME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1,599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FSPBA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JOURN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METAUX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3,972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71759"/>
              </p:ext>
            </p:extLst>
          </p:nvPr>
        </p:nvGraphicFramePr>
        <p:xfrm>
          <a:off x="4572000" y="1772816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ORG-SOC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2,143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POLICE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PORTS-DOC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PROF-VENTE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3,376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SERV-PUB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2,068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SOC-ETUDES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SPECTACLE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THCB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TRANSP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677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TRAV-ET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UFSE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4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VER-CERAM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/>
          </p:nvPr>
        </p:nvSpPr>
        <p:spPr>
          <a:xfrm>
            <a:off x="486767" y="6258456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</a:t>
            </a:r>
            <a:r>
              <a:rPr sz="12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endParaRPr sz="12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61218" y="1340768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20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354 FNI 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reversés à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6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(exercice 2023)</a:t>
            </a:r>
            <a:endParaRPr sz="16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19720"/>
              </p:ext>
            </p:extLst>
          </p:nvPr>
        </p:nvGraphicFramePr>
        <p:xfrm>
          <a:off x="548640" y="1772816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AGRO 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CHEMINOTS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671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CHIMIE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CNPE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CONSTRUCTION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EQUIP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FAPT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FERC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FILPAC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FINANCES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FNME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FSPBA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INTERIMAIRE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5097"/>
              </p:ext>
            </p:extLst>
          </p:nvPr>
        </p:nvGraphicFramePr>
        <p:xfrm>
          <a:off x="4600178" y="1772816"/>
          <a:ext cx="3200400" cy="47142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JOURNALISTES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METAUX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ORGA SOCIAUX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PORTS ET DOCKS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 VENTE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SERV PUB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SOC ETUDES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SPECTACLE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THC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TRANSPORTS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TRAV ETAT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UCR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UFSE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VERRE CERAM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</a:t>
            </a:r>
            <a:r>
              <a:rPr sz="12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Les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adhérent.e.s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par profession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7315200" cy="566928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</a:t>
            </a:r>
            <a:r>
              <a:rPr sz="12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Les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adhérent.e.s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par UL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7315200" cy="566928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CoGéTise.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connaissance des adhérent.e.s - effectif par genre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connaissance des adhérent.e.s - effectif par age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Age moyen : 54     Age median : 54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Situation des adhérent.e.s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Aperçu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de la région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07217"/>
              </p:ext>
            </p:extLst>
          </p:nvPr>
        </p:nvGraphicFramePr>
        <p:xfrm>
          <a:off x="1619672" y="1340768"/>
          <a:ext cx="5472608" cy="4248475"/>
        </p:xfrm>
        <a:graphic>
          <a:graphicData uri="http://schemas.openxmlformats.org/drawingml/2006/table">
            <a:tbl>
              <a:tblPr/>
              <a:tblGrid>
                <a:gridCol w="425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Effectifs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Population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800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Postes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salariés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987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Dont domaine public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359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Retraités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733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Nbre adhérent.e.s actif.ve.s CGT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  <a:r>
                        <a:rPr lang="fr-FR"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274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% syndicalisation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1.65 %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Nbre adhérent.e.s retraité.e.s CGT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fr-FR"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080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% syndicalisation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0.56 %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 d'établissements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85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Nombre de base CGT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fr-FR"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581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548640" y="594928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</a:t>
            </a:r>
            <a:r>
              <a:rPr sz="12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Insee</a:t>
            </a: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, </a:t>
            </a:r>
            <a:r>
              <a:rPr sz="12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2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Catégorie des syndiqué.e.s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Statut de l'établissement des syndiqué.e.s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Taille de l'entreprise des syndiqué.e.s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ATTENTION : information très peu renseignée dans le CoGiTiel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Nombre d'adhésion par an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L'ancienneté des adhérent.e.s à la CGT 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1828800"/>
            <a:ext cx="7315200" cy="457200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CoGiTiel.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partir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du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: 18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582 dates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renseignées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sur 24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905.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L'emploi par catégorie socio-professionnelle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8138160" cy="566928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Insee.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L'emploi selon le secteur d'activité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7315200" cy="566928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Insee.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Taux de féminisation des emplois selon le secteur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3" cstate="print"/>
          <a:stretch>
            <a:fillRect/>
          </a:stretch>
        </p:blipFill>
        <p:spPr>
          <a:xfrm>
            <a:off x="457200" y="914400"/>
            <a:ext cx="7315200" cy="5669280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Insee.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Taille d'établissement par secteur d'activité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53073"/>
              </p:ext>
            </p:extLst>
          </p:nvPr>
        </p:nvGraphicFramePr>
        <p:xfrm>
          <a:off x="342900" y="1879908"/>
          <a:ext cx="8458200" cy="319532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Secteur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Part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 salarié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 à 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 à 19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 à 49 </a:t>
                      </a:r>
                      <a:r>
                        <a:rPr sz="1100" b="0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salarié.e.s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 salarié.e.s et plus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Agriculture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7,566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8.1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1,131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6,182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Industrie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7,695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8.2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4,589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1,186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Construction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9,878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7,515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Commerce, transports et services divers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52,444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56.1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4,712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40,006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4,290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2,419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1,017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dont commerce et réparation automobile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17,803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19.0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1,137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13,841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1,641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869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Adm. publique, enseignement, santé et action sociale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15,893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17.0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435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10,592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1,884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1,573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1,409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93,476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100.0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7,606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68,884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8,413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5,356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3,217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54864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Insee.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Taille d'établissement par secteur d'activité</a:t>
            </a:r>
          </a:p>
        </p:txBody>
      </p:sp>
      <p:pic>
        <p:nvPicPr>
          <p:cNvPr id="3" name="Espace réservé du contenu 2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71661"/>
              </p:ext>
            </p:extLst>
          </p:nvPr>
        </p:nvGraphicFramePr>
        <p:xfrm>
          <a:off x="457200" y="1828800"/>
          <a:ext cx="8229597" cy="3362960"/>
        </p:xfrm>
        <a:graphic>
          <a:graphicData uri="http://schemas.openxmlformats.org/drawingml/2006/table">
            <a:tbl>
              <a:tblPr/>
              <a:tblGrid>
                <a:gridCol w="222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Secteur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Part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 à 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 à 19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 à 49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 à 99 salarié.e.s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 salarié.e.s et plus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Agriculture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18,184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12,548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2,286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1,668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1,033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Industrie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169,344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17.7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17,458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16,103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27,355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22,561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85,867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Construction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55,653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5.8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22,121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11,753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12,572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4,926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4,281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Commerce, transports et services divers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373,828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39.1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118,928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56,729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72,379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40,760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85,032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dont commerce et réparation automobile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129,874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13.6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46,096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21,792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25,646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13,488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22,852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Adm. publique, enseignement, santé et action sociale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340,234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35.5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36,265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25,517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50,091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58,937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169,424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957,243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100.0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207,320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112,388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164,065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127,833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345,637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Espace réservé du contenu 4"/>
          <p:cNvSpPr>
            <a:spLocks noGrp="1"/>
          </p:cNvSpPr>
          <p:nvPr>
            <p:ph/>
          </p:nvPr>
        </p:nvSpPr>
        <p:spPr>
          <a:xfrm>
            <a:off x="457200" y="54864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Insee.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59587" y="1417638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2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535 bases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recensées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dans le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(avec au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moins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1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adhérent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Mars 2024).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CoGiTiel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98026"/>
              </p:ext>
            </p:extLst>
          </p:nvPr>
        </p:nvGraphicFramePr>
        <p:xfrm>
          <a:off x="683568" y="1859691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nbre</a:t>
                      </a:r>
                      <a:endParaRPr sz="1100" b="1" i="0" u="non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AGRO-AL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fr-FR"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endParaRPr sz="1100" b="0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CHEMINOTS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CHIMIE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EQUIP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FAPT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FERC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362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FILPAC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FINANCES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FNME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FSPBA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JOURN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METAUX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03942"/>
              </p:ext>
            </p:extLst>
          </p:nvPr>
        </p:nvGraphicFramePr>
        <p:xfrm>
          <a:off x="4932040" y="1864015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99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  <a:sym typeface="Arial"/>
                        </a:rPr>
                        <a:t>nbre</a:t>
                      </a:r>
                      <a:endParaRPr sz="1100" b="1" i="0" u="none" cap="none" dirty="0">
                        <a:solidFill>
                          <a:srgbClr val="FF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ORG-SOC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PERI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POLICE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PORTS-DOC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PROF-VENTE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SERV-PUB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SOC-ETUDES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SPECTACLE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THCB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TRANSP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TRAV-ET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UFSE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88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VER-CERAM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CoGéTise.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521558" y="1412776"/>
            <a:ext cx="8229600" cy="4525963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1581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synd</a:t>
            </a:r>
            <a:r>
              <a:rPr lang="fr-FR"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i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cats et sections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effectuent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un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règlement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à </a:t>
            </a:r>
            <a:r>
              <a:rPr sz="16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r>
              <a:rPr sz="16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1558" y="166884"/>
            <a:ext cx="8229600" cy="11430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CGT dans </a:t>
            </a:r>
            <a:r>
              <a:rPr lang="fr-FR"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la région</a:t>
            </a:r>
            <a:r>
              <a:rPr sz="2400" b="0" i="0" u="none" cap="none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 - </a:t>
            </a:r>
            <a:r>
              <a:rPr sz="2400" b="0" i="0" u="none" cap="none" dirty="0" err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CoGéTise</a:t>
            </a:r>
            <a:endParaRPr sz="2400"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Espace réservé du contenu 3"/>
          <p:cNvPicPr>
            <a:picLocks noGrp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548640" y="1097280"/>
            <a:ext cx="8046720" cy="91440"/>
          </a:xfrm>
          <a:prstGeom prst="rect">
            <a:avLst/>
          </a:prstGeom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643603"/>
              </p:ext>
            </p:extLst>
          </p:nvPr>
        </p:nvGraphicFramePr>
        <p:xfrm>
          <a:off x="538760" y="1916832"/>
          <a:ext cx="3200400" cy="4419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Nb_Section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AGRO 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CHEMINOTS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CHIMIE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CNPE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COMMERCE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CONSTRUCTION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EQUIP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FAPT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FERC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FILPAC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FINANCES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FNME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FSPBA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INTERIMAIRE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22884"/>
              </p:ext>
            </p:extLst>
          </p:nvPr>
        </p:nvGraphicFramePr>
        <p:xfrm>
          <a:off x="4542216" y="1916832"/>
          <a:ext cx="3200400" cy="47142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Nb_Section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JOURNALISTES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METAUX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156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ORGA SOCIAUX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PORTS ET DOCKS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PROF VENTE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SANTE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SERV PUB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138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SOC ETUDES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SPECTACLE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THC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TRANSPORTS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TRAV ETAT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UCR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UFSE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VERRE CERAM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Espace réservé du contenu 6"/>
          <p:cNvSpPr>
            <a:spLocks noGrp="1"/>
          </p:cNvSpPr>
          <p:nvPr>
            <p:ph/>
          </p:nvPr>
        </p:nvSpPr>
        <p:spPr>
          <a:xfrm>
            <a:off x="457200" y="6400800"/>
            <a:ext cx="7315200" cy="457200"/>
          </a:xfrm>
        </p:spPr>
        <p:txBody>
          <a:bodyPr/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 b="0" i="0" u="none" cap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sym typeface="Arial"/>
              </a:rPr>
              <a:t>Source : CoGéTise.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Microsoft Office PowerPoint</Application>
  <PresentationFormat>Affichage à l'écran (4:3)</PresentationFormat>
  <Paragraphs>472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Etat des lieux</vt:lpstr>
      <vt:lpstr>Aperçu de la région</vt:lpstr>
      <vt:lpstr>L'emploi par catégorie socio-professionnelle</vt:lpstr>
      <vt:lpstr>L'emploi selon le secteur d'activité</vt:lpstr>
      <vt:lpstr>Taux de féminisation des emplois selon le secteur</vt:lpstr>
      <vt:lpstr>Taille d'établissement par secteur d'activité</vt:lpstr>
      <vt:lpstr>Taille d'établissement par secteur d'activité</vt:lpstr>
      <vt:lpstr>La CGT dans la région - CoGiTiel</vt:lpstr>
      <vt:lpstr>La CGT dans la région - CoGéTise</vt:lpstr>
      <vt:lpstr>La CGT dans la région - Cogitiel/CoGéTise</vt:lpstr>
      <vt:lpstr>La CGT dans la région - Taille des bases</vt:lpstr>
      <vt:lpstr>La CGT dans la région - les syndiqué.e.s isolé.e.s</vt:lpstr>
      <vt:lpstr>La CGT dans la région</vt:lpstr>
      <vt:lpstr>La CGT dans la région - CoGéTise</vt:lpstr>
      <vt:lpstr>Les adhérent.e.s par profession dans la région</vt:lpstr>
      <vt:lpstr>Les adhérent.e.s par UL</vt:lpstr>
      <vt:lpstr>La connaissance des adhérent.e.s - effectif par genre</vt:lpstr>
      <vt:lpstr>La connaissance des adhérent.e.s - effectif par age</vt:lpstr>
      <vt:lpstr>Situation des adhérent.e.s </vt:lpstr>
      <vt:lpstr>Catégorie des syndiqué.e.s </vt:lpstr>
      <vt:lpstr>Statut de l'établissement des syndiqué.e.s </vt:lpstr>
      <vt:lpstr>Taille de l'entreprise des syndiqué.e.s </vt:lpstr>
      <vt:lpstr>Nombre d'adhésion par an </vt:lpstr>
      <vt:lpstr>L'ancienneté des adhérent.e.s à la CGT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Etat des lieux</dc:title>
  <dc:subject/>
  <dc:creator>Valerie Lamoot</dc:creator>
  <cp:keywords/>
  <dc:description/>
  <cp:lastModifiedBy>VALERIE CHERY</cp:lastModifiedBy>
  <cp:revision>6</cp:revision>
  <dcterms:created xsi:type="dcterms:W3CDTF">2017-02-13T16:18:36Z</dcterms:created>
  <dcterms:modified xsi:type="dcterms:W3CDTF">2025-05-15T14:50:36Z</dcterms:modified>
  <cp:category/>
</cp:coreProperties>
</file>