
<file path=[Content_Types].xml><?xml version="1.0" encoding="utf-8"?>
<Types xmlns="http://schemas.openxmlformats.org/package/2006/content-types">
  <Default Extension="bin" ContentType="application/vnd.openxmlformats-officedocument.oleObject"/>
  <Default Extension="docx" ContentType="application/vnd.openxmlformats-officedocument.wordprocessingml.documen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notesMasterIdLst>
    <p:notesMasterId r:id="rId33"/>
  </p:notesMasterIdLst>
  <p:sldIdLst>
    <p:sldId id="256" r:id="rId2"/>
    <p:sldId id="286" r:id="rId3"/>
    <p:sldId id="287" r:id="rId4"/>
    <p:sldId id="257" r:id="rId5"/>
    <p:sldId id="258" r:id="rId6"/>
    <p:sldId id="290" r:id="rId7"/>
    <p:sldId id="259" r:id="rId8"/>
    <p:sldId id="260" r:id="rId9"/>
    <p:sldId id="289" r:id="rId10"/>
    <p:sldId id="273" r:id="rId11"/>
    <p:sldId id="261" r:id="rId12"/>
    <p:sldId id="274" r:id="rId13"/>
    <p:sldId id="275" r:id="rId14"/>
    <p:sldId id="272" r:id="rId15"/>
    <p:sldId id="294" r:id="rId16"/>
    <p:sldId id="283" r:id="rId17"/>
    <p:sldId id="271" r:id="rId18"/>
    <p:sldId id="270" r:id="rId19"/>
    <p:sldId id="291" r:id="rId20"/>
    <p:sldId id="280" r:id="rId21"/>
    <p:sldId id="281" r:id="rId22"/>
    <p:sldId id="285" r:id="rId23"/>
    <p:sldId id="292" r:id="rId24"/>
    <p:sldId id="264" r:id="rId25"/>
    <p:sldId id="278" r:id="rId26"/>
    <p:sldId id="265" r:id="rId27"/>
    <p:sldId id="279" r:id="rId28"/>
    <p:sldId id="266" r:id="rId29"/>
    <p:sldId id="269" r:id="rId30"/>
    <p:sldId id="276" r:id="rId31"/>
    <p:sldId id="267"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603" autoAdjust="0"/>
    <p:restoredTop sz="95226" autoAdjust="0"/>
  </p:normalViewPr>
  <p:slideViewPr>
    <p:cSldViewPr snapToGrid="0">
      <p:cViewPr varScale="1">
        <p:scale>
          <a:sx n="152" d="100"/>
          <a:sy n="152" d="100"/>
        </p:scale>
        <p:origin x="120" y="186"/>
      </p:cViewPr>
      <p:guideLst/>
    </p:cSldViewPr>
  </p:slideViewPr>
  <p:outlineViewPr>
    <p:cViewPr>
      <p:scale>
        <a:sx n="33" d="100"/>
        <a:sy n="33" d="100"/>
      </p:scale>
      <p:origin x="0" y="-6326"/>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8CE6F03-F0CB-4F66-8A62-8544D2BE85E4}" type="doc">
      <dgm:prSet loTypeId="urn:microsoft.com/office/officeart/2005/8/layout/list1" loCatId="list" qsTypeId="urn:microsoft.com/office/officeart/2005/8/quickstyle/simple4" qsCatId="simple" csTypeId="urn:microsoft.com/office/officeart/2005/8/colors/colorful1" csCatId="colorful" phldr="1"/>
      <dgm:spPr/>
      <dgm:t>
        <a:bodyPr/>
        <a:lstStyle/>
        <a:p>
          <a:endParaRPr lang="en-US"/>
        </a:p>
      </dgm:t>
    </dgm:pt>
    <dgm:pt modelId="{350B4E0C-DC6F-4BB8-98D1-CF6844E5EB7C}">
      <dgm:prSet/>
      <dgm:spPr/>
      <dgm:t>
        <a:bodyPr/>
        <a:lstStyle/>
        <a:p>
          <a:r>
            <a:rPr lang="fr-FR" dirty="0">
              <a:solidFill>
                <a:schemeClr val="tx1"/>
              </a:solidFill>
              <a:latin typeface="Arial" panose="020B0604020202020204" pitchFamily="34" charset="0"/>
              <a:cs typeface="Arial" panose="020B0604020202020204" pitchFamily="34" charset="0"/>
            </a:rPr>
            <a:t>Quelle démarche syndicale mettez-vous en œuvre? </a:t>
          </a:r>
          <a:endParaRPr lang="en-US" dirty="0">
            <a:solidFill>
              <a:schemeClr val="tx1"/>
            </a:solidFill>
            <a:latin typeface="Arial" panose="020B0604020202020204" pitchFamily="34" charset="0"/>
            <a:cs typeface="Arial" panose="020B0604020202020204" pitchFamily="34" charset="0"/>
          </a:endParaRPr>
        </a:p>
      </dgm:t>
    </dgm:pt>
    <dgm:pt modelId="{A74B758C-F9D9-4DE6-8DA9-BD1C37507EB9}" type="parTrans" cxnId="{37081F7B-4ED3-46BB-9D96-510CB622FD05}">
      <dgm:prSet/>
      <dgm:spPr/>
      <dgm:t>
        <a:bodyPr/>
        <a:lstStyle/>
        <a:p>
          <a:endParaRPr lang="en-US"/>
        </a:p>
      </dgm:t>
    </dgm:pt>
    <dgm:pt modelId="{CA6A3E24-EB54-4A87-A3A6-3E3F1968A3F0}" type="sibTrans" cxnId="{37081F7B-4ED3-46BB-9D96-510CB622FD05}">
      <dgm:prSet/>
      <dgm:spPr/>
      <dgm:t>
        <a:bodyPr/>
        <a:lstStyle/>
        <a:p>
          <a:endParaRPr lang="en-US"/>
        </a:p>
      </dgm:t>
    </dgm:pt>
    <dgm:pt modelId="{C57594D5-D69C-465C-A8B6-7C70683B8807}">
      <dgm:prSet/>
      <dgm:spPr/>
      <dgm:t>
        <a:bodyPr/>
        <a:lstStyle/>
        <a:p>
          <a:r>
            <a:rPr lang="fr-FR" dirty="0">
              <a:solidFill>
                <a:schemeClr val="tx1"/>
              </a:solidFill>
              <a:latin typeface="Arial" panose="020B0604020202020204" pitchFamily="34" charset="0"/>
              <a:cs typeface="Arial" panose="020B0604020202020204" pitchFamily="34" charset="0"/>
            </a:rPr>
            <a:t>Sur quels outils vous appuyez-vous ? </a:t>
          </a:r>
          <a:endParaRPr lang="en-US" dirty="0">
            <a:solidFill>
              <a:schemeClr val="tx1"/>
            </a:solidFill>
            <a:latin typeface="Arial" panose="020B0604020202020204" pitchFamily="34" charset="0"/>
            <a:cs typeface="Arial" panose="020B0604020202020204" pitchFamily="34" charset="0"/>
          </a:endParaRPr>
        </a:p>
      </dgm:t>
    </dgm:pt>
    <dgm:pt modelId="{6D21ECF4-B68C-4543-83FD-F056D4A23044}" type="parTrans" cxnId="{285E48C9-8A3A-4752-A294-8FD2271A5CC2}">
      <dgm:prSet/>
      <dgm:spPr/>
      <dgm:t>
        <a:bodyPr/>
        <a:lstStyle/>
        <a:p>
          <a:endParaRPr lang="en-US"/>
        </a:p>
      </dgm:t>
    </dgm:pt>
    <dgm:pt modelId="{717F5AD7-D7CE-4385-9E5E-A6395EBE0B43}" type="sibTrans" cxnId="{285E48C9-8A3A-4752-A294-8FD2271A5CC2}">
      <dgm:prSet/>
      <dgm:spPr/>
      <dgm:t>
        <a:bodyPr/>
        <a:lstStyle/>
        <a:p>
          <a:endParaRPr lang="en-US"/>
        </a:p>
      </dgm:t>
    </dgm:pt>
    <dgm:pt modelId="{BE6E84D1-B36F-4EDD-9CBC-B1792B97CB86}">
      <dgm:prSet/>
      <dgm:spPr/>
      <dgm:t>
        <a:bodyPr/>
        <a:lstStyle/>
        <a:p>
          <a:r>
            <a:rPr lang="fr-FR" dirty="0">
              <a:solidFill>
                <a:schemeClr val="tx1"/>
              </a:solidFill>
              <a:latin typeface="Arial" panose="020B0604020202020204" pitchFamily="34" charset="0"/>
              <a:cs typeface="Arial" panose="020B0604020202020204" pitchFamily="34" charset="0"/>
            </a:rPr>
            <a:t>Travail de groupe pendant 30 minutes </a:t>
          </a:r>
          <a:endParaRPr lang="en-US" dirty="0">
            <a:solidFill>
              <a:schemeClr val="tx1"/>
            </a:solidFill>
            <a:latin typeface="Arial" panose="020B0604020202020204" pitchFamily="34" charset="0"/>
            <a:cs typeface="Arial" panose="020B0604020202020204" pitchFamily="34" charset="0"/>
          </a:endParaRPr>
        </a:p>
      </dgm:t>
    </dgm:pt>
    <dgm:pt modelId="{08082068-D697-425A-962A-77A08DEC27F9}" type="parTrans" cxnId="{0D27000D-6C65-469B-A5EC-9F266880FA2A}">
      <dgm:prSet/>
      <dgm:spPr/>
      <dgm:t>
        <a:bodyPr/>
        <a:lstStyle/>
        <a:p>
          <a:endParaRPr lang="en-US"/>
        </a:p>
      </dgm:t>
    </dgm:pt>
    <dgm:pt modelId="{65EEC3C9-D7C8-4966-B4A3-9F84DC5B05E5}" type="sibTrans" cxnId="{0D27000D-6C65-469B-A5EC-9F266880FA2A}">
      <dgm:prSet/>
      <dgm:spPr/>
      <dgm:t>
        <a:bodyPr/>
        <a:lstStyle/>
        <a:p>
          <a:endParaRPr lang="en-US"/>
        </a:p>
      </dgm:t>
    </dgm:pt>
    <dgm:pt modelId="{2E203C41-0096-4DC4-B978-3BCC0F842CF7}">
      <dgm:prSet/>
      <dgm:spPr/>
      <dgm:t>
        <a:bodyPr/>
        <a:lstStyle/>
        <a:p>
          <a:r>
            <a:rPr lang="fr-FR" dirty="0">
              <a:solidFill>
                <a:schemeClr val="tx1"/>
              </a:solidFill>
              <a:latin typeface="Arial" panose="020B0604020202020204" pitchFamily="34" charset="0"/>
              <a:cs typeface="Arial" panose="020B0604020202020204" pitchFamily="34" charset="0"/>
            </a:rPr>
            <a:t>Restitution 30 minutes </a:t>
          </a:r>
          <a:endParaRPr lang="en-US" dirty="0">
            <a:solidFill>
              <a:schemeClr val="tx1"/>
            </a:solidFill>
            <a:latin typeface="Arial" panose="020B0604020202020204" pitchFamily="34" charset="0"/>
            <a:cs typeface="Arial" panose="020B0604020202020204" pitchFamily="34" charset="0"/>
          </a:endParaRPr>
        </a:p>
      </dgm:t>
    </dgm:pt>
    <dgm:pt modelId="{BE800631-6C54-4869-A565-4CBBC1BF1586}" type="parTrans" cxnId="{DF7535A0-C5F9-44BE-917B-EB95B79A914F}">
      <dgm:prSet/>
      <dgm:spPr/>
      <dgm:t>
        <a:bodyPr/>
        <a:lstStyle/>
        <a:p>
          <a:endParaRPr lang="en-US"/>
        </a:p>
      </dgm:t>
    </dgm:pt>
    <dgm:pt modelId="{A6DD1B4D-0998-4C61-9424-4147765B5691}" type="sibTrans" cxnId="{DF7535A0-C5F9-44BE-917B-EB95B79A914F}">
      <dgm:prSet/>
      <dgm:spPr/>
      <dgm:t>
        <a:bodyPr/>
        <a:lstStyle/>
        <a:p>
          <a:endParaRPr lang="en-US"/>
        </a:p>
      </dgm:t>
    </dgm:pt>
    <dgm:pt modelId="{58058EFD-7F38-46F6-9137-83F326453CA2}">
      <dgm:prSet/>
      <dgm:spPr/>
      <dgm:t>
        <a:bodyPr/>
        <a:lstStyle/>
        <a:p>
          <a:r>
            <a:rPr lang="fr-FR" dirty="0">
              <a:solidFill>
                <a:schemeClr val="tx1"/>
              </a:solidFill>
              <a:latin typeface="Arial" panose="020B0604020202020204" pitchFamily="34" charset="0"/>
              <a:cs typeface="Arial" panose="020B0604020202020204" pitchFamily="34" charset="0"/>
            </a:rPr>
            <a:t>Présentation diaporama  </a:t>
          </a:r>
          <a:endParaRPr lang="en-US" dirty="0">
            <a:solidFill>
              <a:schemeClr val="tx1"/>
            </a:solidFill>
            <a:latin typeface="Arial" panose="020B0604020202020204" pitchFamily="34" charset="0"/>
            <a:cs typeface="Arial" panose="020B0604020202020204" pitchFamily="34" charset="0"/>
          </a:endParaRPr>
        </a:p>
      </dgm:t>
    </dgm:pt>
    <dgm:pt modelId="{295122D1-9E45-4399-88E5-7DC29136DB76}" type="parTrans" cxnId="{C6654B6A-97F3-4642-BD66-37CAB9718E2A}">
      <dgm:prSet/>
      <dgm:spPr/>
      <dgm:t>
        <a:bodyPr/>
        <a:lstStyle/>
        <a:p>
          <a:endParaRPr lang="en-US"/>
        </a:p>
      </dgm:t>
    </dgm:pt>
    <dgm:pt modelId="{EBA47205-74A4-43CB-B946-95C9E7355F43}" type="sibTrans" cxnId="{C6654B6A-97F3-4642-BD66-37CAB9718E2A}">
      <dgm:prSet/>
      <dgm:spPr/>
      <dgm:t>
        <a:bodyPr/>
        <a:lstStyle/>
        <a:p>
          <a:endParaRPr lang="en-US"/>
        </a:p>
      </dgm:t>
    </dgm:pt>
    <dgm:pt modelId="{E8E31F94-4E27-451F-9FB6-14DDD6CFD2B6}" type="pres">
      <dgm:prSet presAssocID="{58CE6F03-F0CB-4F66-8A62-8544D2BE85E4}" presName="linear" presStyleCnt="0">
        <dgm:presLayoutVars>
          <dgm:dir/>
          <dgm:animLvl val="lvl"/>
          <dgm:resizeHandles val="exact"/>
        </dgm:presLayoutVars>
      </dgm:prSet>
      <dgm:spPr/>
    </dgm:pt>
    <dgm:pt modelId="{10FC39D9-C169-4F9D-8C86-A9C6972944DF}" type="pres">
      <dgm:prSet presAssocID="{350B4E0C-DC6F-4BB8-98D1-CF6844E5EB7C}" presName="parentLin" presStyleCnt="0"/>
      <dgm:spPr/>
    </dgm:pt>
    <dgm:pt modelId="{64ABE4A0-29E4-45AE-BA0E-894A93A0FDA4}" type="pres">
      <dgm:prSet presAssocID="{350B4E0C-DC6F-4BB8-98D1-CF6844E5EB7C}" presName="parentLeftMargin" presStyleLbl="node1" presStyleIdx="0" presStyleCnt="5"/>
      <dgm:spPr/>
    </dgm:pt>
    <dgm:pt modelId="{5844237C-B840-42A7-B743-C00936ED0BFF}" type="pres">
      <dgm:prSet presAssocID="{350B4E0C-DC6F-4BB8-98D1-CF6844E5EB7C}" presName="parentText" presStyleLbl="node1" presStyleIdx="0" presStyleCnt="5">
        <dgm:presLayoutVars>
          <dgm:chMax val="0"/>
          <dgm:bulletEnabled val="1"/>
        </dgm:presLayoutVars>
      </dgm:prSet>
      <dgm:spPr/>
    </dgm:pt>
    <dgm:pt modelId="{622AFCE1-93C1-4A8B-9F4A-B6E175998453}" type="pres">
      <dgm:prSet presAssocID="{350B4E0C-DC6F-4BB8-98D1-CF6844E5EB7C}" presName="negativeSpace" presStyleCnt="0"/>
      <dgm:spPr/>
    </dgm:pt>
    <dgm:pt modelId="{C3C4C124-FB14-4364-84D8-F12B509075DE}" type="pres">
      <dgm:prSet presAssocID="{350B4E0C-DC6F-4BB8-98D1-CF6844E5EB7C}" presName="childText" presStyleLbl="conFgAcc1" presStyleIdx="0" presStyleCnt="5">
        <dgm:presLayoutVars>
          <dgm:bulletEnabled val="1"/>
        </dgm:presLayoutVars>
      </dgm:prSet>
      <dgm:spPr/>
    </dgm:pt>
    <dgm:pt modelId="{E3A2CFAB-8CF0-460E-A683-79A24B164377}" type="pres">
      <dgm:prSet presAssocID="{CA6A3E24-EB54-4A87-A3A6-3E3F1968A3F0}" presName="spaceBetweenRectangles" presStyleCnt="0"/>
      <dgm:spPr/>
    </dgm:pt>
    <dgm:pt modelId="{F6433AB8-3EC8-4468-A910-588BF40A17D6}" type="pres">
      <dgm:prSet presAssocID="{C57594D5-D69C-465C-A8B6-7C70683B8807}" presName="parentLin" presStyleCnt="0"/>
      <dgm:spPr/>
    </dgm:pt>
    <dgm:pt modelId="{2074EF12-4A16-4DE1-B96F-3819DBD10FA3}" type="pres">
      <dgm:prSet presAssocID="{C57594D5-D69C-465C-A8B6-7C70683B8807}" presName="parentLeftMargin" presStyleLbl="node1" presStyleIdx="0" presStyleCnt="5"/>
      <dgm:spPr/>
    </dgm:pt>
    <dgm:pt modelId="{238A523A-6F7F-449A-B85E-411C52487CEB}" type="pres">
      <dgm:prSet presAssocID="{C57594D5-D69C-465C-A8B6-7C70683B8807}" presName="parentText" presStyleLbl="node1" presStyleIdx="1" presStyleCnt="5">
        <dgm:presLayoutVars>
          <dgm:chMax val="0"/>
          <dgm:bulletEnabled val="1"/>
        </dgm:presLayoutVars>
      </dgm:prSet>
      <dgm:spPr/>
    </dgm:pt>
    <dgm:pt modelId="{ECBC1E60-5188-4193-BD4F-E39720A6626E}" type="pres">
      <dgm:prSet presAssocID="{C57594D5-D69C-465C-A8B6-7C70683B8807}" presName="negativeSpace" presStyleCnt="0"/>
      <dgm:spPr/>
    </dgm:pt>
    <dgm:pt modelId="{428065DC-E9DE-4403-916B-78D972F782C6}" type="pres">
      <dgm:prSet presAssocID="{C57594D5-D69C-465C-A8B6-7C70683B8807}" presName="childText" presStyleLbl="conFgAcc1" presStyleIdx="1" presStyleCnt="5">
        <dgm:presLayoutVars>
          <dgm:bulletEnabled val="1"/>
        </dgm:presLayoutVars>
      </dgm:prSet>
      <dgm:spPr/>
    </dgm:pt>
    <dgm:pt modelId="{00EF1162-EFB2-4154-8461-3D24ED8AF4CC}" type="pres">
      <dgm:prSet presAssocID="{717F5AD7-D7CE-4385-9E5E-A6395EBE0B43}" presName="spaceBetweenRectangles" presStyleCnt="0"/>
      <dgm:spPr/>
    </dgm:pt>
    <dgm:pt modelId="{65AE9009-6EE0-4649-81D1-66D74B89D051}" type="pres">
      <dgm:prSet presAssocID="{BE6E84D1-B36F-4EDD-9CBC-B1792B97CB86}" presName="parentLin" presStyleCnt="0"/>
      <dgm:spPr/>
    </dgm:pt>
    <dgm:pt modelId="{67C2AB4F-C2BD-4829-A5C5-35656A876805}" type="pres">
      <dgm:prSet presAssocID="{BE6E84D1-B36F-4EDD-9CBC-B1792B97CB86}" presName="parentLeftMargin" presStyleLbl="node1" presStyleIdx="1" presStyleCnt="5"/>
      <dgm:spPr/>
    </dgm:pt>
    <dgm:pt modelId="{77BEF28B-B30A-4BEC-B0FE-77022C0C3D2A}" type="pres">
      <dgm:prSet presAssocID="{BE6E84D1-B36F-4EDD-9CBC-B1792B97CB86}" presName="parentText" presStyleLbl="node1" presStyleIdx="2" presStyleCnt="5">
        <dgm:presLayoutVars>
          <dgm:chMax val="0"/>
          <dgm:bulletEnabled val="1"/>
        </dgm:presLayoutVars>
      </dgm:prSet>
      <dgm:spPr/>
    </dgm:pt>
    <dgm:pt modelId="{C7908128-B23E-40E5-881E-D6089295FC25}" type="pres">
      <dgm:prSet presAssocID="{BE6E84D1-B36F-4EDD-9CBC-B1792B97CB86}" presName="negativeSpace" presStyleCnt="0"/>
      <dgm:spPr/>
    </dgm:pt>
    <dgm:pt modelId="{D6D69A81-0FFB-4BAA-B554-0E642A738CDA}" type="pres">
      <dgm:prSet presAssocID="{BE6E84D1-B36F-4EDD-9CBC-B1792B97CB86}" presName="childText" presStyleLbl="conFgAcc1" presStyleIdx="2" presStyleCnt="5">
        <dgm:presLayoutVars>
          <dgm:bulletEnabled val="1"/>
        </dgm:presLayoutVars>
      </dgm:prSet>
      <dgm:spPr/>
    </dgm:pt>
    <dgm:pt modelId="{0EAC566A-4852-48F1-9483-0EC4B929D7D9}" type="pres">
      <dgm:prSet presAssocID="{65EEC3C9-D7C8-4966-B4A3-9F84DC5B05E5}" presName="spaceBetweenRectangles" presStyleCnt="0"/>
      <dgm:spPr/>
    </dgm:pt>
    <dgm:pt modelId="{DFD127B8-49D1-4196-8AC9-0487B998BA02}" type="pres">
      <dgm:prSet presAssocID="{2E203C41-0096-4DC4-B978-3BCC0F842CF7}" presName="parentLin" presStyleCnt="0"/>
      <dgm:spPr/>
    </dgm:pt>
    <dgm:pt modelId="{012B6740-B709-4BD3-A482-8E5475FB285E}" type="pres">
      <dgm:prSet presAssocID="{2E203C41-0096-4DC4-B978-3BCC0F842CF7}" presName="parentLeftMargin" presStyleLbl="node1" presStyleIdx="2" presStyleCnt="5"/>
      <dgm:spPr/>
    </dgm:pt>
    <dgm:pt modelId="{1DB34881-17B9-4AD2-97C8-F778BF3AF06C}" type="pres">
      <dgm:prSet presAssocID="{2E203C41-0096-4DC4-B978-3BCC0F842CF7}" presName="parentText" presStyleLbl="node1" presStyleIdx="3" presStyleCnt="5">
        <dgm:presLayoutVars>
          <dgm:chMax val="0"/>
          <dgm:bulletEnabled val="1"/>
        </dgm:presLayoutVars>
      </dgm:prSet>
      <dgm:spPr/>
    </dgm:pt>
    <dgm:pt modelId="{BD3E4453-A5FE-42CB-9EF6-5B19EF8D5CF0}" type="pres">
      <dgm:prSet presAssocID="{2E203C41-0096-4DC4-B978-3BCC0F842CF7}" presName="negativeSpace" presStyleCnt="0"/>
      <dgm:spPr/>
    </dgm:pt>
    <dgm:pt modelId="{40BD31BF-8A4A-4321-90C0-835CD1A25298}" type="pres">
      <dgm:prSet presAssocID="{2E203C41-0096-4DC4-B978-3BCC0F842CF7}" presName="childText" presStyleLbl="conFgAcc1" presStyleIdx="3" presStyleCnt="5">
        <dgm:presLayoutVars>
          <dgm:bulletEnabled val="1"/>
        </dgm:presLayoutVars>
      </dgm:prSet>
      <dgm:spPr/>
    </dgm:pt>
    <dgm:pt modelId="{F146F885-85C9-4DF4-88FF-DF12182B7245}" type="pres">
      <dgm:prSet presAssocID="{A6DD1B4D-0998-4C61-9424-4147765B5691}" presName="spaceBetweenRectangles" presStyleCnt="0"/>
      <dgm:spPr/>
    </dgm:pt>
    <dgm:pt modelId="{A1AA66B5-CA09-4A7A-AE6A-1CF948A11487}" type="pres">
      <dgm:prSet presAssocID="{58058EFD-7F38-46F6-9137-83F326453CA2}" presName="parentLin" presStyleCnt="0"/>
      <dgm:spPr/>
    </dgm:pt>
    <dgm:pt modelId="{34C3A903-CBCD-4C7C-A6FC-86A87041561E}" type="pres">
      <dgm:prSet presAssocID="{58058EFD-7F38-46F6-9137-83F326453CA2}" presName="parentLeftMargin" presStyleLbl="node1" presStyleIdx="3" presStyleCnt="5"/>
      <dgm:spPr/>
    </dgm:pt>
    <dgm:pt modelId="{7EFDB2A0-2150-4B1A-97A7-C5388EDA1F67}" type="pres">
      <dgm:prSet presAssocID="{58058EFD-7F38-46F6-9137-83F326453CA2}" presName="parentText" presStyleLbl="node1" presStyleIdx="4" presStyleCnt="5">
        <dgm:presLayoutVars>
          <dgm:chMax val="0"/>
          <dgm:bulletEnabled val="1"/>
        </dgm:presLayoutVars>
      </dgm:prSet>
      <dgm:spPr/>
    </dgm:pt>
    <dgm:pt modelId="{67365120-EDEE-4500-8727-2F2D27F5E018}" type="pres">
      <dgm:prSet presAssocID="{58058EFD-7F38-46F6-9137-83F326453CA2}" presName="negativeSpace" presStyleCnt="0"/>
      <dgm:spPr/>
    </dgm:pt>
    <dgm:pt modelId="{EB36ECAB-EAEB-4ABC-B68D-13845E006E6F}" type="pres">
      <dgm:prSet presAssocID="{58058EFD-7F38-46F6-9137-83F326453CA2}" presName="childText" presStyleLbl="conFgAcc1" presStyleIdx="4" presStyleCnt="5">
        <dgm:presLayoutVars>
          <dgm:bulletEnabled val="1"/>
        </dgm:presLayoutVars>
      </dgm:prSet>
      <dgm:spPr/>
    </dgm:pt>
  </dgm:ptLst>
  <dgm:cxnLst>
    <dgm:cxn modelId="{0D27000D-6C65-469B-A5EC-9F266880FA2A}" srcId="{58CE6F03-F0CB-4F66-8A62-8544D2BE85E4}" destId="{BE6E84D1-B36F-4EDD-9CBC-B1792B97CB86}" srcOrd="2" destOrd="0" parTransId="{08082068-D697-425A-962A-77A08DEC27F9}" sibTransId="{65EEC3C9-D7C8-4966-B4A3-9F84DC5B05E5}"/>
    <dgm:cxn modelId="{67CBEF1E-273F-4520-96A2-F3B20BCBEC2C}" type="presOf" srcId="{350B4E0C-DC6F-4BB8-98D1-CF6844E5EB7C}" destId="{5844237C-B840-42A7-B743-C00936ED0BFF}" srcOrd="1" destOrd="0" presId="urn:microsoft.com/office/officeart/2005/8/layout/list1"/>
    <dgm:cxn modelId="{BB036433-CD4A-48EC-9758-4785460BD937}" type="presOf" srcId="{BE6E84D1-B36F-4EDD-9CBC-B1792B97CB86}" destId="{77BEF28B-B30A-4BEC-B0FE-77022C0C3D2A}" srcOrd="1" destOrd="0" presId="urn:microsoft.com/office/officeart/2005/8/layout/list1"/>
    <dgm:cxn modelId="{751A1438-6AF2-47C3-B101-8B5926F0BBCE}" type="presOf" srcId="{C57594D5-D69C-465C-A8B6-7C70683B8807}" destId="{238A523A-6F7F-449A-B85E-411C52487CEB}" srcOrd="1" destOrd="0" presId="urn:microsoft.com/office/officeart/2005/8/layout/list1"/>
    <dgm:cxn modelId="{223B4A38-615A-44F6-A2EE-7C0EFEF4B94C}" type="presOf" srcId="{58058EFD-7F38-46F6-9137-83F326453CA2}" destId="{34C3A903-CBCD-4C7C-A6FC-86A87041561E}" srcOrd="0" destOrd="0" presId="urn:microsoft.com/office/officeart/2005/8/layout/list1"/>
    <dgm:cxn modelId="{343C5F64-06BF-4623-B13F-07B54A4B38FE}" type="presOf" srcId="{58058EFD-7F38-46F6-9137-83F326453CA2}" destId="{7EFDB2A0-2150-4B1A-97A7-C5388EDA1F67}" srcOrd="1" destOrd="0" presId="urn:microsoft.com/office/officeart/2005/8/layout/list1"/>
    <dgm:cxn modelId="{C6654B6A-97F3-4642-BD66-37CAB9718E2A}" srcId="{58CE6F03-F0CB-4F66-8A62-8544D2BE85E4}" destId="{58058EFD-7F38-46F6-9137-83F326453CA2}" srcOrd="4" destOrd="0" parTransId="{295122D1-9E45-4399-88E5-7DC29136DB76}" sibTransId="{EBA47205-74A4-43CB-B946-95C9E7355F43}"/>
    <dgm:cxn modelId="{92B46179-70A9-4DF9-B179-4DADDDAA0DC5}" type="presOf" srcId="{BE6E84D1-B36F-4EDD-9CBC-B1792B97CB86}" destId="{67C2AB4F-C2BD-4829-A5C5-35656A876805}" srcOrd="0" destOrd="0" presId="urn:microsoft.com/office/officeart/2005/8/layout/list1"/>
    <dgm:cxn modelId="{37081F7B-4ED3-46BB-9D96-510CB622FD05}" srcId="{58CE6F03-F0CB-4F66-8A62-8544D2BE85E4}" destId="{350B4E0C-DC6F-4BB8-98D1-CF6844E5EB7C}" srcOrd="0" destOrd="0" parTransId="{A74B758C-F9D9-4DE6-8DA9-BD1C37507EB9}" sibTransId="{CA6A3E24-EB54-4A87-A3A6-3E3F1968A3F0}"/>
    <dgm:cxn modelId="{DF7535A0-C5F9-44BE-917B-EB95B79A914F}" srcId="{58CE6F03-F0CB-4F66-8A62-8544D2BE85E4}" destId="{2E203C41-0096-4DC4-B978-3BCC0F842CF7}" srcOrd="3" destOrd="0" parTransId="{BE800631-6C54-4869-A565-4CBBC1BF1586}" sibTransId="{A6DD1B4D-0998-4C61-9424-4147765B5691}"/>
    <dgm:cxn modelId="{37A4DEA7-AC5C-4357-9054-4B66C349CFF3}" type="presOf" srcId="{350B4E0C-DC6F-4BB8-98D1-CF6844E5EB7C}" destId="{64ABE4A0-29E4-45AE-BA0E-894A93A0FDA4}" srcOrd="0" destOrd="0" presId="urn:microsoft.com/office/officeart/2005/8/layout/list1"/>
    <dgm:cxn modelId="{3F5CEEAD-1C35-4CA7-9B8C-58C33625DD38}" type="presOf" srcId="{58CE6F03-F0CB-4F66-8A62-8544D2BE85E4}" destId="{E8E31F94-4E27-451F-9FB6-14DDD6CFD2B6}" srcOrd="0" destOrd="0" presId="urn:microsoft.com/office/officeart/2005/8/layout/list1"/>
    <dgm:cxn modelId="{EFC65EC0-20B5-454D-9A4F-FDF8125952F6}" type="presOf" srcId="{2E203C41-0096-4DC4-B978-3BCC0F842CF7}" destId="{012B6740-B709-4BD3-A482-8E5475FB285E}" srcOrd="0" destOrd="0" presId="urn:microsoft.com/office/officeart/2005/8/layout/list1"/>
    <dgm:cxn modelId="{285E48C9-8A3A-4752-A294-8FD2271A5CC2}" srcId="{58CE6F03-F0CB-4F66-8A62-8544D2BE85E4}" destId="{C57594D5-D69C-465C-A8B6-7C70683B8807}" srcOrd="1" destOrd="0" parTransId="{6D21ECF4-B68C-4543-83FD-F056D4A23044}" sibTransId="{717F5AD7-D7CE-4385-9E5E-A6395EBE0B43}"/>
    <dgm:cxn modelId="{09BC8DE3-4035-4935-BD10-8D8B00DB01FE}" type="presOf" srcId="{2E203C41-0096-4DC4-B978-3BCC0F842CF7}" destId="{1DB34881-17B9-4AD2-97C8-F778BF3AF06C}" srcOrd="1" destOrd="0" presId="urn:microsoft.com/office/officeart/2005/8/layout/list1"/>
    <dgm:cxn modelId="{6CC7F9F5-3DE8-49CB-B993-E4D75AEBE65D}" type="presOf" srcId="{C57594D5-D69C-465C-A8B6-7C70683B8807}" destId="{2074EF12-4A16-4DE1-B96F-3819DBD10FA3}" srcOrd="0" destOrd="0" presId="urn:microsoft.com/office/officeart/2005/8/layout/list1"/>
    <dgm:cxn modelId="{D58F407A-98DC-4A39-B2C9-D3192D636313}" type="presParOf" srcId="{E8E31F94-4E27-451F-9FB6-14DDD6CFD2B6}" destId="{10FC39D9-C169-4F9D-8C86-A9C6972944DF}" srcOrd="0" destOrd="0" presId="urn:microsoft.com/office/officeart/2005/8/layout/list1"/>
    <dgm:cxn modelId="{C528EDE1-3B97-4065-A631-72839DDD5ED4}" type="presParOf" srcId="{10FC39D9-C169-4F9D-8C86-A9C6972944DF}" destId="{64ABE4A0-29E4-45AE-BA0E-894A93A0FDA4}" srcOrd="0" destOrd="0" presId="urn:microsoft.com/office/officeart/2005/8/layout/list1"/>
    <dgm:cxn modelId="{ECC9BD46-9B9A-4A44-AA81-825DBA233896}" type="presParOf" srcId="{10FC39D9-C169-4F9D-8C86-A9C6972944DF}" destId="{5844237C-B840-42A7-B743-C00936ED0BFF}" srcOrd="1" destOrd="0" presId="urn:microsoft.com/office/officeart/2005/8/layout/list1"/>
    <dgm:cxn modelId="{D7648F48-C407-4BB5-8AE7-D5A7F9F5AFB1}" type="presParOf" srcId="{E8E31F94-4E27-451F-9FB6-14DDD6CFD2B6}" destId="{622AFCE1-93C1-4A8B-9F4A-B6E175998453}" srcOrd="1" destOrd="0" presId="urn:microsoft.com/office/officeart/2005/8/layout/list1"/>
    <dgm:cxn modelId="{9340CE28-B19B-40AF-A88F-C263F55E8312}" type="presParOf" srcId="{E8E31F94-4E27-451F-9FB6-14DDD6CFD2B6}" destId="{C3C4C124-FB14-4364-84D8-F12B509075DE}" srcOrd="2" destOrd="0" presId="urn:microsoft.com/office/officeart/2005/8/layout/list1"/>
    <dgm:cxn modelId="{FBDB8BE6-6777-4912-A6FF-767889CE54F8}" type="presParOf" srcId="{E8E31F94-4E27-451F-9FB6-14DDD6CFD2B6}" destId="{E3A2CFAB-8CF0-460E-A683-79A24B164377}" srcOrd="3" destOrd="0" presId="urn:microsoft.com/office/officeart/2005/8/layout/list1"/>
    <dgm:cxn modelId="{6E51A6DC-27E9-4E0B-B39C-22880231DD56}" type="presParOf" srcId="{E8E31F94-4E27-451F-9FB6-14DDD6CFD2B6}" destId="{F6433AB8-3EC8-4468-A910-588BF40A17D6}" srcOrd="4" destOrd="0" presId="urn:microsoft.com/office/officeart/2005/8/layout/list1"/>
    <dgm:cxn modelId="{FE3E3627-ADF9-4755-8CB5-A7CD4C5EF2BD}" type="presParOf" srcId="{F6433AB8-3EC8-4468-A910-588BF40A17D6}" destId="{2074EF12-4A16-4DE1-B96F-3819DBD10FA3}" srcOrd="0" destOrd="0" presId="urn:microsoft.com/office/officeart/2005/8/layout/list1"/>
    <dgm:cxn modelId="{21F0D98D-DDBB-4AB9-919A-00F83276D0AA}" type="presParOf" srcId="{F6433AB8-3EC8-4468-A910-588BF40A17D6}" destId="{238A523A-6F7F-449A-B85E-411C52487CEB}" srcOrd="1" destOrd="0" presId="urn:microsoft.com/office/officeart/2005/8/layout/list1"/>
    <dgm:cxn modelId="{C14DA7BD-210B-4742-89EE-9946D39A0585}" type="presParOf" srcId="{E8E31F94-4E27-451F-9FB6-14DDD6CFD2B6}" destId="{ECBC1E60-5188-4193-BD4F-E39720A6626E}" srcOrd="5" destOrd="0" presId="urn:microsoft.com/office/officeart/2005/8/layout/list1"/>
    <dgm:cxn modelId="{03A006C3-D5A1-41A8-BB45-3AAEE1381D72}" type="presParOf" srcId="{E8E31F94-4E27-451F-9FB6-14DDD6CFD2B6}" destId="{428065DC-E9DE-4403-916B-78D972F782C6}" srcOrd="6" destOrd="0" presId="urn:microsoft.com/office/officeart/2005/8/layout/list1"/>
    <dgm:cxn modelId="{FE669D61-A9DF-4833-B5C7-521527802692}" type="presParOf" srcId="{E8E31F94-4E27-451F-9FB6-14DDD6CFD2B6}" destId="{00EF1162-EFB2-4154-8461-3D24ED8AF4CC}" srcOrd="7" destOrd="0" presId="urn:microsoft.com/office/officeart/2005/8/layout/list1"/>
    <dgm:cxn modelId="{0E0FFD4D-EC76-4482-963B-492EBE382D91}" type="presParOf" srcId="{E8E31F94-4E27-451F-9FB6-14DDD6CFD2B6}" destId="{65AE9009-6EE0-4649-81D1-66D74B89D051}" srcOrd="8" destOrd="0" presId="urn:microsoft.com/office/officeart/2005/8/layout/list1"/>
    <dgm:cxn modelId="{C468B69C-586D-4C8B-BB52-FF83A2A5F540}" type="presParOf" srcId="{65AE9009-6EE0-4649-81D1-66D74B89D051}" destId="{67C2AB4F-C2BD-4829-A5C5-35656A876805}" srcOrd="0" destOrd="0" presId="urn:microsoft.com/office/officeart/2005/8/layout/list1"/>
    <dgm:cxn modelId="{C02F4EB9-6CBF-4A0E-A3F5-A9F6FECFFFAE}" type="presParOf" srcId="{65AE9009-6EE0-4649-81D1-66D74B89D051}" destId="{77BEF28B-B30A-4BEC-B0FE-77022C0C3D2A}" srcOrd="1" destOrd="0" presId="urn:microsoft.com/office/officeart/2005/8/layout/list1"/>
    <dgm:cxn modelId="{A077737A-9189-43C6-B263-61F7644443CF}" type="presParOf" srcId="{E8E31F94-4E27-451F-9FB6-14DDD6CFD2B6}" destId="{C7908128-B23E-40E5-881E-D6089295FC25}" srcOrd="9" destOrd="0" presId="urn:microsoft.com/office/officeart/2005/8/layout/list1"/>
    <dgm:cxn modelId="{B0DEA074-8CCD-4FCA-A7BF-CE8F9F0670EA}" type="presParOf" srcId="{E8E31F94-4E27-451F-9FB6-14DDD6CFD2B6}" destId="{D6D69A81-0FFB-4BAA-B554-0E642A738CDA}" srcOrd="10" destOrd="0" presId="urn:microsoft.com/office/officeart/2005/8/layout/list1"/>
    <dgm:cxn modelId="{3E392279-0783-47EB-9FB5-CA956B742F67}" type="presParOf" srcId="{E8E31F94-4E27-451F-9FB6-14DDD6CFD2B6}" destId="{0EAC566A-4852-48F1-9483-0EC4B929D7D9}" srcOrd="11" destOrd="0" presId="urn:microsoft.com/office/officeart/2005/8/layout/list1"/>
    <dgm:cxn modelId="{94704A0B-B196-4F7F-9E1D-0DE171A4F7C0}" type="presParOf" srcId="{E8E31F94-4E27-451F-9FB6-14DDD6CFD2B6}" destId="{DFD127B8-49D1-4196-8AC9-0487B998BA02}" srcOrd="12" destOrd="0" presId="urn:microsoft.com/office/officeart/2005/8/layout/list1"/>
    <dgm:cxn modelId="{E7714AC3-D2C5-4C2C-8E97-225770C4A2E2}" type="presParOf" srcId="{DFD127B8-49D1-4196-8AC9-0487B998BA02}" destId="{012B6740-B709-4BD3-A482-8E5475FB285E}" srcOrd="0" destOrd="0" presId="urn:microsoft.com/office/officeart/2005/8/layout/list1"/>
    <dgm:cxn modelId="{3FD88386-D9EF-4217-83E7-6E14AFF76530}" type="presParOf" srcId="{DFD127B8-49D1-4196-8AC9-0487B998BA02}" destId="{1DB34881-17B9-4AD2-97C8-F778BF3AF06C}" srcOrd="1" destOrd="0" presId="urn:microsoft.com/office/officeart/2005/8/layout/list1"/>
    <dgm:cxn modelId="{55E27840-1540-44D1-B85A-CC7245DE8BFA}" type="presParOf" srcId="{E8E31F94-4E27-451F-9FB6-14DDD6CFD2B6}" destId="{BD3E4453-A5FE-42CB-9EF6-5B19EF8D5CF0}" srcOrd="13" destOrd="0" presId="urn:microsoft.com/office/officeart/2005/8/layout/list1"/>
    <dgm:cxn modelId="{19212FFF-62E1-4FAA-BFB8-FD62D6D78A2A}" type="presParOf" srcId="{E8E31F94-4E27-451F-9FB6-14DDD6CFD2B6}" destId="{40BD31BF-8A4A-4321-90C0-835CD1A25298}" srcOrd="14" destOrd="0" presId="urn:microsoft.com/office/officeart/2005/8/layout/list1"/>
    <dgm:cxn modelId="{7577441E-A249-415D-947D-8AA78554CD18}" type="presParOf" srcId="{E8E31F94-4E27-451F-9FB6-14DDD6CFD2B6}" destId="{F146F885-85C9-4DF4-88FF-DF12182B7245}" srcOrd="15" destOrd="0" presId="urn:microsoft.com/office/officeart/2005/8/layout/list1"/>
    <dgm:cxn modelId="{0EC08234-21CF-424D-A6C2-1C3C11218DB7}" type="presParOf" srcId="{E8E31F94-4E27-451F-9FB6-14DDD6CFD2B6}" destId="{A1AA66B5-CA09-4A7A-AE6A-1CF948A11487}" srcOrd="16" destOrd="0" presId="urn:microsoft.com/office/officeart/2005/8/layout/list1"/>
    <dgm:cxn modelId="{86707105-606F-4F6C-A097-79315ECC8C8A}" type="presParOf" srcId="{A1AA66B5-CA09-4A7A-AE6A-1CF948A11487}" destId="{34C3A903-CBCD-4C7C-A6FC-86A87041561E}" srcOrd="0" destOrd="0" presId="urn:microsoft.com/office/officeart/2005/8/layout/list1"/>
    <dgm:cxn modelId="{1A5D0EFB-CAC1-4653-B624-ED29196FB249}" type="presParOf" srcId="{A1AA66B5-CA09-4A7A-AE6A-1CF948A11487}" destId="{7EFDB2A0-2150-4B1A-97A7-C5388EDA1F67}" srcOrd="1" destOrd="0" presId="urn:microsoft.com/office/officeart/2005/8/layout/list1"/>
    <dgm:cxn modelId="{66EE8704-8279-4349-AC65-7E98412B5340}" type="presParOf" srcId="{E8E31F94-4E27-451F-9FB6-14DDD6CFD2B6}" destId="{67365120-EDEE-4500-8727-2F2D27F5E018}" srcOrd="17" destOrd="0" presId="urn:microsoft.com/office/officeart/2005/8/layout/list1"/>
    <dgm:cxn modelId="{DFF94263-A8A7-4188-BD89-AFB089C7B3EC}" type="presParOf" srcId="{E8E31F94-4E27-451F-9FB6-14DDD6CFD2B6}" destId="{EB36ECAB-EAEB-4ABC-B68D-13845E006E6F}" srcOrd="18"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3C210A8-9E56-4F33-ADD6-6391A22304D2}" type="doc">
      <dgm:prSet loTypeId="urn:microsoft.com/office/officeart/2008/layout/LinedList" loCatId="list" qsTypeId="urn:microsoft.com/office/officeart/2005/8/quickstyle/simple1" qsCatId="simple" csTypeId="urn:microsoft.com/office/officeart/2005/8/colors/accent3_2" csCatId="accent3" phldr="1"/>
      <dgm:spPr/>
      <dgm:t>
        <a:bodyPr/>
        <a:lstStyle/>
        <a:p>
          <a:endParaRPr lang="en-US"/>
        </a:p>
      </dgm:t>
    </dgm:pt>
    <dgm:pt modelId="{EE956A79-32CC-4F52-A89C-4FB7F4231377}">
      <dgm:prSet custT="1"/>
      <dgm:spPr/>
      <dgm:t>
        <a:bodyPr/>
        <a:lstStyle/>
        <a:p>
          <a:r>
            <a:rPr lang="fr-FR" sz="2000" dirty="0">
              <a:latin typeface="Arial" panose="020B0604020202020204" pitchFamily="34" charset="0"/>
              <a:cs typeface="Arial" panose="020B0604020202020204" pitchFamily="34" charset="0"/>
            </a:rPr>
            <a:t>Présenter une liste CGT au 1er tour.</a:t>
          </a:r>
          <a:endParaRPr lang="en-US" sz="2000" dirty="0">
            <a:latin typeface="Arial" panose="020B0604020202020204" pitchFamily="34" charset="0"/>
            <a:cs typeface="Arial" panose="020B0604020202020204" pitchFamily="34" charset="0"/>
          </a:endParaRPr>
        </a:p>
      </dgm:t>
    </dgm:pt>
    <dgm:pt modelId="{9BF2BE56-3834-44A1-91EB-764FB7999EDC}" type="parTrans" cxnId="{E9571A21-CC82-4C75-BF40-4D1391F516DA}">
      <dgm:prSet/>
      <dgm:spPr/>
      <dgm:t>
        <a:bodyPr/>
        <a:lstStyle/>
        <a:p>
          <a:endParaRPr lang="en-US"/>
        </a:p>
      </dgm:t>
    </dgm:pt>
    <dgm:pt modelId="{565D611A-38CF-4733-AE67-17155E4098DE}" type="sibTrans" cxnId="{E9571A21-CC82-4C75-BF40-4D1391F516DA}">
      <dgm:prSet/>
      <dgm:spPr/>
      <dgm:t>
        <a:bodyPr/>
        <a:lstStyle/>
        <a:p>
          <a:endParaRPr lang="en-US"/>
        </a:p>
      </dgm:t>
    </dgm:pt>
    <dgm:pt modelId="{AC38E81A-BB2D-4A43-926D-65E7F17E19FA}">
      <dgm:prSet custT="1"/>
      <dgm:spPr/>
      <dgm:t>
        <a:bodyPr/>
        <a:lstStyle/>
        <a:p>
          <a:r>
            <a:rPr lang="fr-FR" sz="2000" dirty="0">
              <a:latin typeface="Arial" panose="020B0604020202020204" pitchFamily="34" charset="0"/>
              <a:cs typeface="Arial" panose="020B0604020202020204" pitchFamily="34" charset="0"/>
            </a:rPr>
            <a:t>Gagner une représentativité pour pouvoir négocier.</a:t>
          </a:r>
          <a:endParaRPr lang="en-US" sz="2000" dirty="0">
            <a:latin typeface="Arial" panose="020B0604020202020204" pitchFamily="34" charset="0"/>
            <a:cs typeface="Arial" panose="020B0604020202020204" pitchFamily="34" charset="0"/>
          </a:endParaRPr>
        </a:p>
      </dgm:t>
    </dgm:pt>
    <dgm:pt modelId="{C1A30F6C-E5B5-48A3-ABE4-4BA5EE2F4B60}" type="parTrans" cxnId="{AA3E9909-FAE9-4201-ACE8-F26CE5D98148}">
      <dgm:prSet/>
      <dgm:spPr/>
      <dgm:t>
        <a:bodyPr/>
        <a:lstStyle/>
        <a:p>
          <a:endParaRPr lang="en-US"/>
        </a:p>
      </dgm:t>
    </dgm:pt>
    <dgm:pt modelId="{7ABAC9D9-5536-45CC-8784-C89EB73D4060}" type="sibTrans" cxnId="{AA3E9909-FAE9-4201-ACE8-F26CE5D98148}">
      <dgm:prSet/>
      <dgm:spPr/>
      <dgm:t>
        <a:bodyPr/>
        <a:lstStyle/>
        <a:p>
          <a:endParaRPr lang="en-US"/>
        </a:p>
      </dgm:t>
    </dgm:pt>
    <dgm:pt modelId="{ADDB66EB-51C4-4924-B74B-ED3FE96CEA29}">
      <dgm:prSet custT="1"/>
      <dgm:spPr/>
      <dgm:t>
        <a:bodyPr/>
        <a:lstStyle/>
        <a:p>
          <a:r>
            <a:rPr lang="fr-FR" sz="2000" dirty="0">
              <a:latin typeface="Arial" panose="020B0604020202020204" pitchFamily="34" charset="0"/>
              <a:cs typeface="Arial" panose="020B0604020202020204" pitchFamily="34" charset="0"/>
            </a:rPr>
            <a:t>Un enjeux pour toute la CGT car les résultats seront comptabilisés pour notre audience Nationale.</a:t>
          </a:r>
          <a:endParaRPr lang="en-US" sz="2000" dirty="0">
            <a:latin typeface="Arial" panose="020B0604020202020204" pitchFamily="34" charset="0"/>
            <a:cs typeface="Arial" panose="020B0604020202020204" pitchFamily="34" charset="0"/>
          </a:endParaRPr>
        </a:p>
      </dgm:t>
    </dgm:pt>
    <dgm:pt modelId="{3A5818FC-370B-4AB8-9A0D-B5433875EA66}" type="parTrans" cxnId="{DBC7D928-D727-4BC5-AD25-6C8E04215703}">
      <dgm:prSet/>
      <dgm:spPr/>
      <dgm:t>
        <a:bodyPr/>
        <a:lstStyle/>
        <a:p>
          <a:endParaRPr lang="en-US"/>
        </a:p>
      </dgm:t>
    </dgm:pt>
    <dgm:pt modelId="{0201BFC2-06B2-4D8B-8906-C39A1B4810BA}" type="sibTrans" cxnId="{DBC7D928-D727-4BC5-AD25-6C8E04215703}">
      <dgm:prSet/>
      <dgm:spPr/>
      <dgm:t>
        <a:bodyPr/>
        <a:lstStyle/>
        <a:p>
          <a:endParaRPr lang="en-US"/>
        </a:p>
      </dgm:t>
    </dgm:pt>
    <dgm:pt modelId="{4D3ACBC9-4BCD-4473-A230-E1C8ED653244}">
      <dgm:prSet custT="1"/>
      <dgm:spPr/>
      <dgm:t>
        <a:bodyPr/>
        <a:lstStyle/>
        <a:p>
          <a:r>
            <a:rPr lang="fr-FR" sz="2000" dirty="0">
              <a:latin typeface="Arial" panose="020B0604020202020204" pitchFamily="34" charset="0"/>
              <a:cs typeface="Arial" panose="020B0604020202020204" pitchFamily="34" charset="0"/>
            </a:rPr>
            <a:t>Renforcer la CGT en adhérents. </a:t>
          </a:r>
          <a:endParaRPr lang="en-US" sz="2000" dirty="0">
            <a:latin typeface="Arial" panose="020B0604020202020204" pitchFamily="34" charset="0"/>
            <a:cs typeface="Arial" panose="020B0604020202020204" pitchFamily="34" charset="0"/>
          </a:endParaRPr>
        </a:p>
      </dgm:t>
    </dgm:pt>
    <dgm:pt modelId="{07688544-D09E-49F6-87BD-FAB60807EC3C}" type="parTrans" cxnId="{EEA9BBB0-7B9F-4607-BD15-3124904BAC55}">
      <dgm:prSet/>
      <dgm:spPr/>
      <dgm:t>
        <a:bodyPr/>
        <a:lstStyle/>
        <a:p>
          <a:endParaRPr lang="en-US"/>
        </a:p>
      </dgm:t>
    </dgm:pt>
    <dgm:pt modelId="{7206C57F-800E-41D7-B1FF-A0E2ABEF1B24}" type="sibTrans" cxnId="{EEA9BBB0-7B9F-4607-BD15-3124904BAC55}">
      <dgm:prSet/>
      <dgm:spPr/>
      <dgm:t>
        <a:bodyPr/>
        <a:lstStyle/>
        <a:p>
          <a:endParaRPr lang="en-US"/>
        </a:p>
      </dgm:t>
    </dgm:pt>
    <dgm:pt modelId="{546BED5A-1CC3-48B3-89C3-4C157583CA92}" type="pres">
      <dgm:prSet presAssocID="{63C210A8-9E56-4F33-ADD6-6391A22304D2}" presName="vert0" presStyleCnt="0">
        <dgm:presLayoutVars>
          <dgm:dir/>
          <dgm:animOne val="branch"/>
          <dgm:animLvl val="lvl"/>
        </dgm:presLayoutVars>
      </dgm:prSet>
      <dgm:spPr/>
    </dgm:pt>
    <dgm:pt modelId="{AEF4E38B-618D-4A2B-9019-86395412AA74}" type="pres">
      <dgm:prSet presAssocID="{EE956A79-32CC-4F52-A89C-4FB7F4231377}" presName="thickLine" presStyleLbl="alignNode1" presStyleIdx="0" presStyleCnt="4"/>
      <dgm:spPr/>
    </dgm:pt>
    <dgm:pt modelId="{A3E3B63C-24D7-45E8-9659-691860D48B74}" type="pres">
      <dgm:prSet presAssocID="{EE956A79-32CC-4F52-A89C-4FB7F4231377}" presName="horz1" presStyleCnt="0"/>
      <dgm:spPr/>
    </dgm:pt>
    <dgm:pt modelId="{FA626200-602E-456F-8D27-0105A8DA061E}" type="pres">
      <dgm:prSet presAssocID="{EE956A79-32CC-4F52-A89C-4FB7F4231377}" presName="tx1" presStyleLbl="revTx" presStyleIdx="0" presStyleCnt="4"/>
      <dgm:spPr/>
    </dgm:pt>
    <dgm:pt modelId="{47EC4EDC-636E-4E8E-B6B1-4FEE5D14FDC4}" type="pres">
      <dgm:prSet presAssocID="{EE956A79-32CC-4F52-A89C-4FB7F4231377}" presName="vert1" presStyleCnt="0"/>
      <dgm:spPr/>
    </dgm:pt>
    <dgm:pt modelId="{4BB94E3E-506A-4C8D-96DA-5B1BF4ADD0A2}" type="pres">
      <dgm:prSet presAssocID="{AC38E81A-BB2D-4A43-926D-65E7F17E19FA}" presName="thickLine" presStyleLbl="alignNode1" presStyleIdx="1" presStyleCnt="4"/>
      <dgm:spPr/>
    </dgm:pt>
    <dgm:pt modelId="{636843CF-1E78-4BD4-BE34-026160FE6BCF}" type="pres">
      <dgm:prSet presAssocID="{AC38E81A-BB2D-4A43-926D-65E7F17E19FA}" presName="horz1" presStyleCnt="0"/>
      <dgm:spPr/>
    </dgm:pt>
    <dgm:pt modelId="{DB2C04DD-5C96-4F7B-83E2-644B02A111A1}" type="pres">
      <dgm:prSet presAssocID="{AC38E81A-BB2D-4A43-926D-65E7F17E19FA}" presName="tx1" presStyleLbl="revTx" presStyleIdx="1" presStyleCnt="4"/>
      <dgm:spPr/>
    </dgm:pt>
    <dgm:pt modelId="{84D1023E-8A07-4252-8CFB-3620AF0933FD}" type="pres">
      <dgm:prSet presAssocID="{AC38E81A-BB2D-4A43-926D-65E7F17E19FA}" presName="vert1" presStyleCnt="0"/>
      <dgm:spPr/>
    </dgm:pt>
    <dgm:pt modelId="{A2076A1B-81A5-4199-90CE-00D96CA83D38}" type="pres">
      <dgm:prSet presAssocID="{ADDB66EB-51C4-4924-B74B-ED3FE96CEA29}" presName="thickLine" presStyleLbl="alignNode1" presStyleIdx="2" presStyleCnt="4"/>
      <dgm:spPr/>
    </dgm:pt>
    <dgm:pt modelId="{0F52039B-20E1-4298-A5BB-EAAA901314FB}" type="pres">
      <dgm:prSet presAssocID="{ADDB66EB-51C4-4924-B74B-ED3FE96CEA29}" presName="horz1" presStyleCnt="0"/>
      <dgm:spPr/>
    </dgm:pt>
    <dgm:pt modelId="{58DF01C3-8124-420D-8C25-677F9F54D7BD}" type="pres">
      <dgm:prSet presAssocID="{ADDB66EB-51C4-4924-B74B-ED3FE96CEA29}" presName="tx1" presStyleLbl="revTx" presStyleIdx="2" presStyleCnt="4"/>
      <dgm:spPr/>
    </dgm:pt>
    <dgm:pt modelId="{48050F9B-BCB6-4A6C-8C32-139637A8A1F7}" type="pres">
      <dgm:prSet presAssocID="{ADDB66EB-51C4-4924-B74B-ED3FE96CEA29}" presName="vert1" presStyleCnt="0"/>
      <dgm:spPr/>
    </dgm:pt>
    <dgm:pt modelId="{ED3D4B29-1ABD-45F4-9CE8-831959A09DF1}" type="pres">
      <dgm:prSet presAssocID="{4D3ACBC9-4BCD-4473-A230-E1C8ED653244}" presName="thickLine" presStyleLbl="alignNode1" presStyleIdx="3" presStyleCnt="4"/>
      <dgm:spPr/>
    </dgm:pt>
    <dgm:pt modelId="{FB62CFCE-3F13-4BF7-B92D-A8C1F7DFAA4C}" type="pres">
      <dgm:prSet presAssocID="{4D3ACBC9-4BCD-4473-A230-E1C8ED653244}" presName="horz1" presStyleCnt="0"/>
      <dgm:spPr/>
    </dgm:pt>
    <dgm:pt modelId="{F97C753F-E7E5-442D-875F-32BEF96B76A9}" type="pres">
      <dgm:prSet presAssocID="{4D3ACBC9-4BCD-4473-A230-E1C8ED653244}" presName="tx1" presStyleLbl="revTx" presStyleIdx="3" presStyleCnt="4"/>
      <dgm:spPr/>
    </dgm:pt>
    <dgm:pt modelId="{D1B429BD-5BF8-49AA-9380-565F57EFE0D7}" type="pres">
      <dgm:prSet presAssocID="{4D3ACBC9-4BCD-4473-A230-E1C8ED653244}" presName="vert1" presStyleCnt="0"/>
      <dgm:spPr/>
    </dgm:pt>
  </dgm:ptLst>
  <dgm:cxnLst>
    <dgm:cxn modelId="{D43E2801-32DD-46F4-B15C-747AF954C04A}" type="presOf" srcId="{ADDB66EB-51C4-4924-B74B-ED3FE96CEA29}" destId="{58DF01C3-8124-420D-8C25-677F9F54D7BD}" srcOrd="0" destOrd="0" presId="urn:microsoft.com/office/officeart/2008/layout/LinedList"/>
    <dgm:cxn modelId="{AA3E9909-FAE9-4201-ACE8-F26CE5D98148}" srcId="{63C210A8-9E56-4F33-ADD6-6391A22304D2}" destId="{AC38E81A-BB2D-4A43-926D-65E7F17E19FA}" srcOrd="1" destOrd="0" parTransId="{C1A30F6C-E5B5-48A3-ABE4-4BA5EE2F4B60}" sibTransId="{7ABAC9D9-5536-45CC-8784-C89EB73D4060}"/>
    <dgm:cxn modelId="{E9571A21-CC82-4C75-BF40-4D1391F516DA}" srcId="{63C210A8-9E56-4F33-ADD6-6391A22304D2}" destId="{EE956A79-32CC-4F52-A89C-4FB7F4231377}" srcOrd="0" destOrd="0" parTransId="{9BF2BE56-3834-44A1-91EB-764FB7999EDC}" sibTransId="{565D611A-38CF-4733-AE67-17155E4098DE}"/>
    <dgm:cxn modelId="{DBC7D928-D727-4BC5-AD25-6C8E04215703}" srcId="{63C210A8-9E56-4F33-ADD6-6391A22304D2}" destId="{ADDB66EB-51C4-4924-B74B-ED3FE96CEA29}" srcOrd="2" destOrd="0" parTransId="{3A5818FC-370B-4AB8-9A0D-B5433875EA66}" sibTransId="{0201BFC2-06B2-4D8B-8906-C39A1B4810BA}"/>
    <dgm:cxn modelId="{8B7D253E-1A81-4CDF-8FA7-7B58D3E8A8AC}" type="presOf" srcId="{EE956A79-32CC-4F52-A89C-4FB7F4231377}" destId="{FA626200-602E-456F-8D27-0105A8DA061E}" srcOrd="0" destOrd="0" presId="urn:microsoft.com/office/officeart/2008/layout/LinedList"/>
    <dgm:cxn modelId="{0A302440-FFAC-40C1-8188-95A96C68D020}" type="presOf" srcId="{63C210A8-9E56-4F33-ADD6-6391A22304D2}" destId="{546BED5A-1CC3-48B3-89C3-4C157583CA92}" srcOrd="0" destOrd="0" presId="urn:microsoft.com/office/officeart/2008/layout/LinedList"/>
    <dgm:cxn modelId="{01FEB169-0E03-4BD6-A873-B42311E555CE}" type="presOf" srcId="{AC38E81A-BB2D-4A43-926D-65E7F17E19FA}" destId="{DB2C04DD-5C96-4F7B-83E2-644B02A111A1}" srcOrd="0" destOrd="0" presId="urn:microsoft.com/office/officeart/2008/layout/LinedList"/>
    <dgm:cxn modelId="{5A729E84-4D45-445B-AFBA-349BA7DDC70B}" type="presOf" srcId="{4D3ACBC9-4BCD-4473-A230-E1C8ED653244}" destId="{F97C753F-E7E5-442D-875F-32BEF96B76A9}" srcOrd="0" destOrd="0" presId="urn:microsoft.com/office/officeart/2008/layout/LinedList"/>
    <dgm:cxn modelId="{EEA9BBB0-7B9F-4607-BD15-3124904BAC55}" srcId="{63C210A8-9E56-4F33-ADD6-6391A22304D2}" destId="{4D3ACBC9-4BCD-4473-A230-E1C8ED653244}" srcOrd="3" destOrd="0" parTransId="{07688544-D09E-49F6-87BD-FAB60807EC3C}" sibTransId="{7206C57F-800E-41D7-B1FF-A0E2ABEF1B24}"/>
    <dgm:cxn modelId="{D2B4A86E-36B8-4BBF-810D-87AAEB0D4D43}" type="presParOf" srcId="{546BED5A-1CC3-48B3-89C3-4C157583CA92}" destId="{AEF4E38B-618D-4A2B-9019-86395412AA74}" srcOrd="0" destOrd="0" presId="urn:microsoft.com/office/officeart/2008/layout/LinedList"/>
    <dgm:cxn modelId="{61ECF9F4-9915-42CD-8DBD-9999A96121B3}" type="presParOf" srcId="{546BED5A-1CC3-48B3-89C3-4C157583CA92}" destId="{A3E3B63C-24D7-45E8-9659-691860D48B74}" srcOrd="1" destOrd="0" presId="urn:microsoft.com/office/officeart/2008/layout/LinedList"/>
    <dgm:cxn modelId="{815AE4F0-D588-414A-B814-52257DFA7969}" type="presParOf" srcId="{A3E3B63C-24D7-45E8-9659-691860D48B74}" destId="{FA626200-602E-456F-8D27-0105A8DA061E}" srcOrd="0" destOrd="0" presId="urn:microsoft.com/office/officeart/2008/layout/LinedList"/>
    <dgm:cxn modelId="{C2757EB8-D66D-47A0-BA25-221B59663800}" type="presParOf" srcId="{A3E3B63C-24D7-45E8-9659-691860D48B74}" destId="{47EC4EDC-636E-4E8E-B6B1-4FEE5D14FDC4}" srcOrd="1" destOrd="0" presId="urn:microsoft.com/office/officeart/2008/layout/LinedList"/>
    <dgm:cxn modelId="{A6A5B57A-163A-456E-9DC4-96BC202BCCEC}" type="presParOf" srcId="{546BED5A-1CC3-48B3-89C3-4C157583CA92}" destId="{4BB94E3E-506A-4C8D-96DA-5B1BF4ADD0A2}" srcOrd="2" destOrd="0" presId="urn:microsoft.com/office/officeart/2008/layout/LinedList"/>
    <dgm:cxn modelId="{076CAACE-9B8B-4B55-B90F-CA72ACCA8857}" type="presParOf" srcId="{546BED5A-1CC3-48B3-89C3-4C157583CA92}" destId="{636843CF-1E78-4BD4-BE34-026160FE6BCF}" srcOrd="3" destOrd="0" presId="urn:microsoft.com/office/officeart/2008/layout/LinedList"/>
    <dgm:cxn modelId="{2CE9D68A-C1C4-4898-9163-0CBEDF6435BB}" type="presParOf" srcId="{636843CF-1E78-4BD4-BE34-026160FE6BCF}" destId="{DB2C04DD-5C96-4F7B-83E2-644B02A111A1}" srcOrd="0" destOrd="0" presId="urn:microsoft.com/office/officeart/2008/layout/LinedList"/>
    <dgm:cxn modelId="{9E233BDF-B1CE-4AE6-B6EA-90EAC77CC836}" type="presParOf" srcId="{636843CF-1E78-4BD4-BE34-026160FE6BCF}" destId="{84D1023E-8A07-4252-8CFB-3620AF0933FD}" srcOrd="1" destOrd="0" presId="urn:microsoft.com/office/officeart/2008/layout/LinedList"/>
    <dgm:cxn modelId="{7596DED8-9552-4409-A288-38BCE0A163A6}" type="presParOf" srcId="{546BED5A-1CC3-48B3-89C3-4C157583CA92}" destId="{A2076A1B-81A5-4199-90CE-00D96CA83D38}" srcOrd="4" destOrd="0" presId="urn:microsoft.com/office/officeart/2008/layout/LinedList"/>
    <dgm:cxn modelId="{8FEB7E65-CEED-4128-8020-D5450C027A17}" type="presParOf" srcId="{546BED5A-1CC3-48B3-89C3-4C157583CA92}" destId="{0F52039B-20E1-4298-A5BB-EAAA901314FB}" srcOrd="5" destOrd="0" presId="urn:microsoft.com/office/officeart/2008/layout/LinedList"/>
    <dgm:cxn modelId="{9AD69F6F-C167-46F2-8F73-0AD603E65DF7}" type="presParOf" srcId="{0F52039B-20E1-4298-A5BB-EAAA901314FB}" destId="{58DF01C3-8124-420D-8C25-677F9F54D7BD}" srcOrd="0" destOrd="0" presId="urn:microsoft.com/office/officeart/2008/layout/LinedList"/>
    <dgm:cxn modelId="{4418E325-0067-4BA7-B195-33E8FCDAD079}" type="presParOf" srcId="{0F52039B-20E1-4298-A5BB-EAAA901314FB}" destId="{48050F9B-BCB6-4A6C-8C32-139637A8A1F7}" srcOrd="1" destOrd="0" presId="urn:microsoft.com/office/officeart/2008/layout/LinedList"/>
    <dgm:cxn modelId="{D852F735-4405-4A10-9083-EDBAFC63035B}" type="presParOf" srcId="{546BED5A-1CC3-48B3-89C3-4C157583CA92}" destId="{ED3D4B29-1ABD-45F4-9CE8-831959A09DF1}" srcOrd="6" destOrd="0" presId="urn:microsoft.com/office/officeart/2008/layout/LinedList"/>
    <dgm:cxn modelId="{2084C19D-BF20-4D8C-A996-53F635F9BDA8}" type="presParOf" srcId="{546BED5A-1CC3-48B3-89C3-4C157583CA92}" destId="{FB62CFCE-3F13-4BF7-B92D-A8C1F7DFAA4C}" srcOrd="7" destOrd="0" presId="urn:microsoft.com/office/officeart/2008/layout/LinedList"/>
    <dgm:cxn modelId="{2BB289F0-E0E4-46AB-AC0A-31C5DFAD33C9}" type="presParOf" srcId="{FB62CFCE-3F13-4BF7-B92D-A8C1F7DFAA4C}" destId="{F97C753F-E7E5-442D-875F-32BEF96B76A9}" srcOrd="0" destOrd="0" presId="urn:microsoft.com/office/officeart/2008/layout/LinedList"/>
    <dgm:cxn modelId="{D749AA08-CE5F-44A6-9C60-0E1AC671473A}" type="presParOf" srcId="{FB62CFCE-3F13-4BF7-B92D-A8C1F7DFAA4C}" destId="{D1B429BD-5BF8-49AA-9380-565F57EFE0D7}"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202CBA5-780C-41BE-89D4-7C95AA9D3BDD}" type="doc">
      <dgm:prSet loTypeId="urn:microsoft.com/office/officeart/2005/8/layout/matrix3" loCatId="matrix" qsTypeId="urn:microsoft.com/office/officeart/2005/8/quickstyle/simple4" qsCatId="simple" csTypeId="urn:microsoft.com/office/officeart/2005/8/colors/colorful1" csCatId="colorful" phldr="1"/>
      <dgm:spPr/>
      <dgm:t>
        <a:bodyPr/>
        <a:lstStyle/>
        <a:p>
          <a:endParaRPr lang="en-US"/>
        </a:p>
      </dgm:t>
    </dgm:pt>
    <dgm:pt modelId="{897A6B59-A2BF-4A15-8CB5-D04BB16120DF}">
      <dgm:prSet/>
      <dgm:spPr/>
      <dgm:t>
        <a:bodyPr/>
        <a:lstStyle/>
        <a:p>
          <a:r>
            <a:rPr lang="fr-FR" dirty="0">
              <a:solidFill>
                <a:schemeClr val="tx1"/>
              </a:solidFill>
              <a:latin typeface="Arial" panose="020B0604020202020204" pitchFamily="34" charset="0"/>
              <a:cs typeface="Arial" panose="020B0604020202020204" pitchFamily="34" charset="0"/>
            </a:rPr>
            <a:t>Sommes-nous en capacité de présenter des candidats ? </a:t>
          </a:r>
        </a:p>
      </dgm:t>
    </dgm:pt>
    <dgm:pt modelId="{14DAD2CD-01FB-4C0D-B3E6-D11957D0A94D}" type="parTrans" cxnId="{90DC7C96-5985-4CB9-B955-2E46544C6B9D}">
      <dgm:prSet/>
      <dgm:spPr/>
      <dgm:t>
        <a:bodyPr/>
        <a:lstStyle/>
        <a:p>
          <a:endParaRPr lang="en-US"/>
        </a:p>
      </dgm:t>
    </dgm:pt>
    <dgm:pt modelId="{DCB273BD-E1C5-46B5-9FA2-42E92CA208B1}" type="sibTrans" cxnId="{90DC7C96-5985-4CB9-B955-2E46544C6B9D}">
      <dgm:prSet/>
      <dgm:spPr/>
      <dgm:t>
        <a:bodyPr/>
        <a:lstStyle/>
        <a:p>
          <a:endParaRPr lang="en-US"/>
        </a:p>
      </dgm:t>
    </dgm:pt>
    <dgm:pt modelId="{AAAB7BDA-A84D-468A-AB28-B7953C3F3E3F}">
      <dgm:prSet/>
      <dgm:spPr/>
      <dgm:t>
        <a:bodyPr/>
        <a:lstStyle/>
        <a:p>
          <a:r>
            <a:rPr lang="fr-FR" dirty="0">
              <a:solidFill>
                <a:schemeClr val="tx1"/>
              </a:solidFill>
              <a:latin typeface="Arial" panose="020B0604020202020204" pitchFamily="34" charset="0"/>
              <a:cs typeface="Arial" panose="020B0604020202020204" pitchFamily="34" charset="0"/>
            </a:rPr>
            <a:t>A voir le plan de travail UD et l’outil  RED et collectif élections Pro. </a:t>
          </a:r>
          <a:endParaRPr lang="en-US" dirty="0">
            <a:solidFill>
              <a:schemeClr val="tx1"/>
            </a:solidFill>
            <a:latin typeface="Arial" panose="020B0604020202020204" pitchFamily="34" charset="0"/>
            <a:cs typeface="Arial" panose="020B0604020202020204" pitchFamily="34" charset="0"/>
          </a:endParaRPr>
        </a:p>
      </dgm:t>
    </dgm:pt>
    <dgm:pt modelId="{D765B231-DDDB-48E8-A58F-DB3D79C5E6DF}" type="parTrans" cxnId="{0592DBFD-F3C0-4C48-A40A-09868818E1A5}">
      <dgm:prSet/>
      <dgm:spPr/>
      <dgm:t>
        <a:bodyPr/>
        <a:lstStyle/>
        <a:p>
          <a:endParaRPr lang="en-US"/>
        </a:p>
      </dgm:t>
    </dgm:pt>
    <dgm:pt modelId="{05886DA6-9365-4BD9-AE7D-6C3F94A26408}" type="sibTrans" cxnId="{0592DBFD-F3C0-4C48-A40A-09868818E1A5}">
      <dgm:prSet/>
      <dgm:spPr/>
      <dgm:t>
        <a:bodyPr/>
        <a:lstStyle/>
        <a:p>
          <a:endParaRPr lang="en-US"/>
        </a:p>
      </dgm:t>
    </dgm:pt>
    <dgm:pt modelId="{713C454C-C399-4D43-8892-225A899BB7B1}">
      <dgm:prSet/>
      <dgm:spPr/>
      <dgm:t>
        <a:bodyPr/>
        <a:lstStyle/>
        <a:p>
          <a:r>
            <a:rPr lang="fr-FR" dirty="0">
              <a:solidFill>
                <a:schemeClr val="tx1"/>
              </a:solidFill>
              <a:latin typeface="Arial" panose="020B0604020202020204" pitchFamily="34" charset="0"/>
              <a:cs typeface="Arial" panose="020B0604020202020204" pitchFamily="34" charset="0"/>
            </a:rPr>
            <a:t>Objectif reconquérir notre place de 1</a:t>
          </a:r>
          <a:r>
            <a:rPr lang="fr-FR" baseline="30000" dirty="0">
              <a:solidFill>
                <a:schemeClr val="tx1"/>
              </a:solidFill>
              <a:latin typeface="Arial" panose="020B0604020202020204" pitchFamily="34" charset="0"/>
              <a:cs typeface="Arial" panose="020B0604020202020204" pitchFamily="34" charset="0"/>
            </a:rPr>
            <a:t>ère</a:t>
          </a:r>
          <a:r>
            <a:rPr lang="fr-FR" dirty="0">
              <a:solidFill>
                <a:schemeClr val="tx1"/>
              </a:solidFill>
              <a:latin typeface="Arial" panose="020B0604020202020204" pitchFamily="34" charset="0"/>
              <a:cs typeface="Arial" panose="020B0604020202020204" pitchFamily="34" charset="0"/>
            </a:rPr>
            <a:t> OS  </a:t>
          </a:r>
          <a:endParaRPr lang="en-US" dirty="0">
            <a:solidFill>
              <a:schemeClr val="tx1"/>
            </a:solidFill>
            <a:latin typeface="Arial" panose="020B0604020202020204" pitchFamily="34" charset="0"/>
            <a:cs typeface="Arial" panose="020B0604020202020204" pitchFamily="34" charset="0"/>
          </a:endParaRPr>
        </a:p>
      </dgm:t>
    </dgm:pt>
    <dgm:pt modelId="{61A90020-3723-4438-9121-D69283087987}" type="parTrans" cxnId="{2BF3C6C9-03E9-42B2-AF61-D801C1470B3A}">
      <dgm:prSet/>
      <dgm:spPr/>
      <dgm:t>
        <a:bodyPr/>
        <a:lstStyle/>
        <a:p>
          <a:endParaRPr lang="en-US"/>
        </a:p>
      </dgm:t>
    </dgm:pt>
    <dgm:pt modelId="{F03C01F5-7E39-4026-BD6E-C8B10F76F3A5}" type="sibTrans" cxnId="{2BF3C6C9-03E9-42B2-AF61-D801C1470B3A}">
      <dgm:prSet/>
      <dgm:spPr/>
      <dgm:t>
        <a:bodyPr/>
        <a:lstStyle/>
        <a:p>
          <a:endParaRPr lang="en-US"/>
        </a:p>
      </dgm:t>
    </dgm:pt>
    <dgm:pt modelId="{012995BC-18E0-4BD9-8FA3-3FD2B70A3960}">
      <dgm:prSet/>
      <dgm:spPr/>
      <dgm:t>
        <a:bodyPr/>
        <a:lstStyle/>
        <a:p>
          <a:r>
            <a:rPr lang="fr-FR" dirty="0">
              <a:solidFill>
                <a:schemeClr val="tx1"/>
              </a:solidFill>
              <a:latin typeface="Arial" panose="020B0604020202020204" pitchFamily="34" charset="0"/>
              <a:cs typeface="Arial" panose="020B0604020202020204" pitchFamily="34" charset="0"/>
            </a:rPr>
            <a:t>Être mandaté par la CGT (avoir des statuts à jour), si nous sommes absent de l’entreprise</a:t>
          </a:r>
          <a:endParaRPr lang="en-US" dirty="0">
            <a:solidFill>
              <a:schemeClr val="tx1"/>
            </a:solidFill>
            <a:latin typeface="Arial" panose="020B0604020202020204" pitchFamily="34" charset="0"/>
            <a:cs typeface="Arial" panose="020B0604020202020204" pitchFamily="34" charset="0"/>
          </a:endParaRPr>
        </a:p>
      </dgm:t>
    </dgm:pt>
    <dgm:pt modelId="{DD0B87A2-1053-4E00-AB59-C993573E7086}" type="parTrans" cxnId="{0CA0D123-0E59-4B9E-9F5C-5755E6336AEC}">
      <dgm:prSet/>
      <dgm:spPr/>
      <dgm:t>
        <a:bodyPr/>
        <a:lstStyle/>
        <a:p>
          <a:endParaRPr lang="en-US"/>
        </a:p>
      </dgm:t>
    </dgm:pt>
    <dgm:pt modelId="{7E9B3123-45FB-4BDE-9D2F-4C01592D6CC6}" type="sibTrans" cxnId="{0CA0D123-0E59-4B9E-9F5C-5755E6336AEC}">
      <dgm:prSet/>
      <dgm:spPr/>
      <dgm:t>
        <a:bodyPr/>
        <a:lstStyle/>
        <a:p>
          <a:endParaRPr lang="en-US"/>
        </a:p>
      </dgm:t>
    </dgm:pt>
    <dgm:pt modelId="{CBF1C538-1C0D-4373-B921-8DCC39A9969F}" type="pres">
      <dgm:prSet presAssocID="{4202CBA5-780C-41BE-89D4-7C95AA9D3BDD}" presName="matrix" presStyleCnt="0">
        <dgm:presLayoutVars>
          <dgm:chMax val="1"/>
          <dgm:dir/>
          <dgm:resizeHandles val="exact"/>
        </dgm:presLayoutVars>
      </dgm:prSet>
      <dgm:spPr/>
    </dgm:pt>
    <dgm:pt modelId="{2D2A2FA4-39C3-452D-B346-3744DB3A048D}" type="pres">
      <dgm:prSet presAssocID="{4202CBA5-780C-41BE-89D4-7C95AA9D3BDD}" presName="diamond" presStyleLbl="bgShp" presStyleIdx="0" presStyleCnt="1"/>
      <dgm:spPr/>
    </dgm:pt>
    <dgm:pt modelId="{B76CC45B-EFD1-455A-8381-A6DCD24C1B44}" type="pres">
      <dgm:prSet presAssocID="{4202CBA5-780C-41BE-89D4-7C95AA9D3BDD}" presName="quad1" presStyleLbl="node1" presStyleIdx="0" presStyleCnt="4" custScaleX="205948" custScaleY="89915" custLinFactNeighborX="-84790" custLinFactNeighborY="-10759">
        <dgm:presLayoutVars>
          <dgm:chMax val="0"/>
          <dgm:chPref val="0"/>
          <dgm:bulletEnabled val="1"/>
        </dgm:presLayoutVars>
      </dgm:prSet>
      <dgm:spPr/>
    </dgm:pt>
    <dgm:pt modelId="{4E870882-9B9A-4904-8D5D-2802228297E5}" type="pres">
      <dgm:prSet presAssocID="{4202CBA5-780C-41BE-89D4-7C95AA9D3BDD}" presName="quad2" presStyleLbl="node1" presStyleIdx="1" presStyleCnt="4" custScaleX="240955" custScaleY="62822" custLinFactNeighborX="63483" custLinFactNeighborY="-8122">
        <dgm:presLayoutVars>
          <dgm:chMax val="0"/>
          <dgm:chPref val="0"/>
          <dgm:bulletEnabled val="1"/>
        </dgm:presLayoutVars>
      </dgm:prSet>
      <dgm:spPr/>
    </dgm:pt>
    <dgm:pt modelId="{40E8496F-59A9-48FC-A19D-4486A4155468}" type="pres">
      <dgm:prSet presAssocID="{4202CBA5-780C-41BE-89D4-7C95AA9D3BDD}" presName="quad3" presStyleLbl="node1" presStyleIdx="2" presStyleCnt="4" custScaleX="224820" custScaleY="79602" custLinFactNeighborX="-46100" custLinFactNeighborY="-9792">
        <dgm:presLayoutVars>
          <dgm:chMax val="0"/>
          <dgm:chPref val="0"/>
          <dgm:bulletEnabled val="1"/>
        </dgm:presLayoutVars>
      </dgm:prSet>
      <dgm:spPr/>
    </dgm:pt>
    <dgm:pt modelId="{10245DBD-EA3C-49A1-B208-C02919D3A3FD}" type="pres">
      <dgm:prSet presAssocID="{4202CBA5-780C-41BE-89D4-7C95AA9D3BDD}" presName="quad4" presStyleLbl="node1" presStyleIdx="3" presStyleCnt="4" custScaleX="231056" custScaleY="74551" custLinFactNeighborX="84827" custLinFactNeighborY="-28536">
        <dgm:presLayoutVars>
          <dgm:chMax val="0"/>
          <dgm:chPref val="0"/>
          <dgm:bulletEnabled val="1"/>
        </dgm:presLayoutVars>
      </dgm:prSet>
      <dgm:spPr/>
    </dgm:pt>
  </dgm:ptLst>
  <dgm:cxnLst>
    <dgm:cxn modelId="{0CA0D123-0E59-4B9E-9F5C-5755E6336AEC}" srcId="{4202CBA5-780C-41BE-89D4-7C95AA9D3BDD}" destId="{012995BC-18E0-4BD9-8FA3-3FD2B70A3960}" srcOrd="3" destOrd="0" parTransId="{DD0B87A2-1053-4E00-AB59-C993573E7086}" sibTransId="{7E9B3123-45FB-4BDE-9D2F-4C01592D6CC6}"/>
    <dgm:cxn modelId="{B26FBC3D-27EE-4853-A190-BD39FE517B7F}" type="presOf" srcId="{713C454C-C399-4D43-8892-225A899BB7B1}" destId="{40E8496F-59A9-48FC-A19D-4486A4155468}" srcOrd="0" destOrd="0" presId="urn:microsoft.com/office/officeart/2005/8/layout/matrix3"/>
    <dgm:cxn modelId="{93B99E84-C5F3-4774-A6EC-7555FDA0F8C9}" type="presOf" srcId="{4202CBA5-780C-41BE-89D4-7C95AA9D3BDD}" destId="{CBF1C538-1C0D-4373-B921-8DCC39A9969F}" srcOrd="0" destOrd="0" presId="urn:microsoft.com/office/officeart/2005/8/layout/matrix3"/>
    <dgm:cxn modelId="{62E2308D-400A-4BEE-AC0D-F667F0B79EC8}" type="presOf" srcId="{AAAB7BDA-A84D-468A-AB28-B7953C3F3E3F}" destId="{4E870882-9B9A-4904-8D5D-2802228297E5}" srcOrd="0" destOrd="0" presId="urn:microsoft.com/office/officeart/2005/8/layout/matrix3"/>
    <dgm:cxn modelId="{90DC7C96-5985-4CB9-B955-2E46544C6B9D}" srcId="{4202CBA5-780C-41BE-89D4-7C95AA9D3BDD}" destId="{897A6B59-A2BF-4A15-8CB5-D04BB16120DF}" srcOrd="0" destOrd="0" parTransId="{14DAD2CD-01FB-4C0D-B3E6-D11957D0A94D}" sibTransId="{DCB273BD-E1C5-46B5-9FA2-42E92CA208B1}"/>
    <dgm:cxn modelId="{3D4A21B4-1CBB-4985-9C73-5D407B8A33B5}" type="presOf" srcId="{012995BC-18E0-4BD9-8FA3-3FD2B70A3960}" destId="{10245DBD-EA3C-49A1-B208-C02919D3A3FD}" srcOrd="0" destOrd="0" presId="urn:microsoft.com/office/officeart/2005/8/layout/matrix3"/>
    <dgm:cxn modelId="{2BF3C6C9-03E9-42B2-AF61-D801C1470B3A}" srcId="{4202CBA5-780C-41BE-89D4-7C95AA9D3BDD}" destId="{713C454C-C399-4D43-8892-225A899BB7B1}" srcOrd="2" destOrd="0" parTransId="{61A90020-3723-4438-9121-D69283087987}" sibTransId="{F03C01F5-7E39-4026-BD6E-C8B10F76F3A5}"/>
    <dgm:cxn modelId="{FCAEF4D5-D783-45AB-B883-66EAD66BA4B6}" type="presOf" srcId="{897A6B59-A2BF-4A15-8CB5-D04BB16120DF}" destId="{B76CC45B-EFD1-455A-8381-A6DCD24C1B44}" srcOrd="0" destOrd="0" presId="urn:microsoft.com/office/officeart/2005/8/layout/matrix3"/>
    <dgm:cxn modelId="{0592DBFD-F3C0-4C48-A40A-09868818E1A5}" srcId="{4202CBA5-780C-41BE-89D4-7C95AA9D3BDD}" destId="{AAAB7BDA-A84D-468A-AB28-B7953C3F3E3F}" srcOrd="1" destOrd="0" parTransId="{D765B231-DDDB-48E8-A58F-DB3D79C5E6DF}" sibTransId="{05886DA6-9365-4BD9-AE7D-6C3F94A26408}"/>
    <dgm:cxn modelId="{A0458932-9B68-427E-B8EC-3064CBBD88C2}" type="presParOf" srcId="{CBF1C538-1C0D-4373-B921-8DCC39A9969F}" destId="{2D2A2FA4-39C3-452D-B346-3744DB3A048D}" srcOrd="0" destOrd="0" presId="urn:microsoft.com/office/officeart/2005/8/layout/matrix3"/>
    <dgm:cxn modelId="{7C8003D6-A895-41B6-9679-75CB2DF9320F}" type="presParOf" srcId="{CBF1C538-1C0D-4373-B921-8DCC39A9969F}" destId="{B76CC45B-EFD1-455A-8381-A6DCD24C1B44}" srcOrd="1" destOrd="0" presId="urn:microsoft.com/office/officeart/2005/8/layout/matrix3"/>
    <dgm:cxn modelId="{B9F06126-2E2B-423D-974D-6F3AF5190FEB}" type="presParOf" srcId="{CBF1C538-1C0D-4373-B921-8DCC39A9969F}" destId="{4E870882-9B9A-4904-8D5D-2802228297E5}" srcOrd="2" destOrd="0" presId="urn:microsoft.com/office/officeart/2005/8/layout/matrix3"/>
    <dgm:cxn modelId="{93DA5378-E327-42FB-8E1B-B20230B28582}" type="presParOf" srcId="{CBF1C538-1C0D-4373-B921-8DCC39A9969F}" destId="{40E8496F-59A9-48FC-A19D-4486A4155468}" srcOrd="3" destOrd="0" presId="urn:microsoft.com/office/officeart/2005/8/layout/matrix3"/>
    <dgm:cxn modelId="{286D3DEA-0D33-476C-8EDE-BFEBC90707B7}" type="presParOf" srcId="{CBF1C538-1C0D-4373-B921-8DCC39A9969F}" destId="{10245DBD-EA3C-49A1-B208-C02919D3A3FD}"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29A37DB-1414-4E46-B6CD-1775FDBC4652}"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7866B232-4BC7-4C87-85E1-93216F4FB9C2}">
      <dgm:prSet custT="1"/>
      <dgm:spPr/>
      <dgm:t>
        <a:bodyPr/>
        <a:lstStyle/>
        <a:p>
          <a:r>
            <a:rPr lang="fr-FR" sz="2000" i="1" dirty="0">
              <a:latin typeface="Arial" panose="020B0604020202020204" pitchFamily="34" charset="0"/>
              <a:cs typeface="Arial" panose="020B0604020202020204" pitchFamily="34" charset="0"/>
            </a:rPr>
            <a:t>« Les OS signataires du PAP pourront organiser une heure d’information syndicale et d’appel à candidature avant la limite de dépôt des liste (une semaine avant si possible) » </a:t>
          </a:r>
          <a:endParaRPr lang="en-US" sz="2000" dirty="0">
            <a:latin typeface="Arial" panose="020B0604020202020204" pitchFamily="34" charset="0"/>
            <a:cs typeface="Arial" panose="020B0604020202020204" pitchFamily="34" charset="0"/>
          </a:endParaRPr>
        </a:p>
      </dgm:t>
    </dgm:pt>
    <dgm:pt modelId="{48F8F94F-42F2-4ABD-8D6B-91FA2710624C}" type="parTrans" cxnId="{CB31E39D-4B83-4622-A81B-F0BDD26AB90C}">
      <dgm:prSet/>
      <dgm:spPr/>
      <dgm:t>
        <a:bodyPr/>
        <a:lstStyle/>
        <a:p>
          <a:endParaRPr lang="en-US"/>
        </a:p>
      </dgm:t>
    </dgm:pt>
    <dgm:pt modelId="{F45C5904-D6D8-4C9E-84B8-98E92713CE50}" type="sibTrans" cxnId="{CB31E39D-4B83-4622-A81B-F0BDD26AB90C}">
      <dgm:prSet/>
      <dgm:spPr/>
      <dgm:t>
        <a:bodyPr/>
        <a:lstStyle/>
        <a:p>
          <a:endParaRPr lang="en-US"/>
        </a:p>
      </dgm:t>
    </dgm:pt>
    <dgm:pt modelId="{79912AD2-1C2B-466B-A0B6-D65D22D10D64}">
      <dgm:prSet custT="1"/>
      <dgm:spPr/>
      <dgm:t>
        <a:bodyPr/>
        <a:lstStyle/>
        <a:p>
          <a:r>
            <a:rPr lang="fr-FR" sz="2000" i="1" dirty="0">
              <a:latin typeface="Arial" panose="020B0604020202020204" pitchFamily="34" charset="0"/>
              <a:cs typeface="Arial" panose="020B0604020202020204" pitchFamily="34" charset="0"/>
            </a:rPr>
            <a:t>« L’employeur s’engage à afficher dès réception l’appel à candidature avant la limite de dépôt des listes (1 semaine avant si possible) » </a:t>
          </a:r>
          <a:endParaRPr lang="en-US" sz="2000" dirty="0">
            <a:latin typeface="Arial" panose="020B0604020202020204" pitchFamily="34" charset="0"/>
            <a:cs typeface="Arial" panose="020B0604020202020204" pitchFamily="34" charset="0"/>
          </a:endParaRPr>
        </a:p>
      </dgm:t>
    </dgm:pt>
    <dgm:pt modelId="{38B57966-A678-4489-A19E-ECD7457D2501}" type="parTrans" cxnId="{1116F99D-6E35-430D-8D82-852BE8500C08}">
      <dgm:prSet/>
      <dgm:spPr/>
      <dgm:t>
        <a:bodyPr/>
        <a:lstStyle/>
        <a:p>
          <a:endParaRPr lang="en-US"/>
        </a:p>
      </dgm:t>
    </dgm:pt>
    <dgm:pt modelId="{7255964D-FE51-47B0-A90C-39ACA1530BDD}" type="sibTrans" cxnId="{1116F99D-6E35-430D-8D82-852BE8500C08}">
      <dgm:prSet/>
      <dgm:spPr/>
      <dgm:t>
        <a:bodyPr/>
        <a:lstStyle/>
        <a:p>
          <a:endParaRPr lang="en-US"/>
        </a:p>
      </dgm:t>
    </dgm:pt>
    <dgm:pt modelId="{19AE2A53-8A9D-4A1E-A080-FBF4824B3C14}">
      <dgm:prSet custT="1"/>
      <dgm:spPr/>
      <dgm:t>
        <a:bodyPr/>
        <a:lstStyle/>
        <a:p>
          <a:r>
            <a:rPr lang="fr-FR" sz="2000" i="1" dirty="0">
              <a:latin typeface="Arial" panose="020B0604020202020204" pitchFamily="34" charset="0"/>
              <a:cs typeface="Arial" panose="020B0604020202020204" pitchFamily="34" charset="0"/>
            </a:rPr>
            <a:t>« Les professions de foi des listes déposées seront affichées dès réception et diffusées par mail à l’ensemble des salariés, imprimées et jointes au matériel de correspondance le jour du vote » </a:t>
          </a:r>
          <a:endParaRPr lang="en-US" sz="2000" dirty="0">
            <a:latin typeface="Arial" panose="020B0604020202020204" pitchFamily="34" charset="0"/>
            <a:cs typeface="Arial" panose="020B0604020202020204" pitchFamily="34" charset="0"/>
          </a:endParaRPr>
        </a:p>
      </dgm:t>
    </dgm:pt>
    <dgm:pt modelId="{0AF3F4DB-4AF4-4AD1-B617-7BFB5F74D381}" type="parTrans" cxnId="{B30B229D-82DA-49C3-A58B-561ED0A7FFB8}">
      <dgm:prSet/>
      <dgm:spPr/>
      <dgm:t>
        <a:bodyPr/>
        <a:lstStyle/>
        <a:p>
          <a:endParaRPr lang="en-US"/>
        </a:p>
      </dgm:t>
    </dgm:pt>
    <dgm:pt modelId="{772D5B50-C3FC-42EE-86CE-95E2C7B48B24}" type="sibTrans" cxnId="{B30B229D-82DA-49C3-A58B-561ED0A7FFB8}">
      <dgm:prSet/>
      <dgm:spPr/>
      <dgm:t>
        <a:bodyPr/>
        <a:lstStyle/>
        <a:p>
          <a:endParaRPr lang="en-US"/>
        </a:p>
      </dgm:t>
    </dgm:pt>
    <dgm:pt modelId="{407FBD44-7B68-4CA4-A162-800D87D849CC}" type="pres">
      <dgm:prSet presAssocID="{429A37DB-1414-4E46-B6CD-1775FDBC4652}" presName="vert0" presStyleCnt="0">
        <dgm:presLayoutVars>
          <dgm:dir/>
          <dgm:animOne val="branch"/>
          <dgm:animLvl val="lvl"/>
        </dgm:presLayoutVars>
      </dgm:prSet>
      <dgm:spPr/>
    </dgm:pt>
    <dgm:pt modelId="{AC760C6F-8509-46E6-80C0-8F0E5B53438B}" type="pres">
      <dgm:prSet presAssocID="{7866B232-4BC7-4C87-85E1-93216F4FB9C2}" presName="thickLine" presStyleLbl="alignNode1" presStyleIdx="0" presStyleCnt="3"/>
      <dgm:spPr/>
    </dgm:pt>
    <dgm:pt modelId="{FE8CBCC3-A251-47C7-9D74-6AC0504AC03E}" type="pres">
      <dgm:prSet presAssocID="{7866B232-4BC7-4C87-85E1-93216F4FB9C2}" presName="horz1" presStyleCnt="0"/>
      <dgm:spPr/>
    </dgm:pt>
    <dgm:pt modelId="{2819C8AD-0442-4966-A76F-DECE22FB4127}" type="pres">
      <dgm:prSet presAssocID="{7866B232-4BC7-4C87-85E1-93216F4FB9C2}" presName="tx1" presStyleLbl="revTx" presStyleIdx="0" presStyleCnt="3"/>
      <dgm:spPr/>
    </dgm:pt>
    <dgm:pt modelId="{AE509CF9-CCB7-4192-916C-9BE0798EE03D}" type="pres">
      <dgm:prSet presAssocID="{7866B232-4BC7-4C87-85E1-93216F4FB9C2}" presName="vert1" presStyleCnt="0"/>
      <dgm:spPr/>
    </dgm:pt>
    <dgm:pt modelId="{73E91D15-6A13-45CD-A334-799ED041CAB8}" type="pres">
      <dgm:prSet presAssocID="{79912AD2-1C2B-466B-A0B6-D65D22D10D64}" presName="thickLine" presStyleLbl="alignNode1" presStyleIdx="1" presStyleCnt="3"/>
      <dgm:spPr/>
    </dgm:pt>
    <dgm:pt modelId="{1ADE9F87-EA04-4BB1-9C45-61A38BD27D25}" type="pres">
      <dgm:prSet presAssocID="{79912AD2-1C2B-466B-A0B6-D65D22D10D64}" presName="horz1" presStyleCnt="0"/>
      <dgm:spPr/>
    </dgm:pt>
    <dgm:pt modelId="{F839D395-4CB9-49DD-B92F-85D22ECB1B7A}" type="pres">
      <dgm:prSet presAssocID="{79912AD2-1C2B-466B-A0B6-D65D22D10D64}" presName="tx1" presStyleLbl="revTx" presStyleIdx="1" presStyleCnt="3"/>
      <dgm:spPr/>
    </dgm:pt>
    <dgm:pt modelId="{B5D8E188-BD73-4134-98BD-AAC0DE4FB8CF}" type="pres">
      <dgm:prSet presAssocID="{79912AD2-1C2B-466B-A0B6-D65D22D10D64}" presName="vert1" presStyleCnt="0"/>
      <dgm:spPr/>
    </dgm:pt>
    <dgm:pt modelId="{59B69CAA-00F5-4497-A576-48DD42E18F66}" type="pres">
      <dgm:prSet presAssocID="{19AE2A53-8A9D-4A1E-A080-FBF4824B3C14}" presName="thickLine" presStyleLbl="alignNode1" presStyleIdx="2" presStyleCnt="3"/>
      <dgm:spPr/>
    </dgm:pt>
    <dgm:pt modelId="{D14E3FB0-EF3E-4997-9450-E9ECB9640FF9}" type="pres">
      <dgm:prSet presAssocID="{19AE2A53-8A9D-4A1E-A080-FBF4824B3C14}" presName="horz1" presStyleCnt="0"/>
      <dgm:spPr/>
    </dgm:pt>
    <dgm:pt modelId="{7439CF74-E62A-4E41-895B-B383926D394C}" type="pres">
      <dgm:prSet presAssocID="{19AE2A53-8A9D-4A1E-A080-FBF4824B3C14}" presName="tx1" presStyleLbl="revTx" presStyleIdx="2" presStyleCnt="3"/>
      <dgm:spPr/>
    </dgm:pt>
    <dgm:pt modelId="{37D316E0-1AA0-471B-94C9-A8A065E468F4}" type="pres">
      <dgm:prSet presAssocID="{19AE2A53-8A9D-4A1E-A080-FBF4824B3C14}" presName="vert1" presStyleCnt="0"/>
      <dgm:spPr/>
    </dgm:pt>
  </dgm:ptLst>
  <dgm:cxnLst>
    <dgm:cxn modelId="{86CB0573-5C31-495F-817A-9E43674946B3}" type="presOf" srcId="{429A37DB-1414-4E46-B6CD-1775FDBC4652}" destId="{407FBD44-7B68-4CA4-A162-800D87D849CC}" srcOrd="0" destOrd="0" presId="urn:microsoft.com/office/officeart/2008/layout/LinedList"/>
    <dgm:cxn modelId="{7D956B8B-4347-47E7-A9CE-BE736DAEE5A5}" type="presOf" srcId="{19AE2A53-8A9D-4A1E-A080-FBF4824B3C14}" destId="{7439CF74-E62A-4E41-895B-B383926D394C}" srcOrd="0" destOrd="0" presId="urn:microsoft.com/office/officeart/2008/layout/LinedList"/>
    <dgm:cxn modelId="{B30B229D-82DA-49C3-A58B-561ED0A7FFB8}" srcId="{429A37DB-1414-4E46-B6CD-1775FDBC4652}" destId="{19AE2A53-8A9D-4A1E-A080-FBF4824B3C14}" srcOrd="2" destOrd="0" parTransId="{0AF3F4DB-4AF4-4AD1-B617-7BFB5F74D381}" sibTransId="{772D5B50-C3FC-42EE-86CE-95E2C7B48B24}"/>
    <dgm:cxn modelId="{CB31E39D-4B83-4622-A81B-F0BDD26AB90C}" srcId="{429A37DB-1414-4E46-B6CD-1775FDBC4652}" destId="{7866B232-4BC7-4C87-85E1-93216F4FB9C2}" srcOrd="0" destOrd="0" parTransId="{48F8F94F-42F2-4ABD-8D6B-91FA2710624C}" sibTransId="{F45C5904-D6D8-4C9E-84B8-98E92713CE50}"/>
    <dgm:cxn modelId="{1116F99D-6E35-430D-8D82-852BE8500C08}" srcId="{429A37DB-1414-4E46-B6CD-1775FDBC4652}" destId="{79912AD2-1C2B-466B-A0B6-D65D22D10D64}" srcOrd="1" destOrd="0" parTransId="{38B57966-A678-4489-A19E-ECD7457D2501}" sibTransId="{7255964D-FE51-47B0-A90C-39ACA1530BDD}"/>
    <dgm:cxn modelId="{AFA249AF-ED6E-4554-8849-B2157375B9D7}" type="presOf" srcId="{79912AD2-1C2B-466B-A0B6-D65D22D10D64}" destId="{F839D395-4CB9-49DD-B92F-85D22ECB1B7A}" srcOrd="0" destOrd="0" presId="urn:microsoft.com/office/officeart/2008/layout/LinedList"/>
    <dgm:cxn modelId="{E16350B0-BA43-45D3-8778-10AE9F779D30}" type="presOf" srcId="{7866B232-4BC7-4C87-85E1-93216F4FB9C2}" destId="{2819C8AD-0442-4966-A76F-DECE22FB4127}" srcOrd="0" destOrd="0" presId="urn:microsoft.com/office/officeart/2008/layout/LinedList"/>
    <dgm:cxn modelId="{7A2C1D0C-8262-49A6-86DE-BC11D9D69705}" type="presParOf" srcId="{407FBD44-7B68-4CA4-A162-800D87D849CC}" destId="{AC760C6F-8509-46E6-80C0-8F0E5B53438B}" srcOrd="0" destOrd="0" presId="urn:microsoft.com/office/officeart/2008/layout/LinedList"/>
    <dgm:cxn modelId="{3FE95225-ECA2-4C4D-9201-F5242C93017A}" type="presParOf" srcId="{407FBD44-7B68-4CA4-A162-800D87D849CC}" destId="{FE8CBCC3-A251-47C7-9D74-6AC0504AC03E}" srcOrd="1" destOrd="0" presId="urn:microsoft.com/office/officeart/2008/layout/LinedList"/>
    <dgm:cxn modelId="{1DD494F0-0219-4463-8084-46C242A31C4E}" type="presParOf" srcId="{FE8CBCC3-A251-47C7-9D74-6AC0504AC03E}" destId="{2819C8AD-0442-4966-A76F-DECE22FB4127}" srcOrd="0" destOrd="0" presId="urn:microsoft.com/office/officeart/2008/layout/LinedList"/>
    <dgm:cxn modelId="{B52A9FFA-DAEE-4A89-B5F1-0FE42D3F2632}" type="presParOf" srcId="{FE8CBCC3-A251-47C7-9D74-6AC0504AC03E}" destId="{AE509CF9-CCB7-4192-916C-9BE0798EE03D}" srcOrd="1" destOrd="0" presId="urn:microsoft.com/office/officeart/2008/layout/LinedList"/>
    <dgm:cxn modelId="{E01E3139-C9D5-4D2D-970F-8962FA75B570}" type="presParOf" srcId="{407FBD44-7B68-4CA4-A162-800D87D849CC}" destId="{73E91D15-6A13-45CD-A334-799ED041CAB8}" srcOrd="2" destOrd="0" presId="urn:microsoft.com/office/officeart/2008/layout/LinedList"/>
    <dgm:cxn modelId="{F9F6AD7F-4628-47D2-899C-26B5D8C8C101}" type="presParOf" srcId="{407FBD44-7B68-4CA4-A162-800D87D849CC}" destId="{1ADE9F87-EA04-4BB1-9C45-61A38BD27D25}" srcOrd="3" destOrd="0" presId="urn:microsoft.com/office/officeart/2008/layout/LinedList"/>
    <dgm:cxn modelId="{A354DC48-C970-4823-9E66-CEBC325865A6}" type="presParOf" srcId="{1ADE9F87-EA04-4BB1-9C45-61A38BD27D25}" destId="{F839D395-4CB9-49DD-B92F-85D22ECB1B7A}" srcOrd="0" destOrd="0" presId="urn:microsoft.com/office/officeart/2008/layout/LinedList"/>
    <dgm:cxn modelId="{789A5D07-933E-432A-A409-1B178B913A4B}" type="presParOf" srcId="{1ADE9F87-EA04-4BB1-9C45-61A38BD27D25}" destId="{B5D8E188-BD73-4134-98BD-AAC0DE4FB8CF}" srcOrd="1" destOrd="0" presId="urn:microsoft.com/office/officeart/2008/layout/LinedList"/>
    <dgm:cxn modelId="{EE6B90BD-BA58-467F-8988-EE89CD994036}" type="presParOf" srcId="{407FBD44-7B68-4CA4-A162-800D87D849CC}" destId="{59B69CAA-00F5-4497-A576-48DD42E18F66}" srcOrd="4" destOrd="0" presId="urn:microsoft.com/office/officeart/2008/layout/LinedList"/>
    <dgm:cxn modelId="{71362BE3-80D8-4CA1-96E6-50CE4A8B9917}" type="presParOf" srcId="{407FBD44-7B68-4CA4-A162-800D87D849CC}" destId="{D14E3FB0-EF3E-4997-9450-E9ECB9640FF9}" srcOrd="5" destOrd="0" presId="urn:microsoft.com/office/officeart/2008/layout/LinedList"/>
    <dgm:cxn modelId="{877BCC90-DC2E-4379-B6AB-A95502EFE676}" type="presParOf" srcId="{D14E3FB0-EF3E-4997-9450-E9ECB9640FF9}" destId="{7439CF74-E62A-4E41-895B-B383926D394C}" srcOrd="0" destOrd="0" presId="urn:microsoft.com/office/officeart/2008/layout/LinedList"/>
    <dgm:cxn modelId="{4E1707F6-028D-43D1-B702-63F4583FF2A4}" type="presParOf" srcId="{D14E3FB0-EF3E-4997-9450-E9ECB9640FF9}" destId="{37D316E0-1AA0-471B-94C9-A8A065E468F4}"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9A56CF0-CEA6-4E1B-8029-06EA59799EA0}" type="doc">
      <dgm:prSet loTypeId="urn:microsoft.com/office/officeart/2005/8/layout/default" loCatId="list" qsTypeId="urn:microsoft.com/office/officeart/2005/8/quickstyle/simple4" qsCatId="simple" csTypeId="urn:microsoft.com/office/officeart/2005/8/colors/colorful1" csCatId="colorful" phldr="1"/>
      <dgm:spPr/>
      <dgm:t>
        <a:bodyPr/>
        <a:lstStyle/>
        <a:p>
          <a:endParaRPr lang="en-US"/>
        </a:p>
      </dgm:t>
    </dgm:pt>
    <dgm:pt modelId="{CA7C5A21-FC51-4768-B6F2-D1C2DDFB9A53}">
      <dgm:prSet custT="1"/>
      <dgm:spPr/>
      <dgm:t>
        <a:bodyPr/>
        <a:lstStyle/>
        <a:p>
          <a:r>
            <a:rPr lang="fr-FR" sz="1600" dirty="0">
              <a:solidFill>
                <a:schemeClr val="tx1"/>
              </a:solidFill>
              <a:latin typeface="Arial" panose="020B0604020202020204" pitchFamily="34" charset="0"/>
              <a:cs typeface="Arial" panose="020B0604020202020204" pitchFamily="34" charset="0"/>
            </a:rPr>
            <a:t>Qui peut être candidat (en fonction de la présence ou non de la CGT être vigilant pour le futur DS) </a:t>
          </a:r>
          <a:endParaRPr lang="en-US" sz="1600" dirty="0">
            <a:solidFill>
              <a:schemeClr val="tx1"/>
            </a:solidFill>
            <a:latin typeface="Arial" panose="020B0604020202020204" pitchFamily="34" charset="0"/>
            <a:cs typeface="Arial" panose="020B0604020202020204" pitchFamily="34" charset="0"/>
          </a:endParaRPr>
        </a:p>
      </dgm:t>
    </dgm:pt>
    <dgm:pt modelId="{1EA74A6D-4452-4BFC-B5F8-1A793A40DE9C}" type="parTrans" cxnId="{324C4BA3-1FDD-41FA-8B45-F0AC59AA37BF}">
      <dgm:prSet/>
      <dgm:spPr/>
      <dgm:t>
        <a:bodyPr/>
        <a:lstStyle/>
        <a:p>
          <a:endParaRPr lang="en-US"/>
        </a:p>
      </dgm:t>
    </dgm:pt>
    <dgm:pt modelId="{4505C0F4-629D-4027-A7C8-292D58CA42E8}" type="sibTrans" cxnId="{324C4BA3-1FDD-41FA-8B45-F0AC59AA37BF}">
      <dgm:prSet/>
      <dgm:spPr/>
      <dgm:t>
        <a:bodyPr/>
        <a:lstStyle/>
        <a:p>
          <a:endParaRPr lang="en-US"/>
        </a:p>
      </dgm:t>
    </dgm:pt>
    <dgm:pt modelId="{0DB5CF88-D435-4622-AB4F-E16CB5D30BF8}">
      <dgm:prSet custT="1"/>
      <dgm:spPr/>
      <dgm:t>
        <a:bodyPr/>
        <a:lstStyle/>
        <a:p>
          <a:r>
            <a:rPr lang="fr-FR" sz="1600" dirty="0">
              <a:solidFill>
                <a:schemeClr val="tx1"/>
              </a:solidFill>
              <a:latin typeface="Arial" panose="020B0604020202020204" pitchFamily="34" charset="0"/>
              <a:cs typeface="Arial" panose="020B0604020202020204" pitchFamily="34" charset="0"/>
            </a:rPr>
            <a:t>C’est le syndicat après validation par les syndiqués qui dépose la liste  </a:t>
          </a:r>
          <a:endParaRPr lang="en-US" sz="1600" dirty="0">
            <a:solidFill>
              <a:schemeClr val="tx1"/>
            </a:solidFill>
            <a:latin typeface="Arial" panose="020B0604020202020204" pitchFamily="34" charset="0"/>
            <a:cs typeface="Arial" panose="020B0604020202020204" pitchFamily="34" charset="0"/>
          </a:endParaRPr>
        </a:p>
      </dgm:t>
    </dgm:pt>
    <dgm:pt modelId="{7F0767CB-79C0-4557-8AE3-417962E6275C}" type="parTrans" cxnId="{0650BD65-F442-4D89-8E2A-30BC4C2FCF40}">
      <dgm:prSet/>
      <dgm:spPr/>
      <dgm:t>
        <a:bodyPr/>
        <a:lstStyle/>
        <a:p>
          <a:endParaRPr lang="en-US"/>
        </a:p>
      </dgm:t>
    </dgm:pt>
    <dgm:pt modelId="{891CE7AE-B1CD-44DD-9089-E3B354ADC862}" type="sibTrans" cxnId="{0650BD65-F442-4D89-8E2A-30BC4C2FCF40}">
      <dgm:prSet/>
      <dgm:spPr/>
      <dgm:t>
        <a:bodyPr/>
        <a:lstStyle/>
        <a:p>
          <a:endParaRPr lang="en-US"/>
        </a:p>
      </dgm:t>
    </dgm:pt>
    <dgm:pt modelId="{78AF3B09-EA75-47F2-963B-66241BAD51E2}">
      <dgm:prSet/>
      <dgm:spPr/>
      <dgm:t>
        <a:bodyPr/>
        <a:lstStyle/>
        <a:p>
          <a:r>
            <a:rPr lang="fr-FR" dirty="0">
              <a:solidFill>
                <a:schemeClr val="tx1"/>
              </a:solidFill>
              <a:latin typeface="Arial" panose="020B0604020202020204" pitchFamily="34" charset="0"/>
              <a:cs typeface="Arial" panose="020B0604020202020204" pitchFamily="34" charset="0"/>
            </a:rPr>
            <a:t>Modalités ( en main propre, en LRAR et/ ou mail avec AR  copie DREETS, UL, UD, FD  </a:t>
          </a:r>
          <a:endParaRPr lang="en-US" dirty="0">
            <a:solidFill>
              <a:schemeClr val="tx1"/>
            </a:solidFill>
            <a:latin typeface="Arial" panose="020B0604020202020204" pitchFamily="34" charset="0"/>
            <a:cs typeface="Arial" panose="020B0604020202020204" pitchFamily="34" charset="0"/>
          </a:endParaRPr>
        </a:p>
      </dgm:t>
    </dgm:pt>
    <dgm:pt modelId="{1D179452-C532-4510-BA81-9942007B761F}" type="parTrans" cxnId="{5A198C4B-F4E4-498F-A34C-0BBAD5033F34}">
      <dgm:prSet/>
      <dgm:spPr/>
      <dgm:t>
        <a:bodyPr/>
        <a:lstStyle/>
        <a:p>
          <a:endParaRPr lang="en-US"/>
        </a:p>
      </dgm:t>
    </dgm:pt>
    <dgm:pt modelId="{31609F22-E08A-4768-A8F9-6F911395C1AA}" type="sibTrans" cxnId="{5A198C4B-F4E4-498F-A34C-0BBAD5033F34}">
      <dgm:prSet/>
      <dgm:spPr/>
      <dgm:t>
        <a:bodyPr/>
        <a:lstStyle/>
        <a:p>
          <a:endParaRPr lang="en-US"/>
        </a:p>
      </dgm:t>
    </dgm:pt>
    <dgm:pt modelId="{86BE495B-7EDB-42BA-A5AF-D9618D260063}">
      <dgm:prSet/>
      <dgm:spPr/>
      <dgm:t>
        <a:bodyPr/>
        <a:lstStyle/>
        <a:p>
          <a:r>
            <a:rPr lang="fr-FR" dirty="0">
              <a:solidFill>
                <a:schemeClr val="tx1"/>
              </a:solidFill>
              <a:latin typeface="Arial" panose="020B0604020202020204" pitchFamily="34" charset="0"/>
              <a:cs typeface="Arial" panose="020B0604020202020204" pitchFamily="34" charset="0"/>
            </a:rPr>
            <a:t>Composition (Représentation équilibrée des femmes et des hommes, Alternance femme / homme)</a:t>
          </a:r>
          <a:endParaRPr lang="en-US" dirty="0">
            <a:solidFill>
              <a:schemeClr val="tx1"/>
            </a:solidFill>
            <a:latin typeface="Arial" panose="020B0604020202020204" pitchFamily="34" charset="0"/>
            <a:cs typeface="Arial" panose="020B0604020202020204" pitchFamily="34" charset="0"/>
          </a:endParaRPr>
        </a:p>
      </dgm:t>
    </dgm:pt>
    <dgm:pt modelId="{A0B6D545-1D98-4728-BF86-D217E322FCCC}" type="parTrans" cxnId="{CD74E7B5-5927-4B72-B2DD-38FB2E404F4A}">
      <dgm:prSet/>
      <dgm:spPr/>
      <dgm:t>
        <a:bodyPr/>
        <a:lstStyle/>
        <a:p>
          <a:endParaRPr lang="en-US"/>
        </a:p>
      </dgm:t>
    </dgm:pt>
    <dgm:pt modelId="{1B089171-000B-4422-9253-C3F445CB7BCC}" type="sibTrans" cxnId="{CD74E7B5-5927-4B72-B2DD-38FB2E404F4A}">
      <dgm:prSet/>
      <dgm:spPr/>
      <dgm:t>
        <a:bodyPr/>
        <a:lstStyle/>
        <a:p>
          <a:endParaRPr lang="en-US"/>
        </a:p>
      </dgm:t>
    </dgm:pt>
    <dgm:pt modelId="{14D2F5F2-B11F-4273-8A0C-4132A3F748C3}">
      <dgm:prSet/>
      <dgm:spPr/>
      <dgm:t>
        <a:bodyPr/>
        <a:lstStyle/>
        <a:p>
          <a:r>
            <a:rPr lang="fr-FR" dirty="0">
              <a:solidFill>
                <a:schemeClr val="tx1"/>
              </a:solidFill>
              <a:latin typeface="Arial" panose="020B0604020202020204" pitchFamily="34" charset="0"/>
              <a:cs typeface="Arial" panose="020B0604020202020204" pitchFamily="34" charset="0"/>
            </a:rPr>
            <a:t>Liste complète, incomplète</a:t>
          </a:r>
          <a:endParaRPr lang="en-US" dirty="0">
            <a:solidFill>
              <a:schemeClr val="tx1"/>
            </a:solidFill>
            <a:latin typeface="Arial" panose="020B0604020202020204" pitchFamily="34" charset="0"/>
            <a:cs typeface="Arial" panose="020B0604020202020204" pitchFamily="34" charset="0"/>
          </a:endParaRPr>
        </a:p>
      </dgm:t>
    </dgm:pt>
    <dgm:pt modelId="{DB101119-FF6C-4AF9-828F-058EF4C45FE9}" type="parTrans" cxnId="{7E2111FF-D851-4D9B-9638-DDF38D0D0118}">
      <dgm:prSet/>
      <dgm:spPr/>
      <dgm:t>
        <a:bodyPr/>
        <a:lstStyle/>
        <a:p>
          <a:endParaRPr lang="en-US"/>
        </a:p>
      </dgm:t>
    </dgm:pt>
    <dgm:pt modelId="{B7A9FE59-B4FD-4C85-80D7-AD7C3653EEFA}" type="sibTrans" cxnId="{7E2111FF-D851-4D9B-9638-DDF38D0D0118}">
      <dgm:prSet/>
      <dgm:spPr/>
      <dgm:t>
        <a:bodyPr/>
        <a:lstStyle/>
        <a:p>
          <a:endParaRPr lang="en-US"/>
        </a:p>
      </dgm:t>
    </dgm:pt>
    <dgm:pt modelId="{B26E3A9E-768B-44C4-824A-98E9E482DCEC}">
      <dgm:prSet/>
      <dgm:spPr/>
      <dgm:t>
        <a:bodyPr/>
        <a:lstStyle/>
        <a:p>
          <a:r>
            <a:rPr lang="fr-FR" dirty="0">
              <a:solidFill>
                <a:schemeClr val="tx1"/>
              </a:solidFill>
              <a:latin typeface="Arial" panose="020B0604020202020204" pitchFamily="34" charset="0"/>
              <a:cs typeface="Arial" panose="020B0604020202020204" pitchFamily="34" charset="0"/>
            </a:rPr>
            <a:t>Contentieux </a:t>
          </a:r>
          <a:endParaRPr lang="en-US" dirty="0">
            <a:solidFill>
              <a:schemeClr val="tx1"/>
            </a:solidFill>
            <a:latin typeface="Arial" panose="020B0604020202020204" pitchFamily="34" charset="0"/>
            <a:cs typeface="Arial" panose="020B0604020202020204" pitchFamily="34" charset="0"/>
          </a:endParaRPr>
        </a:p>
      </dgm:t>
    </dgm:pt>
    <dgm:pt modelId="{0DE0745D-3065-4C5E-8794-A766865B484C}" type="parTrans" cxnId="{01AC3843-437B-4C0F-9EB0-1F50AAE37206}">
      <dgm:prSet/>
      <dgm:spPr/>
      <dgm:t>
        <a:bodyPr/>
        <a:lstStyle/>
        <a:p>
          <a:endParaRPr lang="en-US"/>
        </a:p>
      </dgm:t>
    </dgm:pt>
    <dgm:pt modelId="{D09BB2F4-2101-44A6-8C57-8E57D2E0D56C}" type="sibTrans" cxnId="{01AC3843-437B-4C0F-9EB0-1F50AAE37206}">
      <dgm:prSet/>
      <dgm:spPr/>
      <dgm:t>
        <a:bodyPr/>
        <a:lstStyle/>
        <a:p>
          <a:endParaRPr lang="en-US"/>
        </a:p>
      </dgm:t>
    </dgm:pt>
    <dgm:pt modelId="{63169D55-14C4-4312-980C-538BDEB72A28}" type="pres">
      <dgm:prSet presAssocID="{D9A56CF0-CEA6-4E1B-8029-06EA59799EA0}" presName="diagram" presStyleCnt="0">
        <dgm:presLayoutVars>
          <dgm:dir/>
          <dgm:resizeHandles val="exact"/>
        </dgm:presLayoutVars>
      </dgm:prSet>
      <dgm:spPr/>
    </dgm:pt>
    <dgm:pt modelId="{353D9F6F-5C84-4A65-92D8-D3DFC9EB5110}" type="pres">
      <dgm:prSet presAssocID="{CA7C5A21-FC51-4768-B6F2-D1C2DDFB9A53}" presName="node" presStyleLbl="node1" presStyleIdx="0" presStyleCnt="6">
        <dgm:presLayoutVars>
          <dgm:bulletEnabled val="1"/>
        </dgm:presLayoutVars>
      </dgm:prSet>
      <dgm:spPr/>
    </dgm:pt>
    <dgm:pt modelId="{8FD21559-AC5F-440D-A4F6-B3AB9D635B75}" type="pres">
      <dgm:prSet presAssocID="{4505C0F4-629D-4027-A7C8-292D58CA42E8}" presName="sibTrans" presStyleCnt="0"/>
      <dgm:spPr/>
    </dgm:pt>
    <dgm:pt modelId="{F17BA442-CE72-4578-9283-FBEE404EDB84}" type="pres">
      <dgm:prSet presAssocID="{0DB5CF88-D435-4622-AB4F-E16CB5D30BF8}" presName="node" presStyleLbl="node1" presStyleIdx="1" presStyleCnt="6">
        <dgm:presLayoutVars>
          <dgm:bulletEnabled val="1"/>
        </dgm:presLayoutVars>
      </dgm:prSet>
      <dgm:spPr/>
    </dgm:pt>
    <dgm:pt modelId="{15688979-FC98-4407-8B5F-D474B7596220}" type="pres">
      <dgm:prSet presAssocID="{891CE7AE-B1CD-44DD-9089-E3B354ADC862}" presName="sibTrans" presStyleCnt="0"/>
      <dgm:spPr/>
    </dgm:pt>
    <dgm:pt modelId="{9834DCAE-0C00-4EFD-843B-A76780C5C28B}" type="pres">
      <dgm:prSet presAssocID="{78AF3B09-EA75-47F2-963B-66241BAD51E2}" presName="node" presStyleLbl="node1" presStyleIdx="2" presStyleCnt="6">
        <dgm:presLayoutVars>
          <dgm:bulletEnabled val="1"/>
        </dgm:presLayoutVars>
      </dgm:prSet>
      <dgm:spPr/>
    </dgm:pt>
    <dgm:pt modelId="{5C0256B7-9649-4575-B226-EC43976D0A26}" type="pres">
      <dgm:prSet presAssocID="{31609F22-E08A-4768-A8F9-6F911395C1AA}" presName="sibTrans" presStyleCnt="0"/>
      <dgm:spPr/>
    </dgm:pt>
    <dgm:pt modelId="{FFB5C40A-A3B3-4BFE-9C08-6F1A018792BB}" type="pres">
      <dgm:prSet presAssocID="{86BE495B-7EDB-42BA-A5AF-D9618D260063}" presName="node" presStyleLbl="node1" presStyleIdx="3" presStyleCnt="6">
        <dgm:presLayoutVars>
          <dgm:bulletEnabled val="1"/>
        </dgm:presLayoutVars>
      </dgm:prSet>
      <dgm:spPr/>
    </dgm:pt>
    <dgm:pt modelId="{63C4FE65-3F0A-45B5-B672-D72FCD1C34C9}" type="pres">
      <dgm:prSet presAssocID="{1B089171-000B-4422-9253-C3F445CB7BCC}" presName="sibTrans" presStyleCnt="0"/>
      <dgm:spPr/>
    </dgm:pt>
    <dgm:pt modelId="{EAACEB09-11FA-4DA0-A1B6-4618439D3A5B}" type="pres">
      <dgm:prSet presAssocID="{14D2F5F2-B11F-4273-8A0C-4132A3F748C3}" presName="node" presStyleLbl="node1" presStyleIdx="4" presStyleCnt="6">
        <dgm:presLayoutVars>
          <dgm:bulletEnabled val="1"/>
        </dgm:presLayoutVars>
      </dgm:prSet>
      <dgm:spPr/>
    </dgm:pt>
    <dgm:pt modelId="{1F20BADA-2A58-4657-A67B-0825866A894F}" type="pres">
      <dgm:prSet presAssocID="{B7A9FE59-B4FD-4C85-80D7-AD7C3653EEFA}" presName="sibTrans" presStyleCnt="0"/>
      <dgm:spPr/>
    </dgm:pt>
    <dgm:pt modelId="{B778DCE0-F575-4CF2-9E7A-0E353ABB7500}" type="pres">
      <dgm:prSet presAssocID="{B26E3A9E-768B-44C4-824A-98E9E482DCEC}" presName="node" presStyleLbl="node1" presStyleIdx="5" presStyleCnt="6">
        <dgm:presLayoutVars>
          <dgm:bulletEnabled val="1"/>
        </dgm:presLayoutVars>
      </dgm:prSet>
      <dgm:spPr/>
    </dgm:pt>
  </dgm:ptLst>
  <dgm:cxnLst>
    <dgm:cxn modelId="{C05FC908-FFA4-47E5-8A64-4491F510E70B}" type="presOf" srcId="{D9A56CF0-CEA6-4E1B-8029-06EA59799EA0}" destId="{63169D55-14C4-4312-980C-538BDEB72A28}" srcOrd="0" destOrd="0" presId="urn:microsoft.com/office/officeart/2005/8/layout/default"/>
    <dgm:cxn modelId="{9B303713-151D-43F5-8DA9-8F5DCA23EA50}" type="presOf" srcId="{14D2F5F2-B11F-4273-8A0C-4132A3F748C3}" destId="{EAACEB09-11FA-4DA0-A1B6-4618439D3A5B}" srcOrd="0" destOrd="0" presId="urn:microsoft.com/office/officeart/2005/8/layout/default"/>
    <dgm:cxn modelId="{08F3AA24-26E4-4F4A-A997-05EF984D9738}" type="presOf" srcId="{CA7C5A21-FC51-4768-B6F2-D1C2DDFB9A53}" destId="{353D9F6F-5C84-4A65-92D8-D3DFC9EB5110}" srcOrd="0" destOrd="0" presId="urn:microsoft.com/office/officeart/2005/8/layout/default"/>
    <dgm:cxn modelId="{4A89812D-0F70-4A6D-BAB8-F1B8EB2C0244}" type="presOf" srcId="{B26E3A9E-768B-44C4-824A-98E9E482DCEC}" destId="{B778DCE0-F575-4CF2-9E7A-0E353ABB7500}" srcOrd="0" destOrd="0" presId="urn:microsoft.com/office/officeart/2005/8/layout/default"/>
    <dgm:cxn modelId="{01AC3843-437B-4C0F-9EB0-1F50AAE37206}" srcId="{D9A56CF0-CEA6-4E1B-8029-06EA59799EA0}" destId="{B26E3A9E-768B-44C4-824A-98E9E482DCEC}" srcOrd="5" destOrd="0" parTransId="{0DE0745D-3065-4C5E-8794-A766865B484C}" sibTransId="{D09BB2F4-2101-44A6-8C57-8E57D2E0D56C}"/>
    <dgm:cxn modelId="{0650BD65-F442-4D89-8E2A-30BC4C2FCF40}" srcId="{D9A56CF0-CEA6-4E1B-8029-06EA59799EA0}" destId="{0DB5CF88-D435-4622-AB4F-E16CB5D30BF8}" srcOrd="1" destOrd="0" parTransId="{7F0767CB-79C0-4557-8AE3-417962E6275C}" sibTransId="{891CE7AE-B1CD-44DD-9089-E3B354ADC862}"/>
    <dgm:cxn modelId="{5A198C4B-F4E4-498F-A34C-0BBAD5033F34}" srcId="{D9A56CF0-CEA6-4E1B-8029-06EA59799EA0}" destId="{78AF3B09-EA75-47F2-963B-66241BAD51E2}" srcOrd="2" destOrd="0" parTransId="{1D179452-C532-4510-BA81-9942007B761F}" sibTransId="{31609F22-E08A-4768-A8F9-6F911395C1AA}"/>
    <dgm:cxn modelId="{1EEB4E55-B69B-4185-801A-56E1573CE7C4}" type="presOf" srcId="{86BE495B-7EDB-42BA-A5AF-D9618D260063}" destId="{FFB5C40A-A3B3-4BFE-9C08-6F1A018792BB}" srcOrd="0" destOrd="0" presId="urn:microsoft.com/office/officeart/2005/8/layout/default"/>
    <dgm:cxn modelId="{13F4FA9F-FFD1-43BE-84FE-00A46728FCF1}" type="presOf" srcId="{0DB5CF88-D435-4622-AB4F-E16CB5D30BF8}" destId="{F17BA442-CE72-4578-9283-FBEE404EDB84}" srcOrd="0" destOrd="0" presId="urn:microsoft.com/office/officeart/2005/8/layout/default"/>
    <dgm:cxn modelId="{324C4BA3-1FDD-41FA-8B45-F0AC59AA37BF}" srcId="{D9A56CF0-CEA6-4E1B-8029-06EA59799EA0}" destId="{CA7C5A21-FC51-4768-B6F2-D1C2DDFB9A53}" srcOrd="0" destOrd="0" parTransId="{1EA74A6D-4452-4BFC-B5F8-1A793A40DE9C}" sibTransId="{4505C0F4-629D-4027-A7C8-292D58CA42E8}"/>
    <dgm:cxn modelId="{CD74E7B5-5927-4B72-B2DD-38FB2E404F4A}" srcId="{D9A56CF0-CEA6-4E1B-8029-06EA59799EA0}" destId="{86BE495B-7EDB-42BA-A5AF-D9618D260063}" srcOrd="3" destOrd="0" parTransId="{A0B6D545-1D98-4728-BF86-D217E322FCCC}" sibTransId="{1B089171-000B-4422-9253-C3F445CB7BCC}"/>
    <dgm:cxn modelId="{0CEC1DDD-324E-4823-9097-1847BFC9263D}" type="presOf" srcId="{78AF3B09-EA75-47F2-963B-66241BAD51E2}" destId="{9834DCAE-0C00-4EFD-843B-A76780C5C28B}" srcOrd="0" destOrd="0" presId="urn:microsoft.com/office/officeart/2005/8/layout/default"/>
    <dgm:cxn modelId="{7E2111FF-D851-4D9B-9638-DDF38D0D0118}" srcId="{D9A56CF0-CEA6-4E1B-8029-06EA59799EA0}" destId="{14D2F5F2-B11F-4273-8A0C-4132A3F748C3}" srcOrd="4" destOrd="0" parTransId="{DB101119-FF6C-4AF9-828F-058EF4C45FE9}" sibTransId="{B7A9FE59-B4FD-4C85-80D7-AD7C3653EEFA}"/>
    <dgm:cxn modelId="{0D51D394-493B-4004-B821-D7CDDCD67257}" type="presParOf" srcId="{63169D55-14C4-4312-980C-538BDEB72A28}" destId="{353D9F6F-5C84-4A65-92D8-D3DFC9EB5110}" srcOrd="0" destOrd="0" presId="urn:microsoft.com/office/officeart/2005/8/layout/default"/>
    <dgm:cxn modelId="{26E97969-317C-4907-892D-2F792078F830}" type="presParOf" srcId="{63169D55-14C4-4312-980C-538BDEB72A28}" destId="{8FD21559-AC5F-440D-A4F6-B3AB9D635B75}" srcOrd="1" destOrd="0" presId="urn:microsoft.com/office/officeart/2005/8/layout/default"/>
    <dgm:cxn modelId="{C94DC8D1-DFFE-4C39-BCB7-C59914E02FDF}" type="presParOf" srcId="{63169D55-14C4-4312-980C-538BDEB72A28}" destId="{F17BA442-CE72-4578-9283-FBEE404EDB84}" srcOrd="2" destOrd="0" presId="urn:microsoft.com/office/officeart/2005/8/layout/default"/>
    <dgm:cxn modelId="{33AC1B5B-3C90-4796-A12D-AFDE6121E7CF}" type="presParOf" srcId="{63169D55-14C4-4312-980C-538BDEB72A28}" destId="{15688979-FC98-4407-8B5F-D474B7596220}" srcOrd="3" destOrd="0" presId="urn:microsoft.com/office/officeart/2005/8/layout/default"/>
    <dgm:cxn modelId="{4CE30555-2AD4-420D-871E-DA31A3ADA081}" type="presParOf" srcId="{63169D55-14C4-4312-980C-538BDEB72A28}" destId="{9834DCAE-0C00-4EFD-843B-A76780C5C28B}" srcOrd="4" destOrd="0" presId="urn:microsoft.com/office/officeart/2005/8/layout/default"/>
    <dgm:cxn modelId="{4A79F592-2E37-4B4C-B569-D2729A531DE2}" type="presParOf" srcId="{63169D55-14C4-4312-980C-538BDEB72A28}" destId="{5C0256B7-9649-4575-B226-EC43976D0A26}" srcOrd="5" destOrd="0" presId="urn:microsoft.com/office/officeart/2005/8/layout/default"/>
    <dgm:cxn modelId="{1F51182F-2DB9-4EE8-88BB-2863ECD3A566}" type="presParOf" srcId="{63169D55-14C4-4312-980C-538BDEB72A28}" destId="{FFB5C40A-A3B3-4BFE-9C08-6F1A018792BB}" srcOrd="6" destOrd="0" presId="urn:microsoft.com/office/officeart/2005/8/layout/default"/>
    <dgm:cxn modelId="{280A3DA2-3C76-40E4-8CF0-A78F556F8F9F}" type="presParOf" srcId="{63169D55-14C4-4312-980C-538BDEB72A28}" destId="{63C4FE65-3F0A-45B5-B672-D72FCD1C34C9}" srcOrd="7" destOrd="0" presId="urn:microsoft.com/office/officeart/2005/8/layout/default"/>
    <dgm:cxn modelId="{0AA391C0-E392-4D2D-9F8B-B2A84C62CB0D}" type="presParOf" srcId="{63169D55-14C4-4312-980C-538BDEB72A28}" destId="{EAACEB09-11FA-4DA0-A1B6-4618439D3A5B}" srcOrd="8" destOrd="0" presId="urn:microsoft.com/office/officeart/2005/8/layout/default"/>
    <dgm:cxn modelId="{7E531548-3B4D-4068-9BCE-C3D28CB4C57B}" type="presParOf" srcId="{63169D55-14C4-4312-980C-538BDEB72A28}" destId="{1F20BADA-2A58-4657-A67B-0825866A894F}" srcOrd="9" destOrd="0" presId="urn:microsoft.com/office/officeart/2005/8/layout/default"/>
    <dgm:cxn modelId="{1C7868C6-E28B-4645-9752-96D657A179CE}" type="presParOf" srcId="{63169D55-14C4-4312-980C-538BDEB72A28}" destId="{B778DCE0-F575-4CF2-9E7A-0E353ABB7500}"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C4C124-FB14-4364-84D8-F12B509075DE}">
      <dsp:nvSpPr>
        <dsp:cNvPr id="0" name=""/>
        <dsp:cNvSpPr/>
      </dsp:nvSpPr>
      <dsp:spPr>
        <a:xfrm>
          <a:off x="0" y="291930"/>
          <a:ext cx="8987404" cy="403200"/>
        </a:xfrm>
        <a:prstGeom prst="rect">
          <a:avLst/>
        </a:prstGeom>
        <a:solidFill>
          <a:schemeClr val="lt1">
            <a:alpha val="90000"/>
            <a:hueOff val="0"/>
            <a:satOff val="0"/>
            <a:lumOff val="0"/>
            <a:alphaOff val="0"/>
          </a:schemeClr>
        </a:solidFill>
        <a:ln w="9525"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5844237C-B840-42A7-B743-C00936ED0BFF}">
      <dsp:nvSpPr>
        <dsp:cNvPr id="0" name=""/>
        <dsp:cNvSpPr/>
      </dsp:nvSpPr>
      <dsp:spPr>
        <a:xfrm>
          <a:off x="449370" y="55770"/>
          <a:ext cx="6291182" cy="472320"/>
        </a:xfrm>
        <a:prstGeom prst="roundRect">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37792" tIns="0" rIns="237792" bIns="0" numCol="1" spcCol="1270" anchor="ctr" anchorCtr="0">
          <a:noAutofit/>
        </a:bodyPr>
        <a:lstStyle/>
        <a:p>
          <a:pPr marL="0" lvl="0" indent="0" algn="l" defTabSz="711200">
            <a:lnSpc>
              <a:spcPct val="90000"/>
            </a:lnSpc>
            <a:spcBef>
              <a:spcPct val="0"/>
            </a:spcBef>
            <a:spcAft>
              <a:spcPct val="35000"/>
            </a:spcAft>
            <a:buNone/>
          </a:pPr>
          <a:r>
            <a:rPr lang="fr-FR" sz="1600" kern="1200" dirty="0">
              <a:solidFill>
                <a:schemeClr val="tx1"/>
              </a:solidFill>
              <a:latin typeface="Arial" panose="020B0604020202020204" pitchFamily="34" charset="0"/>
              <a:cs typeface="Arial" panose="020B0604020202020204" pitchFamily="34" charset="0"/>
            </a:rPr>
            <a:t>Quelle démarche syndicale mettez-vous en œuvre? </a:t>
          </a:r>
          <a:endParaRPr lang="en-US" sz="1600" kern="1200" dirty="0">
            <a:solidFill>
              <a:schemeClr val="tx1"/>
            </a:solidFill>
            <a:latin typeface="Arial" panose="020B0604020202020204" pitchFamily="34" charset="0"/>
            <a:cs typeface="Arial" panose="020B0604020202020204" pitchFamily="34" charset="0"/>
          </a:endParaRPr>
        </a:p>
      </dsp:txBody>
      <dsp:txXfrm>
        <a:off x="472427" y="78827"/>
        <a:ext cx="6245068" cy="426206"/>
      </dsp:txXfrm>
    </dsp:sp>
    <dsp:sp modelId="{428065DC-E9DE-4403-916B-78D972F782C6}">
      <dsp:nvSpPr>
        <dsp:cNvPr id="0" name=""/>
        <dsp:cNvSpPr/>
      </dsp:nvSpPr>
      <dsp:spPr>
        <a:xfrm>
          <a:off x="0" y="1017690"/>
          <a:ext cx="8987404" cy="403200"/>
        </a:xfrm>
        <a:prstGeom prst="rect">
          <a:avLst/>
        </a:prstGeom>
        <a:solidFill>
          <a:schemeClr val="lt1">
            <a:alpha val="90000"/>
            <a:hueOff val="0"/>
            <a:satOff val="0"/>
            <a:lumOff val="0"/>
            <a:alphaOff val="0"/>
          </a:schemeClr>
        </a:solidFill>
        <a:ln w="9525" cap="rnd" cmpd="sng" algn="ctr">
          <a:solidFill>
            <a:schemeClr val="accent3">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238A523A-6F7F-449A-B85E-411C52487CEB}">
      <dsp:nvSpPr>
        <dsp:cNvPr id="0" name=""/>
        <dsp:cNvSpPr/>
      </dsp:nvSpPr>
      <dsp:spPr>
        <a:xfrm>
          <a:off x="449370" y="781530"/>
          <a:ext cx="6291182" cy="472320"/>
        </a:xfrm>
        <a:prstGeom prst="roundRect">
          <a:avLst/>
        </a:prstGeom>
        <a:gradFill rotWithShape="0">
          <a:gsLst>
            <a:gs pos="0">
              <a:schemeClr val="accent3">
                <a:hueOff val="0"/>
                <a:satOff val="0"/>
                <a:lumOff val="0"/>
                <a:alphaOff val="0"/>
                <a:tint val="96000"/>
                <a:lumMod val="104000"/>
              </a:schemeClr>
            </a:gs>
            <a:gs pos="100000">
              <a:schemeClr val="accent3">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37792" tIns="0" rIns="237792" bIns="0" numCol="1" spcCol="1270" anchor="ctr" anchorCtr="0">
          <a:noAutofit/>
        </a:bodyPr>
        <a:lstStyle/>
        <a:p>
          <a:pPr marL="0" lvl="0" indent="0" algn="l" defTabSz="711200">
            <a:lnSpc>
              <a:spcPct val="90000"/>
            </a:lnSpc>
            <a:spcBef>
              <a:spcPct val="0"/>
            </a:spcBef>
            <a:spcAft>
              <a:spcPct val="35000"/>
            </a:spcAft>
            <a:buNone/>
          </a:pPr>
          <a:r>
            <a:rPr lang="fr-FR" sz="1600" kern="1200" dirty="0">
              <a:solidFill>
                <a:schemeClr val="tx1"/>
              </a:solidFill>
              <a:latin typeface="Arial" panose="020B0604020202020204" pitchFamily="34" charset="0"/>
              <a:cs typeface="Arial" panose="020B0604020202020204" pitchFamily="34" charset="0"/>
            </a:rPr>
            <a:t>Sur quels outils vous appuyez-vous ? </a:t>
          </a:r>
          <a:endParaRPr lang="en-US" sz="1600" kern="1200" dirty="0">
            <a:solidFill>
              <a:schemeClr val="tx1"/>
            </a:solidFill>
            <a:latin typeface="Arial" panose="020B0604020202020204" pitchFamily="34" charset="0"/>
            <a:cs typeface="Arial" panose="020B0604020202020204" pitchFamily="34" charset="0"/>
          </a:endParaRPr>
        </a:p>
      </dsp:txBody>
      <dsp:txXfrm>
        <a:off x="472427" y="804587"/>
        <a:ext cx="6245068" cy="426206"/>
      </dsp:txXfrm>
    </dsp:sp>
    <dsp:sp modelId="{D6D69A81-0FFB-4BAA-B554-0E642A738CDA}">
      <dsp:nvSpPr>
        <dsp:cNvPr id="0" name=""/>
        <dsp:cNvSpPr/>
      </dsp:nvSpPr>
      <dsp:spPr>
        <a:xfrm>
          <a:off x="0" y="1743450"/>
          <a:ext cx="8987404" cy="403200"/>
        </a:xfrm>
        <a:prstGeom prst="rect">
          <a:avLst/>
        </a:prstGeom>
        <a:solidFill>
          <a:schemeClr val="lt1">
            <a:alpha val="90000"/>
            <a:hueOff val="0"/>
            <a:satOff val="0"/>
            <a:lumOff val="0"/>
            <a:alphaOff val="0"/>
          </a:schemeClr>
        </a:solidFill>
        <a:ln w="9525" cap="rnd" cmpd="sng" algn="ctr">
          <a:solidFill>
            <a:schemeClr val="accent4">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77BEF28B-B30A-4BEC-B0FE-77022C0C3D2A}">
      <dsp:nvSpPr>
        <dsp:cNvPr id="0" name=""/>
        <dsp:cNvSpPr/>
      </dsp:nvSpPr>
      <dsp:spPr>
        <a:xfrm>
          <a:off x="449370" y="1507290"/>
          <a:ext cx="6291182" cy="472320"/>
        </a:xfrm>
        <a:prstGeom prst="roundRect">
          <a:avLst/>
        </a:prstGeom>
        <a:gradFill rotWithShape="0">
          <a:gsLst>
            <a:gs pos="0">
              <a:schemeClr val="accent4">
                <a:hueOff val="0"/>
                <a:satOff val="0"/>
                <a:lumOff val="0"/>
                <a:alphaOff val="0"/>
                <a:tint val="96000"/>
                <a:lumMod val="104000"/>
              </a:schemeClr>
            </a:gs>
            <a:gs pos="100000">
              <a:schemeClr val="accent4">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37792" tIns="0" rIns="237792" bIns="0" numCol="1" spcCol="1270" anchor="ctr" anchorCtr="0">
          <a:noAutofit/>
        </a:bodyPr>
        <a:lstStyle/>
        <a:p>
          <a:pPr marL="0" lvl="0" indent="0" algn="l" defTabSz="711200">
            <a:lnSpc>
              <a:spcPct val="90000"/>
            </a:lnSpc>
            <a:spcBef>
              <a:spcPct val="0"/>
            </a:spcBef>
            <a:spcAft>
              <a:spcPct val="35000"/>
            </a:spcAft>
            <a:buNone/>
          </a:pPr>
          <a:r>
            <a:rPr lang="fr-FR" sz="1600" kern="1200" dirty="0">
              <a:solidFill>
                <a:schemeClr val="tx1"/>
              </a:solidFill>
              <a:latin typeface="Arial" panose="020B0604020202020204" pitchFamily="34" charset="0"/>
              <a:cs typeface="Arial" panose="020B0604020202020204" pitchFamily="34" charset="0"/>
            </a:rPr>
            <a:t>Travail de groupe pendant 30 minutes </a:t>
          </a:r>
          <a:endParaRPr lang="en-US" sz="1600" kern="1200" dirty="0">
            <a:solidFill>
              <a:schemeClr val="tx1"/>
            </a:solidFill>
            <a:latin typeface="Arial" panose="020B0604020202020204" pitchFamily="34" charset="0"/>
            <a:cs typeface="Arial" panose="020B0604020202020204" pitchFamily="34" charset="0"/>
          </a:endParaRPr>
        </a:p>
      </dsp:txBody>
      <dsp:txXfrm>
        <a:off x="472427" y="1530347"/>
        <a:ext cx="6245068" cy="426206"/>
      </dsp:txXfrm>
    </dsp:sp>
    <dsp:sp modelId="{40BD31BF-8A4A-4321-90C0-835CD1A25298}">
      <dsp:nvSpPr>
        <dsp:cNvPr id="0" name=""/>
        <dsp:cNvSpPr/>
      </dsp:nvSpPr>
      <dsp:spPr>
        <a:xfrm>
          <a:off x="0" y="2469210"/>
          <a:ext cx="8987404" cy="403200"/>
        </a:xfrm>
        <a:prstGeom prst="rect">
          <a:avLst/>
        </a:prstGeom>
        <a:solidFill>
          <a:schemeClr val="lt1">
            <a:alpha val="90000"/>
            <a:hueOff val="0"/>
            <a:satOff val="0"/>
            <a:lumOff val="0"/>
            <a:alphaOff val="0"/>
          </a:schemeClr>
        </a:solidFill>
        <a:ln w="9525" cap="rnd"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1DB34881-17B9-4AD2-97C8-F778BF3AF06C}">
      <dsp:nvSpPr>
        <dsp:cNvPr id="0" name=""/>
        <dsp:cNvSpPr/>
      </dsp:nvSpPr>
      <dsp:spPr>
        <a:xfrm>
          <a:off x="449370" y="2233050"/>
          <a:ext cx="6291182" cy="472320"/>
        </a:xfrm>
        <a:prstGeom prst="roundRect">
          <a:avLst/>
        </a:prstGeom>
        <a:gradFill rotWithShape="0">
          <a:gsLst>
            <a:gs pos="0">
              <a:schemeClr val="accent5">
                <a:hueOff val="0"/>
                <a:satOff val="0"/>
                <a:lumOff val="0"/>
                <a:alphaOff val="0"/>
                <a:tint val="96000"/>
                <a:lumMod val="104000"/>
              </a:schemeClr>
            </a:gs>
            <a:gs pos="100000">
              <a:schemeClr val="accent5">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37792" tIns="0" rIns="237792" bIns="0" numCol="1" spcCol="1270" anchor="ctr" anchorCtr="0">
          <a:noAutofit/>
        </a:bodyPr>
        <a:lstStyle/>
        <a:p>
          <a:pPr marL="0" lvl="0" indent="0" algn="l" defTabSz="711200">
            <a:lnSpc>
              <a:spcPct val="90000"/>
            </a:lnSpc>
            <a:spcBef>
              <a:spcPct val="0"/>
            </a:spcBef>
            <a:spcAft>
              <a:spcPct val="35000"/>
            </a:spcAft>
            <a:buNone/>
          </a:pPr>
          <a:r>
            <a:rPr lang="fr-FR" sz="1600" kern="1200" dirty="0">
              <a:solidFill>
                <a:schemeClr val="tx1"/>
              </a:solidFill>
              <a:latin typeface="Arial" panose="020B0604020202020204" pitchFamily="34" charset="0"/>
              <a:cs typeface="Arial" panose="020B0604020202020204" pitchFamily="34" charset="0"/>
            </a:rPr>
            <a:t>Restitution 30 minutes </a:t>
          </a:r>
          <a:endParaRPr lang="en-US" sz="1600" kern="1200" dirty="0">
            <a:solidFill>
              <a:schemeClr val="tx1"/>
            </a:solidFill>
            <a:latin typeface="Arial" panose="020B0604020202020204" pitchFamily="34" charset="0"/>
            <a:cs typeface="Arial" panose="020B0604020202020204" pitchFamily="34" charset="0"/>
          </a:endParaRPr>
        </a:p>
      </dsp:txBody>
      <dsp:txXfrm>
        <a:off x="472427" y="2256107"/>
        <a:ext cx="6245068" cy="426206"/>
      </dsp:txXfrm>
    </dsp:sp>
    <dsp:sp modelId="{EB36ECAB-EAEB-4ABC-B68D-13845E006E6F}">
      <dsp:nvSpPr>
        <dsp:cNvPr id="0" name=""/>
        <dsp:cNvSpPr/>
      </dsp:nvSpPr>
      <dsp:spPr>
        <a:xfrm>
          <a:off x="0" y="3194970"/>
          <a:ext cx="8987404" cy="403200"/>
        </a:xfrm>
        <a:prstGeom prst="rect">
          <a:avLst/>
        </a:prstGeom>
        <a:solidFill>
          <a:schemeClr val="lt1">
            <a:alpha val="90000"/>
            <a:hueOff val="0"/>
            <a:satOff val="0"/>
            <a:lumOff val="0"/>
            <a:alphaOff val="0"/>
          </a:schemeClr>
        </a:solidFill>
        <a:ln w="9525" cap="rnd" cmpd="sng" algn="ctr">
          <a:solidFill>
            <a:schemeClr val="accent6">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7EFDB2A0-2150-4B1A-97A7-C5388EDA1F67}">
      <dsp:nvSpPr>
        <dsp:cNvPr id="0" name=""/>
        <dsp:cNvSpPr/>
      </dsp:nvSpPr>
      <dsp:spPr>
        <a:xfrm>
          <a:off x="449370" y="2958810"/>
          <a:ext cx="6291182" cy="472320"/>
        </a:xfrm>
        <a:prstGeom prst="roundRect">
          <a:avLst/>
        </a:prstGeom>
        <a:gradFill rotWithShape="0">
          <a:gsLst>
            <a:gs pos="0">
              <a:schemeClr val="accent6">
                <a:hueOff val="0"/>
                <a:satOff val="0"/>
                <a:lumOff val="0"/>
                <a:alphaOff val="0"/>
                <a:tint val="96000"/>
                <a:lumMod val="104000"/>
              </a:schemeClr>
            </a:gs>
            <a:gs pos="100000">
              <a:schemeClr val="accent6">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37792" tIns="0" rIns="237792" bIns="0" numCol="1" spcCol="1270" anchor="ctr" anchorCtr="0">
          <a:noAutofit/>
        </a:bodyPr>
        <a:lstStyle/>
        <a:p>
          <a:pPr marL="0" lvl="0" indent="0" algn="l" defTabSz="711200">
            <a:lnSpc>
              <a:spcPct val="90000"/>
            </a:lnSpc>
            <a:spcBef>
              <a:spcPct val="0"/>
            </a:spcBef>
            <a:spcAft>
              <a:spcPct val="35000"/>
            </a:spcAft>
            <a:buNone/>
          </a:pPr>
          <a:r>
            <a:rPr lang="fr-FR" sz="1600" kern="1200" dirty="0">
              <a:solidFill>
                <a:schemeClr val="tx1"/>
              </a:solidFill>
              <a:latin typeface="Arial" panose="020B0604020202020204" pitchFamily="34" charset="0"/>
              <a:cs typeface="Arial" panose="020B0604020202020204" pitchFamily="34" charset="0"/>
            </a:rPr>
            <a:t>Présentation diaporama  </a:t>
          </a:r>
          <a:endParaRPr lang="en-US" sz="1600" kern="1200" dirty="0">
            <a:solidFill>
              <a:schemeClr val="tx1"/>
            </a:solidFill>
            <a:latin typeface="Arial" panose="020B0604020202020204" pitchFamily="34" charset="0"/>
            <a:cs typeface="Arial" panose="020B0604020202020204" pitchFamily="34" charset="0"/>
          </a:endParaRPr>
        </a:p>
      </dsp:txBody>
      <dsp:txXfrm>
        <a:off x="472427" y="2981867"/>
        <a:ext cx="6245068" cy="42620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F4E38B-618D-4A2B-9019-86395412AA74}">
      <dsp:nvSpPr>
        <dsp:cNvPr id="0" name=""/>
        <dsp:cNvSpPr/>
      </dsp:nvSpPr>
      <dsp:spPr>
        <a:xfrm>
          <a:off x="0" y="0"/>
          <a:ext cx="8987404" cy="0"/>
        </a:xfrm>
        <a:prstGeom prst="line">
          <a:avLst/>
        </a:prstGeom>
        <a:solidFill>
          <a:schemeClr val="accent3">
            <a:hueOff val="0"/>
            <a:satOff val="0"/>
            <a:lumOff val="0"/>
            <a:alphaOff val="0"/>
          </a:schemeClr>
        </a:solidFill>
        <a:ln w="15875"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A626200-602E-456F-8D27-0105A8DA061E}">
      <dsp:nvSpPr>
        <dsp:cNvPr id="0" name=""/>
        <dsp:cNvSpPr/>
      </dsp:nvSpPr>
      <dsp:spPr>
        <a:xfrm>
          <a:off x="0" y="0"/>
          <a:ext cx="8987404" cy="9134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fr-FR" sz="2000" kern="1200" dirty="0">
              <a:latin typeface="Arial" panose="020B0604020202020204" pitchFamily="34" charset="0"/>
              <a:cs typeface="Arial" panose="020B0604020202020204" pitchFamily="34" charset="0"/>
            </a:rPr>
            <a:t>Présenter une liste CGT au 1er tour.</a:t>
          </a:r>
          <a:endParaRPr lang="en-US" sz="2000" kern="1200" dirty="0">
            <a:latin typeface="Arial" panose="020B0604020202020204" pitchFamily="34" charset="0"/>
            <a:cs typeface="Arial" panose="020B0604020202020204" pitchFamily="34" charset="0"/>
          </a:endParaRPr>
        </a:p>
      </dsp:txBody>
      <dsp:txXfrm>
        <a:off x="0" y="0"/>
        <a:ext cx="8987404" cy="913485"/>
      </dsp:txXfrm>
    </dsp:sp>
    <dsp:sp modelId="{4BB94E3E-506A-4C8D-96DA-5B1BF4ADD0A2}">
      <dsp:nvSpPr>
        <dsp:cNvPr id="0" name=""/>
        <dsp:cNvSpPr/>
      </dsp:nvSpPr>
      <dsp:spPr>
        <a:xfrm>
          <a:off x="0" y="913485"/>
          <a:ext cx="8987404" cy="0"/>
        </a:xfrm>
        <a:prstGeom prst="line">
          <a:avLst/>
        </a:prstGeom>
        <a:solidFill>
          <a:schemeClr val="accent3">
            <a:hueOff val="0"/>
            <a:satOff val="0"/>
            <a:lumOff val="0"/>
            <a:alphaOff val="0"/>
          </a:schemeClr>
        </a:solidFill>
        <a:ln w="15875"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B2C04DD-5C96-4F7B-83E2-644B02A111A1}">
      <dsp:nvSpPr>
        <dsp:cNvPr id="0" name=""/>
        <dsp:cNvSpPr/>
      </dsp:nvSpPr>
      <dsp:spPr>
        <a:xfrm>
          <a:off x="0" y="913485"/>
          <a:ext cx="8987404" cy="9134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fr-FR" sz="2000" kern="1200" dirty="0">
              <a:latin typeface="Arial" panose="020B0604020202020204" pitchFamily="34" charset="0"/>
              <a:cs typeface="Arial" panose="020B0604020202020204" pitchFamily="34" charset="0"/>
            </a:rPr>
            <a:t>Gagner une représentativité pour pouvoir négocier.</a:t>
          </a:r>
          <a:endParaRPr lang="en-US" sz="2000" kern="1200" dirty="0">
            <a:latin typeface="Arial" panose="020B0604020202020204" pitchFamily="34" charset="0"/>
            <a:cs typeface="Arial" panose="020B0604020202020204" pitchFamily="34" charset="0"/>
          </a:endParaRPr>
        </a:p>
      </dsp:txBody>
      <dsp:txXfrm>
        <a:off x="0" y="913485"/>
        <a:ext cx="8987404" cy="913485"/>
      </dsp:txXfrm>
    </dsp:sp>
    <dsp:sp modelId="{A2076A1B-81A5-4199-90CE-00D96CA83D38}">
      <dsp:nvSpPr>
        <dsp:cNvPr id="0" name=""/>
        <dsp:cNvSpPr/>
      </dsp:nvSpPr>
      <dsp:spPr>
        <a:xfrm>
          <a:off x="0" y="1826970"/>
          <a:ext cx="8987404" cy="0"/>
        </a:xfrm>
        <a:prstGeom prst="line">
          <a:avLst/>
        </a:prstGeom>
        <a:solidFill>
          <a:schemeClr val="accent3">
            <a:hueOff val="0"/>
            <a:satOff val="0"/>
            <a:lumOff val="0"/>
            <a:alphaOff val="0"/>
          </a:schemeClr>
        </a:solidFill>
        <a:ln w="15875"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8DF01C3-8124-420D-8C25-677F9F54D7BD}">
      <dsp:nvSpPr>
        <dsp:cNvPr id="0" name=""/>
        <dsp:cNvSpPr/>
      </dsp:nvSpPr>
      <dsp:spPr>
        <a:xfrm>
          <a:off x="0" y="1826970"/>
          <a:ext cx="8987404" cy="9134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fr-FR" sz="2000" kern="1200" dirty="0">
              <a:latin typeface="Arial" panose="020B0604020202020204" pitchFamily="34" charset="0"/>
              <a:cs typeface="Arial" panose="020B0604020202020204" pitchFamily="34" charset="0"/>
            </a:rPr>
            <a:t>Un enjeux pour toute la CGT car les résultats seront comptabilisés pour notre audience Nationale.</a:t>
          </a:r>
          <a:endParaRPr lang="en-US" sz="2000" kern="1200" dirty="0">
            <a:latin typeface="Arial" panose="020B0604020202020204" pitchFamily="34" charset="0"/>
            <a:cs typeface="Arial" panose="020B0604020202020204" pitchFamily="34" charset="0"/>
          </a:endParaRPr>
        </a:p>
      </dsp:txBody>
      <dsp:txXfrm>
        <a:off x="0" y="1826970"/>
        <a:ext cx="8987404" cy="913485"/>
      </dsp:txXfrm>
    </dsp:sp>
    <dsp:sp modelId="{ED3D4B29-1ABD-45F4-9CE8-831959A09DF1}">
      <dsp:nvSpPr>
        <dsp:cNvPr id="0" name=""/>
        <dsp:cNvSpPr/>
      </dsp:nvSpPr>
      <dsp:spPr>
        <a:xfrm>
          <a:off x="0" y="2740455"/>
          <a:ext cx="8987404" cy="0"/>
        </a:xfrm>
        <a:prstGeom prst="line">
          <a:avLst/>
        </a:prstGeom>
        <a:solidFill>
          <a:schemeClr val="accent3">
            <a:hueOff val="0"/>
            <a:satOff val="0"/>
            <a:lumOff val="0"/>
            <a:alphaOff val="0"/>
          </a:schemeClr>
        </a:solidFill>
        <a:ln w="15875"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97C753F-E7E5-442D-875F-32BEF96B76A9}">
      <dsp:nvSpPr>
        <dsp:cNvPr id="0" name=""/>
        <dsp:cNvSpPr/>
      </dsp:nvSpPr>
      <dsp:spPr>
        <a:xfrm>
          <a:off x="0" y="2740455"/>
          <a:ext cx="8987404" cy="9134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fr-FR" sz="2000" kern="1200" dirty="0">
              <a:latin typeface="Arial" panose="020B0604020202020204" pitchFamily="34" charset="0"/>
              <a:cs typeface="Arial" panose="020B0604020202020204" pitchFamily="34" charset="0"/>
            </a:rPr>
            <a:t>Renforcer la CGT en adhérents. </a:t>
          </a:r>
          <a:endParaRPr lang="en-US" sz="2000" kern="1200" dirty="0">
            <a:latin typeface="Arial" panose="020B0604020202020204" pitchFamily="34" charset="0"/>
            <a:cs typeface="Arial" panose="020B0604020202020204" pitchFamily="34" charset="0"/>
          </a:endParaRPr>
        </a:p>
      </dsp:txBody>
      <dsp:txXfrm>
        <a:off x="0" y="2740455"/>
        <a:ext cx="8987404" cy="91348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2A2FA4-39C3-452D-B346-3744DB3A048D}">
      <dsp:nvSpPr>
        <dsp:cNvPr id="0" name=""/>
        <dsp:cNvSpPr/>
      </dsp:nvSpPr>
      <dsp:spPr>
        <a:xfrm>
          <a:off x="2508813" y="0"/>
          <a:ext cx="4371647" cy="4371647"/>
        </a:xfrm>
        <a:prstGeom prst="diamond">
          <a:avLst/>
        </a:prstGeom>
        <a:solidFill>
          <a:schemeClr val="accent2">
            <a:tint val="40000"/>
            <a:hueOff val="0"/>
            <a:satOff val="0"/>
            <a:lumOff val="0"/>
            <a:alphaOff val="0"/>
          </a:schemeClr>
        </a:solidFill>
        <a:ln>
          <a:noFill/>
        </a:ln>
        <a:effectLst>
          <a:outerShdw blurRad="38100" dist="25400" dir="5400000" rotWithShape="0">
            <a:srgbClr val="000000">
              <a:alpha val="25000"/>
            </a:srgbClr>
          </a:outerShdw>
        </a:effectLst>
      </dsp:spPr>
      <dsp:style>
        <a:lnRef idx="0">
          <a:scrgbClr r="0" g="0" b="0"/>
        </a:lnRef>
        <a:fillRef idx="1">
          <a:scrgbClr r="0" g="0" b="0"/>
        </a:fillRef>
        <a:effectRef idx="2">
          <a:scrgbClr r="0" g="0" b="0"/>
        </a:effectRef>
        <a:fontRef idx="minor"/>
      </dsp:style>
    </dsp:sp>
    <dsp:sp modelId="{B76CC45B-EFD1-455A-8381-A6DCD24C1B44}">
      <dsp:nvSpPr>
        <dsp:cNvPr id="0" name=""/>
        <dsp:cNvSpPr/>
      </dsp:nvSpPr>
      <dsp:spPr>
        <a:xfrm>
          <a:off x="575323" y="317843"/>
          <a:ext cx="3511294" cy="1532998"/>
        </a:xfrm>
        <a:prstGeom prst="roundRect">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fr-FR" sz="1900" kern="1200" dirty="0">
              <a:solidFill>
                <a:schemeClr val="tx1"/>
              </a:solidFill>
              <a:latin typeface="Arial" panose="020B0604020202020204" pitchFamily="34" charset="0"/>
              <a:cs typeface="Arial" panose="020B0604020202020204" pitchFamily="34" charset="0"/>
            </a:rPr>
            <a:t>Sommes-nous en capacité de présenter des candidats ? </a:t>
          </a:r>
        </a:p>
      </dsp:txBody>
      <dsp:txXfrm>
        <a:off x="650158" y="392678"/>
        <a:ext cx="3361624" cy="1383328"/>
      </dsp:txXfrm>
    </dsp:sp>
    <dsp:sp modelId="{4E870882-9B9A-4904-8D5D-2802228297E5}">
      <dsp:nvSpPr>
        <dsp:cNvPr id="0" name=""/>
        <dsp:cNvSpPr/>
      </dsp:nvSpPr>
      <dsp:spPr>
        <a:xfrm>
          <a:off x="4640959" y="593762"/>
          <a:ext cx="4108143" cy="1071078"/>
        </a:xfrm>
        <a:prstGeom prst="roundRect">
          <a:avLst/>
        </a:prstGeom>
        <a:gradFill rotWithShape="0">
          <a:gsLst>
            <a:gs pos="0">
              <a:schemeClr val="accent3">
                <a:hueOff val="0"/>
                <a:satOff val="0"/>
                <a:lumOff val="0"/>
                <a:alphaOff val="0"/>
                <a:tint val="96000"/>
                <a:lumMod val="104000"/>
              </a:schemeClr>
            </a:gs>
            <a:gs pos="100000">
              <a:schemeClr val="accent3">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fr-FR" sz="1800" kern="1200" dirty="0">
              <a:solidFill>
                <a:schemeClr val="tx1"/>
              </a:solidFill>
              <a:latin typeface="Arial" panose="020B0604020202020204" pitchFamily="34" charset="0"/>
              <a:cs typeface="Arial" panose="020B0604020202020204" pitchFamily="34" charset="0"/>
            </a:rPr>
            <a:t>A voir le plan de travail UD et l’outil  RED et collectif élections Pro. </a:t>
          </a:r>
          <a:endParaRPr lang="en-US" sz="1800" kern="1200" dirty="0">
            <a:solidFill>
              <a:schemeClr val="tx1"/>
            </a:solidFill>
            <a:latin typeface="Arial" panose="020B0604020202020204" pitchFamily="34" charset="0"/>
            <a:cs typeface="Arial" panose="020B0604020202020204" pitchFamily="34" charset="0"/>
          </a:endParaRPr>
        </a:p>
      </dsp:txBody>
      <dsp:txXfrm>
        <a:off x="4693245" y="646048"/>
        <a:ext cx="4003571" cy="966506"/>
      </dsp:txXfrm>
    </dsp:sp>
    <dsp:sp modelId="{40E8496F-59A9-48FC-A19D-4486A4155468}">
      <dsp:nvSpPr>
        <dsp:cNvPr id="0" name=""/>
        <dsp:cNvSpPr/>
      </dsp:nvSpPr>
      <dsp:spPr>
        <a:xfrm>
          <a:off x="1074086" y="2258337"/>
          <a:ext cx="3833051" cy="1357168"/>
        </a:xfrm>
        <a:prstGeom prst="roundRect">
          <a:avLst/>
        </a:prstGeom>
        <a:gradFill rotWithShape="0">
          <a:gsLst>
            <a:gs pos="0">
              <a:schemeClr val="accent4">
                <a:hueOff val="0"/>
                <a:satOff val="0"/>
                <a:lumOff val="0"/>
                <a:alphaOff val="0"/>
                <a:tint val="96000"/>
                <a:lumMod val="104000"/>
              </a:schemeClr>
            </a:gs>
            <a:gs pos="100000">
              <a:schemeClr val="accent4">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fr-FR" sz="1800" kern="1200" dirty="0">
              <a:solidFill>
                <a:schemeClr val="tx1"/>
              </a:solidFill>
              <a:latin typeface="Arial" panose="020B0604020202020204" pitchFamily="34" charset="0"/>
              <a:cs typeface="Arial" panose="020B0604020202020204" pitchFamily="34" charset="0"/>
            </a:rPr>
            <a:t>Objectif reconquérir notre place de 1</a:t>
          </a:r>
          <a:r>
            <a:rPr lang="fr-FR" sz="1800" kern="1200" baseline="30000" dirty="0">
              <a:solidFill>
                <a:schemeClr val="tx1"/>
              </a:solidFill>
              <a:latin typeface="Arial" panose="020B0604020202020204" pitchFamily="34" charset="0"/>
              <a:cs typeface="Arial" panose="020B0604020202020204" pitchFamily="34" charset="0"/>
            </a:rPr>
            <a:t>ère</a:t>
          </a:r>
          <a:r>
            <a:rPr lang="fr-FR" sz="1800" kern="1200" dirty="0">
              <a:solidFill>
                <a:schemeClr val="tx1"/>
              </a:solidFill>
              <a:latin typeface="Arial" panose="020B0604020202020204" pitchFamily="34" charset="0"/>
              <a:cs typeface="Arial" panose="020B0604020202020204" pitchFamily="34" charset="0"/>
            </a:rPr>
            <a:t> OS  </a:t>
          </a:r>
          <a:endParaRPr lang="en-US" sz="1800" kern="1200" dirty="0">
            <a:solidFill>
              <a:schemeClr val="tx1"/>
            </a:solidFill>
            <a:latin typeface="Arial" panose="020B0604020202020204" pitchFamily="34" charset="0"/>
            <a:cs typeface="Arial" panose="020B0604020202020204" pitchFamily="34" charset="0"/>
          </a:endParaRPr>
        </a:p>
      </dsp:txBody>
      <dsp:txXfrm>
        <a:off x="1140337" y="2324588"/>
        <a:ext cx="3700549" cy="1224666"/>
      </dsp:txXfrm>
    </dsp:sp>
    <dsp:sp modelId="{10245DBD-EA3C-49A1-B208-C02919D3A3FD}">
      <dsp:nvSpPr>
        <dsp:cNvPr id="0" name=""/>
        <dsp:cNvSpPr/>
      </dsp:nvSpPr>
      <dsp:spPr>
        <a:xfrm>
          <a:off x="5089248" y="1981821"/>
          <a:ext cx="3939371" cy="1271051"/>
        </a:xfrm>
        <a:prstGeom prst="roundRect">
          <a:avLst/>
        </a:prstGeom>
        <a:gradFill rotWithShape="0">
          <a:gsLst>
            <a:gs pos="0">
              <a:schemeClr val="accent5">
                <a:hueOff val="0"/>
                <a:satOff val="0"/>
                <a:lumOff val="0"/>
                <a:alphaOff val="0"/>
                <a:tint val="96000"/>
                <a:lumMod val="104000"/>
              </a:schemeClr>
            </a:gs>
            <a:gs pos="100000">
              <a:schemeClr val="accent5">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fr-FR" sz="1700" kern="1200" dirty="0">
              <a:solidFill>
                <a:schemeClr val="tx1"/>
              </a:solidFill>
              <a:latin typeface="Arial" panose="020B0604020202020204" pitchFamily="34" charset="0"/>
              <a:cs typeface="Arial" panose="020B0604020202020204" pitchFamily="34" charset="0"/>
            </a:rPr>
            <a:t>Être mandaté par la CGT (avoir des statuts à jour), si nous sommes absent de l’entreprise</a:t>
          </a:r>
          <a:endParaRPr lang="en-US" sz="1700" kern="1200" dirty="0">
            <a:solidFill>
              <a:schemeClr val="tx1"/>
            </a:solidFill>
            <a:latin typeface="Arial" panose="020B0604020202020204" pitchFamily="34" charset="0"/>
            <a:cs typeface="Arial" panose="020B0604020202020204" pitchFamily="34" charset="0"/>
          </a:endParaRPr>
        </a:p>
      </dsp:txBody>
      <dsp:txXfrm>
        <a:off x="5151296" y="2043869"/>
        <a:ext cx="3815275" cy="114695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760C6F-8509-46E6-80C0-8F0E5B53438B}">
      <dsp:nvSpPr>
        <dsp:cNvPr id="0" name=""/>
        <dsp:cNvSpPr/>
      </dsp:nvSpPr>
      <dsp:spPr>
        <a:xfrm>
          <a:off x="0" y="1560"/>
          <a:ext cx="9590983"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819C8AD-0442-4966-A76F-DECE22FB4127}">
      <dsp:nvSpPr>
        <dsp:cNvPr id="0" name=""/>
        <dsp:cNvSpPr/>
      </dsp:nvSpPr>
      <dsp:spPr>
        <a:xfrm>
          <a:off x="0" y="1560"/>
          <a:ext cx="9590983" cy="10639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fr-FR" sz="2000" i="1" kern="1200" dirty="0">
              <a:latin typeface="Arial" panose="020B0604020202020204" pitchFamily="34" charset="0"/>
              <a:cs typeface="Arial" panose="020B0604020202020204" pitchFamily="34" charset="0"/>
            </a:rPr>
            <a:t>« Les OS signataires du PAP pourront organiser une heure d’information syndicale et d’appel à candidature avant la limite de dépôt des liste (une semaine avant si possible) » </a:t>
          </a:r>
          <a:endParaRPr lang="en-US" sz="2000" kern="1200" dirty="0">
            <a:latin typeface="Arial" panose="020B0604020202020204" pitchFamily="34" charset="0"/>
            <a:cs typeface="Arial" panose="020B0604020202020204" pitchFamily="34" charset="0"/>
          </a:endParaRPr>
        </a:p>
      </dsp:txBody>
      <dsp:txXfrm>
        <a:off x="0" y="1560"/>
        <a:ext cx="9590983" cy="1063959"/>
      </dsp:txXfrm>
    </dsp:sp>
    <dsp:sp modelId="{73E91D15-6A13-45CD-A334-799ED041CAB8}">
      <dsp:nvSpPr>
        <dsp:cNvPr id="0" name=""/>
        <dsp:cNvSpPr/>
      </dsp:nvSpPr>
      <dsp:spPr>
        <a:xfrm>
          <a:off x="0" y="1065519"/>
          <a:ext cx="9590983"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839D395-4CB9-49DD-B92F-85D22ECB1B7A}">
      <dsp:nvSpPr>
        <dsp:cNvPr id="0" name=""/>
        <dsp:cNvSpPr/>
      </dsp:nvSpPr>
      <dsp:spPr>
        <a:xfrm>
          <a:off x="0" y="1065519"/>
          <a:ext cx="9590983" cy="10639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fr-FR" sz="2000" i="1" kern="1200" dirty="0">
              <a:latin typeface="Arial" panose="020B0604020202020204" pitchFamily="34" charset="0"/>
              <a:cs typeface="Arial" panose="020B0604020202020204" pitchFamily="34" charset="0"/>
            </a:rPr>
            <a:t>« L’employeur s’engage à afficher dès réception l’appel à candidature avant la limite de dépôt des listes (1 semaine avant si possible) » </a:t>
          </a:r>
          <a:endParaRPr lang="en-US" sz="2000" kern="1200" dirty="0">
            <a:latin typeface="Arial" panose="020B0604020202020204" pitchFamily="34" charset="0"/>
            <a:cs typeface="Arial" panose="020B0604020202020204" pitchFamily="34" charset="0"/>
          </a:endParaRPr>
        </a:p>
      </dsp:txBody>
      <dsp:txXfrm>
        <a:off x="0" y="1065519"/>
        <a:ext cx="9590983" cy="1063959"/>
      </dsp:txXfrm>
    </dsp:sp>
    <dsp:sp modelId="{59B69CAA-00F5-4497-A576-48DD42E18F66}">
      <dsp:nvSpPr>
        <dsp:cNvPr id="0" name=""/>
        <dsp:cNvSpPr/>
      </dsp:nvSpPr>
      <dsp:spPr>
        <a:xfrm>
          <a:off x="0" y="2129478"/>
          <a:ext cx="9590983"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439CF74-E62A-4E41-895B-B383926D394C}">
      <dsp:nvSpPr>
        <dsp:cNvPr id="0" name=""/>
        <dsp:cNvSpPr/>
      </dsp:nvSpPr>
      <dsp:spPr>
        <a:xfrm>
          <a:off x="0" y="2129478"/>
          <a:ext cx="9590983" cy="10639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fr-FR" sz="2000" i="1" kern="1200" dirty="0">
              <a:latin typeface="Arial" panose="020B0604020202020204" pitchFamily="34" charset="0"/>
              <a:cs typeface="Arial" panose="020B0604020202020204" pitchFamily="34" charset="0"/>
            </a:rPr>
            <a:t>« Les professions de foi des listes déposées seront affichées dès réception et diffusées par mail à l’ensemble des salariés, imprimées et jointes au matériel de correspondance le jour du vote » </a:t>
          </a:r>
          <a:endParaRPr lang="en-US" sz="2000" kern="1200" dirty="0">
            <a:latin typeface="Arial" panose="020B0604020202020204" pitchFamily="34" charset="0"/>
            <a:cs typeface="Arial" panose="020B0604020202020204" pitchFamily="34" charset="0"/>
          </a:endParaRPr>
        </a:p>
      </dsp:txBody>
      <dsp:txXfrm>
        <a:off x="0" y="2129478"/>
        <a:ext cx="9590983" cy="106395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3D9F6F-5C84-4A65-92D8-D3DFC9EB5110}">
      <dsp:nvSpPr>
        <dsp:cNvPr id="0" name=""/>
        <dsp:cNvSpPr/>
      </dsp:nvSpPr>
      <dsp:spPr>
        <a:xfrm>
          <a:off x="0" y="1404"/>
          <a:ext cx="2808563" cy="1685138"/>
        </a:xfrm>
        <a:prstGeom prst="rect">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fr-FR" sz="1600" kern="1200" dirty="0">
              <a:solidFill>
                <a:schemeClr val="tx1"/>
              </a:solidFill>
              <a:latin typeface="Arial" panose="020B0604020202020204" pitchFamily="34" charset="0"/>
              <a:cs typeface="Arial" panose="020B0604020202020204" pitchFamily="34" charset="0"/>
            </a:rPr>
            <a:t>Qui peut être candidat (en fonction de la présence ou non de la CGT être vigilant pour le futur DS) </a:t>
          </a:r>
          <a:endParaRPr lang="en-US" sz="1600" kern="1200" dirty="0">
            <a:solidFill>
              <a:schemeClr val="tx1"/>
            </a:solidFill>
            <a:latin typeface="Arial" panose="020B0604020202020204" pitchFamily="34" charset="0"/>
            <a:cs typeface="Arial" panose="020B0604020202020204" pitchFamily="34" charset="0"/>
          </a:endParaRPr>
        </a:p>
      </dsp:txBody>
      <dsp:txXfrm>
        <a:off x="0" y="1404"/>
        <a:ext cx="2808563" cy="1685138"/>
      </dsp:txXfrm>
    </dsp:sp>
    <dsp:sp modelId="{F17BA442-CE72-4578-9283-FBEE404EDB84}">
      <dsp:nvSpPr>
        <dsp:cNvPr id="0" name=""/>
        <dsp:cNvSpPr/>
      </dsp:nvSpPr>
      <dsp:spPr>
        <a:xfrm>
          <a:off x="3089420" y="1404"/>
          <a:ext cx="2808563" cy="1685138"/>
        </a:xfrm>
        <a:prstGeom prst="rect">
          <a:avLst/>
        </a:prstGeom>
        <a:gradFill rotWithShape="0">
          <a:gsLst>
            <a:gs pos="0">
              <a:schemeClr val="accent3">
                <a:hueOff val="0"/>
                <a:satOff val="0"/>
                <a:lumOff val="0"/>
                <a:alphaOff val="0"/>
                <a:tint val="96000"/>
                <a:lumMod val="104000"/>
              </a:schemeClr>
            </a:gs>
            <a:gs pos="100000">
              <a:schemeClr val="accent3">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fr-FR" sz="1600" kern="1200" dirty="0">
              <a:solidFill>
                <a:schemeClr val="tx1"/>
              </a:solidFill>
              <a:latin typeface="Arial" panose="020B0604020202020204" pitchFamily="34" charset="0"/>
              <a:cs typeface="Arial" panose="020B0604020202020204" pitchFamily="34" charset="0"/>
            </a:rPr>
            <a:t>C’est le syndicat après validation par les syndiqués qui dépose la liste  </a:t>
          </a:r>
          <a:endParaRPr lang="en-US" sz="1600" kern="1200" dirty="0">
            <a:solidFill>
              <a:schemeClr val="tx1"/>
            </a:solidFill>
            <a:latin typeface="Arial" panose="020B0604020202020204" pitchFamily="34" charset="0"/>
            <a:cs typeface="Arial" panose="020B0604020202020204" pitchFamily="34" charset="0"/>
          </a:endParaRPr>
        </a:p>
      </dsp:txBody>
      <dsp:txXfrm>
        <a:off x="3089420" y="1404"/>
        <a:ext cx="2808563" cy="1685138"/>
      </dsp:txXfrm>
    </dsp:sp>
    <dsp:sp modelId="{9834DCAE-0C00-4EFD-843B-A76780C5C28B}">
      <dsp:nvSpPr>
        <dsp:cNvPr id="0" name=""/>
        <dsp:cNvSpPr/>
      </dsp:nvSpPr>
      <dsp:spPr>
        <a:xfrm>
          <a:off x="6178840" y="1404"/>
          <a:ext cx="2808563" cy="1685138"/>
        </a:xfrm>
        <a:prstGeom prst="rect">
          <a:avLst/>
        </a:prstGeom>
        <a:gradFill rotWithShape="0">
          <a:gsLst>
            <a:gs pos="0">
              <a:schemeClr val="accent4">
                <a:hueOff val="0"/>
                <a:satOff val="0"/>
                <a:lumOff val="0"/>
                <a:alphaOff val="0"/>
                <a:tint val="96000"/>
                <a:lumMod val="104000"/>
              </a:schemeClr>
            </a:gs>
            <a:gs pos="100000">
              <a:schemeClr val="accent4">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fr-FR" sz="1900" kern="1200" dirty="0">
              <a:solidFill>
                <a:schemeClr val="tx1"/>
              </a:solidFill>
              <a:latin typeface="Arial" panose="020B0604020202020204" pitchFamily="34" charset="0"/>
              <a:cs typeface="Arial" panose="020B0604020202020204" pitchFamily="34" charset="0"/>
            </a:rPr>
            <a:t>Modalités ( en main propre, en LRAR et/ ou mail avec AR  copie DREETS, UL, UD, FD  </a:t>
          </a:r>
          <a:endParaRPr lang="en-US" sz="1900" kern="1200" dirty="0">
            <a:solidFill>
              <a:schemeClr val="tx1"/>
            </a:solidFill>
            <a:latin typeface="Arial" panose="020B0604020202020204" pitchFamily="34" charset="0"/>
            <a:cs typeface="Arial" panose="020B0604020202020204" pitchFamily="34" charset="0"/>
          </a:endParaRPr>
        </a:p>
      </dsp:txBody>
      <dsp:txXfrm>
        <a:off x="6178840" y="1404"/>
        <a:ext cx="2808563" cy="1685138"/>
      </dsp:txXfrm>
    </dsp:sp>
    <dsp:sp modelId="{FFB5C40A-A3B3-4BFE-9C08-6F1A018792BB}">
      <dsp:nvSpPr>
        <dsp:cNvPr id="0" name=""/>
        <dsp:cNvSpPr/>
      </dsp:nvSpPr>
      <dsp:spPr>
        <a:xfrm>
          <a:off x="0" y="1967398"/>
          <a:ext cx="2808563" cy="1685138"/>
        </a:xfrm>
        <a:prstGeom prst="rect">
          <a:avLst/>
        </a:prstGeom>
        <a:gradFill rotWithShape="0">
          <a:gsLst>
            <a:gs pos="0">
              <a:schemeClr val="accent5">
                <a:hueOff val="0"/>
                <a:satOff val="0"/>
                <a:lumOff val="0"/>
                <a:alphaOff val="0"/>
                <a:tint val="96000"/>
                <a:lumMod val="104000"/>
              </a:schemeClr>
            </a:gs>
            <a:gs pos="100000">
              <a:schemeClr val="accent5">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fr-FR" sz="1900" kern="1200" dirty="0">
              <a:solidFill>
                <a:schemeClr val="tx1"/>
              </a:solidFill>
              <a:latin typeface="Arial" panose="020B0604020202020204" pitchFamily="34" charset="0"/>
              <a:cs typeface="Arial" panose="020B0604020202020204" pitchFamily="34" charset="0"/>
            </a:rPr>
            <a:t>Composition (Représentation équilibrée des femmes et des hommes, Alternance femme / homme)</a:t>
          </a:r>
          <a:endParaRPr lang="en-US" sz="1900" kern="1200" dirty="0">
            <a:solidFill>
              <a:schemeClr val="tx1"/>
            </a:solidFill>
            <a:latin typeface="Arial" panose="020B0604020202020204" pitchFamily="34" charset="0"/>
            <a:cs typeface="Arial" panose="020B0604020202020204" pitchFamily="34" charset="0"/>
          </a:endParaRPr>
        </a:p>
      </dsp:txBody>
      <dsp:txXfrm>
        <a:off x="0" y="1967398"/>
        <a:ext cx="2808563" cy="1685138"/>
      </dsp:txXfrm>
    </dsp:sp>
    <dsp:sp modelId="{EAACEB09-11FA-4DA0-A1B6-4618439D3A5B}">
      <dsp:nvSpPr>
        <dsp:cNvPr id="0" name=""/>
        <dsp:cNvSpPr/>
      </dsp:nvSpPr>
      <dsp:spPr>
        <a:xfrm>
          <a:off x="3089420" y="1967398"/>
          <a:ext cx="2808563" cy="1685138"/>
        </a:xfrm>
        <a:prstGeom prst="rect">
          <a:avLst/>
        </a:prstGeom>
        <a:gradFill rotWithShape="0">
          <a:gsLst>
            <a:gs pos="0">
              <a:schemeClr val="accent6">
                <a:hueOff val="0"/>
                <a:satOff val="0"/>
                <a:lumOff val="0"/>
                <a:alphaOff val="0"/>
                <a:tint val="96000"/>
                <a:lumMod val="104000"/>
              </a:schemeClr>
            </a:gs>
            <a:gs pos="100000">
              <a:schemeClr val="accent6">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fr-FR" sz="1900" kern="1200" dirty="0">
              <a:solidFill>
                <a:schemeClr val="tx1"/>
              </a:solidFill>
              <a:latin typeface="Arial" panose="020B0604020202020204" pitchFamily="34" charset="0"/>
              <a:cs typeface="Arial" panose="020B0604020202020204" pitchFamily="34" charset="0"/>
            </a:rPr>
            <a:t>Liste complète, incomplète</a:t>
          </a:r>
          <a:endParaRPr lang="en-US" sz="1900" kern="1200" dirty="0">
            <a:solidFill>
              <a:schemeClr val="tx1"/>
            </a:solidFill>
            <a:latin typeface="Arial" panose="020B0604020202020204" pitchFamily="34" charset="0"/>
            <a:cs typeface="Arial" panose="020B0604020202020204" pitchFamily="34" charset="0"/>
          </a:endParaRPr>
        </a:p>
      </dsp:txBody>
      <dsp:txXfrm>
        <a:off x="3089420" y="1967398"/>
        <a:ext cx="2808563" cy="1685138"/>
      </dsp:txXfrm>
    </dsp:sp>
    <dsp:sp modelId="{B778DCE0-F575-4CF2-9E7A-0E353ABB7500}">
      <dsp:nvSpPr>
        <dsp:cNvPr id="0" name=""/>
        <dsp:cNvSpPr/>
      </dsp:nvSpPr>
      <dsp:spPr>
        <a:xfrm>
          <a:off x="6178840" y="1967398"/>
          <a:ext cx="2808563" cy="1685138"/>
        </a:xfrm>
        <a:prstGeom prst="rect">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fr-FR" sz="1900" kern="1200" dirty="0">
              <a:solidFill>
                <a:schemeClr val="tx1"/>
              </a:solidFill>
              <a:latin typeface="Arial" panose="020B0604020202020204" pitchFamily="34" charset="0"/>
              <a:cs typeface="Arial" panose="020B0604020202020204" pitchFamily="34" charset="0"/>
            </a:rPr>
            <a:t>Contentieux </a:t>
          </a:r>
          <a:endParaRPr lang="en-US" sz="1900" kern="1200" dirty="0">
            <a:solidFill>
              <a:schemeClr val="tx1"/>
            </a:solidFill>
            <a:latin typeface="Arial" panose="020B0604020202020204" pitchFamily="34" charset="0"/>
            <a:cs typeface="Arial" panose="020B0604020202020204" pitchFamily="34" charset="0"/>
          </a:endParaRPr>
        </a:p>
      </dsp:txBody>
      <dsp:txXfrm>
        <a:off x="6178840" y="1967398"/>
        <a:ext cx="2808563" cy="1685138"/>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56FC35-08DA-4C83-99B3-F759EB8295AF}" type="datetimeFigureOut">
              <a:rPr lang="fr-FR" smtClean="0"/>
              <a:t>25/08/2023</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1717FD-BC0D-4EB6-A72F-DDFF4910D178}" type="slidenum">
              <a:rPr lang="fr-FR" smtClean="0"/>
              <a:t>‹N°›</a:t>
            </a:fld>
            <a:endParaRPr lang="fr-FR" dirty="0"/>
          </a:p>
        </p:txBody>
      </p:sp>
    </p:spTree>
    <p:extLst>
      <p:ext uri="{BB962C8B-B14F-4D97-AF65-F5344CB8AC3E}">
        <p14:creationId xmlns:p14="http://schemas.microsoft.com/office/powerpoint/2010/main" val="21954927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Espace Vie Syndicale, pole orga et développement 2023</a:t>
            </a:r>
          </a:p>
        </p:txBody>
      </p:sp>
      <p:sp>
        <p:nvSpPr>
          <p:cNvPr id="4" name="Espace réservé du numéro de diapositive 3"/>
          <p:cNvSpPr>
            <a:spLocks noGrp="1"/>
          </p:cNvSpPr>
          <p:nvPr>
            <p:ph type="sldNum" sz="quarter" idx="5"/>
          </p:nvPr>
        </p:nvSpPr>
        <p:spPr/>
        <p:txBody>
          <a:bodyPr/>
          <a:lstStyle/>
          <a:p>
            <a:fld id="{D61717FD-BC0D-4EB6-A72F-DDFF4910D178}" type="slidenum">
              <a:rPr lang="fr-FR" smtClean="0"/>
              <a:t>3</a:t>
            </a:fld>
            <a:endParaRPr lang="fr-FR" dirty="0"/>
          </a:p>
        </p:txBody>
      </p:sp>
    </p:spTree>
    <p:extLst>
      <p:ext uri="{BB962C8B-B14F-4D97-AF65-F5344CB8AC3E}">
        <p14:creationId xmlns:p14="http://schemas.microsoft.com/office/powerpoint/2010/main" val="39653777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D61717FD-BC0D-4EB6-A72F-DDFF4910D178}" type="slidenum">
              <a:rPr lang="fr-FR" smtClean="0"/>
              <a:t>25</a:t>
            </a:fld>
            <a:endParaRPr lang="fr-FR" dirty="0"/>
          </a:p>
        </p:txBody>
      </p:sp>
    </p:spTree>
    <p:extLst>
      <p:ext uri="{BB962C8B-B14F-4D97-AF65-F5344CB8AC3E}">
        <p14:creationId xmlns:p14="http://schemas.microsoft.com/office/powerpoint/2010/main" val="13228415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Démarche démocratique pour la désignation de nos candidats Les candidats titulaires et suppléants aux diverses élections sont proposés au vote des syndiqués CGT avant toute désignation officielle. Les listes sont adressées ou déposées à l’employeur, en général à la date prévue par le protocole. Une liste par collège pour les délégués du personnel ou le comité d’entreprise ou la délégation unique et une liste électorale pour les titulaires et pour les suppléants. C’est le syndicat qui a négocié le protocole (syndicat d’entreprise, professionnel, local, UL ou UD) qui envoie les listes de candidats.</a:t>
            </a:r>
          </a:p>
        </p:txBody>
      </p:sp>
      <p:sp>
        <p:nvSpPr>
          <p:cNvPr id="4" name="Espace réservé du numéro de diapositive 3"/>
          <p:cNvSpPr>
            <a:spLocks noGrp="1"/>
          </p:cNvSpPr>
          <p:nvPr>
            <p:ph type="sldNum" sz="quarter" idx="5"/>
          </p:nvPr>
        </p:nvSpPr>
        <p:spPr/>
        <p:txBody>
          <a:bodyPr/>
          <a:lstStyle/>
          <a:p>
            <a:fld id="{D61717FD-BC0D-4EB6-A72F-DDFF4910D178}" type="slidenum">
              <a:rPr lang="fr-FR" smtClean="0"/>
              <a:t>26</a:t>
            </a:fld>
            <a:endParaRPr lang="fr-FR" dirty="0"/>
          </a:p>
        </p:txBody>
      </p:sp>
    </p:spTree>
    <p:extLst>
      <p:ext uri="{BB962C8B-B14F-4D97-AF65-F5344CB8AC3E}">
        <p14:creationId xmlns:p14="http://schemas.microsoft.com/office/powerpoint/2010/main" val="4286202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D61717FD-BC0D-4EB6-A72F-DDFF4910D178}" type="slidenum">
              <a:rPr lang="fr-FR" smtClean="0"/>
              <a:t>27</a:t>
            </a:fld>
            <a:endParaRPr lang="fr-FR" dirty="0"/>
          </a:p>
        </p:txBody>
      </p:sp>
    </p:spTree>
    <p:extLst>
      <p:ext uri="{BB962C8B-B14F-4D97-AF65-F5344CB8AC3E}">
        <p14:creationId xmlns:p14="http://schemas.microsoft.com/office/powerpoint/2010/main" val="17898439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Ce sont les résultats du premier tour qui permettent : • De mesurer la représentativité des syndicats dans l’entreprise ou l’établissement et leur capacité à négocier des accords collectifs (s’ils représentent au moins 10% des voix et remplissent les sept critères énoncés à l’article L.2121-1), • De fixer la liste des candidats titulaires et suppléants qui ont remporté au moins 10% des voix. C’est parmi eux que pourront être désignés le ou les délégués syndicaux.</a:t>
            </a:r>
          </a:p>
        </p:txBody>
      </p:sp>
      <p:sp>
        <p:nvSpPr>
          <p:cNvPr id="4" name="Espace réservé du numéro de diapositive 3"/>
          <p:cNvSpPr>
            <a:spLocks noGrp="1"/>
          </p:cNvSpPr>
          <p:nvPr>
            <p:ph type="sldNum" sz="quarter" idx="5"/>
          </p:nvPr>
        </p:nvSpPr>
        <p:spPr/>
        <p:txBody>
          <a:bodyPr/>
          <a:lstStyle/>
          <a:p>
            <a:fld id="{D61717FD-BC0D-4EB6-A72F-DDFF4910D178}" type="slidenum">
              <a:rPr lang="fr-FR" smtClean="0"/>
              <a:t>28</a:t>
            </a:fld>
            <a:endParaRPr lang="fr-FR" dirty="0"/>
          </a:p>
        </p:txBody>
      </p:sp>
    </p:spTree>
    <p:extLst>
      <p:ext uri="{BB962C8B-B14F-4D97-AF65-F5344CB8AC3E}">
        <p14:creationId xmlns:p14="http://schemas.microsoft.com/office/powerpoint/2010/main" val="28382978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L’effectif à prendre compte doit se mesurer sur 12 mois consécutifs avec tous les salariés  </a:t>
            </a:r>
          </a:p>
        </p:txBody>
      </p:sp>
      <p:sp>
        <p:nvSpPr>
          <p:cNvPr id="4" name="Espace réservé du numéro de diapositive 3"/>
          <p:cNvSpPr>
            <a:spLocks noGrp="1"/>
          </p:cNvSpPr>
          <p:nvPr>
            <p:ph type="sldNum" sz="quarter" idx="5"/>
          </p:nvPr>
        </p:nvSpPr>
        <p:spPr/>
        <p:txBody>
          <a:bodyPr/>
          <a:lstStyle/>
          <a:p>
            <a:fld id="{D61717FD-BC0D-4EB6-A72F-DDFF4910D178}" type="slidenum">
              <a:rPr lang="fr-FR" smtClean="0"/>
              <a:t>4</a:t>
            </a:fld>
            <a:endParaRPr lang="fr-FR" dirty="0"/>
          </a:p>
        </p:txBody>
      </p:sp>
    </p:spTree>
    <p:extLst>
      <p:ext uri="{BB962C8B-B14F-4D97-AF65-F5344CB8AC3E}">
        <p14:creationId xmlns:p14="http://schemas.microsoft.com/office/powerpoint/2010/main" val="39290824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Un syndicat peut prendre l’initiative de demander cette organisation . Selon une circulaire ministérielle15, seuls les syndicats habilités à négocier le protocole d’accord préélectoral et à présenter des candidats au 1er tour peuvent demander à l’employeur de déclencher le processus électoral. Cependant, cette restriction n’est pas écrite dans la loi et la jurisprudence ne s’est pas prononcée sur ce point. L’employeur est tenu d’engager la procédure d’organisation des élections dans le mois suivant la réception de la demande. Un salarié peut aussi demander la tenue des élections. Dans ce cas, l’employeur est également tenu d’engager la procédure des élections dans le mois suivant la réception de la demande. Il existe alors un système de protection de ce salarié : il ne pourra être licencié sans autorisation préalable de l’inspection du travail, pendant 6 mois à compter de l’envoi à l’employeur de la lettre recommandée par laquelle une organisation syndicale a, la première, demandé ou accepté qu’il soit procédé à des élections. Afin de protéger au mieux les salariés, il est préférable que ce soit une organisation syndicale qui prenne l’initiative de faire la demande. Dans le cas où un salarié a tout de même effectué cette demande auprès de l’employeur de façon individuelle, il est important d’écrire au plus vite un courrier recommandé à l’employeur reprenant cette demande au nom de l’organisation syndicale.</a:t>
            </a:r>
          </a:p>
        </p:txBody>
      </p:sp>
      <p:sp>
        <p:nvSpPr>
          <p:cNvPr id="4" name="Espace réservé du numéro de diapositive 3"/>
          <p:cNvSpPr>
            <a:spLocks noGrp="1"/>
          </p:cNvSpPr>
          <p:nvPr>
            <p:ph type="sldNum" sz="quarter" idx="5"/>
          </p:nvPr>
        </p:nvSpPr>
        <p:spPr/>
        <p:txBody>
          <a:bodyPr/>
          <a:lstStyle/>
          <a:p>
            <a:fld id="{D61717FD-BC0D-4EB6-A72F-DDFF4910D178}" type="slidenum">
              <a:rPr lang="fr-FR" smtClean="0"/>
              <a:t>5</a:t>
            </a:fld>
            <a:endParaRPr lang="fr-FR" dirty="0"/>
          </a:p>
        </p:txBody>
      </p:sp>
    </p:spTree>
    <p:extLst>
      <p:ext uri="{BB962C8B-B14F-4D97-AF65-F5344CB8AC3E}">
        <p14:creationId xmlns:p14="http://schemas.microsoft.com/office/powerpoint/2010/main" val="6425879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S’agissant d’une première élection, l’intervention, l’expérience, l’appui du syndicat professionnel local, de l’union départementale ou de l’union locale sont des plus nécessaires. Cela revêt une importance particulière pour toute la CGT car, à travers les élections et notamment la négociation du protocole préélectoral, il s’agit d’« implanter la CGT où nous sommes absents, dans les lieux de travail sans syndicat CGT, dans les catégories et collèges sans syndiqué-e-s. L’objectif est de mettre en place partout des dispositifs militants afin d’y implanter la CGT » (Extrait de la résolution n°3 du 50ième congrès). </a:t>
            </a:r>
          </a:p>
        </p:txBody>
      </p:sp>
      <p:sp>
        <p:nvSpPr>
          <p:cNvPr id="4" name="Espace réservé du numéro de diapositive 3"/>
          <p:cNvSpPr>
            <a:spLocks noGrp="1"/>
          </p:cNvSpPr>
          <p:nvPr>
            <p:ph type="sldNum" sz="quarter" idx="5"/>
          </p:nvPr>
        </p:nvSpPr>
        <p:spPr/>
        <p:txBody>
          <a:bodyPr/>
          <a:lstStyle/>
          <a:p>
            <a:fld id="{D61717FD-BC0D-4EB6-A72F-DDFF4910D178}" type="slidenum">
              <a:rPr lang="fr-FR" smtClean="0"/>
              <a:t>6</a:t>
            </a:fld>
            <a:endParaRPr lang="fr-FR" dirty="0"/>
          </a:p>
        </p:txBody>
      </p:sp>
    </p:spTree>
    <p:extLst>
      <p:ext uri="{BB962C8B-B14F-4D97-AF65-F5344CB8AC3E}">
        <p14:creationId xmlns:p14="http://schemas.microsoft.com/office/powerpoint/2010/main" val="28501772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a:solidFill>
                  <a:srgbClr val="333333"/>
                </a:solidFill>
                <a:effectLst/>
                <a:latin typeface="PT Sans" panose="020B0503020203020204" pitchFamily="34" charset="0"/>
                <a:ea typeface="PT Sans" panose="020B0503020203020204" pitchFamily="34" charset="0"/>
                <a:cs typeface="PT Sans" panose="020B0503020203020204" pitchFamily="34" charset="0"/>
              </a:rPr>
              <a:t>Les organisations syndicales reconnues représentatives dans l'entreprise ou l'établissement, celles ayant constitué une section syndicale dans l'entreprise ou l'établissement, ainsi que les syndicats affiliés à une organisation syndicale représentative au niveau national et interprofessionnel y sont également invités par courrier.</a:t>
            </a:r>
            <a:endParaRPr lang="fr-FR" sz="1200" dirty="0">
              <a:effectLst/>
              <a:latin typeface="Times New Roman" panose="02020603050405020304" pitchFamily="18" charset="0"/>
              <a:ea typeface="Times New Roman" panose="02020603050405020304" pitchFamily="18" charset="0"/>
            </a:endParaRPr>
          </a:p>
          <a:p>
            <a:endParaRPr lang="fr-FR" dirty="0"/>
          </a:p>
        </p:txBody>
      </p:sp>
      <p:sp>
        <p:nvSpPr>
          <p:cNvPr id="4" name="Espace réservé du numéro de diapositive 3"/>
          <p:cNvSpPr>
            <a:spLocks noGrp="1"/>
          </p:cNvSpPr>
          <p:nvPr>
            <p:ph type="sldNum" sz="quarter" idx="5"/>
          </p:nvPr>
        </p:nvSpPr>
        <p:spPr/>
        <p:txBody>
          <a:bodyPr/>
          <a:lstStyle/>
          <a:p>
            <a:fld id="{D61717FD-BC0D-4EB6-A72F-DDFF4910D178}" type="slidenum">
              <a:rPr lang="fr-FR" smtClean="0"/>
              <a:t>7</a:t>
            </a:fld>
            <a:endParaRPr lang="fr-FR" dirty="0"/>
          </a:p>
        </p:txBody>
      </p:sp>
    </p:spTree>
    <p:extLst>
      <p:ext uri="{BB962C8B-B14F-4D97-AF65-F5344CB8AC3E}">
        <p14:creationId xmlns:p14="http://schemas.microsoft.com/office/powerpoint/2010/main" val="6989599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La délégation CGT devant négocier s’organise en fonction des besoins. Les camarades sont en principe mandatés par une organisation CGT légalement constituée, c’est-à-dire ayant des statuts à jour et déposés, et dont le champ professionnel ou interprofessionnel et territorial couvre bien le champ de la négociation. Le mandaté peut être par exemple, pour un syndicat d’entreprise constitué, l’un de ses représentants. S’il s’agit d’un protocole de groupe ou national, ce sera la structure CGT correspondante qui devra être à l’origine du mandat. Dans le cas d’une base nouvelle, l’union locale ou l’union professionnelle pourra participer ou conduire la négociation. </a:t>
            </a:r>
          </a:p>
        </p:txBody>
      </p:sp>
      <p:sp>
        <p:nvSpPr>
          <p:cNvPr id="4" name="Espace réservé du numéro de diapositive 3"/>
          <p:cNvSpPr>
            <a:spLocks noGrp="1"/>
          </p:cNvSpPr>
          <p:nvPr>
            <p:ph type="sldNum" sz="quarter" idx="5"/>
          </p:nvPr>
        </p:nvSpPr>
        <p:spPr/>
        <p:txBody>
          <a:bodyPr/>
          <a:lstStyle/>
          <a:p>
            <a:fld id="{D61717FD-BC0D-4EB6-A72F-DDFF4910D178}" type="slidenum">
              <a:rPr lang="fr-FR" smtClean="0"/>
              <a:t>8</a:t>
            </a:fld>
            <a:endParaRPr lang="fr-FR" dirty="0"/>
          </a:p>
        </p:txBody>
      </p:sp>
    </p:spTree>
    <p:extLst>
      <p:ext uri="{BB962C8B-B14F-4D97-AF65-F5344CB8AC3E}">
        <p14:creationId xmlns:p14="http://schemas.microsoft.com/office/powerpoint/2010/main" val="13572945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5. Modification de l’électorat et de l’éligibilité Les effectifs à prendre en compte sont calculés conformément à l’article L.1111-2 : « Pour la mise en œuvre des dispositions du présent code, les effectifs de l'entreprise sont calculés conformément aux dispositions suivantes : 1° Les salariés titulaires d'un contrat de travail à durée indéterminée à temps plein et les travailleurs à domicile sont pris intégralement en compte dans l'effectif de l'entreprise ; 2° Les salariés titulaires d'un contrat de travail à durée déterminée, les salariés titulaires d'un contrat de travail intermittent, les salariés mis à la disposition de l'entreprise par une entreprise extérieure, qui sont présents dans les locaux de l'entreprise utilisatrice et y travaillent depuis au 4 Articles L.2314-20 (DP) et L.2324-18 (CE). 5 Article L.2122-1 : pour mesurer la représentativité, il faut en effet s’attacher à vérifier qu’au moins 10% des suffrages exprimés au premier tour des élections sont atteints, quel que soit le nombre de votants, donc avec ou sans quorum. 7 moins un an, ainsi que les salariés temporaires, sont pris en compte dans l'effectif de l'entreprise à due proportion de leur temps de présence au cours des douze mois précédents. Toutefois, les salariés titulaires d'un contrat de travail à durée déterminée et les salariés mis à disposition par une entreprise extérieure, y compris les salariés temporaires, sont exclus du décompte des effectifs lorsqu'ils remplacent un salarié absent ou dont le contrat de travail est suspendu, notamment du fait d'un congé de maternité, d'un congé d'adoption ou d'un congé parental d'éducation ; 3° Les salariés à temps partiel, quelle que soit la nature de leur contrat de travail, sont pris en compte en divisant la somme totale des horaires inscrits dans leurs contrats de travail par la durée légale ou la durée conventionnelle du travail. » . </a:t>
            </a:r>
          </a:p>
        </p:txBody>
      </p:sp>
      <p:sp>
        <p:nvSpPr>
          <p:cNvPr id="4" name="Espace réservé du numéro de diapositive 3"/>
          <p:cNvSpPr>
            <a:spLocks noGrp="1"/>
          </p:cNvSpPr>
          <p:nvPr>
            <p:ph type="sldNum" sz="quarter" idx="5"/>
          </p:nvPr>
        </p:nvSpPr>
        <p:spPr/>
        <p:txBody>
          <a:bodyPr/>
          <a:lstStyle/>
          <a:p>
            <a:fld id="{D61717FD-BC0D-4EB6-A72F-DDFF4910D178}" type="slidenum">
              <a:rPr lang="fr-FR" smtClean="0"/>
              <a:t>9</a:t>
            </a:fld>
            <a:endParaRPr lang="fr-FR" dirty="0"/>
          </a:p>
        </p:txBody>
      </p:sp>
    </p:spTree>
    <p:extLst>
      <p:ext uri="{BB962C8B-B14F-4D97-AF65-F5344CB8AC3E}">
        <p14:creationId xmlns:p14="http://schemas.microsoft.com/office/powerpoint/2010/main" val="6356739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Il peut s’agir d’un renouvellement, en principe les élections ont lieu tous les quatre ans et à la même date pour les délégués du personnel et les membres du comité d’entreprise1 . Cette durée des mandats est un grave problème car avec le turn-over qui existe dans les entreprises certains salariés ne pourront pas ou très peu, s’exprimer durant leur vie professionnelle, passant d’une entreprise à l’autre sans jamais être confrontés à des élections professionnelles. D’autre part, beaucoup de salariés craignent de s’engager si longtemps. De plus, les élus abandonnent en cours de mandat. Il faut donc tenter, par le biais d’accords collectifs de branche, de groupe ou d’entreprise, de réduire la durée du mandat à deux ou trois ans. Il doit s’agir impérativement d’un accord distinct du protocole préélectoral, car cet accord est soumis aux règles habituelles de la négociation collective, ce qui exclut la participation des organisations syndicales non représentatives.</a:t>
            </a:r>
          </a:p>
        </p:txBody>
      </p:sp>
      <p:sp>
        <p:nvSpPr>
          <p:cNvPr id="4" name="Espace réservé du numéro de diapositive 3"/>
          <p:cNvSpPr>
            <a:spLocks noGrp="1"/>
          </p:cNvSpPr>
          <p:nvPr>
            <p:ph type="sldNum" sz="quarter" idx="5"/>
          </p:nvPr>
        </p:nvSpPr>
        <p:spPr/>
        <p:txBody>
          <a:bodyPr/>
          <a:lstStyle/>
          <a:p>
            <a:fld id="{D61717FD-BC0D-4EB6-A72F-DDFF4910D178}" type="slidenum">
              <a:rPr lang="fr-FR" smtClean="0"/>
              <a:t>18</a:t>
            </a:fld>
            <a:endParaRPr lang="fr-FR" dirty="0"/>
          </a:p>
        </p:txBody>
      </p:sp>
    </p:spTree>
    <p:extLst>
      <p:ext uri="{BB962C8B-B14F-4D97-AF65-F5344CB8AC3E}">
        <p14:creationId xmlns:p14="http://schemas.microsoft.com/office/powerpoint/2010/main" val="27479022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D61717FD-BC0D-4EB6-A72F-DDFF4910D178}" type="slidenum">
              <a:rPr lang="fr-FR" smtClean="0"/>
              <a:t>20</a:t>
            </a:fld>
            <a:endParaRPr lang="fr-FR" dirty="0"/>
          </a:p>
        </p:txBody>
      </p:sp>
    </p:spTree>
    <p:extLst>
      <p:ext uri="{BB962C8B-B14F-4D97-AF65-F5344CB8AC3E}">
        <p14:creationId xmlns:p14="http://schemas.microsoft.com/office/powerpoint/2010/main" val="36751072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14C460E9-18E5-4273-AEC7-A51E0AA2DE9F}" type="datetime1">
              <a:rPr lang="fr-FR" smtClean="0"/>
              <a:t>25/08/2023</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0A85E55E-1BCE-4A2C-A616-3E8A8ACB1513}" type="slidenum">
              <a:rPr lang="fr-FR" smtClean="0"/>
              <a:t>‹N°›</a:t>
            </a:fld>
            <a:endParaRPr lang="fr-FR" dirty="0"/>
          </a:p>
        </p:txBody>
      </p:sp>
    </p:spTree>
    <p:extLst>
      <p:ext uri="{BB962C8B-B14F-4D97-AF65-F5344CB8AC3E}">
        <p14:creationId xmlns:p14="http://schemas.microsoft.com/office/powerpoint/2010/main" val="6869755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C371C16B-C799-4702-BD3B-5545839481BA}" type="datetime1">
              <a:rPr lang="fr-FR" smtClean="0"/>
              <a:t>25/08/2023</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A85E55E-1BCE-4A2C-A616-3E8A8ACB1513}" type="slidenum">
              <a:rPr lang="fr-FR" smtClean="0"/>
              <a:t>‹N°›</a:t>
            </a:fld>
            <a:endParaRPr lang="fr-FR" dirty="0"/>
          </a:p>
        </p:txBody>
      </p:sp>
    </p:spTree>
    <p:extLst>
      <p:ext uri="{BB962C8B-B14F-4D97-AF65-F5344CB8AC3E}">
        <p14:creationId xmlns:p14="http://schemas.microsoft.com/office/powerpoint/2010/main" val="41027376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2BBB10DB-3CBA-44C1-9D4A-596D7E6537DC}" type="datetime1">
              <a:rPr lang="fr-FR" smtClean="0"/>
              <a:t>25/08/2023</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A85E55E-1BCE-4A2C-A616-3E8A8ACB1513}" type="slidenum">
              <a:rPr lang="fr-FR" smtClean="0"/>
              <a:t>‹N°›</a:t>
            </a:fld>
            <a:endParaRPr lang="fr-FR"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2733372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Cliquez pour modifier les styles du texte du masque</a:t>
            </a:r>
          </a:p>
        </p:txBody>
      </p:sp>
      <p:sp>
        <p:nvSpPr>
          <p:cNvPr id="5" name="Date Placeholder 4"/>
          <p:cNvSpPr>
            <a:spLocks noGrp="1"/>
          </p:cNvSpPr>
          <p:nvPr>
            <p:ph type="dt" sz="half" idx="10"/>
          </p:nvPr>
        </p:nvSpPr>
        <p:spPr/>
        <p:txBody>
          <a:bodyPr/>
          <a:lstStyle/>
          <a:p>
            <a:fld id="{D7592348-9295-488A-9F72-3077B77C3570}" type="datetime1">
              <a:rPr lang="fr-FR" smtClean="0"/>
              <a:t>25/08/2023</a:t>
            </a:fld>
            <a:endParaRPr lang="fr-FR" dirty="0"/>
          </a:p>
        </p:txBody>
      </p:sp>
      <p:sp>
        <p:nvSpPr>
          <p:cNvPr id="6" name="Footer Placeholder 5"/>
          <p:cNvSpPr>
            <a:spLocks noGrp="1"/>
          </p:cNvSpPr>
          <p:nvPr>
            <p:ph type="ftr" sz="quarter" idx="11"/>
          </p:nvPr>
        </p:nvSpPr>
        <p:spPr/>
        <p:txBody>
          <a:bodyPr/>
          <a:lstStyle/>
          <a:p>
            <a:endParaRPr lang="fr-FR"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A85E55E-1BCE-4A2C-A616-3E8A8ACB1513}" type="slidenum">
              <a:rPr lang="fr-FR" smtClean="0"/>
              <a:t>‹N°›</a:t>
            </a:fld>
            <a:endParaRPr lang="fr-FR" dirty="0"/>
          </a:p>
        </p:txBody>
      </p:sp>
    </p:spTree>
    <p:extLst>
      <p:ext uri="{BB962C8B-B14F-4D97-AF65-F5344CB8AC3E}">
        <p14:creationId xmlns:p14="http://schemas.microsoft.com/office/powerpoint/2010/main" val="36829114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Cliquez pour modifier les styles du texte du masque</a:t>
            </a:r>
          </a:p>
        </p:txBody>
      </p:sp>
      <p:sp>
        <p:nvSpPr>
          <p:cNvPr id="5" name="Date Placeholder 4"/>
          <p:cNvSpPr>
            <a:spLocks noGrp="1"/>
          </p:cNvSpPr>
          <p:nvPr>
            <p:ph type="dt" sz="half" idx="10"/>
          </p:nvPr>
        </p:nvSpPr>
        <p:spPr/>
        <p:txBody>
          <a:bodyPr/>
          <a:lstStyle/>
          <a:p>
            <a:fld id="{19FF9F46-A07D-4738-9A01-DAB4B687F623}" type="datetime1">
              <a:rPr lang="fr-FR" smtClean="0"/>
              <a:t>25/08/2023</a:t>
            </a:fld>
            <a:endParaRPr lang="fr-FR" dirty="0"/>
          </a:p>
        </p:txBody>
      </p:sp>
      <p:sp>
        <p:nvSpPr>
          <p:cNvPr id="6" name="Footer Placeholder 5"/>
          <p:cNvSpPr>
            <a:spLocks noGrp="1"/>
          </p:cNvSpPr>
          <p:nvPr>
            <p:ph type="ftr" sz="quarter" idx="11"/>
          </p:nvPr>
        </p:nvSpPr>
        <p:spPr/>
        <p:txBody>
          <a:bodyPr/>
          <a:lstStyle/>
          <a:p>
            <a:endParaRPr lang="fr-FR"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A85E55E-1BCE-4A2C-A616-3E8A8ACB1513}" type="slidenum">
              <a:rPr lang="fr-FR" smtClean="0"/>
              <a:t>‹N°›</a:t>
            </a:fld>
            <a:endParaRPr lang="fr-FR"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9885947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Cliquez pour modifier les styles du texte du masque</a:t>
            </a:r>
          </a:p>
        </p:txBody>
      </p:sp>
      <p:sp>
        <p:nvSpPr>
          <p:cNvPr id="5" name="Date Placeholder 4"/>
          <p:cNvSpPr>
            <a:spLocks noGrp="1"/>
          </p:cNvSpPr>
          <p:nvPr>
            <p:ph type="dt" sz="half" idx="10"/>
          </p:nvPr>
        </p:nvSpPr>
        <p:spPr/>
        <p:txBody>
          <a:bodyPr/>
          <a:lstStyle/>
          <a:p>
            <a:fld id="{903D4A54-9BF4-450D-98E0-E9E997EA5E01}" type="datetime1">
              <a:rPr lang="fr-FR" smtClean="0"/>
              <a:t>25/08/2023</a:t>
            </a:fld>
            <a:endParaRPr lang="fr-FR" dirty="0"/>
          </a:p>
        </p:txBody>
      </p:sp>
      <p:sp>
        <p:nvSpPr>
          <p:cNvPr id="6" name="Footer Placeholder 5"/>
          <p:cNvSpPr>
            <a:spLocks noGrp="1"/>
          </p:cNvSpPr>
          <p:nvPr>
            <p:ph type="ftr" sz="quarter" idx="11"/>
          </p:nvPr>
        </p:nvSpPr>
        <p:spPr/>
        <p:txBody>
          <a:bodyPr/>
          <a:lstStyle/>
          <a:p>
            <a:endParaRPr lang="fr-FR"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A85E55E-1BCE-4A2C-A616-3E8A8ACB1513}" type="slidenum">
              <a:rPr lang="fr-FR" smtClean="0"/>
              <a:t>‹N°›</a:t>
            </a:fld>
            <a:endParaRPr lang="fr-FR" dirty="0"/>
          </a:p>
        </p:txBody>
      </p:sp>
    </p:spTree>
    <p:extLst>
      <p:ext uri="{BB962C8B-B14F-4D97-AF65-F5344CB8AC3E}">
        <p14:creationId xmlns:p14="http://schemas.microsoft.com/office/powerpoint/2010/main" val="3369936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3025799D-CE0F-4FE0-A532-EFFD960F011F}" type="datetime1">
              <a:rPr lang="fr-FR" smtClean="0"/>
              <a:t>25/08/2023</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A85E55E-1BCE-4A2C-A616-3E8A8ACB1513}" type="slidenum">
              <a:rPr lang="fr-FR" smtClean="0"/>
              <a:t>‹N°›</a:t>
            </a:fld>
            <a:endParaRPr lang="fr-FR" dirty="0"/>
          </a:p>
        </p:txBody>
      </p:sp>
    </p:spTree>
    <p:extLst>
      <p:ext uri="{BB962C8B-B14F-4D97-AF65-F5344CB8AC3E}">
        <p14:creationId xmlns:p14="http://schemas.microsoft.com/office/powerpoint/2010/main" val="11328436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ED0880C-CEAC-490C-A3AE-FA0B37FFF83E}" type="datetime1">
              <a:rPr lang="fr-FR" smtClean="0"/>
              <a:t>25/08/2023</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A85E55E-1BCE-4A2C-A616-3E8A8ACB1513}" type="slidenum">
              <a:rPr lang="fr-FR" smtClean="0"/>
              <a:t>‹N°›</a:t>
            </a:fld>
            <a:endParaRPr lang="fr-FR" dirty="0"/>
          </a:p>
        </p:txBody>
      </p:sp>
    </p:spTree>
    <p:extLst>
      <p:ext uri="{BB962C8B-B14F-4D97-AF65-F5344CB8AC3E}">
        <p14:creationId xmlns:p14="http://schemas.microsoft.com/office/powerpoint/2010/main" val="37098220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fr-FR"/>
              <a:t>Modifiez le style du titre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751483E9-EBD4-4D8A-B3B4-9F78400B0A42}" type="datetime1">
              <a:rPr lang="fr-FR" smtClean="0"/>
              <a:t>25/08/2023</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A85E55E-1BCE-4A2C-A616-3E8A8ACB1513}" type="slidenum">
              <a:rPr lang="fr-FR" smtClean="0"/>
              <a:t>‹N°›</a:t>
            </a:fld>
            <a:endParaRPr lang="fr-FR" dirty="0"/>
          </a:p>
        </p:txBody>
      </p:sp>
    </p:spTree>
    <p:extLst>
      <p:ext uri="{BB962C8B-B14F-4D97-AF65-F5344CB8AC3E}">
        <p14:creationId xmlns:p14="http://schemas.microsoft.com/office/powerpoint/2010/main" val="29020961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92F79A4F-7421-41D0-8FF7-DA3513485322}" type="datetime1">
              <a:rPr lang="fr-FR" smtClean="0"/>
              <a:t>25/08/2023</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A85E55E-1BCE-4A2C-A616-3E8A8ACB1513}" type="slidenum">
              <a:rPr lang="fr-FR" smtClean="0"/>
              <a:t>‹N°›</a:t>
            </a:fld>
            <a:endParaRPr lang="fr-FR" dirty="0"/>
          </a:p>
        </p:txBody>
      </p:sp>
    </p:spTree>
    <p:extLst>
      <p:ext uri="{BB962C8B-B14F-4D97-AF65-F5344CB8AC3E}">
        <p14:creationId xmlns:p14="http://schemas.microsoft.com/office/powerpoint/2010/main" val="26571339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36241A73-EA96-47CE-8558-2C25A79C2F60}" type="datetime1">
              <a:rPr lang="fr-FR" smtClean="0"/>
              <a:t>25/08/2023</a:t>
            </a:fld>
            <a:endParaRPr lang="fr-FR" dirty="0"/>
          </a:p>
        </p:txBody>
      </p:sp>
      <p:sp>
        <p:nvSpPr>
          <p:cNvPr id="6" name="Footer Placeholder 5"/>
          <p:cNvSpPr>
            <a:spLocks noGrp="1"/>
          </p:cNvSpPr>
          <p:nvPr>
            <p:ph type="ftr" sz="quarter" idx="11"/>
          </p:nvPr>
        </p:nvSpPr>
        <p:spPr/>
        <p:txBody>
          <a:bodyPr/>
          <a:lstStyle/>
          <a:p>
            <a:endParaRPr lang="fr-FR"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0A85E55E-1BCE-4A2C-A616-3E8A8ACB1513}" type="slidenum">
              <a:rPr lang="fr-FR" smtClean="0"/>
              <a:t>‹N°›</a:t>
            </a:fld>
            <a:endParaRPr lang="fr-FR" dirty="0"/>
          </a:p>
        </p:txBody>
      </p:sp>
    </p:spTree>
    <p:extLst>
      <p:ext uri="{BB962C8B-B14F-4D97-AF65-F5344CB8AC3E}">
        <p14:creationId xmlns:p14="http://schemas.microsoft.com/office/powerpoint/2010/main" val="22058016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0D3CEC8F-ACED-4B80-B0B5-50CF08F9DF8B}" type="datetime1">
              <a:rPr lang="fr-FR" smtClean="0"/>
              <a:t>25/08/2023</a:t>
            </a:fld>
            <a:endParaRPr lang="fr-FR" dirty="0"/>
          </a:p>
        </p:txBody>
      </p:sp>
      <p:sp>
        <p:nvSpPr>
          <p:cNvPr id="8" name="Footer Placeholder 7"/>
          <p:cNvSpPr>
            <a:spLocks noGrp="1"/>
          </p:cNvSpPr>
          <p:nvPr>
            <p:ph type="ftr" sz="quarter" idx="11"/>
          </p:nvPr>
        </p:nvSpPr>
        <p:spPr/>
        <p:txBody>
          <a:bodyPr/>
          <a:lstStyle/>
          <a:p>
            <a:endParaRPr lang="fr-FR"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0A85E55E-1BCE-4A2C-A616-3E8A8ACB1513}" type="slidenum">
              <a:rPr lang="fr-FR" smtClean="0"/>
              <a:t>‹N°›</a:t>
            </a:fld>
            <a:endParaRPr lang="fr-FR" dirty="0"/>
          </a:p>
        </p:txBody>
      </p:sp>
    </p:spTree>
    <p:extLst>
      <p:ext uri="{BB962C8B-B14F-4D97-AF65-F5344CB8AC3E}">
        <p14:creationId xmlns:p14="http://schemas.microsoft.com/office/powerpoint/2010/main" val="35452672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1E2A3F8A-9617-48AA-96CA-B09925025E3B}" type="datetime1">
              <a:rPr lang="fr-FR" smtClean="0"/>
              <a:t>25/08/2023</a:t>
            </a:fld>
            <a:endParaRPr lang="fr-FR" dirty="0"/>
          </a:p>
        </p:txBody>
      </p:sp>
      <p:sp>
        <p:nvSpPr>
          <p:cNvPr id="4" name="Footer Placeholder 3"/>
          <p:cNvSpPr>
            <a:spLocks noGrp="1"/>
          </p:cNvSpPr>
          <p:nvPr>
            <p:ph type="ftr" sz="quarter" idx="11"/>
          </p:nvPr>
        </p:nvSpPr>
        <p:spPr/>
        <p:txBody>
          <a:bodyPr/>
          <a:lstStyle/>
          <a:p>
            <a:endParaRPr lang="fr-FR"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0A85E55E-1BCE-4A2C-A616-3E8A8ACB1513}" type="slidenum">
              <a:rPr lang="fr-FR" smtClean="0"/>
              <a:t>‹N°›</a:t>
            </a:fld>
            <a:endParaRPr lang="fr-FR" dirty="0"/>
          </a:p>
        </p:txBody>
      </p:sp>
    </p:spTree>
    <p:extLst>
      <p:ext uri="{BB962C8B-B14F-4D97-AF65-F5344CB8AC3E}">
        <p14:creationId xmlns:p14="http://schemas.microsoft.com/office/powerpoint/2010/main" val="19876817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2CD109-11FB-4160-B56A-2DFAFEEAC554}" type="datetime1">
              <a:rPr lang="fr-FR" smtClean="0"/>
              <a:t>25/08/2023</a:t>
            </a:fld>
            <a:endParaRPr lang="fr-FR" dirty="0"/>
          </a:p>
        </p:txBody>
      </p:sp>
      <p:sp>
        <p:nvSpPr>
          <p:cNvPr id="3" name="Footer Placeholder 2"/>
          <p:cNvSpPr>
            <a:spLocks noGrp="1"/>
          </p:cNvSpPr>
          <p:nvPr>
            <p:ph type="ftr" sz="quarter" idx="11"/>
          </p:nvPr>
        </p:nvSpPr>
        <p:spPr/>
        <p:txBody>
          <a:bodyPr/>
          <a:lstStyle/>
          <a:p>
            <a:endParaRPr lang="fr-FR"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0A85E55E-1BCE-4A2C-A616-3E8A8ACB1513}" type="slidenum">
              <a:rPr lang="fr-FR" smtClean="0"/>
              <a:t>‹N°›</a:t>
            </a:fld>
            <a:endParaRPr lang="fr-FR" dirty="0"/>
          </a:p>
        </p:txBody>
      </p:sp>
    </p:spTree>
    <p:extLst>
      <p:ext uri="{BB962C8B-B14F-4D97-AF65-F5344CB8AC3E}">
        <p14:creationId xmlns:p14="http://schemas.microsoft.com/office/powerpoint/2010/main" val="16564160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707926D9-AF47-4126-8EC4-9337BA7DC8E5}" type="datetime1">
              <a:rPr lang="fr-FR" smtClean="0"/>
              <a:t>25/08/2023</a:t>
            </a:fld>
            <a:endParaRPr lang="fr-FR" dirty="0"/>
          </a:p>
        </p:txBody>
      </p:sp>
      <p:sp>
        <p:nvSpPr>
          <p:cNvPr id="6" name="Footer Placeholder 5"/>
          <p:cNvSpPr>
            <a:spLocks noGrp="1"/>
          </p:cNvSpPr>
          <p:nvPr>
            <p:ph type="ftr" sz="quarter" idx="11"/>
          </p:nvPr>
        </p:nvSpPr>
        <p:spPr/>
        <p:txBody>
          <a:bodyPr/>
          <a:lstStyle/>
          <a:p>
            <a:endParaRPr lang="fr-FR"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0A85E55E-1BCE-4A2C-A616-3E8A8ACB1513}" type="slidenum">
              <a:rPr lang="fr-FR" smtClean="0"/>
              <a:t>‹N°›</a:t>
            </a:fld>
            <a:endParaRPr lang="fr-FR" dirty="0"/>
          </a:p>
        </p:txBody>
      </p:sp>
    </p:spTree>
    <p:extLst>
      <p:ext uri="{BB962C8B-B14F-4D97-AF65-F5344CB8AC3E}">
        <p14:creationId xmlns:p14="http://schemas.microsoft.com/office/powerpoint/2010/main" val="15457190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dirty="0"/>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E9E21F83-E57B-49A4-A699-D33AEDDBBBBD}" type="datetime1">
              <a:rPr lang="fr-FR" smtClean="0"/>
              <a:t>25/08/2023</a:t>
            </a:fld>
            <a:endParaRPr lang="fr-FR" dirty="0"/>
          </a:p>
        </p:txBody>
      </p:sp>
      <p:sp>
        <p:nvSpPr>
          <p:cNvPr id="6" name="Footer Placeholder 5"/>
          <p:cNvSpPr>
            <a:spLocks noGrp="1"/>
          </p:cNvSpPr>
          <p:nvPr>
            <p:ph type="ftr" sz="quarter" idx="11"/>
          </p:nvPr>
        </p:nvSpPr>
        <p:spPr/>
        <p:txBody>
          <a:bodyPr/>
          <a:lstStyle/>
          <a:p>
            <a:endParaRPr lang="fr-FR"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A85E55E-1BCE-4A2C-A616-3E8A8ACB1513}" type="slidenum">
              <a:rPr lang="fr-FR" smtClean="0"/>
              <a:t>‹N°›</a:t>
            </a:fld>
            <a:endParaRPr lang="fr-FR" dirty="0"/>
          </a:p>
        </p:txBody>
      </p:sp>
    </p:spTree>
    <p:extLst>
      <p:ext uri="{BB962C8B-B14F-4D97-AF65-F5344CB8AC3E}">
        <p14:creationId xmlns:p14="http://schemas.microsoft.com/office/powerpoint/2010/main" val="351659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DBC1C66C-DA4D-4D61-805B-8DED19566928}" type="datetime1">
              <a:rPr lang="fr-FR" smtClean="0"/>
              <a:t>25/08/2023</a:t>
            </a:fld>
            <a:endParaRPr lang="fr-FR"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fr-FR"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0A85E55E-1BCE-4A2C-A616-3E8A8ACB1513}" type="slidenum">
              <a:rPr lang="fr-FR" smtClean="0"/>
              <a:t>‹N°›</a:t>
            </a:fld>
            <a:endParaRPr lang="fr-FR" dirty="0"/>
          </a:p>
        </p:txBody>
      </p:sp>
    </p:spTree>
    <p:extLst>
      <p:ext uri="{BB962C8B-B14F-4D97-AF65-F5344CB8AC3E}">
        <p14:creationId xmlns:p14="http://schemas.microsoft.com/office/powerpoint/2010/main" val="1851810534"/>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Lst>
  <p:hf sldNum="0" hd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1.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package" Target="../embeddings/Microsoft_Word_Document.docx"/><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image" Target="../media/image7.emf"/><Relationship Id="rId5" Type="http://schemas.openxmlformats.org/officeDocument/2006/relationships/package" Target="../embeddings/Microsoft_Word_Document1.docx"/><Relationship Id="rId4" Type="http://schemas.openxmlformats.org/officeDocument/2006/relationships/image" Target="../media/image6.emf"/></Relationships>
</file>

<file path=ppt/slides/_rels/slide26.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7.xml.rels><?xml version="1.0" encoding="UTF-8" standalone="yes"?>
<Relationships xmlns="http://schemas.openxmlformats.org/package/2006/relationships"><Relationship Id="rId3" Type="http://schemas.openxmlformats.org/officeDocument/2006/relationships/package" Target="../embeddings/Microsoft_Word_Document2.docx"/><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8.emf"/></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oleObject" Target="../embeddings/oleObject2.bin"/><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1DEF6FA-C364-30C8-60A9-2D8B44455EBF}"/>
              </a:ext>
            </a:extLst>
          </p:cNvPr>
          <p:cNvSpPr>
            <a:spLocks noGrp="1"/>
          </p:cNvSpPr>
          <p:nvPr>
            <p:ph type="ctrTitle"/>
          </p:nvPr>
        </p:nvSpPr>
        <p:spPr>
          <a:xfrm>
            <a:off x="849086" y="1402080"/>
            <a:ext cx="10395754" cy="1828800"/>
          </a:xfrm>
        </p:spPr>
        <p:txBody>
          <a:bodyPr>
            <a:normAutofit/>
          </a:bodyPr>
          <a:lstStyle/>
          <a:p>
            <a:r>
              <a:rPr lang="fr-FR" sz="4400" b="1" dirty="0">
                <a:solidFill>
                  <a:schemeClr val="accent3"/>
                </a:solidFill>
                <a:latin typeface="Arial Black" panose="020B0A04020102020204" pitchFamily="34" charset="0"/>
                <a:cs typeface="Arial" panose="020B0604020202020204" pitchFamily="34" charset="0"/>
              </a:rPr>
              <a:t>LA NEGOCIATION</a:t>
            </a:r>
            <a:br>
              <a:rPr lang="fr-FR" sz="4400" b="1" dirty="0">
                <a:solidFill>
                  <a:schemeClr val="accent3"/>
                </a:solidFill>
                <a:latin typeface="Arial Black" panose="020B0A04020102020204" pitchFamily="34" charset="0"/>
                <a:cs typeface="Arial" panose="020B0604020202020204" pitchFamily="34" charset="0"/>
              </a:rPr>
            </a:br>
            <a:r>
              <a:rPr lang="fr-FR" sz="4400" b="1" dirty="0">
                <a:solidFill>
                  <a:schemeClr val="accent3"/>
                </a:solidFill>
                <a:latin typeface="Arial Black" panose="020B0A04020102020204" pitchFamily="34" charset="0"/>
                <a:cs typeface="Arial" panose="020B0604020202020204" pitchFamily="34" charset="0"/>
              </a:rPr>
              <a:t>DU PROTOCOLE PREELECTORAL</a:t>
            </a:r>
          </a:p>
        </p:txBody>
      </p:sp>
      <p:sp>
        <p:nvSpPr>
          <p:cNvPr id="3" name="Sous-titre 2">
            <a:extLst>
              <a:ext uri="{FF2B5EF4-FFF2-40B4-BE49-F238E27FC236}">
                <a16:creationId xmlns:a16="http://schemas.microsoft.com/office/drawing/2014/main" id="{4D89C9B9-B97C-8DEA-0395-AE14617AB35D}"/>
              </a:ext>
            </a:extLst>
          </p:cNvPr>
          <p:cNvSpPr>
            <a:spLocks noGrp="1"/>
          </p:cNvSpPr>
          <p:nvPr>
            <p:ph type="subTitle" idx="1"/>
          </p:nvPr>
        </p:nvSpPr>
        <p:spPr>
          <a:xfrm>
            <a:off x="1843667" y="4404122"/>
            <a:ext cx="7141130" cy="768927"/>
          </a:xfrm>
        </p:spPr>
        <p:txBody>
          <a:bodyPr>
            <a:normAutofit/>
          </a:bodyPr>
          <a:lstStyle/>
          <a:p>
            <a:r>
              <a:rPr lang="fr-FR" sz="3600" b="1" dirty="0">
                <a:latin typeface="Arial" panose="020B0604020202020204" pitchFamily="34" charset="0"/>
                <a:cs typeface="Arial" panose="020B0604020202020204" pitchFamily="34" charset="0"/>
              </a:rPr>
              <a:t>Retour d’expérience syndicale </a:t>
            </a:r>
          </a:p>
        </p:txBody>
      </p:sp>
      <p:sp>
        <p:nvSpPr>
          <p:cNvPr id="4" name="Espace réservé du pied de page 3">
            <a:extLst>
              <a:ext uri="{FF2B5EF4-FFF2-40B4-BE49-F238E27FC236}">
                <a16:creationId xmlns:a16="http://schemas.microsoft.com/office/drawing/2014/main" id="{EBB5186E-8645-2072-80BB-C3B823C4D0F9}"/>
              </a:ext>
            </a:extLst>
          </p:cNvPr>
          <p:cNvSpPr>
            <a:spLocks noGrp="1"/>
          </p:cNvSpPr>
          <p:nvPr>
            <p:ph type="ftr" sz="quarter" idx="11"/>
          </p:nvPr>
        </p:nvSpPr>
        <p:spPr>
          <a:xfrm>
            <a:off x="8453120" y="6260319"/>
            <a:ext cx="3616960" cy="240614"/>
          </a:xfrm>
        </p:spPr>
        <p:txBody>
          <a:bodyPr/>
          <a:lstStyle/>
          <a:p>
            <a:r>
              <a:rPr lang="fr-FR"/>
              <a:t>Espace Vie Syndicale / pôle orga et développement/ 2023 </a:t>
            </a:r>
            <a:endParaRPr lang="fr-FR" dirty="0"/>
          </a:p>
        </p:txBody>
      </p:sp>
      <p:sp>
        <p:nvSpPr>
          <p:cNvPr id="6" name="ZoneTexte 5">
            <a:extLst>
              <a:ext uri="{FF2B5EF4-FFF2-40B4-BE49-F238E27FC236}">
                <a16:creationId xmlns:a16="http://schemas.microsoft.com/office/drawing/2014/main" id="{980D66B4-4DB5-2E80-985F-9AD4F61F67B1}"/>
              </a:ext>
            </a:extLst>
          </p:cNvPr>
          <p:cNvSpPr txBox="1"/>
          <p:nvPr/>
        </p:nvSpPr>
        <p:spPr>
          <a:xfrm>
            <a:off x="11043920" y="487680"/>
            <a:ext cx="1026160" cy="1097280"/>
          </a:xfrm>
          <a:prstGeom prst="rect">
            <a:avLst/>
          </a:prstGeom>
          <a:noFill/>
        </p:spPr>
        <p:txBody>
          <a:bodyPr wrap="square" rtlCol="0">
            <a:spAutoFit/>
          </a:bodyPr>
          <a:lstStyle/>
          <a:p>
            <a:endParaRPr lang="fr-FR" dirty="0"/>
          </a:p>
        </p:txBody>
      </p:sp>
      <p:sp>
        <p:nvSpPr>
          <p:cNvPr id="9" name="AutoShape 4">
            <a:extLst>
              <a:ext uri="{FF2B5EF4-FFF2-40B4-BE49-F238E27FC236}">
                <a16:creationId xmlns:a16="http://schemas.microsoft.com/office/drawing/2014/main" id="{FE6BD7CE-E687-D308-2FFF-9DCA1FF46233}"/>
              </a:ext>
            </a:extLst>
          </p:cNvPr>
          <p:cNvSpPr>
            <a:spLocks noChangeAspect="1" noChangeArrowheads="1"/>
          </p:cNvSpPr>
          <p:nvPr/>
        </p:nvSpPr>
        <p:spPr bwMode="auto">
          <a:xfrm>
            <a:off x="5853113" y="3119438"/>
            <a:ext cx="485775" cy="6191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pic>
        <p:nvPicPr>
          <p:cNvPr id="53" name="Image 52">
            <a:extLst>
              <a:ext uri="{FF2B5EF4-FFF2-40B4-BE49-F238E27FC236}">
                <a16:creationId xmlns:a16="http://schemas.microsoft.com/office/drawing/2014/main" id="{16D658CA-18C6-4A28-A9F2-6727AA9E3928}"/>
              </a:ext>
            </a:extLst>
          </p:cNvPr>
          <p:cNvPicPr>
            <a:picLocks noChangeAspect="1"/>
          </p:cNvPicPr>
          <p:nvPr/>
        </p:nvPicPr>
        <p:blipFill>
          <a:blip r:embed="rId2"/>
          <a:stretch>
            <a:fillRect/>
          </a:stretch>
        </p:blipFill>
        <p:spPr>
          <a:xfrm>
            <a:off x="11022904" y="203201"/>
            <a:ext cx="964504" cy="1140149"/>
          </a:xfrm>
          <a:prstGeom prst="rect">
            <a:avLst/>
          </a:prstGeom>
        </p:spPr>
      </p:pic>
    </p:spTree>
    <p:extLst>
      <p:ext uri="{BB962C8B-B14F-4D97-AF65-F5344CB8AC3E}">
        <p14:creationId xmlns:p14="http://schemas.microsoft.com/office/powerpoint/2010/main" val="21184077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0EF441EC-CE37-B0F2-0217-70157EE4D5B1}"/>
              </a:ext>
            </a:extLst>
          </p:cNvPr>
          <p:cNvSpPr txBox="1"/>
          <p:nvPr/>
        </p:nvSpPr>
        <p:spPr>
          <a:xfrm>
            <a:off x="2918053" y="1523572"/>
            <a:ext cx="9069355" cy="4968348"/>
          </a:xfrm>
          <a:prstGeom prst="rect">
            <a:avLst/>
          </a:prstGeom>
          <a:solidFill>
            <a:schemeClr val="bg1"/>
          </a:solidFill>
        </p:spPr>
        <p:txBody>
          <a:bodyPr wrap="square" lIns="252000" rIns="180000">
            <a:spAutoFit/>
          </a:bodyPr>
          <a:lstStyle/>
          <a:p>
            <a:pPr>
              <a:lnSpc>
                <a:spcPct val="115000"/>
              </a:lnSpc>
            </a:pPr>
            <a:r>
              <a:rPr lang="fr-FR" sz="800" i="1" dirty="0">
                <a:effectLst/>
                <a:latin typeface="Times New Roman" panose="02020603050405020304" pitchFamily="18" charset="0"/>
                <a:ea typeface="Calibri" panose="020F0502020204030204" pitchFamily="34" charset="0"/>
                <a:cs typeface="Times New Roman" panose="02020603050405020304" pitchFamily="18" charset="0"/>
              </a:rPr>
              <a:t> </a:t>
            </a:r>
            <a:endParaRPr lang="fr-FR" sz="800" dirty="0">
              <a:effectLst/>
              <a:latin typeface="Abadi" panose="020B0604020104020204" pitchFamily="34" charset="0"/>
              <a:ea typeface="Calibri" panose="020F0502020204030204" pitchFamily="34" charset="0"/>
              <a:cs typeface="Times New Roman" panose="02020603050405020304" pitchFamily="18" charset="0"/>
            </a:endParaRPr>
          </a:p>
          <a:p>
            <a:r>
              <a:rPr lang="fr-FR" sz="1600" i="1" dirty="0">
                <a:latin typeface="Bierstadt" panose="020B0004020202020204" pitchFamily="34" charset="0"/>
                <a:ea typeface="Times New Roman" panose="02020603050405020304" pitchFamily="18" charset="0"/>
                <a:cs typeface="Arial" panose="020B0604020202020204" pitchFamily="34" charset="0"/>
              </a:rPr>
              <a:t>C</a:t>
            </a:r>
            <a:r>
              <a:rPr lang="fr-FR" sz="1600" i="1" dirty="0">
                <a:effectLst/>
                <a:latin typeface="Bierstadt" panose="020B0004020202020204" pitchFamily="34" charset="0"/>
                <a:ea typeface="Times New Roman" panose="02020603050405020304" pitchFamily="18" charset="0"/>
                <a:cs typeface="Arial" panose="020B0604020202020204" pitchFamily="34" charset="0"/>
              </a:rPr>
              <a:t>ourrier daté du 24 août 2018, nous invitant à venir négocier le protocole pré-électoral des prochaines élections CSE au sein de votre association.</a:t>
            </a:r>
            <a:br>
              <a:rPr lang="fr-FR" sz="1600" i="1" dirty="0">
                <a:effectLst/>
                <a:latin typeface="Bierstadt" panose="020B0004020202020204" pitchFamily="34" charset="0"/>
                <a:ea typeface="Times New Roman" panose="02020603050405020304" pitchFamily="18" charset="0"/>
                <a:cs typeface="Arial" panose="020B0604020202020204" pitchFamily="34" charset="0"/>
              </a:rPr>
            </a:br>
            <a:br>
              <a:rPr lang="fr-FR" sz="1600" i="1" dirty="0">
                <a:effectLst/>
                <a:latin typeface="Bierstadt" panose="020B0004020202020204" pitchFamily="34" charset="0"/>
                <a:ea typeface="Times New Roman" panose="02020603050405020304" pitchFamily="18" charset="0"/>
                <a:cs typeface="Arial" panose="020B0604020202020204" pitchFamily="34" charset="0"/>
              </a:rPr>
            </a:br>
            <a:r>
              <a:rPr lang="fr-FR" sz="1600" b="1" i="1" dirty="0">
                <a:effectLst/>
                <a:latin typeface="Bierstadt" panose="020B0004020202020204" pitchFamily="34" charset="0"/>
                <a:ea typeface="Times New Roman" panose="02020603050405020304" pitchFamily="18" charset="0"/>
                <a:cs typeface="Arial" panose="020B0604020202020204" pitchFamily="34" charset="0"/>
              </a:rPr>
              <a:t>Nous serons bien présents le vendredi 10 mars 2023 à 11h pour cette négociation</a:t>
            </a:r>
            <a:r>
              <a:rPr lang="fr-FR" sz="1600" i="1" dirty="0">
                <a:effectLst/>
                <a:latin typeface="Bierstadt" panose="020B0004020202020204" pitchFamily="34" charset="0"/>
                <a:ea typeface="Times New Roman" panose="02020603050405020304" pitchFamily="18" charset="0"/>
                <a:cs typeface="Arial" panose="020B0604020202020204" pitchFamily="34" charset="0"/>
              </a:rPr>
              <a:t>. La délégation CGT sera composée d'un représentant du  syndicat, d'un représentant de l'Union Locale CGT et de notre délégué syndical dans votre entreprise.</a:t>
            </a:r>
          </a:p>
          <a:p>
            <a:r>
              <a:rPr lang="fr-FR" sz="1600" b="1" i="1" dirty="0">
                <a:effectLst/>
                <a:latin typeface="Bierstadt" panose="020B0004020202020204" pitchFamily="34" charset="0"/>
                <a:ea typeface="Times New Roman" panose="02020603050405020304" pitchFamily="18" charset="0"/>
                <a:cs typeface="Arial" panose="020B0604020202020204" pitchFamily="34" charset="0"/>
              </a:rPr>
              <a:t>Mais déjà une remarque sur votre courrier d'invitation, il est irrégulier puisqu'il demande aux syndicats d'établir leur liste de </a:t>
            </a:r>
            <a:r>
              <a:rPr lang="fr-FR" sz="1600" b="1" i="1" dirty="0" err="1">
                <a:effectLst/>
                <a:latin typeface="Bierstadt" panose="020B0004020202020204" pitchFamily="34" charset="0"/>
                <a:ea typeface="Times New Roman" panose="02020603050405020304" pitchFamily="18" charset="0"/>
                <a:cs typeface="Arial" panose="020B0604020202020204" pitchFamily="34" charset="0"/>
              </a:rPr>
              <a:t>candidatEs</a:t>
            </a:r>
            <a:r>
              <a:rPr lang="fr-FR" sz="1600" b="1" i="1" dirty="0">
                <a:effectLst/>
                <a:latin typeface="Bierstadt" panose="020B0004020202020204" pitchFamily="34" charset="0"/>
                <a:ea typeface="Times New Roman" panose="02020603050405020304" pitchFamily="18" charset="0"/>
                <a:cs typeface="Arial" panose="020B0604020202020204" pitchFamily="34" charset="0"/>
              </a:rPr>
              <a:t>, alors même que la négociation sur le nombre de sièges à pourvoir, la composition du CSE, les moyens alloués au dialogue social, etc... n'a pas encore commencé. Et la date de dépôt des candidatures pour le 1er tour est précisément un des multiples aspects à débattre ensemble le lundi 10 septembre.</a:t>
            </a:r>
          </a:p>
          <a:p>
            <a:br>
              <a:rPr lang="fr-FR" sz="1600" b="1" i="1" dirty="0">
                <a:effectLst/>
                <a:latin typeface="Bierstadt" panose="020B0004020202020204" pitchFamily="34" charset="0"/>
                <a:ea typeface="Times New Roman" panose="02020603050405020304" pitchFamily="18" charset="0"/>
                <a:cs typeface="Arial" panose="020B0604020202020204" pitchFamily="34" charset="0"/>
              </a:rPr>
            </a:br>
            <a:r>
              <a:rPr lang="fr-FR" sz="1600" i="1" dirty="0">
                <a:effectLst/>
                <a:latin typeface="Bierstadt" panose="020B0004020202020204" pitchFamily="34" charset="0"/>
                <a:ea typeface="Times New Roman" panose="02020603050405020304" pitchFamily="18" charset="0"/>
                <a:cs typeface="Arial" panose="020B0604020202020204" pitchFamily="34" charset="0"/>
              </a:rPr>
              <a:t>Pour préparer cette négociation, pouvez-vous nous transmettre un </a:t>
            </a:r>
            <a:r>
              <a:rPr lang="fr-FR" sz="1600" b="1" i="1" dirty="0">
                <a:effectLst/>
                <a:latin typeface="Bierstadt" panose="020B0004020202020204" pitchFamily="34" charset="0"/>
                <a:ea typeface="Times New Roman" panose="02020603050405020304" pitchFamily="18" charset="0"/>
                <a:cs typeface="Arial" panose="020B0604020202020204" pitchFamily="34" charset="0"/>
              </a:rPr>
              <a:t>décompte précis du nombre de vos salariéEs et de leurs statuts</a:t>
            </a:r>
            <a:r>
              <a:rPr lang="fr-FR" sz="1600" i="1" dirty="0">
                <a:effectLst/>
                <a:latin typeface="Bierstadt" panose="020B0004020202020204" pitchFamily="34" charset="0"/>
                <a:ea typeface="Times New Roman" panose="02020603050405020304" pitchFamily="18" charset="0"/>
                <a:cs typeface="Arial" panose="020B0604020202020204" pitchFamily="34" charset="0"/>
              </a:rPr>
              <a:t> (Permanents, vacataires, contrats aidés, etc...) qui vous amène au chiffre de 134 salariés et comme il en est l'usage, </a:t>
            </a:r>
            <a:r>
              <a:rPr lang="fr-FR" sz="1600" b="1" i="1" dirty="0">
                <a:effectLst/>
                <a:latin typeface="Bierstadt" panose="020B0004020202020204" pitchFamily="34" charset="0"/>
                <a:ea typeface="Times New Roman" panose="02020603050405020304" pitchFamily="18" charset="0"/>
                <a:cs typeface="Arial" panose="020B0604020202020204" pitchFamily="34" charset="0"/>
              </a:rPr>
              <a:t>votre proposition de protocole</a:t>
            </a:r>
            <a:r>
              <a:rPr lang="fr-FR" sz="1600" i="1" dirty="0">
                <a:effectLst/>
                <a:latin typeface="Bierstadt" panose="020B0004020202020204" pitchFamily="34" charset="0"/>
                <a:ea typeface="Times New Roman" panose="02020603050405020304" pitchFamily="18" charset="0"/>
                <a:cs typeface="Arial" panose="020B0604020202020204" pitchFamily="34" charset="0"/>
              </a:rPr>
              <a:t>, cela nous permettra à touTEs de gagner un temps certain le lundi 10 septembre.</a:t>
            </a:r>
          </a:p>
          <a:p>
            <a:endParaRPr lang="fr-FR" sz="1600" i="1" dirty="0">
              <a:effectLst/>
              <a:latin typeface="Bierstadt" panose="020B0004020202020204" pitchFamily="34" charset="0"/>
              <a:ea typeface="Times New Roman" panose="02020603050405020304" pitchFamily="18" charset="0"/>
              <a:cs typeface="Arial" panose="020B0604020202020204" pitchFamily="34" charset="0"/>
            </a:endParaRPr>
          </a:p>
          <a:p>
            <a:pPr>
              <a:lnSpc>
                <a:spcPct val="115000"/>
              </a:lnSpc>
            </a:pPr>
            <a:r>
              <a:rPr lang="fr-FR" sz="1600" i="1" dirty="0">
                <a:effectLst/>
                <a:latin typeface="Bierstadt" panose="020B0004020202020204" pitchFamily="34" charset="0"/>
                <a:ea typeface="Calibri" panose="020F0502020204030204" pitchFamily="34" charset="0"/>
                <a:cs typeface="Arial" panose="020B0604020202020204" pitchFamily="34" charset="0"/>
              </a:rPr>
              <a:t>Cordialement,</a:t>
            </a:r>
            <a:br>
              <a:rPr lang="fr-FR" sz="1600" i="1" dirty="0">
                <a:effectLst/>
                <a:latin typeface="Bierstadt" panose="020B0004020202020204" pitchFamily="34" charset="0"/>
                <a:ea typeface="Calibri" panose="020F0502020204030204" pitchFamily="34" charset="0"/>
                <a:cs typeface="Arial" panose="020B0604020202020204" pitchFamily="34" charset="0"/>
              </a:rPr>
            </a:br>
            <a:r>
              <a:rPr lang="fr-FR" sz="1600" i="1" dirty="0">
                <a:effectLst/>
                <a:latin typeface="Bierstadt" panose="020B0004020202020204" pitchFamily="34" charset="0"/>
                <a:ea typeface="Calibri" panose="020F0502020204030204" pitchFamily="34" charset="0"/>
                <a:cs typeface="Arial" panose="020B0604020202020204" pitchFamily="34" charset="0"/>
              </a:rPr>
              <a:t>Pour la CGT </a:t>
            </a:r>
          </a:p>
        </p:txBody>
      </p:sp>
      <p:sp>
        <p:nvSpPr>
          <p:cNvPr id="2" name="Espace réservé du pied de page 1">
            <a:extLst>
              <a:ext uri="{FF2B5EF4-FFF2-40B4-BE49-F238E27FC236}">
                <a16:creationId xmlns:a16="http://schemas.microsoft.com/office/drawing/2014/main" id="{B5099CC9-1DE2-5A61-7DA0-0BC35909F500}"/>
              </a:ext>
            </a:extLst>
          </p:cNvPr>
          <p:cNvSpPr>
            <a:spLocks noGrp="1"/>
          </p:cNvSpPr>
          <p:nvPr>
            <p:ph type="ftr" sz="quarter" idx="11"/>
          </p:nvPr>
        </p:nvSpPr>
        <p:spPr>
          <a:xfrm>
            <a:off x="8786812" y="6492240"/>
            <a:ext cx="7619999" cy="365125"/>
          </a:xfrm>
        </p:spPr>
        <p:txBody>
          <a:bodyPr/>
          <a:lstStyle/>
          <a:p>
            <a:r>
              <a:rPr lang="fr-FR" dirty="0"/>
              <a:t>Espace Vie Syndicale / pôle orga et développement/ 2023 </a:t>
            </a:r>
          </a:p>
          <a:p>
            <a:endParaRPr lang="fr-FR" dirty="0"/>
          </a:p>
        </p:txBody>
      </p:sp>
      <p:sp>
        <p:nvSpPr>
          <p:cNvPr id="5" name="Titre 1">
            <a:extLst>
              <a:ext uri="{FF2B5EF4-FFF2-40B4-BE49-F238E27FC236}">
                <a16:creationId xmlns:a16="http://schemas.microsoft.com/office/drawing/2014/main" id="{6F753124-839F-4AAE-AA46-BD95D7812266}"/>
              </a:ext>
            </a:extLst>
          </p:cNvPr>
          <p:cNvSpPr txBox="1">
            <a:spLocks/>
          </p:cNvSpPr>
          <p:nvPr/>
        </p:nvSpPr>
        <p:spPr>
          <a:xfrm>
            <a:off x="1881758" y="710852"/>
            <a:ext cx="8727147" cy="642088"/>
          </a:xfrm>
          <a:prstGeom prst="rect">
            <a:avLst/>
          </a:prstGeom>
        </p:spPr>
        <p:txBody>
          <a:bodyPr>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sz="2400" b="1" dirty="0">
                <a:latin typeface="Arial" panose="020B0604020202020204" pitchFamily="34" charset="0"/>
                <a:ea typeface="Calibri" panose="020F0502020204030204" pitchFamily="34" charset="0"/>
                <a:cs typeface="Arial" panose="020B0604020202020204" pitchFamily="34" charset="0"/>
              </a:rPr>
              <a:t>MODELE DE COURRIEL AR NEGO PAP</a:t>
            </a:r>
            <a:endParaRPr lang="fr-FR" sz="2400" dirty="0">
              <a:latin typeface="Arial" panose="020B0604020202020204" pitchFamily="34" charset="0"/>
              <a:cs typeface="Arial" panose="020B0604020202020204" pitchFamily="34" charset="0"/>
            </a:endParaRPr>
          </a:p>
        </p:txBody>
      </p:sp>
      <p:pic>
        <p:nvPicPr>
          <p:cNvPr id="6" name="Image 5">
            <a:extLst>
              <a:ext uri="{FF2B5EF4-FFF2-40B4-BE49-F238E27FC236}">
                <a16:creationId xmlns:a16="http://schemas.microsoft.com/office/drawing/2014/main" id="{D710B0C9-11D8-4D8B-9583-7DC52EF7665E}"/>
              </a:ext>
            </a:extLst>
          </p:cNvPr>
          <p:cNvPicPr>
            <a:picLocks noChangeAspect="1"/>
          </p:cNvPicPr>
          <p:nvPr/>
        </p:nvPicPr>
        <p:blipFill>
          <a:blip r:embed="rId2"/>
          <a:stretch>
            <a:fillRect/>
          </a:stretch>
        </p:blipFill>
        <p:spPr>
          <a:xfrm>
            <a:off x="11022904" y="203201"/>
            <a:ext cx="964504" cy="1140149"/>
          </a:xfrm>
          <a:prstGeom prst="rect">
            <a:avLst/>
          </a:prstGeom>
        </p:spPr>
      </p:pic>
    </p:spTree>
    <p:extLst>
      <p:ext uri="{BB962C8B-B14F-4D97-AF65-F5344CB8AC3E}">
        <p14:creationId xmlns:p14="http://schemas.microsoft.com/office/powerpoint/2010/main" val="3134607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83030214-227F-42DB-9282-BBA6AF8D94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654295"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4CB9798E-4CAB-EE64-72E7-FFF489C7108E}"/>
              </a:ext>
            </a:extLst>
          </p:cNvPr>
          <p:cNvSpPr>
            <a:spLocks noGrp="1"/>
          </p:cNvSpPr>
          <p:nvPr>
            <p:ph type="title"/>
          </p:nvPr>
        </p:nvSpPr>
        <p:spPr>
          <a:xfrm>
            <a:off x="1433888" y="1059873"/>
            <a:ext cx="8960414" cy="1039515"/>
          </a:xfrm>
        </p:spPr>
        <p:txBody>
          <a:bodyPr>
            <a:noAutofit/>
          </a:bodyPr>
          <a:lstStyle/>
          <a:p>
            <a:r>
              <a:rPr lang="fr-FR" b="1" dirty="0">
                <a:effectLst/>
                <a:latin typeface="Arial" panose="020B0604020202020204" pitchFamily="34" charset="0"/>
                <a:ea typeface="Calibri" panose="020F0502020204030204" pitchFamily="34" charset="0"/>
                <a:cs typeface="Arial" panose="020B0604020202020204" pitchFamily="34" charset="0"/>
              </a:rPr>
              <a:t>SE PREPARER A LA NEGOCIATION </a:t>
            </a:r>
            <a:endParaRPr lang="fr-FR" dirty="0">
              <a:latin typeface="Arial" panose="020B0604020202020204" pitchFamily="34" charset="0"/>
              <a:cs typeface="Arial" panose="020B0604020202020204" pitchFamily="34" charset="0"/>
            </a:endParaRPr>
          </a:p>
        </p:txBody>
      </p:sp>
      <p:sp>
        <p:nvSpPr>
          <p:cNvPr id="35" name="Freeform 11">
            <a:extLst>
              <a:ext uri="{FF2B5EF4-FFF2-40B4-BE49-F238E27FC236}">
                <a16:creationId xmlns:a16="http://schemas.microsoft.com/office/drawing/2014/main" id="{0D7A9289-BAD1-4A78-979F-A655C886DB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1149203"/>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txBody>
          <a:bodyPr/>
          <a:lstStyle/>
          <a:p>
            <a:endParaRPr lang="fr-FR"/>
          </a:p>
        </p:txBody>
      </p:sp>
      <p:sp>
        <p:nvSpPr>
          <p:cNvPr id="3" name="Espace réservé du contenu 2">
            <a:extLst>
              <a:ext uri="{FF2B5EF4-FFF2-40B4-BE49-F238E27FC236}">
                <a16:creationId xmlns:a16="http://schemas.microsoft.com/office/drawing/2014/main" id="{B7E15608-D08D-35D9-F43E-1D2AB415F393}"/>
              </a:ext>
            </a:extLst>
          </p:cNvPr>
          <p:cNvSpPr>
            <a:spLocks noGrp="1"/>
          </p:cNvSpPr>
          <p:nvPr>
            <p:ph idx="1"/>
          </p:nvPr>
        </p:nvSpPr>
        <p:spPr>
          <a:xfrm>
            <a:off x="4784202" y="2223106"/>
            <a:ext cx="6224244" cy="2047222"/>
          </a:xfrm>
        </p:spPr>
        <p:txBody>
          <a:bodyPr>
            <a:normAutofit/>
          </a:bodyPr>
          <a:lstStyle/>
          <a:p>
            <a:r>
              <a:rPr lang="fr-FR" sz="2000" dirty="0">
                <a:effectLst/>
                <a:latin typeface="Arial" panose="020B0604020202020204" pitchFamily="34" charset="0"/>
                <a:ea typeface="Times New Roman" panose="02020603050405020304" pitchFamily="18" charset="0"/>
                <a:cs typeface="Arial" panose="020B0604020202020204" pitchFamily="34" charset="0"/>
              </a:rPr>
              <a:t>Documents utiles à la négociation (Modèle type de PAP dans la Malette ordonnances Macron, appel à candidatures pour les déposer, tracts à déposer dans la salle de repos, convention collective, coordonnées de l’UD, UL, FD).  </a:t>
            </a:r>
          </a:p>
          <a:p>
            <a:pPr marL="0" indent="0">
              <a:buNone/>
            </a:pPr>
            <a:endParaRPr lang="fr-FR" sz="2000" dirty="0">
              <a:latin typeface="Arial" panose="020B0604020202020204" pitchFamily="34" charset="0"/>
              <a:cs typeface="Arial" panose="020B0604020202020204" pitchFamily="34" charset="0"/>
            </a:endParaRPr>
          </a:p>
        </p:txBody>
      </p:sp>
      <p:sp>
        <p:nvSpPr>
          <p:cNvPr id="4" name="Espace réservé du pied de page 3">
            <a:extLst>
              <a:ext uri="{FF2B5EF4-FFF2-40B4-BE49-F238E27FC236}">
                <a16:creationId xmlns:a16="http://schemas.microsoft.com/office/drawing/2014/main" id="{59C4095E-7A2A-79F9-7127-04814B16BE9B}"/>
              </a:ext>
            </a:extLst>
          </p:cNvPr>
          <p:cNvSpPr>
            <a:spLocks noGrp="1"/>
          </p:cNvSpPr>
          <p:nvPr>
            <p:ph type="ftr" sz="quarter" idx="11"/>
          </p:nvPr>
        </p:nvSpPr>
        <p:spPr>
          <a:xfrm>
            <a:off x="5638743" y="6130437"/>
            <a:ext cx="5865869" cy="365125"/>
          </a:xfrm>
          <a:prstGeom prst="rect">
            <a:avLst/>
          </a:prstGeom>
        </p:spPr>
        <p:txBody>
          <a:bodyPr anchor="ctr">
            <a:normAutofit/>
          </a:bodyPr>
          <a:lstStyle/>
          <a:p>
            <a:pPr>
              <a:spcAft>
                <a:spcPts val="600"/>
              </a:spcAft>
            </a:pPr>
            <a:r>
              <a:rPr lang="fr-FR">
                <a:solidFill>
                  <a:schemeClr val="tx2"/>
                </a:solidFill>
              </a:rPr>
              <a:t>Espace Vie Syndicale / pôle orga et développement/ 2023 </a:t>
            </a:r>
          </a:p>
          <a:p>
            <a:pPr>
              <a:spcAft>
                <a:spcPts val="600"/>
              </a:spcAft>
            </a:pPr>
            <a:endParaRPr lang="fr-FR">
              <a:solidFill>
                <a:schemeClr val="tx2"/>
              </a:solidFill>
            </a:endParaRPr>
          </a:p>
        </p:txBody>
      </p:sp>
      <p:pic>
        <p:nvPicPr>
          <p:cNvPr id="29" name="Image 28">
            <a:extLst>
              <a:ext uri="{FF2B5EF4-FFF2-40B4-BE49-F238E27FC236}">
                <a16:creationId xmlns:a16="http://schemas.microsoft.com/office/drawing/2014/main" id="{475A63C0-E50F-4F34-A4FF-01ED9DC75110}"/>
              </a:ext>
            </a:extLst>
          </p:cNvPr>
          <p:cNvPicPr>
            <a:picLocks noChangeAspect="1"/>
          </p:cNvPicPr>
          <p:nvPr/>
        </p:nvPicPr>
        <p:blipFill>
          <a:blip r:embed="rId2"/>
          <a:stretch>
            <a:fillRect/>
          </a:stretch>
        </p:blipFill>
        <p:spPr>
          <a:xfrm>
            <a:off x="11022904" y="203201"/>
            <a:ext cx="964504" cy="1140149"/>
          </a:xfrm>
          <a:prstGeom prst="rect">
            <a:avLst/>
          </a:prstGeom>
        </p:spPr>
      </p:pic>
    </p:spTree>
    <p:extLst>
      <p:ext uri="{BB962C8B-B14F-4D97-AF65-F5344CB8AC3E}">
        <p14:creationId xmlns:p14="http://schemas.microsoft.com/office/powerpoint/2010/main" val="15263268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17" name="Freeform 11">
            <a:extLst>
              <a:ext uri="{FF2B5EF4-FFF2-40B4-BE49-F238E27FC236}">
                <a16:creationId xmlns:a16="http://schemas.microsoft.com/office/drawing/2014/main" id="{54EEEBD9-D37D-42B9-BE64-2C102B1D6E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fr-FR"/>
          </a:p>
        </p:txBody>
      </p:sp>
      <p:sp>
        <p:nvSpPr>
          <p:cNvPr id="18" name="Rectangle 10">
            <a:extLst>
              <a:ext uri="{FF2B5EF4-FFF2-40B4-BE49-F238E27FC236}">
                <a16:creationId xmlns:a16="http://schemas.microsoft.com/office/drawing/2014/main" id="{A2F47212-081A-4E41-8623-C5BD41ADDC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89211" y="643467"/>
            <a:ext cx="8959322" cy="5571066"/>
          </a:xfrm>
          <a:prstGeom prst="rect">
            <a:avLst/>
          </a:prstGeom>
          <a:solidFill>
            <a:srgbClr val="FFFFFF"/>
          </a:solidFill>
          <a:ln w="1270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Image 2">
            <a:extLst>
              <a:ext uri="{FF2B5EF4-FFF2-40B4-BE49-F238E27FC236}">
                <a16:creationId xmlns:a16="http://schemas.microsoft.com/office/drawing/2014/main" id="{8AF06A0F-1DB2-39C3-5773-A32009969F22}"/>
              </a:ext>
            </a:extLst>
          </p:cNvPr>
          <p:cNvPicPr>
            <a:picLocks noChangeAspect="1"/>
          </p:cNvPicPr>
          <p:nvPr/>
        </p:nvPicPr>
        <p:blipFill>
          <a:blip r:embed="rId2"/>
          <a:stretch>
            <a:fillRect/>
          </a:stretch>
        </p:blipFill>
        <p:spPr>
          <a:xfrm>
            <a:off x="5334762" y="968023"/>
            <a:ext cx="3471967" cy="4924777"/>
          </a:xfrm>
          <a:prstGeom prst="rect">
            <a:avLst/>
          </a:prstGeom>
          <a:scene3d>
            <a:camera prst="perspectiveLeft"/>
            <a:lightRig rig="soft" dir="t">
              <a:rot lat="0" lon="0" rev="0"/>
            </a:lightRig>
          </a:scene3d>
          <a:sp3d contourW="44450" prstMaterial="matte">
            <a:bevelT w="63500" h="63500" prst="artDeco"/>
            <a:contourClr>
              <a:srgbClr val="FFFFFF"/>
            </a:contourClr>
          </a:sp3d>
        </p:spPr>
      </p:pic>
      <p:sp>
        <p:nvSpPr>
          <p:cNvPr id="2" name="Espace réservé du pied de page 1">
            <a:extLst>
              <a:ext uri="{FF2B5EF4-FFF2-40B4-BE49-F238E27FC236}">
                <a16:creationId xmlns:a16="http://schemas.microsoft.com/office/drawing/2014/main" id="{440276D9-FBD5-08F6-73D9-8D01059E04B1}"/>
              </a:ext>
            </a:extLst>
          </p:cNvPr>
          <p:cNvSpPr>
            <a:spLocks noGrp="1"/>
          </p:cNvSpPr>
          <p:nvPr>
            <p:ph type="ftr" sz="quarter" idx="11"/>
          </p:nvPr>
        </p:nvSpPr>
        <p:spPr>
          <a:xfrm>
            <a:off x="2589212" y="6350968"/>
            <a:ext cx="7619999" cy="365125"/>
          </a:xfrm>
        </p:spPr>
        <p:txBody>
          <a:bodyPr>
            <a:normAutofit/>
          </a:bodyPr>
          <a:lstStyle/>
          <a:p>
            <a:pPr>
              <a:spcAft>
                <a:spcPts val="600"/>
              </a:spcAft>
            </a:pPr>
            <a:r>
              <a:rPr lang="fr-FR"/>
              <a:t>Espace Vie Syndicale / pôle orga et développement/ 2023 </a:t>
            </a:r>
          </a:p>
          <a:p>
            <a:pPr>
              <a:spcAft>
                <a:spcPts val="600"/>
              </a:spcAft>
            </a:pPr>
            <a:endParaRPr lang="fr-FR"/>
          </a:p>
        </p:txBody>
      </p:sp>
      <p:pic>
        <p:nvPicPr>
          <p:cNvPr id="12" name="Image 11">
            <a:extLst>
              <a:ext uri="{FF2B5EF4-FFF2-40B4-BE49-F238E27FC236}">
                <a16:creationId xmlns:a16="http://schemas.microsoft.com/office/drawing/2014/main" id="{E52415CD-398D-4DFA-A9EA-1EFBAE0B0C66}"/>
              </a:ext>
            </a:extLst>
          </p:cNvPr>
          <p:cNvPicPr>
            <a:picLocks noChangeAspect="1"/>
          </p:cNvPicPr>
          <p:nvPr/>
        </p:nvPicPr>
        <p:blipFill>
          <a:blip r:embed="rId3"/>
          <a:stretch>
            <a:fillRect/>
          </a:stretch>
        </p:blipFill>
        <p:spPr>
          <a:xfrm>
            <a:off x="11022904" y="203201"/>
            <a:ext cx="964504" cy="1140149"/>
          </a:xfrm>
          <a:prstGeom prst="rect">
            <a:avLst/>
          </a:prstGeom>
        </p:spPr>
      </p:pic>
    </p:spTree>
    <p:extLst>
      <p:ext uri="{BB962C8B-B14F-4D97-AF65-F5344CB8AC3E}">
        <p14:creationId xmlns:p14="http://schemas.microsoft.com/office/powerpoint/2010/main" val="35833526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9" name="Freeform 11">
            <a:extLst>
              <a:ext uri="{FF2B5EF4-FFF2-40B4-BE49-F238E27FC236}">
                <a16:creationId xmlns:a16="http://schemas.microsoft.com/office/drawing/2014/main" id="{54EEEBD9-D37D-42B9-BE64-2C102B1D6E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fr-FR"/>
          </a:p>
        </p:txBody>
      </p:sp>
      <p:sp>
        <p:nvSpPr>
          <p:cNvPr id="11" name="Rectangle 10">
            <a:extLst>
              <a:ext uri="{FF2B5EF4-FFF2-40B4-BE49-F238E27FC236}">
                <a16:creationId xmlns:a16="http://schemas.microsoft.com/office/drawing/2014/main" id="{A2F47212-081A-4E41-8623-C5BD41ADDC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89211" y="643467"/>
            <a:ext cx="8959322" cy="5571066"/>
          </a:xfrm>
          <a:prstGeom prst="rect">
            <a:avLst/>
          </a:prstGeom>
          <a:solidFill>
            <a:srgbClr val="FFFFFF"/>
          </a:solidFill>
          <a:ln w="1270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Image 2">
            <a:extLst>
              <a:ext uri="{FF2B5EF4-FFF2-40B4-BE49-F238E27FC236}">
                <a16:creationId xmlns:a16="http://schemas.microsoft.com/office/drawing/2014/main" id="{57CCF27A-983A-6212-3F47-0E2D0229A6B6}"/>
              </a:ext>
            </a:extLst>
          </p:cNvPr>
          <p:cNvPicPr>
            <a:picLocks noChangeAspect="1"/>
          </p:cNvPicPr>
          <p:nvPr/>
        </p:nvPicPr>
        <p:blipFill>
          <a:blip r:embed="rId2"/>
          <a:stretch>
            <a:fillRect/>
          </a:stretch>
        </p:blipFill>
        <p:spPr>
          <a:xfrm>
            <a:off x="5328606" y="968023"/>
            <a:ext cx="3484279" cy="4924777"/>
          </a:xfrm>
          <a:prstGeom prst="rect">
            <a:avLst/>
          </a:prstGeom>
        </p:spPr>
      </p:pic>
      <p:sp>
        <p:nvSpPr>
          <p:cNvPr id="2" name="Espace réservé du pied de page 1">
            <a:extLst>
              <a:ext uri="{FF2B5EF4-FFF2-40B4-BE49-F238E27FC236}">
                <a16:creationId xmlns:a16="http://schemas.microsoft.com/office/drawing/2014/main" id="{4977D83A-8C10-0BA1-AE4B-A1C3EDC77542}"/>
              </a:ext>
            </a:extLst>
          </p:cNvPr>
          <p:cNvSpPr>
            <a:spLocks noGrp="1"/>
          </p:cNvSpPr>
          <p:nvPr>
            <p:ph type="ftr" sz="quarter" idx="11"/>
          </p:nvPr>
        </p:nvSpPr>
        <p:spPr>
          <a:xfrm>
            <a:off x="2589212" y="6350968"/>
            <a:ext cx="7619999" cy="365125"/>
          </a:xfrm>
        </p:spPr>
        <p:txBody>
          <a:bodyPr>
            <a:normAutofit/>
          </a:bodyPr>
          <a:lstStyle/>
          <a:p>
            <a:pPr>
              <a:spcAft>
                <a:spcPts val="600"/>
              </a:spcAft>
            </a:pPr>
            <a:r>
              <a:rPr lang="fr-FR" dirty="0"/>
              <a:t>Espace Vie Syndicale / pôle orga et développement/ 2023 </a:t>
            </a:r>
            <a:endParaRPr lang="fr-FR"/>
          </a:p>
          <a:p>
            <a:pPr>
              <a:spcAft>
                <a:spcPts val="600"/>
              </a:spcAft>
            </a:pPr>
            <a:endParaRPr lang="fr-FR"/>
          </a:p>
        </p:txBody>
      </p:sp>
      <p:pic>
        <p:nvPicPr>
          <p:cNvPr id="7" name="Image 6">
            <a:extLst>
              <a:ext uri="{FF2B5EF4-FFF2-40B4-BE49-F238E27FC236}">
                <a16:creationId xmlns:a16="http://schemas.microsoft.com/office/drawing/2014/main" id="{6CE1CC55-DCA5-421E-9BDD-C3E7C6290499}"/>
              </a:ext>
            </a:extLst>
          </p:cNvPr>
          <p:cNvPicPr>
            <a:picLocks noChangeAspect="1"/>
          </p:cNvPicPr>
          <p:nvPr/>
        </p:nvPicPr>
        <p:blipFill>
          <a:blip r:embed="rId3"/>
          <a:stretch>
            <a:fillRect/>
          </a:stretch>
        </p:blipFill>
        <p:spPr>
          <a:xfrm>
            <a:off x="11022904" y="203201"/>
            <a:ext cx="964504" cy="1140149"/>
          </a:xfrm>
          <a:prstGeom prst="rect">
            <a:avLst/>
          </a:prstGeom>
        </p:spPr>
      </p:pic>
    </p:spTree>
    <p:extLst>
      <p:ext uri="{BB962C8B-B14F-4D97-AF65-F5344CB8AC3E}">
        <p14:creationId xmlns:p14="http://schemas.microsoft.com/office/powerpoint/2010/main" val="19727073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907E274D-156D-F4C6-25DA-80B627F07A88}"/>
              </a:ext>
            </a:extLst>
          </p:cNvPr>
          <p:cNvSpPr txBox="1"/>
          <p:nvPr/>
        </p:nvSpPr>
        <p:spPr>
          <a:xfrm>
            <a:off x="2002146" y="609600"/>
            <a:ext cx="9123680" cy="646331"/>
          </a:xfrm>
          <a:prstGeom prst="rect">
            <a:avLst/>
          </a:prstGeom>
          <a:noFill/>
        </p:spPr>
        <p:txBody>
          <a:bodyPr wrap="square" rtlCol="0">
            <a:spAutoFit/>
          </a:bodyPr>
          <a:lstStyle/>
          <a:p>
            <a:r>
              <a:rPr lang="fr-FR" sz="3600" b="1" dirty="0">
                <a:effectLst/>
                <a:latin typeface="Arial" panose="020B0604020202020204" pitchFamily="34" charset="0"/>
                <a:ea typeface="Times New Roman" panose="02020603050405020304" pitchFamily="18" charset="0"/>
                <a:cs typeface="Arial" panose="020B0604020202020204" pitchFamily="34" charset="0"/>
              </a:rPr>
              <a:t>LES CLAUSES OBLIGATOIRES</a:t>
            </a:r>
            <a:endParaRPr lang="fr-FR" sz="3600" b="1" dirty="0">
              <a:latin typeface="Arial" panose="020B0604020202020204" pitchFamily="34" charset="0"/>
              <a:cs typeface="Arial" panose="020B0604020202020204" pitchFamily="34" charset="0"/>
            </a:endParaRPr>
          </a:p>
        </p:txBody>
      </p:sp>
      <p:sp>
        <p:nvSpPr>
          <p:cNvPr id="4" name="Espace réservé du pied de page 3">
            <a:extLst>
              <a:ext uri="{FF2B5EF4-FFF2-40B4-BE49-F238E27FC236}">
                <a16:creationId xmlns:a16="http://schemas.microsoft.com/office/drawing/2014/main" id="{121D3956-34ED-BD99-2758-64C56C2D930E}"/>
              </a:ext>
            </a:extLst>
          </p:cNvPr>
          <p:cNvSpPr>
            <a:spLocks noGrp="1"/>
          </p:cNvSpPr>
          <p:nvPr>
            <p:ph type="ftr" sz="quarter" idx="11"/>
          </p:nvPr>
        </p:nvSpPr>
        <p:spPr>
          <a:xfrm>
            <a:off x="8786812" y="6502717"/>
            <a:ext cx="7619999" cy="365125"/>
          </a:xfrm>
        </p:spPr>
        <p:txBody>
          <a:bodyPr/>
          <a:lstStyle/>
          <a:p>
            <a:r>
              <a:rPr lang="fr-FR" dirty="0"/>
              <a:t>Espace Vie Syndicale / pôle orga et développement/ 2023 </a:t>
            </a:r>
          </a:p>
          <a:p>
            <a:endParaRPr lang="fr-FR" dirty="0"/>
          </a:p>
        </p:txBody>
      </p:sp>
      <p:pic>
        <p:nvPicPr>
          <p:cNvPr id="8" name="Image 7">
            <a:extLst>
              <a:ext uri="{FF2B5EF4-FFF2-40B4-BE49-F238E27FC236}">
                <a16:creationId xmlns:a16="http://schemas.microsoft.com/office/drawing/2014/main" id="{66613684-6227-43A3-AA6C-7EDC1898ED68}"/>
              </a:ext>
            </a:extLst>
          </p:cNvPr>
          <p:cNvPicPr>
            <a:picLocks noChangeAspect="1"/>
          </p:cNvPicPr>
          <p:nvPr/>
        </p:nvPicPr>
        <p:blipFill>
          <a:blip r:embed="rId2"/>
          <a:stretch>
            <a:fillRect/>
          </a:stretch>
        </p:blipFill>
        <p:spPr>
          <a:xfrm>
            <a:off x="11022904" y="203201"/>
            <a:ext cx="964504" cy="1140149"/>
          </a:xfrm>
          <a:prstGeom prst="rect">
            <a:avLst/>
          </a:prstGeom>
        </p:spPr>
      </p:pic>
      <p:sp>
        <p:nvSpPr>
          <p:cNvPr id="11" name="ZoneTexte 10">
            <a:extLst>
              <a:ext uri="{FF2B5EF4-FFF2-40B4-BE49-F238E27FC236}">
                <a16:creationId xmlns:a16="http://schemas.microsoft.com/office/drawing/2014/main" id="{E7A319F1-4B2F-4BF5-A8AB-0B3DD879938B}"/>
              </a:ext>
            </a:extLst>
          </p:cNvPr>
          <p:cNvSpPr txBox="1"/>
          <p:nvPr/>
        </p:nvSpPr>
        <p:spPr>
          <a:xfrm>
            <a:off x="2687215" y="1662330"/>
            <a:ext cx="8882743" cy="4632037"/>
          </a:xfrm>
          <a:prstGeom prst="rect">
            <a:avLst/>
          </a:prstGeom>
          <a:noFill/>
        </p:spPr>
        <p:txBody>
          <a:bodyPr wrap="square" rtlCol="0">
            <a:spAutoFit/>
          </a:bodyPr>
          <a:lstStyle/>
          <a:p>
            <a:pPr marL="342900" indent="-342900">
              <a:spcBef>
                <a:spcPts val="600"/>
              </a:spcBef>
              <a:spcAft>
                <a:spcPts val="1800"/>
              </a:spcAft>
              <a:buClr>
                <a:schemeClr val="accent6"/>
              </a:buClr>
              <a:buFont typeface="Wingdings" panose="05000000000000000000" pitchFamily="2" charset="2"/>
              <a:buChar char="ü"/>
            </a:pPr>
            <a:r>
              <a:rPr lang="fr-FR" sz="2000" dirty="0">
                <a:latin typeface="Arial" panose="020B0604020202020204" pitchFamily="34" charset="0"/>
                <a:cs typeface="Arial" panose="020B0604020202020204" pitchFamily="34" charset="0"/>
              </a:rPr>
              <a:t>Répartition des sièges dans les collèges électoraux.</a:t>
            </a:r>
          </a:p>
          <a:p>
            <a:pPr marL="342900" indent="-342900">
              <a:spcBef>
                <a:spcPts val="600"/>
              </a:spcBef>
              <a:spcAft>
                <a:spcPts val="1800"/>
              </a:spcAft>
              <a:buClr>
                <a:schemeClr val="accent6"/>
              </a:buClr>
              <a:buFont typeface="Wingdings" panose="05000000000000000000" pitchFamily="2" charset="2"/>
              <a:buChar char="ü"/>
            </a:pPr>
            <a:r>
              <a:rPr lang="fr-FR" sz="2000" dirty="0">
                <a:latin typeface="Arial" panose="020B0604020202020204" pitchFamily="34" charset="0"/>
                <a:cs typeface="Arial" panose="020B0604020202020204" pitchFamily="34" charset="0"/>
              </a:rPr>
              <a:t>La répartition du personnel dans les collèges électoraux.</a:t>
            </a:r>
          </a:p>
          <a:p>
            <a:pPr marL="342900" indent="-342900">
              <a:spcBef>
                <a:spcPts val="600"/>
              </a:spcBef>
              <a:spcAft>
                <a:spcPts val="1800"/>
              </a:spcAft>
              <a:buClr>
                <a:schemeClr val="accent6"/>
              </a:buClr>
              <a:buFont typeface="Wingdings" panose="05000000000000000000" pitchFamily="2" charset="2"/>
              <a:buChar char="ü"/>
            </a:pPr>
            <a:r>
              <a:rPr lang="fr-FR" sz="2000" dirty="0">
                <a:latin typeface="Arial" panose="020B0604020202020204" pitchFamily="34" charset="0"/>
                <a:cs typeface="Arial" panose="020B0604020202020204" pitchFamily="34" charset="0"/>
              </a:rPr>
              <a:t>Les modalités d’organisation et de déroulement du scrutin : (date, heure et lieu du vote, nombre et composition des bureaux de vote, matériel de vote, date limite de dépôt des listes, modalités du vote par correspondance…).</a:t>
            </a:r>
          </a:p>
          <a:p>
            <a:pPr marL="342900" indent="-342900">
              <a:spcBef>
                <a:spcPts val="600"/>
              </a:spcBef>
              <a:spcAft>
                <a:spcPts val="1800"/>
              </a:spcAft>
              <a:buClr>
                <a:schemeClr val="accent6"/>
              </a:buClr>
              <a:buFont typeface="Wingdings" panose="05000000000000000000" pitchFamily="2" charset="2"/>
              <a:buChar char="ü"/>
            </a:pPr>
            <a:r>
              <a:rPr lang="fr-FR" sz="2000" dirty="0">
                <a:latin typeface="Arial" panose="020B0604020202020204" pitchFamily="34" charset="0"/>
                <a:cs typeface="Arial" panose="020B0604020202020204" pitchFamily="34" charset="0"/>
              </a:rPr>
              <a:t>Le nombre d’établissement distincts.</a:t>
            </a:r>
          </a:p>
          <a:p>
            <a:pPr marL="342900" indent="-342900">
              <a:spcBef>
                <a:spcPts val="600"/>
              </a:spcBef>
              <a:spcAft>
                <a:spcPts val="1800"/>
              </a:spcAft>
              <a:buClr>
                <a:schemeClr val="accent6"/>
              </a:buClr>
              <a:buFont typeface="Wingdings" panose="05000000000000000000" pitchFamily="2" charset="2"/>
              <a:buChar char="ü"/>
            </a:pPr>
            <a:r>
              <a:rPr lang="fr-FR" sz="2000" dirty="0">
                <a:latin typeface="Arial" panose="020B0604020202020204" pitchFamily="34" charset="0"/>
                <a:cs typeface="Arial" panose="020B0604020202020204" pitchFamily="34" charset="0"/>
              </a:rPr>
              <a:t>La représentation équilibrée des femmes et des hommes et la parité des listes.</a:t>
            </a:r>
          </a:p>
          <a:p>
            <a:endParaRPr lang="fr-FR"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601381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3030214-227F-42DB-9282-BBA6AF8D94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654295"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4BA2A0AD-695B-2026-3177-262020ECDC64}"/>
              </a:ext>
            </a:extLst>
          </p:cNvPr>
          <p:cNvSpPr>
            <a:spLocks noGrp="1"/>
          </p:cNvSpPr>
          <p:nvPr>
            <p:ph type="title"/>
          </p:nvPr>
        </p:nvSpPr>
        <p:spPr>
          <a:xfrm>
            <a:off x="1433889" y="1059872"/>
            <a:ext cx="3012216" cy="4851349"/>
          </a:xfrm>
        </p:spPr>
        <p:txBody>
          <a:bodyPr>
            <a:normAutofit/>
          </a:bodyPr>
          <a:lstStyle/>
          <a:p>
            <a:r>
              <a:rPr lang="fr-FR" b="1" dirty="0">
                <a:effectLst/>
                <a:latin typeface="Arial" panose="020B0604020202020204" pitchFamily="34" charset="0"/>
                <a:ea typeface="Calibri" panose="020F0502020204030204" pitchFamily="34" charset="0"/>
                <a:cs typeface="Arial" panose="020B0604020202020204" pitchFamily="34" charset="0"/>
              </a:rPr>
              <a:t>COMMENT ET QUOI NEGOCIER  </a:t>
            </a:r>
            <a:br>
              <a:rPr lang="fr-FR" dirty="0">
                <a:effectLst/>
                <a:latin typeface="Arial" panose="020B0604020202020204" pitchFamily="34" charset="0"/>
                <a:ea typeface="Calibri" panose="020F0502020204030204" pitchFamily="34" charset="0"/>
                <a:cs typeface="Arial" panose="020B0604020202020204" pitchFamily="34" charset="0"/>
              </a:rPr>
            </a:br>
            <a:endParaRPr lang="fr-FR" dirty="0">
              <a:latin typeface="Arial" panose="020B0604020202020204" pitchFamily="34" charset="0"/>
              <a:cs typeface="Arial" panose="020B0604020202020204" pitchFamily="34" charset="0"/>
            </a:endParaRPr>
          </a:p>
        </p:txBody>
      </p:sp>
      <p:sp>
        <p:nvSpPr>
          <p:cNvPr id="12" name="Freeform 11">
            <a:extLst>
              <a:ext uri="{FF2B5EF4-FFF2-40B4-BE49-F238E27FC236}">
                <a16:creationId xmlns:a16="http://schemas.microsoft.com/office/drawing/2014/main" id="{0D7A9289-BAD1-4A78-979F-A655C886DB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1149203"/>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txBody>
          <a:bodyPr/>
          <a:lstStyle/>
          <a:p>
            <a:endParaRPr lang="fr-FR"/>
          </a:p>
        </p:txBody>
      </p:sp>
      <p:sp>
        <p:nvSpPr>
          <p:cNvPr id="3" name="Espace réservé du contenu 2">
            <a:extLst>
              <a:ext uri="{FF2B5EF4-FFF2-40B4-BE49-F238E27FC236}">
                <a16:creationId xmlns:a16="http://schemas.microsoft.com/office/drawing/2014/main" id="{CF39CC09-AFAE-6EC1-16C9-B02D767ECFD5}"/>
              </a:ext>
            </a:extLst>
          </p:cNvPr>
          <p:cNvSpPr>
            <a:spLocks noGrp="1"/>
          </p:cNvSpPr>
          <p:nvPr>
            <p:ph idx="1"/>
          </p:nvPr>
        </p:nvSpPr>
        <p:spPr>
          <a:xfrm>
            <a:off x="4654296" y="1385233"/>
            <a:ext cx="7288888" cy="4567190"/>
          </a:xfrm>
        </p:spPr>
        <p:txBody>
          <a:bodyPr>
            <a:normAutofit/>
          </a:bodyPr>
          <a:lstStyle/>
          <a:p>
            <a:pPr marL="228600"/>
            <a:r>
              <a:rPr lang="fr-FR" sz="2000" dirty="0">
                <a:effectLst/>
                <a:latin typeface="Arial" panose="020B0604020202020204" pitchFamily="34" charset="0"/>
                <a:ea typeface="Calibri" panose="020F0502020204030204" pitchFamily="34" charset="0"/>
                <a:cs typeface="Arial" panose="020B0604020202020204" pitchFamily="34" charset="0"/>
              </a:rPr>
              <a:t>Pour Rappel : validation du PAP à la double majorité.</a:t>
            </a:r>
          </a:p>
          <a:p>
            <a:pPr marL="0" indent="0">
              <a:buNone/>
            </a:pPr>
            <a:endParaRPr lang="fr-FR" sz="2000" dirty="0">
              <a:effectLst/>
              <a:latin typeface="Arial" panose="020B0604020202020204" pitchFamily="34" charset="0"/>
              <a:ea typeface="Calibri" panose="020F0502020204030204" pitchFamily="34" charset="0"/>
              <a:cs typeface="Arial" panose="020B0604020202020204" pitchFamily="34" charset="0"/>
            </a:endParaRPr>
          </a:p>
          <a:p>
            <a:pPr marL="324000" indent="-324000"/>
            <a:r>
              <a:rPr lang="fr-FR" sz="2000" dirty="0">
                <a:effectLst/>
                <a:latin typeface="Arial" panose="020B0604020202020204" pitchFamily="34" charset="0"/>
                <a:ea typeface="Calibri" panose="020F0502020204030204" pitchFamily="34" charset="0"/>
                <a:cs typeface="Arial" panose="020B0604020202020204" pitchFamily="34" charset="0"/>
              </a:rPr>
              <a:t>La propagande électorale, HIS (Heure d’Information Syndicale) sur le lieu de travail, appel à candidature et profession de foi à transmettre aux salariés, l’affichage de la liste électorale (c’est à dire les électeurs dans l’entreprise, nom, prénom, date d’entrée, date de naissance). </a:t>
            </a:r>
          </a:p>
          <a:p>
            <a:pPr marL="0" indent="0">
              <a:buNone/>
            </a:pPr>
            <a:endParaRPr lang="fr-FR" sz="2000" dirty="0">
              <a:effectLst/>
              <a:latin typeface="Arial" panose="020B0604020202020204" pitchFamily="34" charset="0"/>
              <a:ea typeface="Calibri" panose="020F0502020204030204" pitchFamily="34" charset="0"/>
              <a:cs typeface="Arial" panose="020B0604020202020204" pitchFamily="34" charset="0"/>
            </a:endParaRPr>
          </a:p>
          <a:p>
            <a:pPr marL="324000" indent="-324000"/>
            <a:r>
              <a:rPr lang="fr-FR" sz="2000" dirty="0">
                <a:latin typeface="Arial" panose="020B0604020202020204" pitchFamily="34" charset="0"/>
                <a:cs typeface="Arial" panose="020B0604020202020204" pitchFamily="34" charset="0"/>
              </a:rPr>
              <a:t>La négociation et le PAP peut autoriser des dérogations aux conditions d’éligibilité ou pour être électeur (s’il y a plusieurs CDD favoriser le vote des salariés (moins de 3 mois dans l’entreprise).</a:t>
            </a:r>
          </a:p>
          <a:p>
            <a:pPr marL="228600"/>
            <a:endParaRPr lang="fr-FR" sz="2000" dirty="0">
              <a:latin typeface="Arial" panose="020B0604020202020204" pitchFamily="34" charset="0"/>
              <a:cs typeface="Arial" panose="020B0604020202020204" pitchFamily="34" charset="0"/>
            </a:endParaRPr>
          </a:p>
          <a:p>
            <a:pPr marL="228600"/>
            <a:endParaRPr lang="fr-FR" sz="2000" dirty="0">
              <a:latin typeface="Arial" panose="020B0604020202020204" pitchFamily="34" charset="0"/>
              <a:cs typeface="Arial" panose="020B0604020202020204" pitchFamily="34" charset="0"/>
            </a:endParaRPr>
          </a:p>
          <a:p>
            <a:pPr marL="228600"/>
            <a:endParaRPr lang="fr-FR" sz="2000" dirty="0">
              <a:latin typeface="Arial" panose="020B0604020202020204" pitchFamily="34" charset="0"/>
              <a:cs typeface="Arial" panose="020B0604020202020204" pitchFamily="34" charset="0"/>
            </a:endParaRPr>
          </a:p>
          <a:p>
            <a:pPr marL="228600"/>
            <a:endParaRPr lang="fr-FR" sz="2000" dirty="0">
              <a:latin typeface="Arial" panose="020B0604020202020204" pitchFamily="34" charset="0"/>
              <a:cs typeface="Arial" panose="020B0604020202020204" pitchFamily="34" charset="0"/>
            </a:endParaRPr>
          </a:p>
        </p:txBody>
      </p:sp>
      <p:sp>
        <p:nvSpPr>
          <p:cNvPr id="4" name="Espace réservé du pied de page 3">
            <a:extLst>
              <a:ext uri="{FF2B5EF4-FFF2-40B4-BE49-F238E27FC236}">
                <a16:creationId xmlns:a16="http://schemas.microsoft.com/office/drawing/2014/main" id="{34A23FFC-21C1-2709-E9D1-05D7ACDF425E}"/>
              </a:ext>
            </a:extLst>
          </p:cNvPr>
          <p:cNvSpPr>
            <a:spLocks noGrp="1"/>
          </p:cNvSpPr>
          <p:nvPr>
            <p:ph type="ftr" sz="quarter" idx="11"/>
          </p:nvPr>
        </p:nvSpPr>
        <p:spPr>
          <a:xfrm>
            <a:off x="5638743" y="6130437"/>
            <a:ext cx="5865869" cy="365125"/>
          </a:xfrm>
          <a:prstGeom prst="rect">
            <a:avLst/>
          </a:prstGeom>
        </p:spPr>
        <p:txBody>
          <a:bodyPr anchor="ctr">
            <a:normAutofit/>
          </a:bodyPr>
          <a:lstStyle/>
          <a:p>
            <a:pPr>
              <a:spcAft>
                <a:spcPts val="600"/>
              </a:spcAft>
            </a:pPr>
            <a:r>
              <a:rPr lang="fr-FR" dirty="0">
                <a:solidFill>
                  <a:schemeClr val="tx2"/>
                </a:solidFill>
              </a:rPr>
              <a:t>Espace Vie Syndicale / pôle orga et développement/ 2023 </a:t>
            </a:r>
          </a:p>
          <a:p>
            <a:pPr>
              <a:spcAft>
                <a:spcPts val="600"/>
              </a:spcAft>
            </a:pPr>
            <a:endParaRPr lang="fr-FR" dirty="0">
              <a:solidFill>
                <a:schemeClr val="tx2"/>
              </a:solidFill>
            </a:endParaRPr>
          </a:p>
        </p:txBody>
      </p:sp>
      <p:pic>
        <p:nvPicPr>
          <p:cNvPr id="8" name="Image 7">
            <a:extLst>
              <a:ext uri="{FF2B5EF4-FFF2-40B4-BE49-F238E27FC236}">
                <a16:creationId xmlns:a16="http://schemas.microsoft.com/office/drawing/2014/main" id="{7352B500-B8EC-4BA8-BA16-50D4519C50E2}"/>
              </a:ext>
            </a:extLst>
          </p:cNvPr>
          <p:cNvPicPr>
            <a:picLocks noChangeAspect="1"/>
          </p:cNvPicPr>
          <p:nvPr/>
        </p:nvPicPr>
        <p:blipFill>
          <a:blip r:embed="rId2"/>
          <a:stretch>
            <a:fillRect/>
          </a:stretch>
        </p:blipFill>
        <p:spPr>
          <a:xfrm>
            <a:off x="11022904" y="203201"/>
            <a:ext cx="964504" cy="1140149"/>
          </a:xfrm>
          <a:prstGeom prst="rect">
            <a:avLst/>
          </a:prstGeom>
        </p:spPr>
      </p:pic>
    </p:spTree>
    <p:extLst>
      <p:ext uri="{BB962C8B-B14F-4D97-AF65-F5344CB8AC3E}">
        <p14:creationId xmlns:p14="http://schemas.microsoft.com/office/powerpoint/2010/main" val="5459518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38FCB53F-877B-FF10-FB4A-63E467F709AA}"/>
              </a:ext>
            </a:extLst>
          </p:cNvPr>
          <p:cNvSpPr>
            <a:spLocks noGrp="1"/>
          </p:cNvSpPr>
          <p:nvPr>
            <p:ph idx="1"/>
          </p:nvPr>
        </p:nvSpPr>
        <p:spPr>
          <a:xfrm>
            <a:off x="1247746" y="1130340"/>
            <a:ext cx="9870510" cy="1328887"/>
          </a:xfrm>
        </p:spPr>
        <p:txBody>
          <a:bodyPr>
            <a:normAutofit/>
          </a:bodyPr>
          <a:lstStyle/>
          <a:p>
            <a:r>
              <a:rPr lang="fr-FR" sz="2400" dirty="0">
                <a:latin typeface="Arial" panose="020B0604020202020204" pitchFamily="34" charset="0"/>
                <a:cs typeface="Arial" panose="020B0604020202020204" pitchFamily="34" charset="0"/>
              </a:rPr>
              <a:t>En l’absence de représentant de section syndicale ou de DS, proposer dans le PAP, un article intitulé « propagande électorale » avec les clauses suivantes : </a:t>
            </a:r>
          </a:p>
          <a:p>
            <a:endParaRPr lang="fr-FR" dirty="0"/>
          </a:p>
        </p:txBody>
      </p:sp>
      <p:sp>
        <p:nvSpPr>
          <p:cNvPr id="2" name="Espace réservé du pied de page 1">
            <a:extLst>
              <a:ext uri="{FF2B5EF4-FFF2-40B4-BE49-F238E27FC236}">
                <a16:creationId xmlns:a16="http://schemas.microsoft.com/office/drawing/2014/main" id="{BE3EBA0A-D479-01E0-1FED-57B2A34B6F3D}"/>
              </a:ext>
            </a:extLst>
          </p:cNvPr>
          <p:cNvSpPr>
            <a:spLocks noGrp="1"/>
          </p:cNvSpPr>
          <p:nvPr>
            <p:ph type="ftr" sz="quarter" idx="11"/>
          </p:nvPr>
        </p:nvSpPr>
        <p:spPr>
          <a:xfrm>
            <a:off x="8746172" y="6492875"/>
            <a:ext cx="7619999" cy="365125"/>
          </a:xfrm>
        </p:spPr>
        <p:txBody>
          <a:bodyPr/>
          <a:lstStyle/>
          <a:p>
            <a:r>
              <a:rPr lang="fr-FR" dirty="0"/>
              <a:t>Espace Vie Syndicale / pôle orga et développement/ 2023 </a:t>
            </a:r>
          </a:p>
          <a:p>
            <a:endParaRPr lang="fr-FR" dirty="0"/>
          </a:p>
        </p:txBody>
      </p:sp>
      <p:graphicFrame>
        <p:nvGraphicFramePr>
          <p:cNvPr id="7" name="ZoneTexte 4">
            <a:extLst>
              <a:ext uri="{FF2B5EF4-FFF2-40B4-BE49-F238E27FC236}">
                <a16:creationId xmlns:a16="http://schemas.microsoft.com/office/drawing/2014/main" id="{5A669393-F1BB-2BFB-F8A6-D8FEC5665BDC}"/>
              </a:ext>
            </a:extLst>
          </p:cNvPr>
          <p:cNvGraphicFramePr/>
          <p:nvPr>
            <p:extLst>
              <p:ext uri="{D42A27DB-BD31-4B8C-83A1-F6EECF244321}">
                <p14:modId xmlns:p14="http://schemas.microsoft.com/office/powerpoint/2010/main" val="3308709239"/>
              </p:ext>
            </p:extLst>
          </p:nvPr>
        </p:nvGraphicFramePr>
        <p:xfrm>
          <a:off x="2264392" y="2878552"/>
          <a:ext cx="9590983" cy="31949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8" name="Image 7">
            <a:extLst>
              <a:ext uri="{FF2B5EF4-FFF2-40B4-BE49-F238E27FC236}">
                <a16:creationId xmlns:a16="http://schemas.microsoft.com/office/drawing/2014/main" id="{F08B966A-5F02-4954-8CB7-AFBA158916E5}"/>
              </a:ext>
            </a:extLst>
          </p:cNvPr>
          <p:cNvPicPr>
            <a:picLocks noChangeAspect="1"/>
          </p:cNvPicPr>
          <p:nvPr/>
        </p:nvPicPr>
        <p:blipFill>
          <a:blip r:embed="rId7"/>
          <a:stretch>
            <a:fillRect/>
          </a:stretch>
        </p:blipFill>
        <p:spPr>
          <a:xfrm>
            <a:off x="11022904" y="203201"/>
            <a:ext cx="964504" cy="1140149"/>
          </a:xfrm>
          <a:prstGeom prst="rect">
            <a:avLst/>
          </a:prstGeom>
        </p:spPr>
      </p:pic>
    </p:spTree>
    <p:extLst>
      <p:ext uri="{BB962C8B-B14F-4D97-AF65-F5344CB8AC3E}">
        <p14:creationId xmlns:p14="http://schemas.microsoft.com/office/powerpoint/2010/main" val="8663100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t 3">
            <a:extLst>
              <a:ext uri="{FF2B5EF4-FFF2-40B4-BE49-F238E27FC236}">
                <a16:creationId xmlns:a16="http://schemas.microsoft.com/office/drawing/2014/main" id="{DA3AE926-A634-C42C-1F34-DF2E69D196A8}"/>
              </a:ext>
            </a:extLst>
          </p:cNvPr>
          <p:cNvGraphicFramePr>
            <a:graphicFrameLocks noChangeAspect="1"/>
          </p:cNvGraphicFramePr>
          <p:nvPr>
            <p:extLst>
              <p:ext uri="{D42A27DB-BD31-4B8C-83A1-F6EECF244321}">
                <p14:modId xmlns:p14="http://schemas.microsoft.com/office/powerpoint/2010/main" val="3808762336"/>
              </p:ext>
            </p:extLst>
          </p:nvPr>
        </p:nvGraphicFramePr>
        <p:xfrm>
          <a:off x="3911125" y="134112"/>
          <a:ext cx="4414728" cy="6358764"/>
        </p:xfrm>
        <a:graphic>
          <a:graphicData uri="http://schemas.openxmlformats.org/presentationml/2006/ole">
            <mc:AlternateContent xmlns:mc="http://schemas.openxmlformats.org/markup-compatibility/2006">
              <mc:Choice xmlns:v="urn:schemas-microsoft-com:vml" Requires="v">
                <p:oleObj name="Document" r:id="rId2" imgW="6629188" imgH="10278527" progId="Word.Document.12">
                  <p:embed/>
                </p:oleObj>
              </mc:Choice>
              <mc:Fallback>
                <p:oleObj name="Document" r:id="rId2" imgW="6629188" imgH="10278527" progId="Word.Document.12">
                  <p:embed/>
                  <p:pic>
                    <p:nvPicPr>
                      <p:cNvPr id="0" name=""/>
                      <p:cNvPicPr/>
                      <p:nvPr/>
                    </p:nvPicPr>
                    <p:blipFill>
                      <a:blip r:embed="rId3"/>
                      <a:stretch>
                        <a:fillRect/>
                      </a:stretch>
                    </p:blipFill>
                    <p:spPr>
                      <a:xfrm>
                        <a:off x="3911125" y="134112"/>
                        <a:ext cx="4414728" cy="6358764"/>
                      </a:xfrm>
                      <a:prstGeom prst="rect">
                        <a:avLst/>
                      </a:prstGeom>
                      <a:ln>
                        <a:solidFill>
                          <a:schemeClr val="accent1"/>
                        </a:solidFill>
                      </a:ln>
                    </p:spPr>
                  </p:pic>
                </p:oleObj>
              </mc:Fallback>
            </mc:AlternateContent>
          </a:graphicData>
        </a:graphic>
      </p:graphicFrame>
      <p:sp>
        <p:nvSpPr>
          <p:cNvPr id="2" name="ZoneTexte 1">
            <a:extLst>
              <a:ext uri="{FF2B5EF4-FFF2-40B4-BE49-F238E27FC236}">
                <a16:creationId xmlns:a16="http://schemas.microsoft.com/office/drawing/2014/main" id="{257B84BC-CEB6-A318-016C-CFD2B0FE5652}"/>
              </a:ext>
            </a:extLst>
          </p:cNvPr>
          <p:cNvSpPr txBox="1"/>
          <p:nvPr/>
        </p:nvSpPr>
        <p:spPr>
          <a:xfrm>
            <a:off x="1703325" y="773275"/>
            <a:ext cx="2280846" cy="461665"/>
          </a:xfrm>
          <a:prstGeom prst="rect">
            <a:avLst/>
          </a:prstGeom>
          <a:noFill/>
        </p:spPr>
        <p:txBody>
          <a:bodyPr wrap="square" rtlCol="0">
            <a:spAutoFit/>
          </a:bodyPr>
          <a:lstStyle/>
          <a:p>
            <a:r>
              <a:rPr lang="fr-FR" sz="2400" b="1" dirty="0">
                <a:latin typeface="Arial" panose="020B0604020202020204" pitchFamily="34" charset="0"/>
                <a:cs typeface="Arial" panose="020B0604020202020204" pitchFamily="34" charset="0"/>
              </a:rPr>
              <a:t>MODELE HIS </a:t>
            </a:r>
          </a:p>
        </p:txBody>
      </p:sp>
      <p:sp>
        <p:nvSpPr>
          <p:cNvPr id="3" name="Espace réservé du pied de page 2">
            <a:extLst>
              <a:ext uri="{FF2B5EF4-FFF2-40B4-BE49-F238E27FC236}">
                <a16:creationId xmlns:a16="http://schemas.microsoft.com/office/drawing/2014/main" id="{B82EE0F1-2DC2-78B6-5701-60D6D0DCF957}"/>
              </a:ext>
            </a:extLst>
          </p:cNvPr>
          <p:cNvSpPr>
            <a:spLocks noGrp="1"/>
          </p:cNvSpPr>
          <p:nvPr>
            <p:ph type="ftr" sz="quarter" idx="11"/>
          </p:nvPr>
        </p:nvSpPr>
        <p:spPr>
          <a:xfrm>
            <a:off x="8807132" y="6492875"/>
            <a:ext cx="7619999" cy="365125"/>
          </a:xfrm>
        </p:spPr>
        <p:txBody>
          <a:bodyPr/>
          <a:lstStyle/>
          <a:p>
            <a:r>
              <a:rPr lang="fr-FR" dirty="0"/>
              <a:t>Espace Vie Syndicale / pôle orga et développement/ 2023 </a:t>
            </a:r>
          </a:p>
          <a:p>
            <a:endParaRPr lang="fr-FR" dirty="0"/>
          </a:p>
        </p:txBody>
      </p:sp>
      <p:pic>
        <p:nvPicPr>
          <p:cNvPr id="6" name="Image 5">
            <a:extLst>
              <a:ext uri="{FF2B5EF4-FFF2-40B4-BE49-F238E27FC236}">
                <a16:creationId xmlns:a16="http://schemas.microsoft.com/office/drawing/2014/main" id="{EDA4311F-F2B8-4E1F-8D01-C6D959E6879F}"/>
              </a:ext>
            </a:extLst>
          </p:cNvPr>
          <p:cNvPicPr>
            <a:picLocks noChangeAspect="1"/>
          </p:cNvPicPr>
          <p:nvPr/>
        </p:nvPicPr>
        <p:blipFill>
          <a:blip r:embed="rId4"/>
          <a:stretch>
            <a:fillRect/>
          </a:stretch>
        </p:blipFill>
        <p:spPr>
          <a:xfrm>
            <a:off x="11022904" y="203201"/>
            <a:ext cx="964504" cy="1140149"/>
          </a:xfrm>
          <a:prstGeom prst="rect">
            <a:avLst/>
          </a:prstGeom>
        </p:spPr>
      </p:pic>
    </p:spTree>
    <p:extLst>
      <p:ext uri="{BB962C8B-B14F-4D97-AF65-F5344CB8AC3E}">
        <p14:creationId xmlns:p14="http://schemas.microsoft.com/office/powerpoint/2010/main" val="41947369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D306B45-25EE-434D-ABA9-A27B79320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823C5E67-22F8-FB0D-A042-ACCDBBCFE908}"/>
              </a:ext>
            </a:extLst>
          </p:cNvPr>
          <p:cNvSpPr>
            <a:spLocks noGrp="1"/>
          </p:cNvSpPr>
          <p:nvPr>
            <p:ph type="title"/>
          </p:nvPr>
        </p:nvSpPr>
        <p:spPr>
          <a:xfrm>
            <a:off x="1046019" y="942109"/>
            <a:ext cx="3256550" cy="3321982"/>
          </a:xfrm>
        </p:spPr>
        <p:txBody>
          <a:bodyPr anchor="ctr">
            <a:normAutofit/>
          </a:bodyPr>
          <a:lstStyle/>
          <a:p>
            <a:r>
              <a:rPr lang="fr-FR" b="1" dirty="0">
                <a:solidFill>
                  <a:schemeClr val="tx2">
                    <a:lumMod val="75000"/>
                  </a:schemeClr>
                </a:solidFill>
                <a:effectLst/>
                <a:latin typeface="Arial" panose="020B0604020202020204" pitchFamily="34" charset="0"/>
                <a:ea typeface="Calibri" panose="020F0502020204030204" pitchFamily="34" charset="0"/>
                <a:cs typeface="Arial" panose="020B0604020202020204" pitchFamily="34" charset="0"/>
              </a:rPr>
              <a:t>COMMENT ET QUOI NEGOCIER :</a:t>
            </a:r>
            <a:endParaRPr lang="fr-FR" dirty="0">
              <a:solidFill>
                <a:schemeClr val="tx2">
                  <a:lumMod val="75000"/>
                </a:schemeClr>
              </a:solidFill>
              <a:latin typeface="Arial" panose="020B0604020202020204" pitchFamily="34" charset="0"/>
              <a:cs typeface="Arial" panose="020B0604020202020204" pitchFamily="34" charset="0"/>
            </a:endParaRPr>
          </a:p>
        </p:txBody>
      </p:sp>
      <p:sp>
        <p:nvSpPr>
          <p:cNvPr id="12" name="Rectangle 11">
            <a:extLst>
              <a:ext uri="{FF2B5EF4-FFF2-40B4-BE49-F238E27FC236}">
                <a16:creationId xmlns:a16="http://schemas.microsoft.com/office/drawing/2014/main" id="{0A42F85E-4939-431E-8B4A-EC07C8E0AB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cxnSp>
        <p:nvCxnSpPr>
          <p:cNvPr id="14" name="Straight Connector 13">
            <a:extLst>
              <a:ext uri="{FF2B5EF4-FFF2-40B4-BE49-F238E27FC236}">
                <a16:creationId xmlns:a16="http://schemas.microsoft.com/office/drawing/2014/main" id="{27EBB3F9-D6F7-4F6A-8843-9FEBA15E49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71831"/>
            <a:ext cx="0" cy="3200400"/>
          </a:xfrm>
          <a:prstGeom prst="line">
            <a:avLst/>
          </a:prstGeom>
          <a:ln w="15875">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16" name="Group 15">
            <a:extLst>
              <a:ext uri="{FF2B5EF4-FFF2-40B4-BE49-F238E27FC236}">
                <a16:creationId xmlns:a16="http://schemas.microsoft.com/office/drawing/2014/main" id="{5D2B17EF-74EB-4C33-B2E2-8E727B2E7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009967" y="0"/>
            <a:ext cx="6176982" cy="6853245"/>
            <a:chOff x="2487613" y="285750"/>
            <a:chExt cx="2428876" cy="5654676"/>
          </a:xfrm>
          <a:solidFill>
            <a:schemeClr val="bg1">
              <a:alpha val="30000"/>
            </a:schemeClr>
          </a:solidFill>
        </p:grpSpPr>
        <p:sp>
          <p:nvSpPr>
            <p:cNvPr id="17" name="Freeform 11">
              <a:extLst>
                <a:ext uri="{FF2B5EF4-FFF2-40B4-BE49-F238E27FC236}">
                  <a16:creationId xmlns:a16="http://schemas.microsoft.com/office/drawing/2014/main" id="{0A5F1F8A-3206-4B86-883F-65E98BB6E4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txBody>
            <a:bodyPr/>
            <a:lstStyle/>
            <a:p>
              <a:endParaRPr lang="fr-FR"/>
            </a:p>
          </p:txBody>
        </p:sp>
        <p:sp>
          <p:nvSpPr>
            <p:cNvPr id="18" name="Freeform 12">
              <a:extLst>
                <a:ext uri="{FF2B5EF4-FFF2-40B4-BE49-F238E27FC236}">
                  <a16:creationId xmlns:a16="http://schemas.microsoft.com/office/drawing/2014/main" id="{6935F8C7-CC88-4243-9786-F3CDBF04A0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txBody>
            <a:bodyPr/>
            <a:lstStyle/>
            <a:p>
              <a:endParaRPr lang="fr-FR"/>
            </a:p>
          </p:txBody>
        </p:sp>
        <p:sp>
          <p:nvSpPr>
            <p:cNvPr id="19" name="Freeform 13">
              <a:extLst>
                <a:ext uri="{FF2B5EF4-FFF2-40B4-BE49-F238E27FC236}">
                  <a16:creationId xmlns:a16="http://schemas.microsoft.com/office/drawing/2014/main" id="{9AF7BAD9-71B3-40D8-A089-EFF7FE67BD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txBody>
            <a:bodyPr/>
            <a:lstStyle/>
            <a:p>
              <a:endParaRPr lang="fr-FR"/>
            </a:p>
          </p:txBody>
        </p:sp>
        <p:sp>
          <p:nvSpPr>
            <p:cNvPr id="20" name="Freeform 14">
              <a:extLst>
                <a:ext uri="{FF2B5EF4-FFF2-40B4-BE49-F238E27FC236}">
                  <a16:creationId xmlns:a16="http://schemas.microsoft.com/office/drawing/2014/main" id="{6467094F-AEF0-4D3B-BB76-8B3C1F08B9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txBody>
            <a:bodyPr/>
            <a:lstStyle/>
            <a:p>
              <a:endParaRPr lang="fr-FR"/>
            </a:p>
          </p:txBody>
        </p:sp>
        <p:sp>
          <p:nvSpPr>
            <p:cNvPr id="21" name="Freeform 15">
              <a:extLst>
                <a:ext uri="{FF2B5EF4-FFF2-40B4-BE49-F238E27FC236}">
                  <a16:creationId xmlns:a16="http://schemas.microsoft.com/office/drawing/2014/main" id="{36F56AF9-DEF1-44E7-BF42-6AAC1AA9D1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txBody>
            <a:bodyPr/>
            <a:lstStyle/>
            <a:p>
              <a:endParaRPr lang="fr-FR"/>
            </a:p>
          </p:txBody>
        </p:sp>
        <p:sp>
          <p:nvSpPr>
            <p:cNvPr id="22" name="Freeform 16">
              <a:extLst>
                <a:ext uri="{FF2B5EF4-FFF2-40B4-BE49-F238E27FC236}">
                  <a16:creationId xmlns:a16="http://schemas.microsoft.com/office/drawing/2014/main" id="{A43EBE71-20BA-4A40-A513-516678089D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txBody>
            <a:bodyPr/>
            <a:lstStyle/>
            <a:p>
              <a:endParaRPr lang="fr-FR"/>
            </a:p>
          </p:txBody>
        </p:sp>
        <p:sp>
          <p:nvSpPr>
            <p:cNvPr id="23" name="Freeform 17">
              <a:extLst>
                <a:ext uri="{FF2B5EF4-FFF2-40B4-BE49-F238E27FC236}">
                  <a16:creationId xmlns:a16="http://schemas.microsoft.com/office/drawing/2014/main" id="{1DB39648-7B38-4D0B-93C5-048EC4A45C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txBody>
            <a:bodyPr/>
            <a:lstStyle/>
            <a:p>
              <a:endParaRPr lang="fr-FR"/>
            </a:p>
          </p:txBody>
        </p:sp>
        <p:sp>
          <p:nvSpPr>
            <p:cNvPr id="24" name="Freeform 18">
              <a:extLst>
                <a:ext uri="{FF2B5EF4-FFF2-40B4-BE49-F238E27FC236}">
                  <a16:creationId xmlns:a16="http://schemas.microsoft.com/office/drawing/2014/main" id="{8DD2661F-DE5F-45EA-B30B-7C6589638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txBody>
            <a:bodyPr/>
            <a:lstStyle/>
            <a:p>
              <a:endParaRPr lang="fr-FR"/>
            </a:p>
          </p:txBody>
        </p:sp>
        <p:sp>
          <p:nvSpPr>
            <p:cNvPr id="25" name="Freeform 19">
              <a:extLst>
                <a:ext uri="{FF2B5EF4-FFF2-40B4-BE49-F238E27FC236}">
                  <a16:creationId xmlns:a16="http://schemas.microsoft.com/office/drawing/2014/main" id="{ABF0A0E5-E68E-4183-A913-228692FD85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txBody>
            <a:bodyPr/>
            <a:lstStyle/>
            <a:p>
              <a:endParaRPr lang="fr-FR"/>
            </a:p>
          </p:txBody>
        </p:sp>
        <p:sp>
          <p:nvSpPr>
            <p:cNvPr id="26" name="Freeform 20">
              <a:extLst>
                <a:ext uri="{FF2B5EF4-FFF2-40B4-BE49-F238E27FC236}">
                  <a16:creationId xmlns:a16="http://schemas.microsoft.com/office/drawing/2014/main" id="{615D8F55-8ACD-4EFE-A832-06E785479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txBody>
            <a:bodyPr/>
            <a:lstStyle/>
            <a:p>
              <a:endParaRPr lang="fr-FR"/>
            </a:p>
          </p:txBody>
        </p:sp>
        <p:sp>
          <p:nvSpPr>
            <p:cNvPr id="27" name="Freeform 21">
              <a:extLst>
                <a:ext uri="{FF2B5EF4-FFF2-40B4-BE49-F238E27FC236}">
                  <a16:creationId xmlns:a16="http://schemas.microsoft.com/office/drawing/2014/main" id="{0FDF4201-8CEC-474B-A6B1-88039B704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txBody>
            <a:bodyPr/>
            <a:lstStyle/>
            <a:p>
              <a:endParaRPr lang="fr-FR"/>
            </a:p>
          </p:txBody>
        </p:sp>
        <p:sp>
          <p:nvSpPr>
            <p:cNvPr id="28" name="Freeform 22">
              <a:extLst>
                <a:ext uri="{FF2B5EF4-FFF2-40B4-BE49-F238E27FC236}">
                  <a16:creationId xmlns:a16="http://schemas.microsoft.com/office/drawing/2014/main" id="{0F60AEA4-B25F-417E-93FC-59686DFBE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txBody>
            <a:bodyPr/>
            <a:lstStyle/>
            <a:p>
              <a:endParaRPr lang="fr-FR"/>
            </a:p>
          </p:txBody>
        </p:sp>
      </p:grpSp>
      <p:sp>
        <p:nvSpPr>
          <p:cNvPr id="3" name="Espace réservé du contenu 2">
            <a:extLst>
              <a:ext uri="{FF2B5EF4-FFF2-40B4-BE49-F238E27FC236}">
                <a16:creationId xmlns:a16="http://schemas.microsoft.com/office/drawing/2014/main" id="{EE578CB8-E7C9-E262-8E4B-79749AC87E98}"/>
              </a:ext>
            </a:extLst>
          </p:cNvPr>
          <p:cNvSpPr>
            <a:spLocks noGrp="1"/>
          </p:cNvSpPr>
          <p:nvPr>
            <p:ph idx="1"/>
          </p:nvPr>
        </p:nvSpPr>
        <p:spPr>
          <a:xfrm>
            <a:off x="4752367" y="1073020"/>
            <a:ext cx="7102513" cy="5047979"/>
          </a:xfrm>
        </p:spPr>
        <p:txBody>
          <a:bodyPr anchor="ctr">
            <a:normAutofit fontScale="47500" lnSpcReduction="20000"/>
          </a:bodyPr>
          <a:lstStyle/>
          <a:p>
            <a:pPr marL="228600">
              <a:spcAft>
                <a:spcPts val="2400"/>
              </a:spcAft>
            </a:pPr>
            <a:endParaRPr lang="fr-FR" sz="2000" dirty="0">
              <a:solidFill>
                <a:schemeClr val="tx2">
                  <a:lumMod val="75000"/>
                </a:schemeClr>
              </a:solidFill>
              <a:effectLst/>
              <a:latin typeface="Arial" panose="020B0604020202020204" pitchFamily="34" charset="0"/>
              <a:ea typeface="Calibri" panose="020F0502020204030204" pitchFamily="34" charset="0"/>
              <a:cs typeface="Arial" panose="020B0604020202020204" pitchFamily="34" charset="0"/>
            </a:endParaRPr>
          </a:p>
          <a:p>
            <a:pPr marL="324000">
              <a:lnSpc>
                <a:spcPct val="120000"/>
              </a:lnSpc>
              <a:spcAft>
                <a:spcPts val="2400"/>
              </a:spcAft>
            </a:pPr>
            <a:r>
              <a:rPr lang="fr-FR" sz="3600" dirty="0">
                <a:solidFill>
                  <a:schemeClr val="tx2">
                    <a:lumMod val="75000"/>
                  </a:schemeClr>
                </a:solidFill>
                <a:effectLst/>
                <a:latin typeface="Arial" panose="020B0604020202020204" pitchFamily="34" charset="0"/>
                <a:ea typeface="Calibri" panose="020F0502020204030204" pitchFamily="34" charset="0"/>
                <a:cs typeface="Arial" panose="020B0604020202020204" pitchFamily="34" charset="0"/>
              </a:rPr>
              <a:t>La durée du mandat (ramener en dessous de 4 ans par accord d’entreprise et le préciser dans le PAP) modifier si nécessaire la notion de cumul de mandat.</a:t>
            </a:r>
          </a:p>
          <a:p>
            <a:pPr marL="324000" indent="-324000">
              <a:lnSpc>
                <a:spcPct val="120000"/>
              </a:lnSpc>
              <a:spcAft>
                <a:spcPts val="2400"/>
              </a:spcAft>
            </a:pPr>
            <a:r>
              <a:rPr lang="fr-FR" sz="3600" dirty="0">
                <a:solidFill>
                  <a:schemeClr val="tx2">
                    <a:lumMod val="75000"/>
                  </a:schemeClr>
                </a:solidFill>
                <a:effectLst/>
                <a:latin typeface="Arial" panose="020B0604020202020204" pitchFamily="34" charset="0"/>
                <a:ea typeface="Calibri" panose="020F0502020204030204" pitchFamily="34" charset="0"/>
                <a:cs typeface="Arial" panose="020B0604020202020204" pitchFamily="34" charset="0"/>
              </a:rPr>
              <a:t>Les moyens attribués au déroulement du scrutin (le bureau de vote, le délégué de liste avec les heures nécessaires).</a:t>
            </a:r>
          </a:p>
          <a:p>
            <a:pPr marL="324000" indent="-324000">
              <a:lnSpc>
                <a:spcPct val="120000"/>
              </a:lnSpc>
              <a:spcAft>
                <a:spcPts val="2400"/>
              </a:spcAft>
            </a:pPr>
            <a:r>
              <a:rPr lang="fr-FR" sz="3600" dirty="0">
                <a:solidFill>
                  <a:schemeClr val="tx2">
                    <a:lumMod val="75000"/>
                  </a:schemeClr>
                </a:solidFill>
                <a:latin typeface="Arial" panose="020B0604020202020204" pitchFamily="34" charset="0"/>
                <a:ea typeface="Calibri" panose="020F0502020204030204" pitchFamily="34" charset="0"/>
                <a:cs typeface="Arial" panose="020B0604020202020204" pitchFamily="34" charset="0"/>
              </a:rPr>
              <a:t>Le fonctionnement du CSE (périodicité des réunions, nombre d’élus supplémentaires, heures de délégation en plus, représentant de proximité, référents harcèlement, sexisme…).</a:t>
            </a:r>
          </a:p>
          <a:p>
            <a:pPr marL="228600">
              <a:spcAft>
                <a:spcPts val="2400"/>
              </a:spcAft>
            </a:pPr>
            <a:r>
              <a:rPr lang="fr-FR" sz="3600" dirty="0">
                <a:solidFill>
                  <a:schemeClr val="tx2">
                    <a:lumMod val="75000"/>
                  </a:schemeClr>
                </a:solidFill>
                <a:effectLst/>
                <a:latin typeface="Arial" panose="020B0604020202020204" pitchFamily="34" charset="0"/>
                <a:ea typeface="Calibri" panose="020F0502020204030204" pitchFamily="34" charset="0"/>
                <a:cs typeface="Arial" panose="020B0604020202020204" pitchFamily="34" charset="0"/>
              </a:rPr>
              <a:t>La signature du PAP et sa publicité, envoi aux OS représentatives.</a:t>
            </a:r>
          </a:p>
          <a:p>
            <a:pPr marL="228600">
              <a:spcAft>
                <a:spcPts val="2400"/>
              </a:spcAft>
            </a:pPr>
            <a:endParaRPr lang="fr-FR" sz="2000" dirty="0">
              <a:solidFill>
                <a:schemeClr val="tx2">
                  <a:lumMod val="75000"/>
                </a:schemeClr>
              </a:solidFill>
              <a:effectLst/>
              <a:latin typeface="Arial" panose="020B0604020202020204" pitchFamily="34" charset="0"/>
              <a:ea typeface="Calibri" panose="020F0502020204030204" pitchFamily="34" charset="0"/>
              <a:cs typeface="Arial" panose="020B0604020202020204" pitchFamily="34" charset="0"/>
            </a:endParaRPr>
          </a:p>
        </p:txBody>
      </p:sp>
      <p:sp>
        <p:nvSpPr>
          <p:cNvPr id="4" name="Espace réservé du pied de page 3">
            <a:extLst>
              <a:ext uri="{FF2B5EF4-FFF2-40B4-BE49-F238E27FC236}">
                <a16:creationId xmlns:a16="http://schemas.microsoft.com/office/drawing/2014/main" id="{1980A028-3919-703F-406B-4986A9DC3A2B}"/>
              </a:ext>
            </a:extLst>
          </p:cNvPr>
          <p:cNvSpPr>
            <a:spLocks noGrp="1"/>
          </p:cNvSpPr>
          <p:nvPr>
            <p:ph type="ftr" sz="quarter" idx="11"/>
          </p:nvPr>
        </p:nvSpPr>
        <p:spPr>
          <a:xfrm>
            <a:off x="5049063" y="6135808"/>
            <a:ext cx="6526166" cy="365125"/>
          </a:xfrm>
        </p:spPr>
        <p:txBody>
          <a:bodyPr>
            <a:normAutofit/>
          </a:bodyPr>
          <a:lstStyle/>
          <a:p>
            <a:pPr>
              <a:spcAft>
                <a:spcPts val="600"/>
              </a:spcAft>
            </a:pPr>
            <a:r>
              <a:rPr lang="fr-FR" dirty="0">
                <a:solidFill>
                  <a:schemeClr val="tx1">
                    <a:alpha val="70000"/>
                  </a:schemeClr>
                </a:solidFill>
              </a:rPr>
              <a:t>Espace Vie Syndicale / pôle orga et développement/ 2023 </a:t>
            </a:r>
          </a:p>
          <a:p>
            <a:pPr>
              <a:spcAft>
                <a:spcPts val="600"/>
              </a:spcAft>
            </a:pPr>
            <a:endParaRPr lang="fr-FR" dirty="0">
              <a:solidFill>
                <a:schemeClr val="tx1">
                  <a:alpha val="70000"/>
                </a:schemeClr>
              </a:solidFill>
            </a:endParaRPr>
          </a:p>
        </p:txBody>
      </p:sp>
      <p:pic>
        <p:nvPicPr>
          <p:cNvPr id="31" name="Image 30">
            <a:extLst>
              <a:ext uri="{FF2B5EF4-FFF2-40B4-BE49-F238E27FC236}">
                <a16:creationId xmlns:a16="http://schemas.microsoft.com/office/drawing/2014/main" id="{9A483267-0D56-4EBA-9112-7D849C3E130A}"/>
              </a:ext>
            </a:extLst>
          </p:cNvPr>
          <p:cNvPicPr>
            <a:picLocks noChangeAspect="1"/>
          </p:cNvPicPr>
          <p:nvPr/>
        </p:nvPicPr>
        <p:blipFill>
          <a:blip r:embed="rId3"/>
          <a:stretch>
            <a:fillRect/>
          </a:stretch>
        </p:blipFill>
        <p:spPr>
          <a:xfrm>
            <a:off x="11022904" y="203201"/>
            <a:ext cx="964504" cy="1140149"/>
          </a:xfrm>
          <a:prstGeom prst="rect">
            <a:avLst/>
          </a:prstGeom>
        </p:spPr>
      </p:pic>
    </p:spTree>
    <p:extLst>
      <p:ext uri="{BB962C8B-B14F-4D97-AF65-F5344CB8AC3E}">
        <p14:creationId xmlns:p14="http://schemas.microsoft.com/office/powerpoint/2010/main" val="41370908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CD3737C-C68B-254B-AB3E-498685586D8C}"/>
              </a:ext>
            </a:extLst>
          </p:cNvPr>
          <p:cNvSpPr>
            <a:spLocks noGrp="1"/>
          </p:cNvSpPr>
          <p:nvPr>
            <p:ph type="title"/>
          </p:nvPr>
        </p:nvSpPr>
        <p:spPr>
          <a:xfrm>
            <a:off x="1816411" y="624109"/>
            <a:ext cx="8911687" cy="784813"/>
          </a:xfrm>
        </p:spPr>
        <p:txBody>
          <a:bodyPr>
            <a:noAutofit/>
          </a:bodyPr>
          <a:lstStyle/>
          <a:p>
            <a:r>
              <a:rPr lang="fr-FR" b="1" dirty="0">
                <a:latin typeface="Arial" panose="020B0604020202020204" pitchFamily="34" charset="0"/>
                <a:cs typeface="Arial" panose="020B0604020202020204" pitchFamily="34" charset="0"/>
              </a:rPr>
              <a:t>DEROULEMENT DU VOTE</a:t>
            </a:r>
          </a:p>
        </p:txBody>
      </p:sp>
      <p:sp>
        <p:nvSpPr>
          <p:cNvPr id="3" name="Espace réservé du contenu 2">
            <a:extLst>
              <a:ext uri="{FF2B5EF4-FFF2-40B4-BE49-F238E27FC236}">
                <a16:creationId xmlns:a16="http://schemas.microsoft.com/office/drawing/2014/main" id="{ABC6BE95-CCE1-139F-8959-9F6CD628BA47}"/>
              </a:ext>
            </a:extLst>
          </p:cNvPr>
          <p:cNvSpPr>
            <a:spLocks noGrp="1"/>
          </p:cNvSpPr>
          <p:nvPr>
            <p:ph idx="1"/>
          </p:nvPr>
        </p:nvSpPr>
        <p:spPr>
          <a:xfrm>
            <a:off x="2853745" y="1886338"/>
            <a:ext cx="6484510" cy="3412959"/>
          </a:xfrm>
        </p:spPr>
        <p:txBody>
          <a:bodyPr>
            <a:normAutofit/>
          </a:bodyPr>
          <a:lstStyle/>
          <a:p>
            <a:pPr marL="0" indent="0">
              <a:buNone/>
            </a:pPr>
            <a:r>
              <a:rPr lang="fr-FR" sz="2400" u="sng" dirty="0">
                <a:latin typeface="Arial" panose="020B0604020202020204" pitchFamily="34" charset="0"/>
                <a:cs typeface="Arial" panose="020B0604020202020204" pitchFamily="34" charset="0"/>
              </a:rPr>
              <a:t>La loi prévoit 3 modes de votation</a:t>
            </a:r>
            <a:r>
              <a:rPr lang="fr-FR" sz="2400" dirty="0">
                <a:latin typeface="Arial" panose="020B0604020202020204" pitchFamily="34" charset="0"/>
                <a:cs typeface="Arial" panose="020B0604020202020204" pitchFamily="34" charset="0"/>
              </a:rPr>
              <a:t> : </a:t>
            </a:r>
          </a:p>
          <a:p>
            <a:pPr marL="0" indent="0">
              <a:buNone/>
            </a:pPr>
            <a:endParaRPr lang="fr-FR" sz="2000" dirty="0">
              <a:latin typeface="Arial" panose="020B0604020202020204" pitchFamily="34" charset="0"/>
              <a:cs typeface="Arial" panose="020B0604020202020204" pitchFamily="34" charset="0"/>
            </a:endParaRPr>
          </a:p>
          <a:p>
            <a:pPr marL="457200" indent="-457200">
              <a:buFont typeface="+mj-lt"/>
              <a:buAutoNum type="arabicPeriod"/>
            </a:pPr>
            <a:r>
              <a:rPr lang="fr-FR" sz="2000" dirty="0">
                <a:latin typeface="Arial" panose="020B0604020202020204" pitchFamily="34" charset="0"/>
                <a:cs typeface="Arial" panose="020B0604020202020204" pitchFamily="34" charset="0"/>
              </a:rPr>
              <a:t> Le vote physique, et/ou</a:t>
            </a:r>
          </a:p>
          <a:p>
            <a:pPr marL="457200" indent="-457200">
              <a:buFont typeface="+mj-lt"/>
              <a:buAutoNum type="arabicPeriod"/>
            </a:pPr>
            <a:r>
              <a:rPr lang="fr-FR" sz="2000" dirty="0">
                <a:latin typeface="Arial" panose="020B0604020202020204" pitchFamily="34" charset="0"/>
                <a:cs typeface="Arial" panose="020B0604020202020204" pitchFamily="34" charset="0"/>
              </a:rPr>
              <a:t> Le vote par correspondance, et/ou </a:t>
            </a:r>
          </a:p>
          <a:p>
            <a:pPr marL="457200" indent="-457200">
              <a:buFont typeface="+mj-lt"/>
              <a:buAutoNum type="arabicPeriod"/>
            </a:pPr>
            <a:r>
              <a:rPr lang="fr-FR" sz="2000" dirty="0">
                <a:latin typeface="Arial" panose="020B0604020202020204" pitchFamily="34" charset="0"/>
                <a:cs typeface="Arial" panose="020B0604020202020204" pitchFamily="34" charset="0"/>
              </a:rPr>
              <a:t> Le vote électronique</a:t>
            </a:r>
          </a:p>
        </p:txBody>
      </p:sp>
      <p:sp>
        <p:nvSpPr>
          <p:cNvPr id="4" name="Espace réservé du pied de page 3">
            <a:extLst>
              <a:ext uri="{FF2B5EF4-FFF2-40B4-BE49-F238E27FC236}">
                <a16:creationId xmlns:a16="http://schemas.microsoft.com/office/drawing/2014/main" id="{9160A4CC-658F-8EBA-C114-52320C59CF27}"/>
              </a:ext>
            </a:extLst>
          </p:cNvPr>
          <p:cNvSpPr>
            <a:spLocks noGrp="1"/>
          </p:cNvSpPr>
          <p:nvPr>
            <p:ph type="ftr" sz="quarter" idx="11"/>
          </p:nvPr>
        </p:nvSpPr>
        <p:spPr>
          <a:xfrm>
            <a:off x="8756332" y="6492875"/>
            <a:ext cx="7619999" cy="365125"/>
          </a:xfrm>
        </p:spPr>
        <p:txBody>
          <a:bodyPr/>
          <a:lstStyle/>
          <a:p>
            <a:r>
              <a:rPr lang="fr-FR" dirty="0"/>
              <a:t>Espace Vie Syndicale / pôle orga et développement/ 2023 </a:t>
            </a:r>
          </a:p>
          <a:p>
            <a:endParaRPr lang="fr-FR" dirty="0"/>
          </a:p>
        </p:txBody>
      </p:sp>
      <p:pic>
        <p:nvPicPr>
          <p:cNvPr id="6" name="Image 5">
            <a:extLst>
              <a:ext uri="{FF2B5EF4-FFF2-40B4-BE49-F238E27FC236}">
                <a16:creationId xmlns:a16="http://schemas.microsoft.com/office/drawing/2014/main" id="{3171AC18-94EC-43BC-A86B-F0A6DD185F3E}"/>
              </a:ext>
            </a:extLst>
          </p:cNvPr>
          <p:cNvPicPr>
            <a:picLocks noChangeAspect="1"/>
          </p:cNvPicPr>
          <p:nvPr/>
        </p:nvPicPr>
        <p:blipFill>
          <a:blip r:embed="rId2"/>
          <a:stretch>
            <a:fillRect/>
          </a:stretch>
        </p:blipFill>
        <p:spPr>
          <a:xfrm>
            <a:off x="11022904" y="203201"/>
            <a:ext cx="964504" cy="1140149"/>
          </a:xfrm>
          <a:prstGeom prst="rect">
            <a:avLst/>
          </a:prstGeom>
        </p:spPr>
      </p:pic>
    </p:spTree>
    <p:extLst>
      <p:ext uri="{BB962C8B-B14F-4D97-AF65-F5344CB8AC3E}">
        <p14:creationId xmlns:p14="http://schemas.microsoft.com/office/powerpoint/2010/main" val="37555904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du contenu 4">
            <a:extLst>
              <a:ext uri="{FF2B5EF4-FFF2-40B4-BE49-F238E27FC236}">
                <a16:creationId xmlns:a16="http://schemas.microsoft.com/office/drawing/2014/main" id="{A109074A-6AE5-D541-A67A-A4359FAD6B82}"/>
              </a:ext>
            </a:extLst>
          </p:cNvPr>
          <p:cNvPicPr>
            <a:picLocks noGrp="1" noChangeAspect="1"/>
          </p:cNvPicPr>
          <p:nvPr>
            <p:ph idx="1"/>
          </p:nvPr>
        </p:nvPicPr>
        <p:blipFill>
          <a:blip r:embed="rId2"/>
          <a:stretch>
            <a:fillRect/>
          </a:stretch>
        </p:blipFill>
        <p:spPr>
          <a:xfrm>
            <a:off x="3897552" y="338615"/>
            <a:ext cx="4396895" cy="6180769"/>
          </a:xfrm>
          <a:prstGeom prst="rect">
            <a:avLst/>
          </a:prstGeom>
          <a:ln>
            <a:noFill/>
          </a:ln>
          <a:effectLst>
            <a:outerShdw blurRad="292100" dist="139700" dir="2700000" algn="tl" rotWithShape="0">
              <a:srgbClr val="333333">
                <a:alpha val="65000"/>
              </a:srgbClr>
            </a:outerShdw>
          </a:effectLst>
        </p:spPr>
      </p:pic>
      <p:sp>
        <p:nvSpPr>
          <p:cNvPr id="2" name="Espace réservé du pied de page 1">
            <a:extLst>
              <a:ext uri="{FF2B5EF4-FFF2-40B4-BE49-F238E27FC236}">
                <a16:creationId xmlns:a16="http://schemas.microsoft.com/office/drawing/2014/main" id="{C75BD720-3B9A-271E-C0C9-F69B641B32BE}"/>
              </a:ext>
            </a:extLst>
          </p:cNvPr>
          <p:cNvSpPr>
            <a:spLocks noGrp="1"/>
          </p:cNvSpPr>
          <p:nvPr>
            <p:ph type="ftr" sz="quarter" idx="11"/>
          </p:nvPr>
        </p:nvSpPr>
        <p:spPr>
          <a:xfrm>
            <a:off x="8646159" y="6391276"/>
            <a:ext cx="3464561" cy="365125"/>
          </a:xfrm>
        </p:spPr>
        <p:txBody>
          <a:bodyPr/>
          <a:lstStyle/>
          <a:p>
            <a:r>
              <a:rPr lang="fr-FR" dirty="0"/>
              <a:t>Espace Vie Syndicale / pôle orga et développement/ 2023 </a:t>
            </a:r>
          </a:p>
          <a:p>
            <a:endParaRPr lang="fr-FR" dirty="0"/>
          </a:p>
        </p:txBody>
      </p:sp>
      <p:pic>
        <p:nvPicPr>
          <p:cNvPr id="6" name="Image 5">
            <a:extLst>
              <a:ext uri="{FF2B5EF4-FFF2-40B4-BE49-F238E27FC236}">
                <a16:creationId xmlns:a16="http://schemas.microsoft.com/office/drawing/2014/main" id="{C0BA538A-39BC-4A47-ACE4-2F024FD5EF55}"/>
              </a:ext>
            </a:extLst>
          </p:cNvPr>
          <p:cNvPicPr>
            <a:picLocks noChangeAspect="1"/>
          </p:cNvPicPr>
          <p:nvPr/>
        </p:nvPicPr>
        <p:blipFill>
          <a:blip r:embed="rId3"/>
          <a:stretch>
            <a:fillRect/>
          </a:stretch>
        </p:blipFill>
        <p:spPr>
          <a:xfrm>
            <a:off x="11022904" y="203201"/>
            <a:ext cx="964504" cy="1140149"/>
          </a:xfrm>
          <a:prstGeom prst="rect">
            <a:avLst/>
          </a:prstGeom>
        </p:spPr>
      </p:pic>
    </p:spTree>
    <p:extLst>
      <p:ext uri="{BB962C8B-B14F-4D97-AF65-F5344CB8AC3E}">
        <p14:creationId xmlns:p14="http://schemas.microsoft.com/office/powerpoint/2010/main" val="28621506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3030214-227F-42DB-9282-BBA6AF8D94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654295"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F3F8BC11-D578-3DF9-EB80-D2DC78FA828E}"/>
              </a:ext>
            </a:extLst>
          </p:cNvPr>
          <p:cNvSpPr>
            <a:spLocks noGrp="1"/>
          </p:cNvSpPr>
          <p:nvPr>
            <p:ph type="title"/>
          </p:nvPr>
        </p:nvSpPr>
        <p:spPr>
          <a:xfrm>
            <a:off x="1321969" y="1063890"/>
            <a:ext cx="7495459" cy="796920"/>
          </a:xfrm>
        </p:spPr>
        <p:txBody>
          <a:bodyPr>
            <a:normAutofit/>
          </a:bodyPr>
          <a:lstStyle/>
          <a:p>
            <a:r>
              <a:rPr lang="fr-FR" b="1" dirty="0">
                <a:latin typeface="Arial" panose="020B0604020202020204" pitchFamily="34" charset="0"/>
                <a:cs typeface="Arial" panose="020B0604020202020204" pitchFamily="34" charset="0"/>
              </a:rPr>
              <a:t>DEROULEMENT DU VOTE </a:t>
            </a:r>
          </a:p>
        </p:txBody>
      </p:sp>
      <p:sp>
        <p:nvSpPr>
          <p:cNvPr id="12" name="Freeform 11">
            <a:extLst>
              <a:ext uri="{FF2B5EF4-FFF2-40B4-BE49-F238E27FC236}">
                <a16:creationId xmlns:a16="http://schemas.microsoft.com/office/drawing/2014/main" id="{0D7A9289-BAD1-4A78-979F-A655C886DB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1149203"/>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txBody>
          <a:bodyPr/>
          <a:lstStyle/>
          <a:p>
            <a:endParaRPr lang="fr-FR"/>
          </a:p>
        </p:txBody>
      </p:sp>
      <p:sp>
        <p:nvSpPr>
          <p:cNvPr id="3" name="Espace réservé du contenu 2">
            <a:extLst>
              <a:ext uri="{FF2B5EF4-FFF2-40B4-BE49-F238E27FC236}">
                <a16:creationId xmlns:a16="http://schemas.microsoft.com/office/drawing/2014/main" id="{36E0FA07-D2C2-9A0B-C6BB-9F78A072BCC9}"/>
              </a:ext>
            </a:extLst>
          </p:cNvPr>
          <p:cNvSpPr>
            <a:spLocks noGrp="1"/>
          </p:cNvSpPr>
          <p:nvPr>
            <p:ph idx="1"/>
          </p:nvPr>
        </p:nvSpPr>
        <p:spPr>
          <a:xfrm>
            <a:off x="4990150" y="2084045"/>
            <a:ext cx="6514462" cy="2803001"/>
          </a:xfrm>
        </p:spPr>
        <p:txBody>
          <a:bodyPr>
            <a:normAutofit/>
          </a:bodyPr>
          <a:lstStyle/>
          <a:p>
            <a:pPr marL="0" indent="0">
              <a:buNone/>
            </a:pPr>
            <a:r>
              <a:rPr lang="fr-FR" b="1" dirty="0">
                <a:latin typeface="Arial" panose="020B0604020202020204" pitchFamily="34" charset="0"/>
                <a:cs typeface="Arial" panose="020B0604020202020204" pitchFamily="34" charset="0"/>
              </a:rPr>
              <a:t> </a:t>
            </a:r>
            <a:r>
              <a:rPr lang="fr-FR" b="1" dirty="0">
                <a:solidFill>
                  <a:schemeClr val="accent3"/>
                </a:solidFill>
                <a:latin typeface="Arial" panose="020B0604020202020204" pitchFamily="34" charset="0"/>
                <a:cs typeface="Arial" panose="020B0604020202020204" pitchFamily="34" charset="0"/>
              </a:rPr>
              <a:t>LE VOTE ELECTRONIQUE</a:t>
            </a:r>
          </a:p>
          <a:p>
            <a:pPr marL="0" indent="0">
              <a:buNone/>
            </a:pPr>
            <a:endParaRPr lang="fr-FR" dirty="0">
              <a:latin typeface="Arial" panose="020B0604020202020204" pitchFamily="34" charset="0"/>
              <a:cs typeface="Arial" panose="020B0604020202020204" pitchFamily="34" charset="0"/>
            </a:endParaRPr>
          </a:p>
          <a:p>
            <a:pPr marL="0" indent="0">
              <a:buNone/>
            </a:pPr>
            <a:r>
              <a:rPr lang="fr-FR" dirty="0">
                <a:latin typeface="Arial" panose="020B0604020202020204" pitchFamily="34" charset="0"/>
                <a:cs typeface="Arial" panose="020B0604020202020204" pitchFamily="34" charset="0"/>
              </a:rPr>
              <a:t>Souvent imposé, il nécessite une attention particulière de la part des syndicats.</a:t>
            </a:r>
          </a:p>
          <a:p>
            <a:pPr marL="0" indent="0">
              <a:buNone/>
            </a:pPr>
            <a:r>
              <a:rPr lang="fr-FR" dirty="0">
                <a:latin typeface="Arial" panose="020B0604020202020204" pitchFamily="34" charset="0"/>
                <a:cs typeface="Arial" panose="020B0604020202020204" pitchFamily="34" charset="0"/>
              </a:rPr>
              <a:t>Le vote électronique ne peut être prévu que par un accord collectif d’entreprise ou un accord de groupe distinct du protocole d’accord. </a:t>
            </a:r>
          </a:p>
        </p:txBody>
      </p:sp>
      <p:sp>
        <p:nvSpPr>
          <p:cNvPr id="4" name="Espace réservé du pied de page 3">
            <a:extLst>
              <a:ext uri="{FF2B5EF4-FFF2-40B4-BE49-F238E27FC236}">
                <a16:creationId xmlns:a16="http://schemas.microsoft.com/office/drawing/2014/main" id="{4FE963EE-7167-D0A7-5F4B-46FFAAD3DC8D}"/>
              </a:ext>
            </a:extLst>
          </p:cNvPr>
          <p:cNvSpPr>
            <a:spLocks noGrp="1"/>
          </p:cNvSpPr>
          <p:nvPr>
            <p:ph type="ftr" sz="quarter" idx="11"/>
          </p:nvPr>
        </p:nvSpPr>
        <p:spPr>
          <a:xfrm>
            <a:off x="5638743" y="6130437"/>
            <a:ext cx="5865869" cy="365125"/>
          </a:xfrm>
          <a:prstGeom prst="rect">
            <a:avLst/>
          </a:prstGeom>
        </p:spPr>
        <p:txBody>
          <a:bodyPr anchor="ctr">
            <a:normAutofit/>
          </a:bodyPr>
          <a:lstStyle/>
          <a:p>
            <a:pPr>
              <a:spcAft>
                <a:spcPts val="600"/>
              </a:spcAft>
            </a:pPr>
            <a:r>
              <a:rPr lang="fr-FR">
                <a:solidFill>
                  <a:schemeClr val="tx2"/>
                </a:solidFill>
              </a:rPr>
              <a:t>Espace Vie Syndicale / pôle orga et développement/ 2023 </a:t>
            </a:r>
          </a:p>
          <a:p>
            <a:pPr>
              <a:spcAft>
                <a:spcPts val="600"/>
              </a:spcAft>
            </a:pPr>
            <a:endParaRPr lang="fr-FR">
              <a:solidFill>
                <a:schemeClr val="tx2"/>
              </a:solidFill>
            </a:endParaRPr>
          </a:p>
        </p:txBody>
      </p:sp>
      <p:pic>
        <p:nvPicPr>
          <p:cNvPr id="8" name="Image 7">
            <a:extLst>
              <a:ext uri="{FF2B5EF4-FFF2-40B4-BE49-F238E27FC236}">
                <a16:creationId xmlns:a16="http://schemas.microsoft.com/office/drawing/2014/main" id="{2DDE4B3C-8965-4F0D-B47D-FEC36E26EF03}"/>
              </a:ext>
            </a:extLst>
          </p:cNvPr>
          <p:cNvPicPr>
            <a:picLocks noChangeAspect="1"/>
          </p:cNvPicPr>
          <p:nvPr/>
        </p:nvPicPr>
        <p:blipFill>
          <a:blip r:embed="rId3"/>
          <a:stretch>
            <a:fillRect/>
          </a:stretch>
        </p:blipFill>
        <p:spPr>
          <a:xfrm>
            <a:off x="11022904" y="203201"/>
            <a:ext cx="964504" cy="1140149"/>
          </a:xfrm>
          <a:prstGeom prst="rect">
            <a:avLst/>
          </a:prstGeom>
        </p:spPr>
      </p:pic>
    </p:spTree>
    <p:extLst>
      <p:ext uri="{BB962C8B-B14F-4D97-AF65-F5344CB8AC3E}">
        <p14:creationId xmlns:p14="http://schemas.microsoft.com/office/powerpoint/2010/main" val="13333497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B0685DC-0CEE-482C-8A89-7A85EECA3D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359C2156-DA54-EB7B-8A1F-6610662A5F89}"/>
              </a:ext>
            </a:extLst>
          </p:cNvPr>
          <p:cNvSpPr>
            <a:spLocks noGrp="1"/>
          </p:cNvSpPr>
          <p:nvPr>
            <p:ph type="title"/>
          </p:nvPr>
        </p:nvSpPr>
        <p:spPr>
          <a:xfrm>
            <a:off x="7807315" y="1546551"/>
            <a:ext cx="3649085" cy="2683612"/>
          </a:xfrm>
        </p:spPr>
        <p:txBody>
          <a:bodyPr anchor="ctr">
            <a:normAutofit/>
          </a:bodyPr>
          <a:lstStyle/>
          <a:p>
            <a:r>
              <a:rPr lang="fr-FR" b="1" dirty="0">
                <a:latin typeface="Arial" panose="020B0604020202020204" pitchFamily="34" charset="0"/>
                <a:cs typeface="Arial" panose="020B0604020202020204" pitchFamily="34" charset="0"/>
              </a:rPr>
              <a:t>LA CGT REVENDIQUE LE VOTE PHYSIQUE</a:t>
            </a:r>
            <a:endParaRPr lang="fr-FR" b="1" cap="small" dirty="0">
              <a:latin typeface="Arial" panose="020B0604020202020204" pitchFamily="34" charset="0"/>
              <a:cs typeface="Arial" panose="020B0604020202020204" pitchFamily="34" charset="0"/>
            </a:endParaRPr>
          </a:p>
        </p:txBody>
      </p:sp>
      <p:sp>
        <p:nvSpPr>
          <p:cNvPr id="12" name="Rectangle 11">
            <a:extLst>
              <a:ext uri="{FF2B5EF4-FFF2-40B4-BE49-F238E27FC236}">
                <a16:creationId xmlns:a16="http://schemas.microsoft.com/office/drawing/2014/main" id="{A31628A5-06CF-426B-948A-59ED234C9D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3" name="Espace réservé du contenu 2">
            <a:extLst>
              <a:ext uri="{FF2B5EF4-FFF2-40B4-BE49-F238E27FC236}">
                <a16:creationId xmlns:a16="http://schemas.microsoft.com/office/drawing/2014/main" id="{103DE6FA-F885-5F6D-D51C-E3769BF45123}"/>
              </a:ext>
            </a:extLst>
          </p:cNvPr>
          <p:cNvSpPr>
            <a:spLocks noGrp="1"/>
          </p:cNvSpPr>
          <p:nvPr>
            <p:ph idx="1"/>
          </p:nvPr>
        </p:nvSpPr>
        <p:spPr>
          <a:xfrm>
            <a:off x="397043" y="685800"/>
            <a:ext cx="6934403" cy="5225422"/>
          </a:xfrm>
        </p:spPr>
        <p:txBody>
          <a:bodyPr anchor="ctr">
            <a:normAutofit/>
          </a:bodyPr>
          <a:lstStyle/>
          <a:p>
            <a:r>
              <a:rPr lang="fr-FR" sz="2000" dirty="0">
                <a:latin typeface="Arial" panose="020B0604020202020204" pitchFamily="34" charset="0"/>
                <a:cs typeface="Arial" panose="020B0604020202020204" pitchFamily="34" charset="0"/>
              </a:rPr>
              <a:t>Les modalités de mise en œuvre du vote par voie électronique, sur le lieu de travail ou à distance, sont fixées par les articles L 2314-26, R2314-5 à R 2314-18 du CT.</a:t>
            </a:r>
          </a:p>
          <a:p>
            <a:r>
              <a:rPr lang="fr-FR" sz="2000" dirty="0">
                <a:latin typeface="Arial" panose="020B0604020202020204" pitchFamily="34" charset="0"/>
                <a:cs typeface="Arial" panose="020B0604020202020204" pitchFamily="34" charset="0"/>
              </a:rPr>
              <a:t>En amont des élections professionnelles, le syndicat veillera à avoir une liste à jour des syndiqués afin d’organiser un suivi de leur participation au vote.</a:t>
            </a:r>
          </a:p>
          <a:p>
            <a:r>
              <a:rPr lang="fr-FR" sz="2000" dirty="0">
                <a:latin typeface="Arial" panose="020B0604020202020204" pitchFamily="34" charset="0"/>
                <a:cs typeface="Arial" panose="020B0604020202020204" pitchFamily="34" charset="0"/>
              </a:rPr>
              <a:t>La CGT doit, avec les autres OS s’il y en a, négocier le contenu du cahier des charges et le choix du prestataire.</a:t>
            </a:r>
          </a:p>
        </p:txBody>
      </p:sp>
      <p:cxnSp>
        <p:nvCxnSpPr>
          <p:cNvPr id="14" name="Straight Connector 13">
            <a:extLst>
              <a:ext uri="{FF2B5EF4-FFF2-40B4-BE49-F238E27FC236}">
                <a16:creationId xmlns:a16="http://schemas.microsoft.com/office/drawing/2014/main" id="{2D902729-F83B-46AA-B572-057BD32A699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6041" y="1871831"/>
            <a:ext cx="0" cy="3200400"/>
          </a:xfrm>
          <a:prstGeom prst="line">
            <a:avLst/>
          </a:prstGeom>
          <a:ln w="15875">
            <a:solidFill>
              <a:schemeClr val="accent5"/>
            </a:solidFill>
          </a:ln>
        </p:spPr>
        <p:style>
          <a:lnRef idx="1">
            <a:schemeClr val="accent1"/>
          </a:lnRef>
          <a:fillRef idx="0">
            <a:schemeClr val="accent1"/>
          </a:fillRef>
          <a:effectRef idx="0">
            <a:schemeClr val="accent1"/>
          </a:effectRef>
          <a:fontRef idx="minor">
            <a:schemeClr val="tx1"/>
          </a:fontRef>
        </p:style>
      </p:cxnSp>
      <p:sp>
        <p:nvSpPr>
          <p:cNvPr id="4" name="Espace réservé du pied de page 3">
            <a:extLst>
              <a:ext uri="{FF2B5EF4-FFF2-40B4-BE49-F238E27FC236}">
                <a16:creationId xmlns:a16="http://schemas.microsoft.com/office/drawing/2014/main" id="{62AD181C-91A7-C508-951C-0AC881698D1A}"/>
              </a:ext>
            </a:extLst>
          </p:cNvPr>
          <p:cNvSpPr>
            <a:spLocks noGrp="1"/>
          </p:cNvSpPr>
          <p:nvPr>
            <p:ph type="ftr" sz="quarter" idx="11"/>
          </p:nvPr>
        </p:nvSpPr>
        <p:spPr>
          <a:xfrm>
            <a:off x="1101554" y="6135808"/>
            <a:ext cx="6013599" cy="365125"/>
          </a:xfrm>
        </p:spPr>
        <p:txBody>
          <a:bodyPr>
            <a:normAutofit/>
          </a:bodyPr>
          <a:lstStyle/>
          <a:p>
            <a:pPr>
              <a:spcAft>
                <a:spcPts val="600"/>
              </a:spcAft>
            </a:pPr>
            <a:r>
              <a:rPr lang="fr-FR">
                <a:solidFill>
                  <a:schemeClr val="tx1">
                    <a:alpha val="70000"/>
                  </a:schemeClr>
                </a:solidFill>
              </a:rPr>
              <a:t>Espace Vie Syndicale / pôle orga et développement/ 2023 </a:t>
            </a:r>
          </a:p>
          <a:p>
            <a:pPr>
              <a:spcAft>
                <a:spcPts val="600"/>
              </a:spcAft>
            </a:pPr>
            <a:endParaRPr lang="fr-FR">
              <a:solidFill>
                <a:schemeClr val="tx1">
                  <a:alpha val="70000"/>
                </a:schemeClr>
              </a:solidFill>
            </a:endParaRPr>
          </a:p>
        </p:txBody>
      </p:sp>
      <p:pic>
        <p:nvPicPr>
          <p:cNvPr id="9" name="Image 8">
            <a:extLst>
              <a:ext uri="{FF2B5EF4-FFF2-40B4-BE49-F238E27FC236}">
                <a16:creationId xmlns:a16="http://schemas.microsoft.com/office/drawing/2014/main" id="{3B524909-CD0B-40E1-B05E-E2A7892C14FC}"/>
              </a:ext>
            </a:extLst>
          </p:cNvPr>
          <p:cNvPicPr>
            <a:picLocks noChangeAspect="1"/>
          </p:cNvPicPr>
          <p:nvPr/>
        </p:nvPicPr>
        <p:blipFill>
          <a:blip r:embed="rId2"/>
          <a:stretch>
            <a:fillRect/>
          </a:stretch>
        </p:blipFill>
        <p:spPr>
          <a:xfrm>
            <a:off x="11022904" y="203201"/>
            <a:ext cx="964504" cy="1140149"/>
          </a:xfrm>
          <a:prstGeom prst="rect">
            <a:avLst/>
          </a:prstGeom>
        </p:spPr>
      </p:pic>
    </p:spTree>
    <p:extLst>
      <p:ext uri="{BB962C8B-B14F-4D97-AF65-F5344CB8AC3E}">
        <p14:creationId xmlns:p14="http://schemas.microsoft.com/office/powerpoint/2010/main" val="20205459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B0685DC-0CEE-482C-8A89-7A85EECA3D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31628A5-06CF-426B-948A-59ED234C9D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3" name="Espace réservé du contenu 2">
            <a:extLst>
              <a:ext uri="{FF2B5EF4-FFF2-40B4-BE49-F238E27FC236}">
                <a16:creationId xmlns:a16="http://schemas.microsoft.com/office/drawing/2014/main" id="{22CBBF99-AAA6-17A2-1BDF-1A59AAEBBE6D}"/>
              </a:ext>
            </a:extLst>
          </p:cNvPr>
          <p:cNvSpPr>
            <a:spLocks noGrp="1"/>
          </p:cNvSpPr>
          <p:nvPr>
            <p:ph idx="1"/>
          </p:nvPr>
        </p:nvSpPr>
        <p:spPr>
          <a:xfrm>
            <a:off x="365767" y="685800"/>
            <a:ext cx="7079876" cy="5225422"/>
          </a:xfrm>
        </p:spPr>
        <p:txBody>
          <a:bodyPr anchor="ctr">
            <a:normAutofit/>
          </a:bodyPr>
          <a:lstStyle/>
          <a:p>
            <a:r>
              <a:rPr lang="fr-FR" sz="2000" dirty="0">
                <a:latin typeface="Arial" panose="020B0604020202020204" pitchFamily="34" charset="0"/>
                <a:cs typeface="Arial" panose="020B0604020202020204" pitchFamily="34" charset="0"/>
              </a:rPr>
              <a:t>La CGT doit exiger des dispositions supplémentaires pour répondre à des pertes ou oublis de code d’accès.</a:t>
            </a:r>
          </a:p>
          <a:p>
            <a:r>
              <a:rPr lang="fr-FR" sz="2000" dirty="0">
                <a:latin typeface="Arial" panose="020B0604020202020204" pitchFamily="34" charset="0"/>
                <a:cs typeface="Arial" panose="020B0604020202020204" pitchFamily="34" charset="0"/>
              </a:rPr>
              <a:t>La CGT doit négocier une accessibilité sur l’état de participation pour toute la durée du scrutin afin de vérifier l’émargement de chaque électeur.</a:t>
            </a:r>
          </a:p>
          <a:p>
            <a:r>
              <a:rPr lang="fr-FR" sz="2000" dirty="0">
                <a:latin typeface="Arial" panose="020B0604020202020204" pitchFamily="34" charset="0"/>
                <a:cs typeface="Arial" panose="020B0604020202020204" pitchFamily="34" charset="0"/>
              </a:rPr>
              <a:t>Un accès internet sur le lieu de travail.</a:t>
            </a:r>
          </a:p>
          <a:p>
            <a:r>
              <a:rPr lang="fr-FR" sz="2000" dirty="0">
                <a:latin typeface="Arial" panose="020B0604020202020204" pitchFamily="34" charset="0"/>
                <a:cs typeface="Arial" panose="020B0604020202020204" pitchFamily="34" charset="0"/>
              </a:rPr>
              <a:t>Voir note CGT sur le vote électronique.</a:t>
            </a:r>
          </a:p>
        </p:txBody>
      </p:sp>
      <p:cxnSp>
        <p:nvCxnSpPr>
          <p:cNvPr id="13" name="Straight Connector 12">
            <a:extLst>
              <a:ext uri="{FF2B5EF4-FFF2-40B4-BE49-F238E27FC236}">
                <a16:creationId xmlns:a16="http://schemas.microsoft.com/office/drawing/2014/main" id="{2D902729-F83B-46AA-B572-057BD32A699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6041" y="1871831"/>
            <a:ext cx="0" cy="3200400"/>
          </a:xfrm>
          <a:prstGeom prst="line">
            <a:avLst/>
          </a:prstGeom>
          <a:ln w="15875">
            <a:solidFill>
              <a:schemeClr val="accent5"/>
            </a:solidFill>
          </a:ln>
        </p:spPr>
        <p:style>
          <a:lnRef idx="1">
            <a:schemeClr val="accent1"/>
          </a:lnRef>
          <a:fillRef idx="0">
            <a:schemeClr val="accent1"/>
          </a:fillRef>
          <a:effectRef idx="0">
            <a:schemeClr val="accent1"/>
          </a:effectRef>
          <a:fontRef idx="minor">
            <a:schemeClr val="tx1"/>
          </a:fontRef>
        </p:style>
      </p:cxnSp>
      <p:sp>
        <p:nvSpPr>
          <p:cNvPr id="2" name="Espace réservé du pied de page 1">
            <a:extLst>
              <a:ext uri="{FF2B5EF4-FFF2-40B4-BE49-F238E27FC236}">
                <a16:creationId xmlns:a16="http://schemas.microsoft.com/office/drawing/2014/main" id="{3EF39A4E-ED6A-5914-24FD-DD53EBA18FCA}"/>
              </a:ext>
            </a:extLst>
          </p:cNvPr>
          <p:cNvSpPr>
            <a:spLocks noGrp="1"/>
          </p:cNvSpPr>
          <p:nvPr>
            <p:ph type="ftr" sz="quarter" idx="11"/>
          </p:nvPr>
        </p:nvSpPr>
        <p:spPr>
          <a:xfrm>
            <a:off x="1101554" y="6135808"/>
            <a:ext cx="6013599" cy="365125"/>
          </a:xfrm>
        </p:spPr>
        <p:txBody>
          <a:bodyPr>
            <a:normAutofit/>
          </a:bodyPr>
          <a:lstStyle/>
          <a:p>
            <a:pPr>
              <a:spcAft>
                <a:spcPts val="600"/>
              </a:spcAft>
            </a:pPr>
            <a:r>
              <a:rPr lang="fr-FR">
                <a:solidFill>
                  <a:schemeClr val="tx1">
                    <a:alpha val="70000"/>
                  </a:schemeClr>
                </a:solidFill>
              </a:rPr>
              <a:t>Espace Vie Syndicale / pôle orga et développement/ 2023 </a:t>
            </a:r>
          </a:p>
          <a:p>
            <a:pPr>
              <a:spcAft>
                <a:spcPts val="600"/>
              </a:spcAft>
            </a:pPr>
            <a:endParaRPr lang="fr-FR">
              <a:solidFill>
                <a:schemeClr val="tx1">
                  <a:alpha val="70000"/>
                </a:schemeClr>
              </a:solidFill>
            </a:endParaRPr>
          </a:p>
        </p:txBody>
      </p:sp>
      <p:sp>
        <p:nvSpPr>
          <p:cNvPr id="8" name="Titre 1">
            <a:extLst>
              <a:ext uri="{FF2B5EF4-FFF2-40B4-BE49-F238E27FC236}">
                <a16:creationId xmlns:a16="http://schemas.microsoft.com/office/drawing/2014/main" id="{541CEE46-2FE7-46BE-947F-4172F98875D4}"/>
              </a:ext>
            </a:extLst>
          </p:cNvPr>
          <p:cNvSpPr>
            <a:spLocks noGrp="1"/>
          </p:cNvSpPr>
          <p:nvPr>
            <p:ph type="title"/>
          </p:nvPr>
        </p:nvSpPr>
        <p:spPr>
          <a:xfrm>
            <a:off x="7856071" y="1546551"/>
            <a:ext cx="3649085" cy="2737491"/>
          </a:xfrm>
        </p:spPr>
        <p:txBody>
          <a:bodyPr anchor="ctr">
            <a:normAutofit/>
          </a:bodyPr>
          <a:lstStyle/>
          <a:p>
            <a:r>
              <a:rPr lang="fr-FR" b="1" dirty="0">
                <a:latin typeface="Arial" panose="020B0604020202020204" pitchFamily="34" charset="0"/>
                <a:cs typeface="Arial" panose="020B0604020202020204" pitchFamily="34" charset="0"/>
              </a:rPr>
              <a:t>LA CGT REVENDIQUE LE VOTE PHYSIQUE </a:t>
            </a:r>
            <a:r>
              <a:rPr lang="fr-FR" sz="2000" dirty="0">
                <a:latin typeface="Arial" panose="020B0604020202020204" pitchFamily="34" charset="0"/>
                <a:cs typeface="Arial" panose="020B0604020202020204" pitchFamily="34" charset="0"/>
              </a:rPr>
              <a:t>(suite)</a:t>
            </a:r>
            <a:endParaRPr lang="fr-FR" cap="small" dirty="0">
              <a:latin typeface="Arial" panose="020B0604020202020204" pitchFamily="34" charset="0"/>
              <a:cs typeface="Arial" panose="020B0604020202020204" pitchFamily="34" charset="0"/>
            </a:endParaRPr>
          </a:p>
        </p:txBody>
      </p:sp>
      <p:pic>
        <p:nvPicPr>
          <p:cNvPr id="10" name="Image 9">
            <a:extLst>
              <a:ext uri="{FF2B5EF4-FFF2-40B4-BE49-F238E27FC236}">
                <a16:creationId xmlns:a16="http://schemas.microsoft.com/office/drawing/2014/main" id="{902042A8-BD4F-4CFB-B313-D5071FAAF391}"/>
              </a:ext>
            </a:extLst>
          </p:cNvPr>
          <p:cNvPicPr>
            <a:picLocks noChangeAspect="1"/>
          </p:cNvPicPr>
          <p:nvPr/>
        </p:nvPicPr>
        <p:blipFill>
          <a:blip r:embed="rId2"/>
          <a:stretch>
            <a:fillRect/>
          </a:stretch>
        </p:blipFill>
        <p:spPr>
          <a:xfrm>
            <a:off x="11022904" y="203201"/>
            <a:ext cx="964504" cy="1140149"/>
          </a:xfrm>
          <a:prstGeom prst="rect">
            <a:avLst/>
          </a:prstGeom>
        </p:spPr>
      </p:pic>
    </p:spTree>
    <p:extLst>
      <p:ext uri="{BB962C8B-B14F-4D97-AF65-F5344CB8AC3E}">
        <p14:creationId xmlns:p14="http://schemas.microsoft.com/office/powerpoint/2010/main" val="40711833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6AFD431-09B7-42CA-BF39-9FE5DBE537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solidFill>
            <a:schemeClr val="tx2"/>
          </a:solidFill>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9711C96E-3D2D-48C8-AAB9-C1CB02D1D5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009967" y="0"/>
            <a:ext cx="6176982" cy="6853245"/>
            <a:chOff x="2487613" y="285750"/>
            <a:chExt cx="2428876" cy="5654676"/>
          </a:xfrm>
          <a:solidFill>
            <a:schemeClr val="tx2">
              <a:lumMod val="90000"/>
            </a:schemeClr>
          </a:solidFill>
        </p:grpSpPr>
        <p:sp>
          <p:nvSpPr>
            <p:cNvPr id="25" name="Freeform 11">
              <a:extLst>
                <a:ext uri="{FF2B5EF4-FFF2-40B4-BE49-F238E27FC236}">
                  <a16:creationId xmlns:a16="http://schemas.microsoft.com/office/drawing/2014/main" id="{0D18AF42-7CD5-4754-91D4-1BE53B5D14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txBody>
            <a:bodyPr/>
            <a:lstStyle/>
            <a:p>
              <a:endParaRPr lang="fr-FR"/>
            </a:p>
          </p:txBody>
        </p:sp>
        <p:sp>
          <p:nvSpPr>
            <p:cNvPr id="14" name="Freeform 12">
              <a:extLst>
                <a:ext uri="{FF2B5EF4-FFF2-40B4-BE49-F238E27FC236}">
                  <a16:creationId xmlns:a16="http://schemas.microsoft.com/office/drawing/2014/main" id="{A28C8F1A-9407-4D67-8250-D8923BC6DD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txBody>
            <a:bodyPr/>
            <a:lstStyle/>
            <a:p>
              <a:endParaRPr lang="fr-FR"/>
            </a:p>
          </p:txBody>
        </p:sp>
        <p:sp>
          <p:nvSpPr>
            <p:cNvPr id="27" name="Freeform 13">
              <a:extLst>
                <a:ext uri="{FF2B5EF4-FFF2-40B4-BE49-F238E27FC236}">
                  <a16:creationId xmlns:a16="http://schemas.microsoft.com/office/drawing/2014/main" id="{5CE0A2B0-F7F1-442C-A287-CD6F729E28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txBody>
            <a:bodyPr/>
            <a:lstStyle/>
            <a:p>
              <a:endParaRPr lang="fr-FR"/>
            </a:p>
          </p:txBody>
        </p:sp>
        <p:sp>
          <p:nvSpPr>
            <p:cNvPr id="16" name="Freeform 14">
              <a:extLst>
                <a:ext uri="{FF2B5EF4-FFF2-40B4-BE49-F238E27FC236}">
                  <a16:creationId xmlns:a16="http://schemas.microsoft.com/office/drawing/2014/main" id="{9E69CFA3-AE12-4EAF-A3A1-564BEEFEFA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txBody>
            <a:bodyPr/>
            <a:lstStyle/>
            <a:p>
              <a:endParaRPr lang="fr-FR"/>
            </a:p>
          </p:txBody>
        </p:sp>
        <p:sp>
          <p:nvSpPr>
            <p:cNvPr id="17" name="Freeform 15">
              <a:extLst>
                <a:ext uri="{FF2B5EF4-FFF2-40B4-BE49-F238E27FC236}">
                  <a16:creationId xmlns:a16="http://schemas.microsoft.com/office/drawing/2014/main" id="{ECB64037-2AE8-4CA9-AD8E-7ACC8618FB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txBody>
            <a:bodyPr/>
            <a:lstStyle/>
            <a:p>
              <a:endParaRPr lang="fr-FR"/>
            </a:p>
          </p:txBody>
        </p:sp>
        <p:sp>
          <p:nvSpPr>
            <p:cNvPr id="18" name="Freeform 16">
              <a:extLst>
                <a:ext uri="{FF2B5EF4-FFF2-40B4-BE49-F238E27FC236}">
                  <a16:creationId xmlns:a16="http://schemas.microsoft.com/office/drawing/2014/main" id="{8D319B10-EE8E-453F-A137-D7EEFA2089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txBody>
            <a:bodyPr/>
            <a:lstStyle/>
            <a:p>
              <a:endParaRPr lang="fr-FR"/>
            </a:p>
          </p:txBody>
        </p:sp>
        <p:sp>
          <p:nvSpPr>
            <p:cNvPr id="19" name="Freeform 17">
              <a:extLst>
                <a:ext uri="{FF2B5EF4-FFF2-40B4-BE49-F238E27FC236}">
                  <a16:creationId xmlns:a16="http://schemas.microsoft.com/office/drawing/2014/main" id="{3283F486-509C-4A42-8EED-794A991D2F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txBody>
            <a:bodyPr/>
            <a:lstStyle/>
            <a:p>
              <a:endParaRPr lang="fr-FR"/>
            </a:p>
          </p:txBody>
        </p:sp>
        <p:sp>
          <p:nvSpPr>
            <p:cNvPr id="20" name="Freeform 18">
              <a:extLst>
                <a:ext uri="{FF2B5EF4-FFF2-40B4-BE49-F238E27FC236}">
                  <a16:creationId xmlns:a16="http://schemas.microsoft.com/office/drawing/2014/main" id="{EBBFBB12-E756-4386-9C17-CA57438389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txBody>
            <a:bodyPr/>
            <a:lstStyle/>
            <a:p>
              <a:endParaRPr lang="fr-FR"/>
            </a:p>
          </p:txBody>
        </p:sp>
        <p:sp>
          <p:nvSpPr>
            <p:cNvPr id="21" name="Freeform 19">
              <a:extLst>
                <a:ext uri="{FF2B5EF4-FFF2-40B4-BE49-F238E27FC236}">
                  <a16:creationId xmlns:a16="http://schemas.microsoft.com/office/drawing/2014/main" id="{7ADD0E7E-F4A6-4B3F-8A2F-BCBFAFBA23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txBody>
            <a:bodyPr/>
            <a:lstStyle/>
            <a:p>
              <a:endParaRPr lang="fr-FR"/>
            </a:p>
          </p:txBody>
        </p:sp>
        <p:sp>
          <p:nvSpPr>
            <p:cNvPr id="22" name="Freeform 20">
              <a:extLst>
                <a:ext uri="{FF2B5EF4-FFF2-40B4-BE49-F238E27FC236}">
                  <a16:creationId xmlns:a16="http://schemas.microsoft.com/office/drawing/2014/main" id="{C19FCFB7-5E71-4197-8EC7-2ACB6DB028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txBody>
            <a:bodyPr/>
            <a:lstStyle/>
            <a:p>
              <a:endParaRPr lang="fr-FR"/>
            </a:p>
          </p:txBody>
        </p:sp>
        <p:sp>
          <p:nvSpPr>
            <p:cNvPr id="23" name="Freeform 21">
              <a:extLst>
                <a:ext uri="{FF2B5EF4-FFF2-40B4-BE49-F238E27FC236}">
                  <a16:creationId xmlns:a16="http://schemas.microsoft.com/office/drawing/2014/main" id="{EAA533FE-4903-48DD-A921-421A9C44AF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txBody>
            <a:bodyPr/>
            <a:lstStyle/>
            <a:p>
              <a:endParaRPr lang="fr-FR"/>
            </a:p>
          </p:txBody>
        </p:sp>
        <p:sp>
          <p:nvSpPr>
            <p:cNvPr id="24" name="Freeform 22">
              <a:extLst>
                <a:ext uri="{FF2B5EF4-FFF2-40B4-BE49-F238E27FC236}">
                  <a16:creationId xmlns:a16="http://schemas.microsoft.com/office/drawing/2014/main" id="{54CC5D8E-0D6C-4021-B84E-5D6182C0E1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txBody>
            <a:bodyPr/>
            <a:lstStyle/>
            <a:p>
              <a:endParaRPr lang="fr-FR"/>
            </a:p>
          </p:txBody>
        </p:sp>
      </p:grpSp>
      <p:sp>
        <p:nvSpPr>
          <p:cNvPr id="2" name="Titre 1">
            <a:extLst>
              <a:ext uri="{FF2B5EF4-FFF2-40B4-BE49-F238E27FC236}">
                <a16:creationId xmlns:a16="http://schemas.microsoft.com/office/drawing/2014/main" id="{30D615CC-0621-7AB4-4B60-062808765560}"/>
              </a:ext>
            </a:extLst>
          </p:cNvPr>
          <p:cNvSpPr>
            <a:spLocks noGrp="1"/>
          </p:cNvSpPr>
          <p:nvPr>
            <p:ph type="title"/>
          </p:nvPr>
        </p:nvSpPr>
        <p:spPr>
          <a:xfrm>
            <a:off x="7839756" y="1159566"/>
            <a:ext cx="3662939" cy="4568264"/>
          </a:xfrm>
        </p:spPr>
        <p:txBody>
          <a:bodyPr anchor="ctr">
            <a:normAutofit/>
          </a:bodyPr>
          <a:lstStyle/>
          <a:p>
            <a:r>
              <a:rPr lang="fr-FR" b="1" dirty="0">
                <a:solidFill>
                  <a:schemeClr val="bg1">
                    <a:lumMod val="95000"/>
                    <a:lumOff val="5000"/>
                  </a:schemeClr>
                </a:solidFill>
                <a:latin typeface="Arial" panose="020B0604020202020204" pitchFamily="34" charset="0"/>
                <a:cs typeface="Arial" panose="020B0604020202020204" pitchFamily="34" charset="0"/>
              </a:rPr>
              <a:t>SIGNATURE</a:t>
            </a:r>
            <a:br>
              <a:rPr lang="fr-FR" b="1" dirty="0">
                <a:solidFill>
                  <a:schemeClr val="bg1">
                    <a:lumMod val="95000"/>
                    <a:lumOff val="5000"/>
                  </a:schemeClr>
                </a:solidFill>
                <a:latin typeface="Arial" panose="020B0604020202020204" pitchFamily="34" charset="0"/>
                <a:cs typeface="Arial" panose="020B0604020202020204" pitchFamily="34" charset="0"/>
              </a:rPr>
            </a:br>
            <a:r>
              <a:rPr lang="fr-FR" b="1" dirty="0">
                <a:solidFill>
                  <a:schemeClr val="bg1">
                    <a:lumMod val="95000"/>
                    <a:lumOff val="5000"/>
                  </a:schemeClr>
                </a:solidFill>
                <a:latin typeface="Arial" panose="020B0604020202020204" pitchFamily="34" charset="0"/>
                <a:cs typeface="Arial" panose="020B0604020202020204" pitchFamily="34" charset="0"/>
              </a:rPr>
              <a:t>DU PAP </a:t>
            </a:r>
          </a:p>
        </p:txBody>
      </p:sp>
      <p:sp>
        <p:nvSpPr>
          <p:cNvPr id="26" name="Freeform 6">
            <a:extLst>
              <a:ext uri="{FF2B5EF4-FFF2-40B4-BE49-F238E27FC236}">
                <a16:creationId xmlns:a16="http://schemas.microsoft.com/office/drawing/2014/main" id="{E7D63BAB-D0DB-4F66-92F9-4D2E0A2E5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643468"/>
            <a:ext cx="7560245" cy="5571066"/>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txBody>
          <a:bodyPr/>
          <a:lstStyle/>
          <a:p>
            <a:endParaRPr lang="fr-FR"/>
          </a:p>
        </p:txBody>
      </p:sp>
      <p:sp>
        <p:nvSpPr>
          <p:cNvPr id="28" name="Espace réservé du contenu 2">
            <a:extLst>
              <a:ext uri="{FF2B5EF4-FFF2-40B4-BE49-F238E27FC236}">
                <a16:creationId xmlns:a16="http://schemas.microsoft.com/office/drawing/2014/main" id="{A13AA0E6-64FF-8201-F75F-13E6D9717B10}"/>
              </a:ext>
            </a:extLst>
          </p:cNvPr>
          <p:cNvSpPr>
            <a:spLocks noGrp="1"/>
          </p:cNvSpPr>
          <p:nvPr>
            <p:ph idx="1"/>
          </p:nvPr>
        </p:nvSpPr>
        <p:spPr>
          <a:xfrm>
            <a:off x="637310" y="1286934"/>
            <a:ext cx="5672330" cy="4284134"/>
          </a:xfrm>
        </p:spPr>
        <p:txBody>
          <a:bodyPr anchor="ctr">
            <a:normAutofit/>
          </a:bodyPr>
          <a:lstStyle/>
          <a:p>
            <a:r>
              <a:rPr lang="fr-FR" sz="2000" dirty="0">
                <a:solidFill>
                  <a:srgbClr val="FFFFFF"/>
                </a:solidFill>
                <a:latin typeface="Arial" panose="020B0604020202020204" pitchFamily="34" charset="0"/>
                <a:cs typeface="Arial" panose="020B0604020202020204" pitchFamily="34" charset="0"/>
              </a:rPr>
              <a:t>En cas de désaccord amenant la CGT à ne pas signer le protocole préélectoral, il est vivement conseillé, dès que le protocole est soumis à signature, de signifier par écrit les raisons de notre refus.</a:t>
            </a:r>
          </a:p>
          <a:p>
            <a:r>
              <a:rPr lang="fr-FR" sz="2000" dirty="0">
                <a:solidFill>
                  <a:srgbClr val="FFFFFF"/>
                </a:solidFill>
                <a:latin typeface="Arial" panose="020B0604020202020204" pitchFamily="34" charset="0"/>
                <a:cs typeface="Arial" panose="020B0604020202020204" pitchFamily="34" charset="0"/>
              </a:rPr>
              <a:t>Même si un recours électoral est engagé avant l’élection ou si nous envisageons un recours post-électoral, il est essentiel de présenter des listes de candidats. Dans ce cas, il est impératif de réitérer nos réserves auprès de l’employeur au moment du dépôt des listes de candidats. </a:t>
            </a:r>
          </a:p>
        </p:txBody>
      </p:sp>
      <p:sp>
        <p:nvSpPr>
          <p:cNvPr id="4" name="Espace réservé du pied de page 3">
            <a:extLst>
              <a:ext uri="{FF2B5EF4-FFF2-40B4-BE49-F238E27FC236}">
                <a16:creationId xmlns:a16="http://schemas.microsoft.com/office/drawing/2014/main" id="{B4391140-316F-3414-5375-94726C4BBA9E}"/>
              </a:ext>
            </a:extLst>
          </p:cNvPr>
          <p:cNvSpPr>
            <a:spLocks noGrp="1"/>
          </p:cNvSpPr>
          <p:nvPr>
            <p:ph type="ftr" sz="quarter" idx="11"/>
          </p:nvPr>
        </p:nvSpPr>
        <p:spPr>
          <a:xfrm>
            <a:off x="1004455" y="6243440"/>
            <a:ext cx="6349169" cy="365125"/>
          </a:xfrm>
        </p:spPr>
        <p:txBody>
          <a:bodyPr>
            <a:normAutofit/>
          </a:bodyPr>
          <a:lstStyle/>
          <a:p>
            <a:pPr>
              <a:spcAft>
                <a:spcPts val="600"/>
              </a:spcAft>
            </a:pPr>
            <a:r>
              <a:rPr lang="fr-FR">
                <a:solidFill>
                  <a:schemeClr val="bg1">
                    <a:lumMod val="75000"/>
                    <a:lumOff val="25000"/>
                  </a:schemeClr>
                </a:solidFill>
              </a:rPr>
              <a:t>Espace Vie Syndicale / pôle orga et développement/ 2023 </a:t>
            </a:r>
          </a:p>
          <a:p>
            <a:pPr>
              <a:spcAft>
                <a:spcPts val="600"/>
              </a:spcAft>
            </a:pPr>
            <a:endParaRPr lang="fr-FR">
              <a:solidFill>
                <a:schemeClr val="bg1">
                  <a:lumMod val="75000"/>
                  <a:lumOff val="25000"/>
                </a:schemeClr>
              </a:solidFill>
            </a:endParaRPr>
          </a:p>
        </p:txBody>
      </p:sp>
      <p:pic>
        <p:nvPicPr>
          <p:cNvPr id="29" name="Image 28">
            <a:extLst>
              <a:ext uri="{FF2B5EF4-FFF2-40B4-BE49-F238E27FC236}">
                <a16:creationId xmlns:a16="http://schemas.microsoft.com/office/drawing/2014/main" id="{4FD268F4-3E8A-4A4D-B917-2B5B5D791C90}"/>
              </a:ext>
            </a:extLst>
          </p:cNvPr>
          <p:cNvPicPr>
            <a:picLocks noChangeAspect="1"/>
          </p:cNvPicPr>
          <p:nvPr/>
        </p:nvPicPr>
        <p:blipFill>
          <a:blip r:embed="rId2"/>
          <a:stretch>
            <a:fillRect/>
          </a:stretch>
        </p:blipFill>
        <p:spPr>
          <a:xfrm>
            <a:off x="11022904" y="203201"/>
            <a:ext cx="964504" cy="1140149"/>
          </a:xfrm>
          <a:prstGeom prst="rect">
            <a:avLst/>
          </a:prstGeom>
        </p:spPr>
      </p:pic>
    </p:spTree>
    <p:extLst>
      <p:ext uri="{BB962C8B-B14F-4D97-AF65-F5344CB8AC3E}">
        <p14:creationId xmlns:p14="http://schemas.microsoft.com/office/powerpoint/2010/main" val="87138889"/>
      </p:ext>
    </p:extLst>
  </p:cSld>
  <p:clrMapOvr>
    <a:overrideClrMapping bg1="dk1" tx1="lt1" bg2="dk2" tx2="lt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3030214-227F-42DB-9282-BBA6AF8D94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654295"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2BA2A55D-015B-A495-5693-A8B91C98572A}"/>
              </a:ext>
            </a:extLst>
          </p:cNvPr>
          <p:cNvSpPr>
            <a:spLocks noGrp="1"/>
          </p:cNvSpPr>
          <p:nvPr>
            <p:ph type="title"/>
          </p:nvPr>
        </p:nvSpPr>
        <p:spPr>
          <a:xfrm>
            <a:off x="1433889" y="1059872"/>
            <a:ext cx="3012216" cy="4851349"/>
          </a:xfrm>
        </p:spPr>
        <p:txBody>
          <a:bodyPr>
            <a:normAutofit/>
          </a:bodyPr>
          <a:lstStyle/>
          <a:p>
            <a:r>
              <a:rPr lang="fr-FR" b="1" dirty="0">
                <a:effectLst/>
                <a:latin typeface="Arial" panose="020B0604020202020204" pitchFamily="34" charset="0"/>
                <a:ea typeface="Calibri" panose="020F0502020204030204" pitchFamily="34" charset="0"/>
                <a:cs typeface="Arial" panose="020B0604020202020204" pitchFamily="34" charset="0"/>
              </a:rPr>
              <a:t>FAIRE CAMPAGNE </a:t>
            </a:r>
            <a:br>
              <a:rPr lang="fr-FR" dirty="0">
                <a:effectLst/>
                <a:latin typeface="Calibri" panose="020F0502020204030204" pitchFamily="34" charset="0"/>
                <a:ea typeface="Calibri" panose="020F0502020204030204" pitchFamily="34" charset="0"/>
                <a:cs typeface="Times New Roman" panose="02020603050405020304" pitchFamily="18" charset="0"/>
              </a:rPr>
            </a:br>
            <a:endParaRPr lang="fr-FR" dirty="0"/>
          </a:p>
        </p:txBody>
      </p:sp>
      <p:sp>
        <p:nvSpPr>
          <p:cNvPr id="12" name="Freeform 11">
            <a:extLst>
              <a:ext uri="{FF2B5EF4-FFF2-40B4-BE49-F238E27FC236}">
                <a16:creationId xmlns:a16="http://schemas.microsoft.com/office/drawing/2014/main" id="{0D7A9289-BAD1-4A78-979F-A655C886DB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1149203"/>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txBody>
          <a:bodyPr/>
          <a:lstStyle/>
          <a:p>
            <a:endParaRPr lang="fr-FR"/>
          </a:p>
        </p:txBody>
      </p:sp>
      <p:sp>
        <p:nvSpPr>
          <p:cNvPr id="3" name="Espace réservé du contenu 2">
            <a:extLst>
              <a:ext uri="{FF2B5EF4-FFF2-40B4-BE49-F238E27FC236}">
                <a16:creationId xmlns:a16="http://schemas.microsoft.com/office/drawing/2014/main" id="{B38F7C25-58FB-42D2-2CBB-F5A8C4ADBEDA}"/>
              </a:ext>
            </a:extLst>
          </p:cNvPr>
          <p:cNvSpPr>
            <a:spLocks noGrp="1"/>
          </p:cNvSpPr>
          <p:nvPr>
            <p:ph idx="1"/>
          </p:nvPr>
        </p:nvSpPr>
        <p:spPr>
          <a:xfrm>
            <a:off x="4911739" y="1890051"/>
            <a:ext cx="7115419" cy="2821908"/>
          </a:xfrm>
        </p:spPr>
        <p:txBody>
          <a:bodyPr>
            <a:normAutofit fontScale="25000" lnSpcReduction="20000"/>
          </a:bodyPr>
          <a:lstStyle/>
          <a:p>
            <a:pPr>
              <a:lnSpc>
                <a:spcPct val="120000"/>
              </a:lnSpc>
              <a:spcAft>
                <a:spcPts val="600"/>
              </a:spcAft>
            </a:pPr>
            <a:r>
              <a:rPr lang="fr-FR" sz="8000" dirty="0">
                <a:effectLst/>
                <a:latin typeface="Arial" panose="020B0604020202020204" pitchFamily="34" charset="0"/>
                <a:ea typeface="Times New Roman" panose="02020603050405020304" pitchFamily="18" charset="0"/>
                <a:cs typeface="Arial" panose="020B0604020202020204" pitchFamily="34" charset="0"/>
              </a:rPr>
              <a:t>Un enjeu </a:t>
            </a:r>
            <a:r>
              <a:rPr lang="fr-FR" sz="8000" b="1" dirty="0">
                <a:effectLst/>
                <a:latin typeface="Arial" panose="020B0604020202020204" pitchFamily="34" charset="0"/>
                <a:ea typeface="Times New Roman" panose="02020603050405020304" pitchFamily="18" charset="0"/>
                <a:cs typeface="Arial" panose="020B0604020202020204" pitchFamily="34" charset="0"/>
              </a:rPr>
              <a:t>pour toute la CGT </a:t>
            </a:r>
            <a:r>
              <a:rPr lang="fr-FR" sz="8000" dirty="0">
                <a:effectLst/>
                <a:latin typeface="Arial" panose="020B0604020202020204" pitchFamily="34" charset="0"/>
                <a:ea typeface="Times New Roman" panose="02020603050405020304" pitchFamily="18" charset="0"/>
                <a:cs typeface="Arial" panose="020B0604020202020204" pitchFamily="34" charset="0"/>
              </a:rPr>
              <a:t>(représentativité nationale, négociation d’ANI, rapport de force…). </a:t>
            </a:r>
          </a:p>
          <a:p>
            <a:pPr>
              <a:lnSpc>
                <a:spcPct val="120000"/>
              </a:lnSpc>
              <a:spcAft>
                <a:spcPts val="600"/>
              </a:spcAft>
            </a:pPr>
            <a:r>
              <a:rPr lang="fr-FR" sz="8000" dirty="0">
                <a:effectLst/>
                <a:latin typeface="Arial" panose="020B0604020202020204" pitchFamily="34" charset="0"/>
                <a:ea typeface="Times New Roman" panose="02020603050405020304" pitchFamily="18" charset="0"/>
                <a:cs typeface="Arial" panose="020B0604020202020204" pitchFamily="34" charset="0"/>
              </a:rPr>
              <a:t>Gagner une liste CGT au 1 er tour (enjeu de représentativité et de négociation).</a:t>
            </a:r>
          </a:p>
          <a:p>
            <a:pPr>
              <a:lnSpc>
                <a:spcPct val="120000"/>
              </a:lnSpc>
              <a:spcAft>
                <a:spcPts val="600"/>
              </a:spcAft>
            </a:pPr>
            <a:r>
              <a:rPr lang="fr-FR" sz="8000" dirty="0">
                <a:effectLst/>
                <a:latin typeface="Arial" panose="020B0604020202020204" pitchFamily="34" charset="0"/>
                <a:ea typeface="Times New Roman" panose="02020603050405020304" pitchFamily="18" charset="0"/>
                <a:cs typeface="Arial" panose="020B0604020202020204" pitchFamily="34" charset="0"/>
              </a:rPr>
              <a:t>Rencontre avec les salariés (diffusion de l’appel à candidature, HIS, tract d’actualité </a:t>
            </a:r>
            <a:r>
              <a:rPr lang="fr-FR" sz="8000" dirty="0" err="1">
                <a:effectLst/>
                <a:latin typeface="Arial" panose="020B0604020202020204" pitchFamily="34" charset="0"/>
                <a:ea typeface="Times New Roman" panose="02020603050405020304" pitchFamily="18" charset="0"/>
                <a:cs typeface="Arial" panose="020B0604020202020204" pitchFamily="34" charset="0"/>
              </a:rPr>
              <a:t>confd</a:t>
            </a:r>
            <a:r>
              <a:rPr lang="fr-FR" sz="8000" dirty="0">
                <a:effectLst/>
                <a:latin typeface="Arial" panose="020B0604020202020204" pitchFamily="34" charset="0"/>
                <a:ea typeface="Times New Roman" panose="02020603050405020304" pitchFamily="18" charset="0"/>
                <a:cs typeface="Arial" panose="020B0604020202020204" pitchFamily="34" charset="0"/>
              </a:rPr>
              <a:t> ou FD, accès à l’intranet, panneau d’affichage).</a:t>
            </a:r>
          </a:p>
          <a:p>
            <a:pPr marL="0" indent="0">
              <a:buNone/>
            </a:pPr>
            <a:r>
              <a:rPr lang="fr-FR" dirty="0">
                <a:effectLst/>
                <a:latin typeface="Arial" panose="020B0604020202020204" pitchFamily="34" charset="0"/>
                <a:ea typeface="Calibri" panose="020F0502020204030204" pitchFamily="34" charset="0"/>
                <a:cs typeface="Arial" panose="020B0604020202020204" pitchFamily="34" charset="0"/>
              </a:rPr>
              <a:t> </a:t>
            </a:r>
          </a:p>
          <a:p>
            <a:pPr marL="0" indent="0">
              <a:buNone/>
            </a:pPr>
            <a:endParaRPr lang="fr-FR" dirty="0"/>
          </a:p>
        </p:txBody>
      </p:sp>
      <p:sp>
        <p:nvSpPr>
          <p:cNvPr id="4" name="Espace réservé du pied de page 3">
            <a:extLst>
              <a:ext uri="{FF2B5EF4-FFF2-40B4-BE49-F238E27FC236}">
                <a16:creationId xmlns:a16="http://schemas.microsoft.com/office/drawing/2014/main" id="{7C12380A-E65D-C70E-1E05-07026F111303}"/>
              </a:ext>
            </a:extLst>
          </p:cNvPr>
          <p:cNvSpPr>
            <a:spLocks noGrp="1"/>
          </p:cNvSpPr>
          <p:nvPr>
            <p:ph type="ftr" sz="quarter" idx="11"/>
          </p:nvPr>
        </p:nvSpPr>
        <p:spPr>
          <a:xfrm>
            <a:off x="5638743" y="6130437"/>
            <a:ext cx="5865869" cy="365125"/>
          </a:xfrm>
          <a:prstGeom prst="rect">
            <a:avLst/>
          </a:prstGeom>
        </p:spPr>
        <p:txBody>
          <a:bodyPr anchor="ctr">
            <a:normAutofit/>
          </a:bodyPr>
          <a:lstStyle/>
          <a:p>
            <a:pPr>
              <a:spcAft>
                <a:spcPts val="600"/>
              </a:spcAft>
            </a:pPr>
            <a:r>
              <a:rPr lang="fr-FR">
                <a:solidFill>
                  <a:schemeClr val="tx2"/>
                </a:solidFill>
              </a:rPr>
              <a:t>Espace Vie Syndicale / pôle orga et développement/ 2023 </a:t>
            </a:r>
          </a:p>
          <a:p>
            <a:pPr>
              <a:spcAft>
                <a:spcPts val="600"/>
              </a:spcAft>
            </a:pPr>
            <a:endParaRPr lang="fr-FR">
              <a:solidFill>
                <a:schemeClr val="tx2"/>
              </a:solidFill>
            </a:endParaRPr>
          </a:p>
        </p:txBody>
      </p:sp>
      <p:pic>
        <p:nvPicPr>
          <p:cNvPr id="8" name="Image 7">
            <a:extLst>
              <a:ext uri="{FF2B5EF4-FFF2-40B4-BE49-F238E27FC236}">
                <a16:creationId xmlns:a16="http://schemas.microsoft.com/office/drawing/2014/main" id="{8D7AF1EB-AEA8-4763-AE01-A09ED69ED758}"/>
              </a:ext>
            </a:extLst>
          </p:cNvPr>
          <p:cNvPicPr>
            <a:picLocks noChangeAspect="1"/>
          </p:cNvPicPr>
          <p:nvPr/>
        </p:nvPicPr>
        <p:blipFill>
          <a:blip r:embed="rId2"/>
          <a:stretch>
            <a:fillRect/>
          </a:stretch>
        </p:blipFill>
        <p:spPr>
          <a:xfrm>
            <a:off x="11022904" y="203201"/>
            <a:ext cx="964504" cy="1140149"/>
          </a:xfrm>
          <a:prstGeom prst="rect">
            <a:avLst/>
          </a:prstGeom>
        </p:spPr>
      </p:pic>
    </p:spTree>
    <p:extLst>
      <p:ext uri="{BB962C8B-B14F-4D97-AF65-F5344CB8AC3E}">
        <p14:creationId xmlns:p14="http://schemas.microsoft.com/office/powerpoint/2010/main" val="16018815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Espace réservé du contenu 5">
            <a:extLst>
              <a:ext uri="{FF2B5EF4-FFF2-40B4-BE49-F238E27FC236}">
                <a16:creationId xmlns:a16="http://schemas.microsoft.com/office/drawing/2014/main" id="{93A9EFF3-3153-A381-7C5F-822D72E0202A}"/>
              </a:ext>
            </a:extLst>
          </p:cNvPr>
          <p:cNvGraphicFramePr>
            <a:graphicFrameLocks noGrp="1" noChangeAspect="1"/>
          </p:cNvGraphicFramePr>
          <p:nvPr>
            <p:ph sz="half" idx="1"/>
            <p:extLst>
              <p:ext uri="{D42A27DB-BD31-4B8C-83A1-F6EECF244321}">
                <p14:modId xmlns:p14="http://schemas.microsoft.com/office/powerpoint/2010/main" val="2088430255"/>
              </p:ext>
            </p:extLst>
          </p:nvPr>
        </p:nvGraphicFramePr>
        <p:xfrm>
          <a:off x="2065366" y="1066280"/>
          <a:ext cx="3662333" cy="5297196"/>
        </p:xfrm>
        <a:graphic>
          <a:graphicData uri="http://schemas.openxmlformats.org/presentationml/2006/ole">
            <mc:AlternateContent xmlns:mc="http://schemas.openxmlformats.org/markup-compatibility/2006">
              <mc:Choice xmlns:v="urn:schemas-microsoft-com:vml" Requires="v">
                <p:oleObj name="Document" r:id="rId3" imgW="7007693" imgH="8812809" progId="Word.Document.8">
                  <p:embed/>
                </p:oleObj>
              </mc:Choice>
              <mc:Fallback>
                <p:oleObj name="Document" r:id="rId3" imgW="7007693" imgH="8812809" progId="Word.Document.8">
                  <p:embed/>
                  <p:pic>
                    <p:nvPicPr>
                      <p:cNvPr id="0" name=""/>
                      <p:cNvPicPr/>
                      <p:nvPr/>
                    </p:nvPicPr>
                    <p:blipFill>
                      <a:blip r:embed="rId4"/>
                      <a:stretch>
                        <a:fillRect/>
                      </a:stretch>
                    </p:blipFill>
                    <p:spPr>
                      <a:xfrm>
                        <a:off x="2065366" y="1066280"/>
                        <a:ext cx="3662333" cy="5297196"/>
                      </a:xfrm>
                      <a:prstGeom prst="rect">
                        <a:avLst/>
                      </a:prstGeom>
                      <a:ln>
                        <a:solidFill>
                          <a:srgbClr val="FF0000"/>
                        </a:solidFill>
                      </a:ln>
                    </p:spPr>
                  </p:pic>
                </p:oleObj>
              </mc:Fallback>
            </mc:AlternateContent>
          </a:graphicData>
        </a:graphic>
      </p:graphicFrame>
      <p:graphicFrame>
        <p:nvGraphicFramePr>
          <p:cNvPr id="16" name="Espace réservé du contenu 15">
            <a:extLst>
              <a:ext uri="{FF2B5EF4-FFF2-40B4-BE49-F238E27FC236}">
                <a16:creationId xmlns:a16="http://schemas.microsoft.com/office/drawing/2014/main" id="{5F88C420-D232-4104-25D1-D713BB75F3FD}"/>
              </a:ext>
            </a:extLst>
          </p:cNvPr>
          <p:cNvGraphicFramePr>
            <a:graphicFrameLocks noGrp="1" noChangeAspect="1"/>
          </p:cNvGraphicFramePr>
          <p:nvPr>
            <p:ph sz="half" idx="2"/>
            <p:extLst>
              <p:ext uri="{D42A27DB-BD31-4B8C-83A1-F6EECF244321}">
                <p14:modId xmlns:p14="http://schemas.microsoft.com/office/powerpoint/2010/main" val="1826978539"/>
              </p:ext>
            </p:extLst>
          </p:nvPr>
        </p:nvGraphicFramePr>
        <p:xfrm>
          <a:off x="6280984" y="1063114"/>
          <a:ext cx="3525489" cy="5365685"/>
        </p:xfrm>
        <a:graphic>
          <a:graphicData uri="http://schemas.openxmlformats.org/presentationml/2006/ole">
            <mc:AlternateContent xmlns:mc="http://schemas.openxmlformats.org/markup-compatibility/2006">
              <mc:Choice xmlns:v="urn:schemas-microsoft-com:vml" Requires="v">
                <p:oleObj name="Document" r:id="rId5" imgW="6989458" imgH="10316027" progId="Word.Document.12">
                  <p:embed/>
                </p:oleObj>
              </mc:Choice>
              <mc:Fallback>
                <p:oleObj name="Document" r:id="rId5" imgW="6989458" imgH="10316027" progId="Word.Document.12">
                  <p:embed/>
                  <p:pic>
                    <p:nvPicPr>
                      <p:cNvPr id="0" name=""/>
                      <p:cNvPicPr/>
                      <p:nvPr/>
                    </p:nvPicPr>
                    <p:blipFill>
                      <a:blip r:embed="rId6"/>
                      <a:stretch>
                        <a:fillRect/>
                      </a:stretch>
                    </p:blipFill>
                    <p:spPr>
                      <a:xfrm>
                        <a:off x="6280984" y="1063114"/>
                        <a:ext cx="3525489" cy="5365685"/>
                      </a:xfrm>
                      <a:prstGeom prst="rect">
                        <a:avLst/>
                      </a:prstGeom>
                      <a:ln>
                        <a:solidFill>
                          <a:srgbClr val="FF0000"/>
                        </a:solidFill>
                      </a:ln>
                    </p:spPr>
                  </p:pic>
                </p:oleObj>
              </mc:Fallback>
            </mc:AlternateContent>
          </a:graphicData>
        </a:graphic>
      </p:graphicFrame>
      <p:sp>
        <p:nvSpPr>
          <p:cNvPr id="2" name="ZoneTexte 1">
            <a:extLst>
              <a:ext uri="{FF2B5EF4-FFF2-40B4-BE49-F238E27FC236}">
                <a16:creationId xmlns:a16="http://schemas.microsoft.com/office/drawing/2014/main" id="{6D6A8B39-ED84-B468-A40C-EC08468DCCD2}"/>
              </a:ext>
            </a:extLst>
          </p:cNvPr>
          <p:cNvSpPr txBox="1"/>
          <p:nvPr/>
        </p:nvSpPr>
        <p:spPr>
          <a:xfrm>
            <a:off x="3090884" y="393608"/>
            <a:ext cx="6010231" cy="461665"/>
          </a:xfrm>
          <a:prstGeom prst="rect">
            <a:avLst/>
          </a:prstGeom>
          <a:noFill/>
        </p:spPr>
        <p:txBody>
          <a:bodyPr wrap="square" rtlCol="0">
            <a:spAutoFit/>
          </a:bodyPr>
          <a:lstStyle/>
          <a:p>
            <a:r>
              <a:rPr lang="fr-FR" sz="2400" b="1" dirty="0">
                <a:latin typeface="Arial" panose="020B0604020202020204" pitchFamily="34" charset="0"/>
                <a:cs typeface="Arial" panose="020B0604020202020204" pitchFamily="34" charset="0"/>
              </a:rPr>
              <a:t>MODELE APPEL A CANDIDATURE</a:t>
            </a:r>
          </a:p>
        </p:txBody>
      </p:sp>
      <p:sp>
        <p:nvSpPr>
          <p:cNvPr id="3" name="Espace réservé du pied de page 2">
            <a:extLst>
              <a:ext uri="{FF2B5EF4-FFF2-40B4-BE49-F238E27FC236}">
                <a16:creationId xmlns:a16="http://schemas.microsoft.com/office/drawing/2014/main" id="{2ABD5F68-EF04-C91F-3DE2-44A983854B3B}"/>
              </a:ext>
            </a:extLst>
          </p:cNvPr>
          <p:cNvSpPr>
            <a:spLocks noGrp="1"/>
          </p:cNvSpPr>
          <p:nvPr>
            <p:ph type="ftr" sz="quarter" idx="11"/>
          </p:nvPr>
        </p:nvSpPr>
        <p:spPr>
          <a:xfrm>
            <a:off x="8741833" y="6546849"/>
            <a:ext cx="3625531" cy="365125"/>
          </a:xfrm>
        </p:spPr>
        <p:txBody>
          <a:bodyPr/>
          <a:lstStyle/>
          <a:p>
            <a:r>
              <a:rPr lang="fr-FR" dirty="0"/>
              <a:t>Espace Vie Syndicale / pôle orga et développement/ 2023 </a:t>
            </a:r>
          </a:p>
          <a:p>
            <a:endParaRPr lang="fr-FR" dirty="0"/>
          </a:p>
        </p:txBody>
      </p:sp>
      <p:pic>
        <p:nvPicPr>
          <p:cNvPr id="7" name="Image 6">
            <a:extLst>
              <a:ext uri="{FF2B5EF4-FFF2-40B4-BE49-F238E27FC236}">
                <a16:creationId xmlns:a16="http://schemas.microsoft.com/office/drawing/2014/main" id="{0BD17717-0311-46DC-90DA-8612E752035E}"/>
              </a:ext>
            </a:extLst>
          </p:cNvPr>
          <p:cNvPicPr>
            <a:picLocks noChangeAspect="1"/>
          </p:cNvPicPr>
          <p:nvPr/>
        </p:nvPicPr>
        <p:blipFill>
          <a:blip r:embed="rId7"/>
          <a:stretch>
            <a:fillRect/>
          </a:stretch>
        </p:blipFill>
        <p:spPr>
          <a:xfrm>
            <a:off x="11022904" y="203201"/>
            <a:ext cx="964504" cy="1140149"/>
          </a:xfrm>
          <a:prstGeom prst="rect">
            <a:avLst/>
          </a:prstGeom>
        </p:spPr>
      </p:pic>
    </p:spTree>
    <p:extLst>
      <p:ext uri="{BB962C8B-B14F-4D97-AF65-F5344CB8AC3E}">
        <p14:creationId xmlns:p14="http://schemas.microsoft.com/office/powerpoint/2010/main" val="29388563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F966DD2F-FBF5-41CE-A3F4-565352D95D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re 1">
            <a:extLst>
              <a:ext uri="{FF2B5EF4-FFF2-40B4-BE49-F238E27FC236}">
                <a16:creationId xmlns:a16="http://schemas.microsoft.com/office/drawing/2014/main" id="{7DEC7159-5A36-EA4D-76A2-B0672E3424B4}"/>
              </a:ext>
            </a:extLst>
          </p:cNvPr>
          <p:cNvSpPr>
            <a:spLocks noGrp="1"/>
          </p:cNvSpPr>
          <p:nvPr>
            <p:ph type="title"/>
          </p:nvPr>
        </p:nvSpPr>
        <p:spPr>
          <a:xfrm>
            <a:off x="1794897" y="624110"/>
            <a:ext cx="9712998" cy="1280890"/>
          </a:xfrm>
        </p:spPr>
        <p:txBody>
          <a:bodyPr>
            <a:normAutofit/>
          </a:bodyPr>
          <a:lstStyle/>
          <a:p>
            <a:r>
              <a:rPr lang="fr-FR" b="1" dirty="0">
                <a:effectLst/>
                <a:latin typeface="Arial" panose="020B0604020202020204" pitchFamily="34" charset="0"/>
                <a:ea typeface="Calibri" panose="020F0502020204030204" pitchFamily="34" charset="0"/>
                <a:cs typeface="Arial" panose="020B0604020202020204" pitchFamily="34" charset="0"/>
              </a:rPr>
              <a:t>DEPOT DE LA LISTE CGT</a:t>
            </a:r>
            <a:br>
              <a:rPr lang="fr-FR" dirty="0">
                <a:effectLst/>
                <a:latin typeface="Calibri" panose="020F0502020204030204" pitchFamily="34" charset="0"/>
                <a:ea typeface="Calibri" panose="020F0502020204030204" pitchFamily="34" charset="0"/>
                <a:cs typeface="Times New Roman" panose="02020603050405020304" pitchFamily="18" charset="0"/>
              </a:rPr>
            </a:br>
            <a:endParaRPr lang="fr-FR" dirty="0"/>
          </a:p>
        </p:txBody>
      </p:sp>
      <p:sp>
        <p:nvSpPr>
          <p:cNvPr id="13" name="Rectangle 12">
            <a:extLst>
              <a:ext uri="{FF2B5EF4-FFF2-40B4-BE49-F238E27FC236}">
                <a16:creationId xmlns:a16="http://schemas.microsoft.com/office/drawing/2014/main" id="{F46FCE2B-F2D2-466E-B0AA-8E341DB498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15" name="Freeform 11">
            <a:extLst>
              <a:ext uri="{FF2B5EF4-FFF2-40B4-BE49-F238E27FC236}">
                <a16:creationId xmlns:a16="http://schemas.microsoft.com/office/drawing/2014/main" id="{2BD31C98-199A-4722-A1A5-4393A43E7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fr-FR"/>
          </a:p>
        </p:txBody>
      </p:sp>
      <p:sp>
        <p:nvSpPr>
          <p:cNvPr id="4" name="Espace réservé du pied de page 3">
            <a:extLst>
              <a:ext uri="{FF2B5EF4-FFF2-40B4-BE49-F238E27FC236}">
                <a16:creationId xmlns:a16="http://schemas.microsoft.com/office/drawing/2014/main" id="{54B2623A-2BDB-8268-4C57-EA91DC9872D3}"/>
              </a:ext>
            </a:extLst>
          </p:cNvPr>
          <p:cNvSpPr>
            <a:spLocks noGrp="1"/>
          </p:cNvSpPr>
          <p:nvPr>
            <p:ph type="ftr" sz="quarter" idx="11"/>
          </p:nvPr>
        </p:nvSpPr>
        <p:spPr>
          <a:xfrm>
            <a:off x="1794897" y="6135808"/>
            <a:ext cx="8237536" cy="365125"/>
          </a:xfrm>
          <a:prstGeom prst="rect">
            <a:avLst/>
          </a:prstGeom>
        </p:spPr>
        <p:txBody>
          <a:bodyPr anchor="ctr">
            <a:normAutofit/>
          </a:bodyPr>
          <a:lstStyle/>
          <a:p>
            <a:pPr>
              <a:spcAft>
                <a:spcPts val="600"/>
              </a:spcAft>
            </a:pPr>
            <a:r>
              <a:rPr lang="fr-FR" dirty="0"/>
              <a:t>Espace Vie Syndicale / pôle orga et développement/ 2023 </a:t>
            </a:r>
            <a:endParaRPr lang="fr-FR"/>
          </a:p>
          <a:p>
            <a:pPr>
              <a:spcAft>
                <a:spcPts val="600"/>
              </a:spcAft>
            </a:pPr>
            <a:endParaRPr lang="fr-FR"/>
          </a:p>
        </p:txBody>
      </p:sp>
      <p:graphicFrame>
        <p:nvGraphicFramePr>
          <p:cNvPr id="7" name="Espace réservé du contenu 2">
            <a:extLst>
              <a:ext uri="{FF2B5EF4-FFF2-40B4-BE49-F238E27FC236}">
                <a16:creationId xmlns:a16="http://schemas.microsoft.com/office/drawing/2014/main" id="{8644743E-226C-D92F-8049-8D1A35198153}"/>
              </a:ext>
            </a:extLst>
          </p:cNvPr>
          <p:cNvGraphicFramePr>
            <a:graphicFrameLocks noGrp="1"/>
          </p:cNvGraphicFramePr>
          <p:nvPr>
            <p:ph idx="1"/>
            <p:extLst>
              <p:ext uri="{D42A27DB-BD31-4B8C-83A1-F6EECF244321}">
                <p14:modId xmlns:p14="http://schemas.microsoft.com/office/powerpoint/2010/main" val="2502603550"/>
              </p:ext>
            </p:extLst>
          </p:nvPr>
        </p:nvGraphicFramePr>
        <p:xfrm>
          <a:off x="1794897" y="2222983"/>
          <a:ext cx="8987404" cy="36539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0" name="Image 9">
            <a:extLst>
              <a:ext uri="{FF2B5EF4-FFF2-40B4-BE49-F238E27FC236}">
                <a16:creationId xmlns:a16="http://schemas.microsoft.com/office/drawing/2014/main" id="{33BCD414-AF71-4C27-922A-FC6188919BBD}"/>
              </a:ext>
            </a:extLst>
          </p:cNvPr>
          <p:cNvPicPr>
            <a:picLocks noChangeAspect="1"/>
          </p:cNvPicPr>
          <p:nvPr/>
        </p:nvPicPr>
        <p:blipFill>
          <a:blip r:embed="rId8"/>
          <a:stretch>
            <a:fillRect/>
          </a:stretch>
        </p:blipFill>
        <p:spPr>
          <a:xfrm>
            <a:off x="11022904" y="203201"/>
            <a:ext cx="964504" cy="1140149"/>
          </a:xfrm>
          <a:prstGeom prst="rect">
            <a:avLst/>
          </a:prstGeom>
        </p:spPr>
      </p:pic>
    </p:spTree>
    <p:extLst>
      <p:ext uri="{BB962C8B-B14F-4D97-AF65-F5344CB8AC3E}">
        <p14:creationId xmlns:p14="http://schemas.microsoft.com/office/powerpoint/2010/main" val="7530139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Espace réservé du contenu 4">
            <a:extLst>
              <a:ext uri="{FF2B5EF4-FFF2-40B4-BE49-F238E27FC236}">
                <a16:creationId xmlns:a16="http://schemas.microsoft.com/office/drawing/2014/main" id="{A73823BC-0F43-F023-8C7E-BC3F9AB46D45}"/>
              </a:ext>
            </a:extLst>
          </p:cNvPr>
          <p:cNvGraphicFramePr>
            <a:graphicFrameLocks noGrp="1" noChangeAspect="1"/>
          </p:cNvGraphicFramePr>
          <p:nvPr>
            <p:ph idx="1"/>
            <p:extLst>
              <p:ext uri="{D42A27DB-BD31-4B8C-83A1-F6EECF244321}">
                <p14:modId xmlns:p14="http://schemas.microsoft.com/office/powerpoint/2010/main" val="457294819"/>
              </p:ext>
            </p:extLst>
          </p:nvPr>
        </p:nvGraphicFramePr>
        <p:xfrm>
          <a:off x="3729038" y="447675"/>
          <a:ext cx="4073525" cy="5821363"/>
        </p:xfrm>
        <a:graphic>
          <a:graphicData uri="http://schemas.openxmlformats.org/presentationml/2006/ole">
            <mc:AlternateContent xmlns:mc="http://schemas.openxmlformats.org/markup-compatibility/2006">
              <mc:Choice xmlns:v="urn:schemas-microsoft-com:vml" Requires="v">
                <p:oleObj name="Document" r:id="rId3" imgW="7131673" imgH="10168788" progId="Word.Document.12">
                  <p:embed/>
                </p:oleObj>
              </mc:Choice>
              <mc:Fallback>
                <p:oleObj name="Document" r:id="rId3" imgW="7131673" imgH="10168788" progId="Word.Document.12">
                  <p:embed/>
                  <p:pic>
                    <p:nvPicPr>
                      <p:cNvPr id="0" name=""/>
                      <p:cNvPicPr/>
                      <p:nvPr/>
                    </p:nvPicPr>
                    <p:blipFill>
                      <a:blip r:embed="rId4"/>
                      <a:stretch>
                        <a:fillRect/>
                      </a:stretch>
                    </p:blipFill>
                    <p:spPr>
                      <a:xfrm>
                        <a:off x="3729038" y="447675"/>
                        <a:ext cx="4073525" cy="5821363"/>
                      </a:xfrm>
                      <a:prstGeom prst="rect">
                        <a:avLst/>
                      </a:prstGeom>
                      <a:ln>
                        <a:solidFill>
                          <a:srgbClr val="FF0000"/>
                        </a:solidFill>
                      </a:ln>
                    </p:spPr>
                  </p:pic>
                </p:oleObj>
              </mc:Fallback>
            </mc:AlternateContent>
          </a:graphicData>
        </a:graphic>
      </p:graphicFrame>
      <p:sp>
        <p:nvSpPr>
          <p:cNvPr id="2" name="Espace réservé du pied de page 1">
            <a:extLst>
              <a:ext uri="{FF2B5EF4-FFF2-40B4-BE49-F238E27FC236}">
                <a16:creationId xmlns:a16="http://schemas.microsoft.com/office/drawing/2014/main" id="{EBA5EACD-D717-E322-F548-1B38BAA3B5C1}"/>
              </a:ext>
            </a:extLst>
          </p:cNvPr>
          <p:cNvSpPr>
            <a:spLocks noGrp="1"/>
          </p:cNvSpPr>
          <p:nvPr>
            <p:ph type="ftr" sz="quarter" idx="11"/>
          </p:nvPr>
        </p:nvSpPr>
        <p:spPr>
          <a:xfrm>
            <a:off x="8656320" y="6421120"/>
            <a:ext cx="3535680" cy="355601"/>
          </a:xfrm>
        </p:spPr>
        <p:txBody>
          <a:bodyPr/>
          <a:lstStyle/>
          <a:p>
            <a:r>
              <a:rPr lang="fr-FR" dirty="0"/>
              <a:t>Espace Vie Syndicale / pôle orga et développement/ 2023 </a:t>
            </a:r>
          </a:p>
          <a:p>
            <a:endParaRPr lang="fr-FR" dirty="0"/>
          </a:p>
        </p:txBody>
      </p:sp>
      <p:pic>
        <p:nvPicPr>
          <p:cNvPr id="6" name="Image 5">
            <a:extLst>
              <a:ext uri="{FF2B5EF4-FFF2-40B4-BE49-F238E27FC236}">
                <a16:creationId xmlns:a16="http://schemas.microsoft.com/office/drawing/2014/main" id="{DCCEAA05-867F-4EB0-BFD0-50C99FF19417}"/>
              </a:ext>
            </a:extLst>
          </p:cNvPr>
          <p:cNvPicPr>
            <a:picLocks noChangeAspect="1"/>
          </p:cNvPicPr>
          <p:nvPr/>
        </p:nvPicPr>
        <p:blipFill>
          <a:blip r:embed="rId5"/>
          <a:stretch>
            <a:fillRect/>
          </a:stretch>
        </p:blipFill>
        <p:spPr>
          <a:xfrm>
            <a:off x="11022904" y="203201"/>
            <a:ext cx="964504" cy="1140149"/>
          </a:xfrm>
          <a:prstGeom prst="rect">
            <a:avLst/>
          </a:prstGeom>
        </p:spPr>
      </p:pic>
    </p:spTree>
    <p:extLst>
      <p:ext uri="{BB962C8B-B14F-4D97-AF65-F5344CB8AC3E}">
        <p14:creationId xmlns:p14="http://schemas.microsoft.com/office/powerpoint/2010/main" val="25873378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0A46F010-D160-4609-8979-FFD8C1EA6C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4AF43910-24CF-12A5-3B86-E101984C6175}"/>
              </a:ext>
            </a:extLst>
          </p:cNvPr>
          <p:cNvSpPr>
            <a:spLocks noGrp="1"/>
          </p:cNvSpPr>
          <p:nvPr>
            <p:ph type="title"/>
          </p:nvPr>
        </p:nvSpPr>
        <p:spPr>
          <a:xfrm>
            <a:off x="3099699" y="258235"/>
            <a:ext cx="8131550" cy="774916"/>
          </a:xfrm>
        </p:spPr>
        <p:txBody>
          <a:bodyPr>
            <a:normAutofit/>
          </a:bodyPr>
          <a:lstStyle/>
          <a:p>
            <a:r>
              <a:rPr lang="fr-FR" b="1" dirty="0">
                <a:effectLst/>
                <a:latin typeface="Arial" panose="020B0604020202020204" pitchFamily="34" charset="0"/>
                <a:ea typeface="Calibri" panose="020F0502020204030204" pitchFamily="34" charset="0"/>
                <a:cs typeface="Arial" panose="020B0604020202020204" pitchFamily="34" charset="0"/>
              </a:rPr>
              <a:t>PROCLAMATION DES RESULTAS </a:t>
            </a:r>
            <a:endParaRPr lang="fr-FR" dirty="0"/>
          </a:p>
        </p:txBody>
      </p:sp>
      <p:sp>
        <p:nvSpPr>
          <p:cNvPr id="21" name="Rectangle 20">
            <a:extLst>
              <a:ext uri="{FF2B5EF4-FFF2-40B4-BE49-F238E27FC236}">
                <a16:creationId xmlns:a16="http://schemas.microsoft.com/office/drawing/2014/main" id="{81B8C4F6-C3AC-4C94-8EC7-E4F7B7E9C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285151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0B789310-9859-4942-98C8-3D2F12AAAE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a:solidFill>
            <a:schemeClr val="tx2">
              <a:lumMod val="60000"/>
              <a:lumOff val="40000"/>
              <a:alpha val="40000"/>
            </a:schemeClr>
          </a:solidFill>
        </p:grpSpPr>
        <p:sp>
          <p:nvSpPr>
            <p:cNvPr id="24" name="Freeform 11">
              <a:extLst>
                <a:ext uri="{FF2B5EF4-FFF2-40B4-BE49-F238E27FC236}">
                  <a16:creationId xmlns:a16="http://schemas.microsoft.com/office/drawing/2014/main" id="{FE9E5460-2AA9-4786-B69C-23DBEF356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txBody>
            <a:bodyPr/>
            <a:lstStyle/>
            <a:p>
              <a:endParaRPr lang="fr-FR"/>
            </a:p>
          </p:txBody>
        </p:sp>
        <p:sp>
          <p:nvSpPr>
            <p:cNvPr id="25" name="Freeform 12">
              <a:extLst>
                <a:ext uri="{FF2B5EF4-FFF2-40B4-BE49-F238E27FC236}">
                  <a16:creationId xmlns:a16="http://schemas.microsoft.com/office/drawing/2014/main" id="{E344A2AF-3860-4427-B13E-98021C17AB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txBody>
            <a:bodyPr/>
            <a:lstStyle/>
            <a:p>
              <a:endParaRPr lang="fr-FR"/>
            </a:p>
          </p:txBody>
        </p:sp>
        <p:sp>
          <p:nvSpPr>
            <p:cNvPr id="26" name="Freeform 13">
              <a:extLst>
                <a:ext uri="{FF2B5EF4-FFF2-40B4-BE49-F238E27FC236}">
                  <a16:creationId xmlns:a16="http://schemas.microsoft.com/office/drawing/2014/main" id="{DDBDD44E-1DC0-48AB-8FEC-E098D9197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txBody>
            <a:bodyPr/>
            <a:lstStyle/>
            <a:p>
              <a:endParaRPr lang="fr-FR"/>
            </a:p>
          </p:txBody>
        </p:sp>
        <p:sp>
          <p:nvSpPr>
            <p:cNvPr id="27" name="Freeform 14">
              <a:extLst>
                <a:ext uri="{FF2B5EF4-FFF2-40B4-BE49-F238E27FC236}">
                  <a16:creationId xmlns:a16="http://schemas.microsoft.com/office/drawing/2014/main" id="{3151FF3E-5E3F-4D82-A684-0003BACEA8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txBody>
            <a:bodyPr/>
            <a:lstStyle/>
            <a:p>
              <a:endParaRPr lang="fr-FR"/>
            </a:p>
          </p:txBody>
        </p:sp>
        <p:sp>
          <p:nvSpPr>
            <p:cNvPr id="28" name="Freeform 15">
              <a:extLst>
                <a:ext uri="{FF2B5EF4-FFF2-40B4-BE49-F238E27FC236}">
                  <a16:creationId xmlns:a16="http://schemas.microsoft.com/office/drawing/2014/main" id="{C6CBF27E-7F0C-4489-95A7-82DE1C0460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txBody>
            <a:bodyPr/>
            <a:lstStyle/>
            <a:p>
              <a:endParaRPr lang="fr-FR"/>
            </a:p>
          </p:txBody>
        </p:sp>
        <p:sp>
          <p:nvSpPr>
            <p:cNvPr id="29" name="Freeform 16">
              <a:extLst>
                <a:ext uri="{FF2B5EF4-FFF2-40B4-BE49-F238E27FC236}">
                  <a16:creationId xmlns:a16="http://schemas.microsoft.com/office/drawing/2014/main" id="{233BE304-221E-425E-A484-4B2E5F405B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txBody>
            <a:bodyPr/>
            <a:lstStyle/>
            <a:p>
              <a:endParaRPr lang="fr-FR"/>
            </a:p>
          </p:txBody>
        </p:sp>
        <p:sp>
          <p:nvSpPr>
            <p:cNvPr id="30" name="Freeform 17">
              <a:extLst>
                <a:ext uri="{FF2B5EF4-FFF2-40B4-BE49-F238E27FC236}">
                  <a16:creationId xmlns:a16="http://schemas.microsoft.com/office/drawing/2014/main" id="{10D5734E-EAEA-4A08-86A9-39BD5563EC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txBody>
            <a:bodyPr/>
            <a:lstStyle/>
            <a:p>
              <a:endParaRPr lang="fr-FR"/>
            </a:p>
          </p:txBody>
        </p:sp>
        <p:sp>
          <p:nvSpPr>
            <p:cNvPr id="31" name="Freeform 18">
              <a:extLst>
                <a:ext uri="{FF2B5EF4-FFF2-40B4-BE49-F238E27FC236}">
                  <a16:creationId xmlns:a16="http://schemas.microsoft.com/office/drawing/2014/main" id="{4D47FE86-98D1-4E35-86E4-16E9A19A64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txBody>
            <a:bodyPr/>
            <a:lstStyle/>
            <a:p>
              <a:endParaRPr lang="fr-FR"/>
            </a:p>
          </p:txBody>
        </p:sp>
        <p:sp>
          <p:nvSpPr>
            <p:cNvPr id="32" name="Freeform 19">
              <a:extLst>
                <a:ext uri="{FF2B5EF4-FFF2-40B4-BE49-F238E27FC236}">
                  <a16:creationId xmlns:a16="http://schemas.microsoft.com/office/drawing/2014/main" id="{F00661F9-B224-4DB1-8EFB-ABF9402BDE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txBody>
            <a:bodyPr/>
            <a:lstStyle/>
            <a:p>
              <a:endParaRPr lang="fr-FR"/>
            </a:p>
          </p:txBody>
        </p:sp>
        <p:sp>
          <p:nvSpPr>
            <p:cNvPr id="33" name="Freeform 20">
              <a:extLst>
                <a:ext uri="{FF2B5EF4-FFF2-40B4-BE49-F238E27FC236}">
                  <a16:creationId xmlns:a16="http://schemas.microsoft.com/office/drawing/2014/main" id="{679DCB4E-8D36-4B7A-AF0C-8399F113AE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txBody>
            <a:bodyPr/>
            <a:lstStyle/>
            <a:p>
              <a:endParaRPr lang="fr-FR"/>
            </a:p>
          </p:txBody>
        </p:sp>
        <p:sp>
          <p:nvSpPr>
            <p:cNvPr id="34" name="Freeform 21">
              <a:extLst>
                <a:ext uri="{FF2B5EF4-FFF2-40B4-BE49-F238E27FC236}">
                  <a16:creationId xmlns:a16="http://schemas.microsoft.com/office/drawing/2014/main" id="{4FAD51F6-D24C-4FD6-BEAE-41F0E5A825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txBody>
            <a:bodyPr/>
            <a:lstStyle/>
            <a:p>
              <a:endParaRPr lang="fr-FR"/>
            </a:p>
          </p:txBody>
        </p:sp>
        <p:sp>
          <p:nvSpPr>
            <p:cNvPr id="35" name="Freeform 22">
              <a:extLst>
                <a:ext uri="{FF2B5EF4-FFF2-40B4-BE49-F238E27FC236}">
                  <a16:creationId xmlns:a16="http://schemas.microsoft.com/office/drawing/2014/main" id="{87AC773F-6D31-458A-9DD7-76566C8A9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txBody>
            <a:bodyPr/>
            <a:lstStyle/>
            <a:p>
              <a:endParaRPr lang="fr-FR"/>
            </a:p>
          </p:txBody>
        </p:sp>
      </p:grpSp>
      <p:grpSp>
        <p:nvGrpSpPr>
          <p:cNvPr id="37" name="Group 36">
            <a:extLst>
              <a:ext uri="{FF2B5EF4-FFF2-40B4-BE49-F238E27FC236}">
                <a16:creationId xmlns:a16="http://schemas.microsoft.com/office/drawing/2014/main" id="{6F1CEC7A-E419-4950-AA57-B00546C29C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a:solidFill>
            <a:schemeClr val="tx2">
              <a:lumMod val="75000"/>
              <a:alpha val="70000"/>
            </a:schemeClr>
          </a:solidFill>
        </p:grpSpPr>
        <p:sp>
          <p:nvSpPr>
            <p:cNvPr id="38" name="Freeform 27">
              <a:extLst>
                <a:ext uri="{FF2B5EF4-FFF2-40B4-BE49-F238E27FC236}">
                  <a16:creationId xmlns:a16="http://schemas.microsoft.com/office/drawing/2014/main" id="{7AE7DCD1-5235-45E8-B229-15A3E3962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txBody>
            <a:bodyPr/>
            <a:lstStyle/>
            <a:p>
              <a:endParaRPr lang="fr-FR"/>
            </a:p>
          </p:txBody>
        </p:sp>
        <p:sp>
          <p:nvSpPr>
            <p:cNvPr id="39" name="Freeform 28">
              <a:extLst>
                <a:ext uri="{FF2B5EF4-FFF2-40B4-BE49-F238E27FC236}">
                  <a16:creationId xmlns:a16="http://schemas.microsoft.com/office/drawing/2014/main" id="{C82E58C3-65A5-4079-BF94-E675AA410C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txBody>
            <a:bodyPr/>
            <a:lstStyle/>
            <a:p>
              <a:endParaRPr lang="fr-FR"/>
            </a:p>
          </p:txBody>
        </p:sp>
        <p:sp>
          <p:nvSpPr>
            <p:cNvPr id="40" name="Freeform 29">
              <a:extLst>
                <a:ext uri="{FF2B5EF4-FFF2-40B4-BE49-F238E27FC236}">
                  <a16:creationId xmlns:a16="http://schemas.microsoft.com/office/drawing/2014/main" id="{7AABE1FA-6DC8-4A47-AC5C-F05B9C111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txBody>
            <a:bodyPr/>
            <a:lstStyle/>
            <a:p>
              <a:endParaRPr lang="fr-FR"/>
            </a:p>
          </p:txBody>
        </p:sp>
        <p:sp>
          <p:nvSpPr>
            <p:cNvPr id="41" name="Freeform 30">
              <a:extLst>
                <a:ext uri="{FF2B5EF4-FFF2-40B4-BE49-F238E27FC236}">
                  <a16:creationId xmlns:a16="http://schemas.microsoft.com/office/drawing/2014/main" id="{17BB7298-8900-4C67-B800-BD241F019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txBody>
            <a:bodyPr/>
            <a:lstStyle/>
            <a:p>
              <a:endParaRPr lang="fr-FR"/>
            </a:p>
          </p:txBody>
        </p:sp>
        <p:sp>
          <p:nvSpPr>
            <p:cNvPr id="42" name="Freeform 31">
              <a:extLst>
                <a:ext uri="{FF2B5EF4-FFF2-40B4-BE49-F238E27FC236}">
                  <a16:creationId xmlns:a16="http://schemas.microsoft.com/office/drawing/2014/main" id="{EE3442F8-53C2-490C-94EF-E423ECB95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txBody>
            <a:bodyPr/>
            <a:lstStyle/>
            <a:p>
              <a:endParaRPr lang="fr-FR"/>
            </a:p>
          </p:txBody>
        </p:sp>
        <p:sp>
          <p:nvSpPr>
            <p:cNvPr id="43" name="Freeform 32">
              <a:extLst>
                <a:ext uri="{FF2B5EF4-FFF2-40B4-BE49-F238E27FC236}">
                  <a16:creationId xmlns:a16="http://schemas.microsoft.com/office/drawing/2014/main" id="{3DBEA916-8B10-493A-8CBF-9B5FA2A4A0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txBody>
            <a:bodyPr/>
            <a:lstStyle/>
            <a:p>
              <a:endParaRPr lang="fr-FR"/>
            </a:p>
          </p:txBody>
        </p:sp>
        <p:sp>
          <p:nvSpPr>
            <p:cNvPr id="44" name="Freeform 33">
              <a:extLst>
                <a:ext uri="{FF2B5EF4-FFF2-40B4-BE49-F238E27FC236}">
                  <a16:creationId xmlns:a16="http://schemas.microsoft.com/office/drawing/2014/main" id="{248DB27B-F9EA-4F81-A746-7D57B768E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txBody>
            <a:bodyPr/>
            <a:lstStyle/>
            <a:p>
              <a:endParaRPr lang="fr-FR"/>
            </a:p>
          </p:txBody>
        </p:sp>
        <p:sp>
          <p:nvSpPr>
            <p:cNvPr id="45" name="Freeform 34">
              <a:extLst>
                <a:ext uri="{FF2B5EF4-FFF2-40B4-BE49-F238E27FC236}">
                  <a16:creationId xmlns:a16="http://schemas.microsoft.com/office/drawing/2014/main" id="{998E5C90-2A81-4013-AE09-2023B4407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txBody>
            <a:bodyPr/>
            <a:lstStyle/>
            <a:p>
              <a:endParaRPr lang="fr-FR"/>
            </a:p>
          </p:txBody>
        </p:sp>
        <p:sp>
          <p:nvSpPr>
            <p:cNvPr id="46" name="Freeform 35">
              <a:extLst>
                <a:ext uri="{FF2B5EF4-FFF2-40B4-BE49-F238E27FC236}">
                  <a16:creationId xmlns:a16="http://schemas.microsoft.com/office/drawing/2014/main" id="{86A8318B-7607-4519-8EEB-C7DD509653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txBody>
            <a:bodyPr/>
            <a:lstStyle/>
            <a:p>
              <a:endParaRPr lang="fr-FR"/>
            </a:p>
          </p:txBody>
        </p:sp>
        <p:sp>
          <p:nvSpPr>
            <p:cNvPr id="47" name="Freeform 36">
              <a:extLst>
                <a:ext uri="{FF2B5EF4-FFF2-40B4-BE49-F238E27FC236}">
                  <a16:creationId xmlns:a16="http://schemas.microsoft.com/office/drawing/2014/main" id="{5009FB1B-4865-45DB-8727-F012E3ACA5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txBody>
            <a:bodyPr/>
            <a:lstStyle/>
            <a:p>
              <a:endParaRPr lang="fr-FR"/>
            </a:p>
          </p:txBody>
        </p:sp>
        <p:sp>
          <p:nvSpPr>
            <p:cNvPr id="48" name="Freeform 37">
              <a:extLst>
                <a:ext uri="{FF2B5EF4-FFF2-40B4-BE49-F238E27FC236}">
                  <a16:creationId xmlns:a16="http://schemas.microsoft.com/office/drawing/2014/main" id="{5B209B64-3A98-4B1A-857A-2368AFED67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txBody>
            <a:bodyPr/>
            <a:lstStyle/>
            <a:p>
              <a:endParaRPr lang="fr-FR"/>
            </a:p>
          </p:txBody>
        </p:sp>
        <p:sp>
          <p:nvSpPr>
            <p:cNvPr id="49" name="Freeform 38">
              <a:extLst>
                <a:ext uri="{FF2B5EF4-FFF2-40B4-BE49-F238E27FC236}">
                  <a16:creationId xmlns:a16="http://schemas.microsoft.com/office/drawing/2014/main" id="{EB3B5D03-7AE3-411C-A820-6844E7D0C6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txBody>
            <a:bodyPr/>
            <a:lstStyle/>
            <a:p>
              <a:endParaRPr lang="fr-FR"/>
            </a:p>
          </p:txBody>
        </p:sp>
      </p:grpSp>
      <p:sp>
        <p:nvSpPr>
          <p:cNvPr id="51" name="Freeform 11">
            <a:extLst>
              <a:ext uri="{FF2B5EF4-FFF2-40B4-BE49-F238E27FC236}">
                <a16:creationId xmlns:a16="http://schemas.microsoft.com/office/drawing/2014/main" id="{91328346-8BAD-4616-B50B-5CFDA5648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411452"/>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txBody>
          <a:bodyPr/>
          <a:lstStyle/>
          <a:p>
            <a:endParaRPr lang="fr-FR"/>
          </a:p>
        </p:txBody>
      </p:sp>
      <p:sp>
        <p:nvSpPr>
          <p:cNvPr id="3" name="Espace réservé du contenu 2">
            <a:extLst>
              <a:ext uri="{FF2B5EF4-FFF2-40B4-BE49-F238E27FC236}">
                <a16:creationId xmlns:a16="http://schemas.microsoft.com/office/drawing/2014/main" id="{6AEB92B8-9C55-9DE4-09B5-04BB412AEE53}"/>
              </a:ext>
            </a:extLst>
          </p:cNvPr>
          <p:cNvSpPr>
            <a:spLocks noGrp="1"/>
          </p:cNvSpPr>
          <p:nvPr>
            <p:ph idx="1"/>
          </p:nvPr>
        </p:nvSpPr>
        <p:spPr>
          <a:xfrm>
            <a:off x="2952165" y="1282162"/>
            <a:ext cx="8529478" cy="4844422"/>
          </a:xfrm>
        </p:spPr>
        <p:txBody>
          <a:bodyPr>
            <a:normAutofit fontScale="92500" lnSpcReduction="10000"/>
          </a:bodyPr>
          <a:lstStyle/>
          <a:p>
            <a:pPr marL="324000" indent="-324000">
              <a:spcAft>
                <a:spcPts val="1200"/>
              </a:spcAft>
            </a:pPr>
            <a:r>
              <a:rPr lang="fr-FR" dirty="0">
                <a:effectLst/>
                <a:latin typeface="Arial" panose="020B0604020202020204" pitchFamily="34" charset="0"/>
                <a:ea typeface="Calibri" panose="020F0502020204030204" pitchFamily="34" charset="0"/>
                <a:cs typeface="Arial" panose="020B0604020202020204" pitchFamily="34" charset="0"/>
              </a:rPr>
              <a:t>Dépouillement indispensable au 1</a:t>
            </a:r>
            <a:r>
              <a:rPr lang="fr-FR" baseline="30000" dirty="0">
                <a:effectLst/>
                <a:latin typeface="Arial" panose="020B0604020202020204" pitchFamily="34" charset="0"/>
                <a:ea typeface="Calibri" panose="020F0502020204030204" pitchFamily="34" charset="0"/>
                <a:cs typeface="Arial" panose="020B0604020202020204" pitchFamily="34" charset="0"/>
              </a:rPr>
              <a:t>er</a:t>
            </a:r>
            <a:r>
              <a:rPr lang="fr-FR" dirty="0">
                <a:effectLst/>
                <a:latin typeface="Arial" panose="020B0604020202020204" pitchFamily="34" charset="0"/>
                <a:ea typeface="Calibri" panose="020F0502020204030204" pitchFamily="34" charset="0"/>
                <a:cs typeface="Arial" panose="020B0604020202020204" pitchFamily="34" charset="0"/>
              </a:rPr>
              <a:t> tour même si le quorum n’est pas atteint = mesure de notre représentativité et désignation du DS.</a:t>
            </a:r>
          </a:p>
          <a:p>
            <a:pPr marL="228600">
              <a:spcAft>
                <a:spcPts val="1200"/>
              </a:spcAft>
            </a:pPr>
            <a:r>
              <a:rPr lang="fr-FR" dirty="0">
                <a:effectLst/>
                <a:latin typeface="Arial" panose="020B0604020202020204" pitchFamily="34" charset="0"/>
                <a:ea typeface="Calibri" panose="020F0502020204030204" pitchFamily="34" charset="0"/>
                <a:cs typeface="Arial" panose="020B0604020202020204" pitchFamily="34" charset="0"/>
              </a:rPr>
              <a:t>Le CERFA.</a:t>
            </a:r>
          </a:p>
          <a:p>
            <a:pPr marL="228600">
              <a:spcAft>
                <a:spcPts val="1200"/>
              </a:spcAft>
            </a:pPr>
            <a:r>
              <a:rPr lang="fr-FR" dirty="0">
                <a:effectLst/>
                <a:latin typeface="Arial" panose="020B0604020202020204" pitchFamily="34" charset="0"/>
                <a:ea typeface="Calibri" panose="020F0502020204030204" pitchFamily="34" charset="0"/>
                <a:cs typeface="Arial" panose="020B0604020202020204" pitchFamily="34" charset="0"/>
              </a:rPr>
              <a:t>Les observations (à noter sur le PV). </a:t>
            </a:r>
          </a:p>
          <a:p>
            <a:pPr marL="324000" indent="-324000">
              <a:spcAft>
                <a:spcPts val="1200"/>
              </a:spcAft>
            </a:pPr>
            <a:r>
              <a:rPr lang="fr-FR" sz="1800" dirty="0">
                <a:effectLst/>
                <a:latin typeface="Arial" panose="020B0604020202020204" pitchFamily="34" charset="0"/>
                <a:ea typeface="Calibri" panose="020F0502020204030204" pitchFamily="34" charset="0"/>
                <a:cs typeface="Arial" panose="020B0604020202020204" pitchFamily="34" charset="0"/>
              </a:rPr>
              <a:t>Envoie au CTEP ( Centre de Traitement Elections Professionnelles ) </a:t>
            </a:r>
            <a:r>
              <a:rPr lang="pt-BR" sz="1800" b="1" dirty="0">
                <a:latin typeface="Arial" panose="020B0604020202020204" pitchFamily="34" charset="0"/>
                <a:cs typeface="Arial" panose="020B0604020202020204" pitchFamily="34" charset="0"/>
              </a:rPr>
              <a:t>CTEP - TSA 92315 - 62971 ARRAS CEDEX 9 </a:t>
            </a:r>
            <a:r>
              <a:rPr lang="fr-FR" sz="1800" dirty="0">
                <a:latin typeface="Arial" panose="020B0604020202020204" pitchFamily="34" charset="0"/>
                <a:cs typeface="Arial" panose="020B0604020202020204" pitchFamily="34" charset="0"/>
              </a:rPr>
              <a:t>  dans les 15 jours qui suivent le 1er tour (s’il n’y a pas de second tour), ou dans les 15 jours suivants le second tour, S’assurer de l’envoi du PV d’élection par l’employeur.</a:t>
            </a:r>
            <a:endParaRPr lang="fr-FR" sz="1800" dirty="0">
              <a:latin typeface="Arial" panose="020B0604020202020204" pitchFamily="34" charset="0"/>
              <a:ea typeface="Calibri" panose="020F0502020204030204" pitchFamily="34" charset="0"/>
              <a:cs typeface="Arial" panose="020B0604020202020204" pitchFamily="34" charset="0"/>
            </a:endParaRPr>
          </a:p>
          <a:p>
            <a:pPr marL="324000" indent="-324000">
              <a:spcAft>
                <a:spcPts val="1200"/>
              </a:spcAft>
            </a:pPr>
            <a:r>
              <a:rPr lang="fr-FR" sz="1800" dirty="0">
                <a:effectLst/>
                <a:latin typeface="Arial" panose="020B0604020202020204" pitchFamily="34" charset="0"/>
                <a:ea typeface="Calibri" panose="020F0502020204030204" pitchFamily="34" charset="0"/>
                <a:cs typeface="Arial" panose="020B0604020202020204" pitchFamily="34" charset="0"/>
              </a:rPr>
              <a:t>Vérification </a:t>
            </a:r>
            <a:r>
              <a:rPr lang="fr-FR" sz="1800" dirty="0">
                <a:latin typeface="Arial" panose="020B0604020202020204" pitchFamily="34" charset="0"/>
                <a:cs typeface="Arial" panose="020B0604020202020204" pitchFamily="34" charset="0"/>
              </a:rPr>
              <a:t>que les résultats sont bien enregistrés </a:t>
            </a:r>
            <a:r>
              <a:rPr lang="fr-FR" sz="1800" dirty="0">
                <a:effectLst/>
                <a:latin typeface="Arial" panose="020B0604020202020204" pitchFamily="34" charset="0"/>
                <a:ea typeface="Calibri" panose="020F0502020204030204" pitchFamily="34" charset="0"/>
                <a:cs typeface="Arial" panose="020B0604020202020204" pitchFamily="34" charset="0"/>
              </a:rPr>
              <a:t>dans l’outil MARS (Mesure d’Audience Représentativité Syndicale).</a:t>
            </a:r>
          </a:p>
          <a:p>
            <a:pPr marL="228600">
              <a:spcAft>
                <a:spcPts val="1200"/>
              </a:spcAft>
            </a:pPr>
            <a:r>
              <a:rPr lang="fr-FR" sz="1800" dirty="0">
                <a:effectLst/>
                <a:latin typeface="Arial" panose="020B0604020202020204" pitchFamily="34" charset="0"/>
                <a:ea typeface="Calibri" panose="020F0502020204030204" pitchFamily="34" charset="0"/>
                <a:cs typeface="Arial" panose="020B0604020202020204" pitchFamily="34" charset="0"/>
              </a:rPr>
              <a:t>Les anomalies, enjeux sur notre représentativité (interpeller l’employeur).</a:t>
            </a:r>
          </a:p>
          <a:p>
            <a:pPr marL="228600">
              <a:spcAft>
                <a:spcPts val="1200"/>
              </a:spcAft>
            </a:pPr>
            <a:r>
              <a:rPr lang="fr-FR" sz="1800" dirty="0">
                <a:effectLst/>
                <a:latin typeface="Arial" panose="020B0604020202020204" pitchFamily="34" charset="0"/>
                <a:ea typeface="Calibri" panose="020F0502020204030204" pitchFamily="34" charset="0"/>
                <a:cs typeface="Arial" panose="020B0604020202020204" pitchFamily="34" charset="0"/>
              </a:rPr>
              <a:t>Affichage du PV dans l’entreprise. Le syndicat conserve les PV.</a:t>
            </a:r>
          </a:p>
          <a:p>
            <a:pPr marL="0" indent="0">
              <a:buNone/>
            </a:pPr>
            <a:endParaRPr lang="fr-FR" dirty="0"/>
          </a:p>
        </p:txBody>
      </p:sp>
      <p:sp>
        <p:nvSpPr>
          <p:cNvPr id="4" name="Espace réservé du pied de page 3">
            <a:extLst>
              <a:ext uri="{FF2B5EF4-FFF2-40B4-BE49-F238E27FC236}">
                <a16:creationId xmlns:a16="http://schemas.microsoft.com/office/drawing/2014/main" id="{6C4CF08F-3B01-9667-142F-D2CDD9DBC12B}"/>
              </a:ext>
            </a:extLst>
          </p:cNvPr>
          <p:cNvSpPr>
            <a:spLocks noGrp="1"/>
          </p:cNvSpPr>
          <p:nvPr>
            <p:ph type="ftr" sz="quarter" idx="11"/>
          </p:nvPr>
        </p:nvSpPr>
        <p:spPr>
          <a:xfrm>
            <a:off x="3373062" y="6135808"/>
            <a:ext cx="6836149" cy="365125"/>
          </a:xfrm>
          <a:prstGeom prst="rect">
            <a:avLst/>
          </a:prstGeom>
        </p:spPr>
        <p:txBody>
          <a:bodyPr>
            <a:normAutofit/>
          </a:bodyPr>
          <a:lstStyle/>
          <a:p>
            <a:pPr>
              <a:spcAft>
                <a:spcPts val="600"/>
              </a:spcAft>
            </a:pPr>
            <a:r>
              <a:rPr lang="fr-FR" dirty="0"/>
              <a:t>Espace Vie Syndicale / pôle orga et développement/ 2023 </a:t>
            </a:r>
            <a:endParaRPr lang="fr-FR"/>
          </a:p>
          <a:p>
            <a:pPr>
              <a:spcAft>
                <a:spcPts val="600"/>
              </a:spcAft>
            </a:pPr>
            <a:endParaRPr lang="fr-FR"/>
          </a:p>
        </p:txBody>
      </p:sp>
      <p:pic>
        <p:nvPicPr>
          <p:cNvPr id="50" name="Image 49">
            <a:extLst>
              <a:ext uri="{FF2B5EF4-FFF2-40B4-BE49-F238E27FC236}">
                <a16:creationId xmlns:a16="http://schemas.microsoft.com/office/drawing/2014/main" id="{94A30B65-0120-4556-BDB9-BCA47A699646}"/>
              </a:ext>
            </a:extLst>
          </p:cNvPr>
          <p:cNvPicPr>
            <a:picLocks noChangeAspect="1"/>
          </p:cNvPicPr>
          <p:nvPr/>
        </p:nvPicPr>
        <p:blipFill>
          <a:blip r:embed="rId3"/>
          <a:stretch>
            <a:fillRect/>
          </a:stretch>
        </p:blipFill>
        <p:spPr>
          <a:xfrm>
            <a:off x="11022904" y="203201"/>
            <a:ext cx="964504" cy="1140149"/>
          </a:xfrm>
          <a:prstGeom prst="rect">
            <a:avLst/>
          </a:prstGeom>
        </p:spPr>
      </p:pic>
    </p:spTree>
    <p:extLst>
      <p:ext uri="{BB962C8B-B14F-4D97-AF65-F5344CB8AC3E}">
        <p14:creationId xmlns:p14="http://schemas.microsoft.com/office/powerpoint/2010/main" val="9923254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Espace réservé du contenu 4">
            <a:extLst>
              <a:ext uri="{FF2B5EF4-FFF2-40B4-BE49-F238E27FC236}">
                <a16:creationId xmlns:a16="http://schemas.microsoft.com/office/drawing/2014/main" id="{F1E4193E-2BC1-3CB3-448C-0BBACA595BE1}"/>
              </a:ext>
            </a:extLst>
          </p:cNvPr>
          <p:cNvGraphicFramePr>
            <a:graphicFrameLocks noGrp="1" noChangeAspect="1"/>
          </p:cNvGraphicFramePr>
          <p:nvPr>
            <p:ph idx="1"/>
            <p:extLst>
              <p:ext uri="{D42A27DB-BD31-4B8C-83A1-F6EECF244321}">
                <p14:modId xmlns:p14="http://schemas.microsoft.com/office/powerpoint/2010/main" val="225674413"/>
              </p:ext>
            </p:extLst>
          </p:nvPr>
        </p:nvGraphicFramePr>
        <p:xfrm>
          <a:off x="3905250" y="320675"/>
          <a:ext cx="4381500" cy="6216650"/>
        </p:xfrm>
        <a:graphic>
          <a:graphicData uri="http://schemas.openxmlformats.org/presentationml/2006/ole">
            <mc:AlternateContent xmlns:mc="http://schemas.openxmlformats.org/markup-compatibility/2006">
              <mc:Choice xmlns:v="urn:schemas-microsoft-com:vml" Requires="v">
                <p:oleObj name="Acrobat Document" r:id="rId2" imgW="4533723" imgH="6415694" progId="AcroExch.Document.DC">
                  <p:embed/>
                </p:oleObj>
              </mc:Choice>
              <mc:Fallback>
                <p:oleObj name="Acrobat Document" r:id="rId2" imgW="4533723" imgH="6415694" progId="AcroExch.Document.DC">
                  <p:embed/>
                  <p:pic>
                    <p:nvPicPr>
                      <p:cNvPr id="0" name=""/>
                      <p:cNvPicPr/>
                      <p:nvPr/>
                    </p:nvPicPr>
                    <p:blipFill>
                      <a:blip r:embed="rId3"/>
                      <a:stretch>
                        <a:fillRect/>
                      </a:stretch>
                    </p:blipFill>
                    <p:spPr>
                      <a:xfrm>
                        <a:off x="3905250" y="320675"/>
                        <a:ext cx="4381500" cy="6216650"/>
                      </a:xfrm>
                      <a:prstGeom prst="rect">
                        <a:avLst/>
                      </a:prstGeom>
                      <a:ln>
                        <a:solidFill>
                          <a:srgbClr val="FF0000"/>
                        </a:solidFill>
                      </a:ln>
                    </p:spPr>
                  </p:pic>
                </p:oleObj>
              </mc:Fallback>
            </mc:AlternateContent>
          </a:graphicData>
        </a:graphic>
      </p:graphicFrame>
      <p:sp>
        <p:nvSpPr>
          <p:cNvPr id="2" name="Espace réservé du pied de page 1">
            <a:extLst>
              <a:ext uri="{FF2B5EF4-FFF2-40B4-BE49-F238E27FC236}">
                <a16:creationId xmlns:a16="http://schemas.microsoft.com/office/drawing/2014/main" id="{B7158A76-7AA8-F538-1E2F-F4D6A2805CEE}"/>
              </a:ext>
            </a:extLst>
          </p:cNvPr>
          <p:cNvSpPr>
            <a:spLocks noGrp="1"/>
          </p:cNvSpPr>
          <p:nvPr>
            <p:ph type="ftr" sz="quarter" idx="11"/>
          </p:nvPr>
        </p:nvSpPr>
        <p:spPr>
          <a:xfrm>
            <a:off x="8666480" y="6502400"/>
            <a:ext cx="3657600" cy="355600"/>
          </a:xfrm>
        </p:spPr>
        <p:txBody>
          <a:bodyPr/>
          <a:lstStyle/>
          <a:p>
            <a:r>
              <a:rPr lang="fr-FR" dirty="0"/>
              <a:t>Espace Vie Syndicale / pôle orga et développement/ 2023 </a:t>
            </a:r>
          </a:p>
          <a:p>
            <a:endParaRPr lang="fr-FR" dirty="0"/>
          </a:p>
        </p:txBody>
      </p:sp>
      <p:pic>
        <p:nvPicPr>
          <p:cNvPr id="6" name="Image 5">
            <a:extLst>
              <a:ext uri="{FF2B5EF4-FFF2-40B4-BE49-F238E27FC236}">
                <a16:creationId xmlns:a16="http://schemas.microsoft.com/office/drawing/2014/main" id="{43266E41-B93A-4981-A9F7-22946C6DC71A}"/>
              </a:ext>
            </a:extLst>
          </p:cNvPr>
          <p:cNvPicPr>
            <a:picLocks noChangeAspect="1"/>
          </p:cNvPicPr>
          <p:nvPr/>
        </p:nvPicPr>
        <p:blipFill>
          <a:blip r:embed="rId4"/>
          <a:stretch>
            <a:fillRect/>
          </a:stretch>
        </p:blipFill>
        <p:spPr>
          <a:xfrm>
            <a:off x="11022904" y="203201"/>
            <a:ext cx="964504" cy="1140149"/>
          </a:xfrm>
          <a:prstGeom prst="rect">
            <a:avLst/>
          </a:prstGeom>
        </p:spPr>
      </p:pic>
    </p:spTree>
    <p:extLst>
      <p:ext uri="{BB962C8B-B14F-4D97-AF65-F5344CB8AC3E}">
        <p14:creationId xmlns:p14="http://schemas.microsoft.com/office/powerpoint/2010/main" val="15235762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F966DD2F-FBF5-41CE-A3F4-565352D95D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re 1">
            <a:extLst>
              <a:ext uri="{FF2B5EF4-FFF2-40B4-BE49-F238E27FC236}">
                <a16:creationId xmlns:a16="http://schemas.microsoft.com/office/drawing/2014/main" id="{354E13C1-C4AE-5D77-16AE-93FED39AC7C4}"/>
              </a:ext>
            </a:extLst>
          </p:cNvPr>
          <p:cNvSpPr>
            <a:spLocks noGrp="1"/>
          </p:cNvSpPr>
          <p:nvPr>
            <p:ph type="title"/>
          </p:nvPr>
        </p:nvSpPr>
        <p:spPr>
          <a:xfrm>
            <a:off x="1794897" y="624110"/>
            <a:ext cx="9108733" cy="1280890"/>
          </a:xfrm>
        </p:spPr>
        <p:txBody>
          <a:bodyPr>
            <a:normAutofit/>
          </a:bodyPr>
          <a:lstStyle/>
          <a:p>
            <a:r>
              <a:rPr lang="fr-FR" b="1" i="1" dirty="0">
                <a:latin typeface="Arial" panose="020B0604020202020204" pitchFamily="34" charset="0"/>
                <a:cs typeface="Arial" panose="020B0604020202020204" pitchFamily="34" charset="0"/>
              </a:rPr>
              <a:t>Vous êtes invité à négocier un protocole préélectoral…</a:t>
            </a:r>
            <a:endParaRPr lang="fr-FR" i="1" dirty="0"/>
          </a:p>
        </p:txBody>
      </p:sp>
      <p:sp>
        <p:nvSpPr>
          <p:cNvPr id="13" name="Rectangle 12">
            <a:extLst>
              <a:ext uri="{FF2B5EF4-FFF2-40B4-BE49-F238E27FC236}">
                <a16:creationId xmlns:a16="http://schemas.microsoft.com/office/drawing/2014/main" id="{F46FCE2B-F2D2-466E-B0AA-8E341DB498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15" name="Freeform 11">
            <a:extLst>
              <a:ext uri="{FF2B5EF4-FFF2-40B4-BE49-F238E27FC236}">
                <a16:creationId xmlns:a16="http://schemas.microsoft.com/office/drawing/2014/main" id="{2BD31C98-199A-4722-A1A5-4393A43E7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fr-FR"/>
          </a:p>
        </p:txBody>
      </p:sp>
      <p:sp>
        <p:nvSpPr>
          <p:cNvPr id="4" name="Espace réservé du pied de page 3">
            <a:extLst>
              <a:ext uri="{FF2B5EF4-FFF2-40B4-BE49-F238E27FC236}">
                <a16:creationId xmlns:a16="http://schemas.microsoft.com/office/drawing/2014/main" id="{1C50AE69-AF18-6D49-0778-AD65651BCF28}"/>
              </a:ext>
            </a:extLst>
          </p:cNvPr>
          <p:cNvSpPr>
            <a:spLocks noGrp="1"/>
          </p:cNvSpPr>
          <p:nvPr>
            <p:ph type="ftr" sz="quarter" idx="11"/>
          </p:nvPr>
        </p:nvSpPr>
        <p:spPr>
          <a:xfrm>
            <a:off x="1794897" y="6135808"/>
            <a:ext cx="8237536" cy="365125"/>
          </a:xfrm>
          <a:prstGeom prst="rect">
            <a:avLst/>
          </a:prstGeom>
        </p:spPr>
        <p:txBody>
          <a:bodyPr anchor="ctr">
            <a:normAutofit/>
          </a:bodyPr>
          <a:lstStyle/>
          <a:p>
            <a:pPr>
              <a:spcAft>
                <a:spcPts val="600"/>
              </a:spcAft>
            </a:pPr>
            <a:r>
              <a:rPr lang="fr-FR" dirty="0"/>
              <a:t>Espace Vie Syndicale / pôle orga et développement/ 2023 </a:t>
            </a:r>
            <a:endParaRPr lang="fr-FR"/>
          </a:p>
          <a:p>
            <a:pPr>
              <a:spcAft>
                <a:spcPts val="600"/>
              </a:spcAft>
            </a:pPr>
            <a:endParaRPr lang="fr-FR"/>
          </a:p>
        </p:txBody>
      </p:sp>
      <p:graphicFrame>
        <p:nvGraphicFramePr>
          <p:cNvPr id="7" name="Espace réservé du contenu 2">
            <a:extLst>
              <a:ext uri="{FF2B5EF4-FFF2-40B4-BE49-F238E27FC236}">
                <a16:creationId xmlns:a16="http://schemas.microsoft.com/office/drawing/2014/main" id="{5EED752E-FFF1-7415-012C-B725A04FB9C5}"/>
              </a:ext>
            </a:extLst>
          </p:cNvPr>
          <p:cNvGraphicFramePr>
            <a:graphicFrameLocks noGrp="1"/>
          </p:cNvGraphicFramePr>
          <p:nvPr>
            <p:ph idx="1"/>
            <p:extLst>
              <p:ext uri="{D42A27DB-BD31-4B8C-83A1-F6EECF244321}">
                <p14:modId xmlns:p14="http://schemas.microsoft.com/office/powerpoint/2010/main" val="3213870813"/>
              </p:ext>
            </p:extLst>
          </p:nvPr>
        </p:nvGraphicFramePr>
        <p:xfrm>
          <a:off x="1794897" y="2222983"/>
          <a:ext cx="8987404" cy="36539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0" name="Image 9">
            <a:extLst>
              <a:ext uri="{FF2B5EF4-FFF2-40B4-BE49-F238E27FC236}">
                <a16:creationId xmlns:a16="http://schemas.microsoft.com/office/drawing/2014/main" id="{1245B66B-B13B-4977-BEA6-4C07754CFEAE}"/>
              </a:ext>
            </a:extLst>
          </p:cNvPr>
          <p:cNvPicPr>
            <a:picLocks noChangeAspect="1"/>
          </p:cNvPicPr>
          <p:nvPr/>
        </p:nvPicPr>
        <p:blipFill>
          <a:blip r:embed="rId8"/>
          <a:stretch>
            <a:fillRect/>
          </a:stretch>
        </p:blipFill>
        <p:spPr>
          <a:xfrm>
            <a:off x="11022904" y="203201"/>
            <a:ext cx="964504" cy="1140149"/>
          </a:xfrm>
          <a:prstGeom prst="rect">
            <a:avLst/>
          </a:prstGeom>
        </p:spPr>
      </p:pic>
    </p:spTree>
    <p:extLst>
      <p:ext uri="{BB962C8B-B14F-4D97-AF65-F5344CB8AC3E}">
        <p14:creationId xmlns:p14="http://schemas.microsoft.com/office/powerpoint/2010/main" val="20360499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1B16D87-6C78-FAFD-20BE-AF9258949AE4}"/>
              </a:ext>
            </a:extLst>
          </p:cNvPr>
          <p:cNvSpPr>
            <a:spLocks noGrp="1"/>
          </p:cNvSpPr>
          <p:nvPr>
            <p:ph type="title"/>
          </p:nvPr>
        </p:nvSpPr>
        <p:spPr>
          <a:xfrm>
            <a:off x="1960881" y="624110"/>
            <a:ext cx="8676017" cy="753586"/>
          </a:xfrm>
        </p:spPr>
        <p:txBody>
          <a:bodyPr>
            <a:normAutofit/>
          </a:bodyPr>
          <a:lstStyle/>
          <a:p>
            <a:r>
              <a:rPr lang="fr-FR" b="1" dirty="0">
                <a:latin typeface="Arial" panose="020B0604020202020204" pitchFamily="34" charset="0"/>
                <a:cs typeface="Arial" panose="020B0604020202020204" pitchFamily="34" charset="0"/>
              </a:rPr>
              <a:t>Site Mars élections professionnelles </a:t>
            </a:r>
          </a:p>
        </p:txBody>
      </p:sp>
      <p:pic>
        <p:nvPicPr>
          <p:cNvPr id="16" name="Espace réservé du contenu 15">
            <a:extLst>
              <a:ext uri="{FF2B5EF4-FFF2-40B4-BE49-F238E27FC236}">
                <a16:creationId xmlns:a16="http://schemas.microsoft.com/office/drawing/2014/main" id="{988F59A3-5BF6-06AE-72CD-EF1D2FC5D380}"/>
              </a:ext>
            </a:extLst>
          </p:cNvPr>
          <p:cNvPicPr>
            <a:picLocks noGrp="1" noChangeAspect="1"/>
          </p:cNvPicPr>
          <p:nvPr>
            <p:ph idx="1"/>
          </p:nvPr>
        </p:nvPicPr>
        <p:blipFill>
          <a:blip r:embed="rId2"/>
          <a:stretch>
            <a:fillRect/>
          </a:stretch>
        </p:blipFill>
        <p:spPr>
          <a:xfrm>
            <a:off x="3132595" y="1715165"/>
            <a:ext cx="8003126" cy="414681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3" name="Espace réservé du pied de page 2">
            <a:extLst>
              <a:ext uri="{FF2B5EF4-FFF2-40B4-BE49-F238E27FC236}">
                <a16:creationId xmlns:a16="http://schemas.microsoft.com/office/drawing/2014/main" id="{74E91C84-7300-08F5-063F-905B03584F7D}"/>
              </a:ext>
            </a:extLst>
          </p:cNvPr>
          <p:cNvSpPr>
            <a:spLocks noGrp="1"/>
          </p:cNvSpPr>
          <p:nvPr>
            <p:ph type="ftr" sz="quarter" idx="11"/>
          </p:nvPr>
        </p:nvSpPr>
        <p:spPr>
          <a:xfrm>
            <a:off x="8625840" y="6356006"/>
            <a:ext cx="3566160" cy="420910"/>
          </a:xfrm>
        </p:spPr>
        <p:txBody>
          <a:bodyPr/>
          <a:lstStyle/>
          <a:p>
            <a:r>
              <a:rPr lang="fr-FR" dirty="0"/>
              <a:t>Espace Vie Syndicale / pôle orga et développement/ 2023 </a:t>
            </a:r>
          </a:p>
          <a:p>
            <a:endParaRPr lang="fr-FR" dirty="0"/>
          </a:p>
        </p:txBody>
      </p:sp>
      <p:pic>
        <p:nvPicPr>
          <p:cNvPr id="6" name="Image 5">
            <a:extLst>
              <a:ext uri="{FF2B5EF4-FFF2-40B4-BE49-F238E27FC236}">
                <a16:creationId xmlns:a16="http://schemas.microsoft.com/office/drawing/2014/main" id="{85694366-92CC-4374-BC44-8BFB3F9020B8}"/>
              </a:ext>
            </a:extLst>
          </p:cNvPr>
          <p:cNvPicPr>
            <a:picLocks noChangeAspect="1"/>
          </p:cNvPicPr>
          <p:nvPr/>
        </p:nvPicPr>
        <p:blipFill>
          <a:blip r:embed="rId3"/>
          <a:stretch>
            <a:fillRect/>
          </a:stretch>
        </p:blipFill>
        <p:spPr>
          <a:xfrm>
            <a:off x="11022904" y="203201"/>
            <a:ext cx="964504" cy="1140149"/>
          </a:xfrm>
          <a:prstGeom prst="rect">
            <a:avLst/>
          </a:prstGeom>
        </p:spPr>
      </p:pic>
    </p:spTree>
    <p:extLst>
      <p:ext uri="{BB962C8B-B14F-4D97-AF65-F5344CB8AC3E}">
        <p14:creationId xmlns:p14="http://schemas.microsoft.com/office/powerpoint/2010/main" val="18514762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80" name="Rectangle 179">
            <a:extLst>
              <a:ext uri="{FF2B5EF4-FFF2-40B4-BE49-F238E27FC236}">
                <a16:creationId xmlns:a16="http://schemas.microsoft.com/office/drawing/2014/main" id="{CD306B45-25EE-434D-ABA9-A27B79320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E5EB91D4-E2FB-3E95-9BD0-1C7B8D273B1E}"/>
              </a:ext>
            </a:extLst>
          </p:cNvPr>
          <p:cNvSpPr>
            <a:spLocks noGrp="1"/>
          </p:cNvSpPr>
          <p:nvPr>
            <p:ph type="title"/>
          </p:nvPr>
        </p:nvSpPr>
        <p:spPr>
          <a:xfrm>
            <a:off x="1046019" y="942108"/>
            <a:ext cx="3256550" cy="4969113"/>
          </a:xfrm>
        </p:spPr>
        <p:txBody>
          <a:bodyPr vert="horz" lIns="91440" tIns="45720" rIns="91440" bIns="45720" rtlCol="0" anchor="ctr">
            <a:normAutofit/>
          </a:bodyPr>
          <a:lstStyle/>
          <a:p>
            <a:r>
              <a:rPr lang="en-US" b="1">
                <a:solidFill>
                  <a:schemeClr val="tx2">
                    <a:lumMod val="75000"/>
                  </a:schemeClr>
                </a:solidFill>
                <a:effectLst/>
                <a:latin typeface="Fairwater Script" panose="020B0604020202020204" pitchFamily="2" charset="0"/>
              </a:rPr>
              <a:t>Merci pour votre attention  </a:t>
            </a:r>
            <a:endParaRPr lang="en-US" dirty="0">
              <a:solidFill>
                <a:schemeClr val="tx2">
                  <a:lumMod val="75000"/>
                </a:schemeClr>
              </a:solidFill>
            </a:endParaRPr>
          </a:p>
        </p:txBody>
      </p:sp>
      <p:sp>
        <p:nvSpPr>
          <p:cNvPr id="182" name="Rectangle 181">
            <a:extLst>
              <a:ext uri="{FF2B5EF4-FFF2-40B4-BE49-F238E27FC236}">
                <a16:creationId xmlns:a16="http://schemas.microsoft.com/office/drawing/2014/main" id="{0A42F85E-4939-431E-8B4A-EC07C8E0AB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cxnSp>
        <p:nvCxnSpPr>
          <p:cNvPr id="184" name="Straight Connector 183">
            <a:extLst>
              <a:ext uri="{FF2B5EF4-FFF2-40B4-BE49-F238E27FC236}">
                <a16:creationId xmlns:a16="http://schemas.microsoft.com/office/drawing/2014/main" id="{27EBB3F9-D6F7-4F6A-8843-9FEBA15E49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71831"/>
            <a:ext cx="0" cy="3200400"/>
          </a:xfrm>
          <a:prstGeom prst="line">
            <a:avLst/>
          </a:prstGeom>
          <a:ln w="15875">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186" name="Group 185">
            <a:extLst>
              <a:ext uri="{FF2B5EF4-FFF2-40B4-BE49-F238E27FC236}">
                <a16:creationId xmlns:a16="http://schemas.microsoft.com/office/drawing/2014/main" id="{5D2B17EF-74EB-4C33-B2E2-8E727B2E7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009967" y="0"/>
            <a:ext cx="6176982" cy="6853245"/>
            <a:chOff x="2487613" y="285750"/>
            <a:chExt cx="2428876" cy="5654676"/>
          </a:xfrm>
          <a:solidFill>
            <a:schemeClr val="bg1">
              <a:alpha val="30000"/>
            </a:schemeClr>
          </a:solidFill>
        </p:grpSpPr>
        <p:sp>
          <p:nvSpPr>
            <p:cNvPr id="187" name="Freeform 11">
              <a:extLst>
                <a:ext uri="{FF2B5EF4-FFF2-40B4-BE49-F238E27FC236}">
                  <a16:creationId xmlns:a16="http://schemas.microsoft.com/office/drawing/2014/main" id="{0A5F1F8A-3206-4B86-883F-65E98BB6E4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txBody>
            <a:bodyPr/>
            <a:lstStyle/>
            <a:p>
              <a:endParaRPr lang="fr-FR"/>
            </a:p>
          </p:txBody>
        </p:sp>
        <p:sp>
          <p:nvSpPr>
            <p:cNvPr id="188" name="Freeform 12">
              <a:extLst>
                <a:ext uri="{FF2B5EF4-FFF2-40B4-BE49-F238E27FC236}">
                  <a16:creationId xmlns:a16="http://schemas.microsoft.com/office/drawing/2014/main" id="{6935F8C7-CC88-4243-9786-F3CDBF04A0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txBody>
            <a:bodyPr/>
            <a:lstStyle/>
            <a:p>
              <a:endParaRPr lang="fr-FR"/>
            </a:p>
          </p:txBody>
        </p:sp>
        <p:sp>
          <p:nvSpPr>
            <p:cNvPr id="189" name="Freeform 13">
              <a:extLst>
                <a:ext uri="{FF2B5EF4-FFF2-40B4-BE49-F238E27FC236}">
                  <a16:creationId xmlns:a16="http://schemas.microsoft.com/office/drawing/2014/main" id="{9AF7BAD9-71B3-40D8-A089-EFF7FE67BD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txBody>
            <a:bodyPr/>
            <a:lstStyle/>
            <a:p>
              <a:endParaRPr lang="fr-FR"/>
            </a:p>
          </p:txBody>
        </p:sp>
        <p:sp>
          <p:nvSpPr>
            <p:cNvPr id="190" name="Freeform 14">
              <a:extLst>
                <a:ext uri="{FF2B5EF4-FFF2-40B4-BE49-F238E27FC236}">
                  <a16:creationId xmlns:a16="http://schemas.microsoft.com/office/drawing/2014/main" id="{6467094F-AEF0-4D3B-BB76-8B3C1F08B9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txBody>
            <a:bodyPr/>
            <a:lstStyle/>
            <a:p>
              <a:endParaRPr lang="fr-FR"/>
            </a:p>
          </p:txBody>
        </p:sp>
        <p:sp>
          <p:nvSpPr>
            <p:cNvPr id="191" name="Freeform 15">
              <a:extLst>
                <a:ext uri="{FF2B5EF4-FFF2-40B4-BE49-F238E27FC236}">
                  <a16:creationId xmlns:a16="http://schemas.microsoft.com/office/drawing/2014/main" id="{36F56AF9-DEF1-44E7-BF42-6AAC1AA9D1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txBody>
            <a:bodyPr/>
            <a:lstStyle/>
            <a:p>
              <a:endParaRPr lang="fr-FR"/>
            </a:p>
          </p:txBody>
        </p:sp>
        <p:sp>
          <p:nvSpPr>
            <p:cNvPr id="192" name="Freeform 16">
              <a:extLst>
                <a:ext uri="{FF2B5EF4-FFF2-40B4-BE49-F238E27FC236}">
                  <a16:creationId xmlns:a16="http://schemas.microsoft.com/office/drawing/2014/main" id="{A43EBE71-20BA-4A40-A513-516678089D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txBody>
            <a:bodyPr/>
            <a:lstStyle/>
            <a:p>
              <a:endParaRPr lang="fr-FR"/>
            </a:p>
          </p:txBody>
        </p:sp>
        <p:sp>
          <p:nvSpPr>
            <p:cNvPr id="232" name="Freeform 17">
              <a:extLst>
                <a:ext uri="{FF2B5EF4-FFF2-40B4-BE49-F238E27FC236}">
                  <a16:creationId xmlns:a16="http://schemas.microsoft.com/office/drawing/2014/main" id="{1DB39648-7B38-4D0B-93C5-048EC4A45C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txBody>
            <a:bodyPr/>
            <a:lstStyle/>
            <a:p>
              <a:endParaRPr lang="fr-FR"/>
            </a:p>
          </p:txBody>
        </p:sp>
        <p:sp>
          <p:nvSpPr>
            <p:cNvPr id="233" name="Freeform 18">
              <a:extLst>
                <a:ext uri="{FF2B5EF4-FFF2-40B4-BE49-F238E27FC236}">
                  <a16:creationId xmlns:a16="http://schemas.microsoft.com/office/drawing/2014/main" id="{8DD2661F-DE5F-45EA-B30B-7C6589638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txBody>
            <a:bodyPr/>
            <a:lstStyle/>
            <a:p>
              <a:endParaRPr lang="fr-FR"/>
            </a:p>
          </p:txBody>
        </p:sp>
        <p:sp>
          <p:nvSpPr>
            <p:cNvPr id="195" name="Freeform 19">
              <a:extLst>
                <a:ext uri="{FF2B5EF4-FFF2-40B4-BE49-F238E27FC236}">
                  <a16:creationId xmlns:a16="http://schemas.microsoft.com/office/drawing/2014/main" id="{ABF0A0E5-E68E-4183-A913-228692FD85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txBody>
            <a:bodyPr/>
            <a:lstStyle/>
            <a:p>
              <a:endParaRPr lang="fr-FR"/>
            </a:p>
          </p:txBody>
        </p:sp>
        <p:sp>
          <p:nvSpPr>
            <p:cNvPr id="196" name="Freeform 20">
              <a:extLst>
                <a:ext uri="{FF2B5EF4-FFF2-40B4-BE49-F238E27FC236}">
                  <a16:creationId xmlns:a16="http://schemas.microsoft.com/office/drawing/2014/main" id="{615D8F55-8ACD-4EFE-A832-06E785479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txBody>
            <a:bodyPr/>
            <a:lstStyle/>
            <a:p>
              <a:endParaRPr lang="fr-FR"/>
            </a:p>
          </p:txBody>
        </p:sp>
        <p:sp>
          <p:nvSpPr>
            <p:cNvPr id="197" name="Freeform 21">
              <a:extLst>
                <a:ext uri="{FF2B5EF4-FFF2-40B4-BE49-F238E27FC236}">
                  <a16:creationId xmlns:a16="http://schemas.microsoft.com/office/drawing/2014/main" id="{0FDF4201-8CEC-474B-A6B1-88039B704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txBody>
            <a:bodyPr/>
            <a:lstStyle/>
            <a:p>
              <a:endParaRPr lang="fr-FR"/>
            </a:p>
          </p:txBody>
        </p:sp>
        <p:sp>
          <p:nvSpPr>
            <p:cNvPr id="198" name="Freeform 22">
              <a:extLst>
                <a:ext uri="{FF2B5EF4-FFF2-40B4-BE49-F238E27FC236}">
                  <a16:creationId xmlns:a16="http://schemas.microsoft.com/office/drawing/2014/main" id="{0F60AEA4-B25F-417E-93FC-59686DFBE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txBody>
            <a:bodyPr/>
            <a:lstStyle/>
            <a:p>
              <a:endParaRPr lang="fr-FR"/>
            </a:p>
          </p:txBody>
        </p:sp>
      </p:grpSp>
      <p:sp>
        <p:nvSpPr>
          <p:cNvPr id="3" name="Espace réservé du contenu 2">
            <a:extLst>
              <a:ext uri="{FF2B5EF4-FFF2-40B4-BE49-F238E27FC236}">
                <a16:creationId xmlns:a16="http://schemas.microsoft.com/office/drawing/2014/main" id="{FBA5CD6E-777A-2011-F1BE-AF106E779FCB}"/>
              </a:ext>
            </a:extLst>
          </p:cNvPr>
          <p:cNvSpPr>
            <a:spLocks noGrp="1"/>
          </p:cNvSpPr>
          <p:nvPr>
            <p:ph idx="1"/>
          </p:nvPr>
        </p:nvSpPr>
        <p:spPr>
          <a:xfrm>
            <a:off x="5049062" y="942108"/>
            <a:ext cx="6455549" cy="4969114"/>
          </a:xfrm>
        </p:spPr>
        <p:txBody>
          <a:bodyPr vert="horz" lIns="91440" tIns="45720" rIns="91440" bIns="45720" rtlCol="0" anchor="ctr">
            <a:normAutofit/>
          </a:bodyPr>
          <a:lstStyle/>
          <a:p>
            <a:pPr marL="0" indent="0">
              <a:buNone/>
            </a:pPr>
            <a:r>
              <a:rPr lang="en-US" b="1">
                <a:solidFill>
                  <a:schemeClr val="tx2">
                    <a:lumMod val="75000"/>
                  </a:schemeClr>
                </a:solidFill>
                <a:effectLst/>
                <a:latin typeface="Arial" panose="020B0604020202020204" pitchFamily="34" charset="0"/>
                <a:cs typeface="Arial" panose="020B0604020202020204" pitchFamily="34" charset="0"/>
              </a:rPr>
              <a:t>DEROULEMENT DU SCRUTIN </a:t>
            </a:r>
            <a:br>
              <a:rPr lang="en-US">
                <a:solidFill>
                  <a:schemeClr val="tx2">
                    <a:lumMod val="75000"/>
                  </a:schemeClr>
                </a:solidFill>
                <a:effectLst/>
                <a:latin typeface="Arial" panose="020B0604020202020204" pitchFamily="34" charset="0"/>
                <a:cs typeface="Arial" panose="020B0604020202020204" pitchFamily="34" charset="0"/>
              </a:rPr>
            </a:br>
            <a:r>
              <a:rPr lang="en-US">
                <a:solidFill>
                  <a:schemeClr val="tx2">
                    <a:lumMod val="75000"/>
                  </a:schemeClr>
                </a:solidFill>
                <a:effectLst/>
                <a:latin typeface="Arial" panose="020B0604020202020204" pitchFamily="34" charset="0"/>
                <a:cs typeface="Arial" panose="020B0604020202020204" pitchFamily="34" charset="0"/>
              </a:rPr>
              <a:t>(c’est pour jeudi) </a:t>
            </a:r>
            <a:br>
              <a:rPr lang="en-US">
                <a:solidFill>
                  <a:schemeClr val="tx2">
                    <a:lumMod val="75000"/>
                  </a:schemeClr>
                </a:solidFill>
                <a:effectLst/>
              </a:rPr>
            </a:br>
            <a:endParaRPr lang="en-US" dirty="0">
              <a:solidFill>
                <a:schemeClr val="tx2">
                  <a:lumMod val="75000"/>
                </a:schemeClr>
              </a:solidFill>
            </a:endParaRPr>
          </a:p>
        </p:txBody>
      </p:sp>
      <p:sp>
        <p:nvSpPr>
          <p:cNvPr id="4" name="Espace réservé du pied de page 3">
            <a:extLst>
              <a:ext uri="{FF2B5EF4-FFF2-40B4-BE49-F238E27FC236}">
                <a16:creationId xmlns:a16="http://schemas.microsoft.com/office/drawing/2014/main" id="{3901EC25-6C3D-3124-1185-5B4ABD4AE15C}"/>
              </a:ext>
            </a:extLst>
          </p:cNvPr>
          <p:cNvSpPr>
            <a:spLocks noGrp="1"/>
          </p:cNvSpPr>
          <p:nvPr>
            <p:ph type="ftr" sz="quarter" idx="11"/>
          </p:nvPr>
        </p:nvSpPr>
        <p:spPr>
          <a:xfrm>
            <a:off x="5049063" y="6135808"/>
            <a:ext cx="6526166" cy="365125"/>
          </a:xfrm>
          <a:prstGeom prst="rect">
            <a:avLst/>
          </a:prstGeom>
        </p:spPr>
        <p:txBody>
          <a:bodyPr vert="horz" lIns="91440" tIns="45720" rIns="91440" bIns="45720" rtlCol="0">
            <a:normAutofit/>
          </a:bodyPr>
          <a:lstStyle/>
          <a:p>
            <a:pPr>
              <a:spcAft>
                <a:spcPts val="600"/>
              </a:spcAft>
            </a:pPr>
            <a:r>
              <a:rPr lang="en-US" kern="1200">
                <a:solidFill>
                  <a:schemeClr val="tx1">
                    <a:alpha val="70000"/>
                  </a:schemeClr>
                </a:solidFill>
                <a:latin typeface="+mn-lt"/>
                <a:ea typeface="+mn-ea"/>
                <a:cs typeface="+mn-cs"/>
              </a:rPr>
              <a:t>Espace </a:t>
            </a:r>
            <a:r>
              <a:rPr lang="en-US" kern="1200" dirty="0">
                <a:solidFill>
                  <a:schemeClr val="tx1">
                    <a:alpha val="70000"/>
                  </a:schemeClr>
                </a:solidFill>
                <a:latin typeface="+mn-lt"/>
                <a:ea typeface="+mn-ea"/>
                <a:cs typeface="+mn-cs"/>
              </a:rPr>
              <a:t>Vie Syndicale </a:t>
            </a:r>
            <a:r>
              <a:rPr lang="en-US" kern="1200">
                <a:solidFill>
                  <a:schemeClr val="tx1">
                    <a:alpha val="70000"/>
                  </a:schemeClr>
                </a:solidFill>
                <a:latin typeface="+mn-lt"/>
                <a:ea typeface="+mn-ea"/>
                <a:cs typeface="+mn-cs"/>
              </a:rPr>
              <a:t>/ pôle orga et développement/ </a:t>
            </a:r>
            <a:r>
              <a:rPr lang="en-US" kern="1200" dirty="0">
                <a:solidFill>
                  <a:schemeClr val="tx1">
                    <a:alpha val="70000"/>
                  </a:schemeClr>
                </a:solidFill>
                <a:latin typeface="+mn-lt"/>
                <a:ea typeface="+mn-ea"/>
                <a:cs typeface="+mn-cs"/>
              </a:rPr>
              <a:t>2023 </a:t>
            </a:r>
          </a:p>
          <a:p>
            <a:pPr>
              <a:spcAft>
                <a:spcPts val="600"/>
              </a:spcAft>
            </a:pPr>
            <a:endParaRPr lang="en-US" kern="1200" dirty="0">
              <a:solidFill>
                <a:schemeClr val="tx1">
                  <a:alpha val="70000"/>
                </a:schemeClr>
              </a:solidFill>
              <a:latin typeface="+mn-lt"/>
              <a:ea typeface="+mn-ea"/>
              <a:cs typeface="+mn-cs"/>
            </a:endParaRPr>
          </a:p>
        </p:txBody>
      </p:sp>
      <p:pic>
        <p:nvPicPr>
          <p:cNvPr id="211" name="Image 210">
            <a:extLst>
              <a:ext uri="{FF2B5EF4-FFF2-40B4-BE49-F238E27FC236}">
                <a16:creationId xmlns:a16="http://schemas.microsoft.com/office/drawing/2014/main" id="{2AA2B67F-5FEA-4290-B917-A0F1862899A8}"/>
              </a:ext>
            </a:extLst>
          </p:cNvPr>
          <p:cNvPicPr>
            <a:picLocks noChangeAspect="1"/>
          </p:cNvPicPr>
          <p:nvPr/>
        </p:nvPicPr>
        <p:blipFill>
          <a:blip r:embed="rId2"/>
          <a:stretch>
            <a:fillRect/>
          </a:stretch>
        </p:blipFill>
        <p:spPr>
          <a:xfrm>
            <a:off x="11022904" y="203201"/>
            <a:ext cx="964504" cy="1140149"/>
          </a:xfrm>
          <a:prstGeom prst="rect">
            <a:avLst/>
          </a:prstGeom>
        </p:spPr>
      </p:pic>
    </p:spTree>
    <p:extLst>
      <p:ext uri="{BB962C8B-B14F-4D97-AF65-F5344CB8AC3E}">
        <p14:creationId xmlns:p14="http://schemas.microsoft.com/office/powerpoint/2010/main" val="33628918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D306B45-25EE-434D-ABA9-A27B79320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37A9AAF2-23C2-1207-4792-81216FF43A95}"/>
              </a:ext>
            </a:extLst>
          </p:cNvPr>
          <p:cNvSpPr>
            <a:spLocks noGrp="1"/>
          </p:cNvSpPr>
          <p:nvPr>
            <p:ph type="title"/>
          </p:nvPr>
        </p:nvSpPr>
        <p:spPr>
          <a:xfrm>
            <a:off x="1046019" y="942108"/>
            <a:ext cx="3256550" cy="4969113"/>
          </a:xfrm>
        </p:spPr>
        <p:txBody>
          <a:bodyPr anchor="ctr">
            <a:normAutofit/>
          </a:bodyPr>
          <a:lstStyle/>
          <a:p>
            <a:r>
              <a:rPr lang="fr-FR" b="1" dirty="0">
                <a:solidFill>
                  <a:schemeClr val="tx2">
                    <a:lumMod val="75000"/>
                  </a:schemeClr>
                </a:solidFill>
                <a:effectLst/>
                <a:latin typeface="Calibri" panose="020F0502020204030204" pitchFamily="34" charset="0"/>
                <a:ea typeface="Calibri" panose="020F0502020204030204" pitchFamily="34" charset="0"/>
                <a:cs typeface="Times New Roman" panose="02020603050405020304" pitchFamily="18" charset="0"/>
              </a:rPr>
              <a:t>PREAMBULE  </a:t>
            </a:r>
            <a:br>
              <a:rPr lang="fr-FR" dirty="0">
                <a:solidFill>
                  <a:schemeClr val="tx2">
                    <a:lumMod val="75000"/>
                  </a:schemeClr>
                </a:solidFill>
                <a:effectLst/>
                <a:latin typeface="Calibri" panose="020F0502020204030204" pitchFamily="34" charset="0"/>
                <a:ea typeface="Calibri" panose="020F0502020204030204" pitchFamily="34" charset="0"/>
                <a:cs typeface="Times New Roman" panose="02020603050405020304" pitchFamily="18" charset="0"/>
              </a:rPr>
            </a:br>
            <a:br>
              <a:rPr lang="fr-FR" dirty="0">
                <a:solidFill>
                  <a:schemeClr val="tx2">
                    <a:lumMod val="75000"/>
                  </a:schemeClr>
                </a:solidFill>
                <a:effectLst/>
                <a:latin typeface="Calibri" panose="020F0502020204030204" pitchFamily="34" charset="0"/>
                <a:ea typeface="Calibri" panose="020F0502020204030204" pitchFamily="34" charset="0"/>
                <a:cs typeface="Times New Roman" panose="02020603050405020304" pitchFamily="18" charset="0"/>
              </a:rPr>
            </a:br>
            <a:endParaRPr lang="fr-FR" dirty="0">
              <a:solidFill>
                <a:schemeClr val="tx2">
                  <a:lumMod val="75000"/>
                </a:schemeClr>
              </a:solidFill>
            </a:endParaRPr>
          </a:p>
        </p:txBody>
      </p:sp>
      <p:sp>
        <p:nvSpPr>
          <p:cNvPr id="12" name="Rectangle 11">
            <a:extLst>
              <a:ext uri="{FF2B5EF4-FFF2-40B4-BE49-F238E27FC236}">
                <a16:creationId xmlns:a16="http://schemas.microsoft.com/office/drawing/2014/main" id="{0A42F85E-4939-431E-8B4A-EC07C8E0AB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cxnSp>
        <p:nvCxnSpPr>
          <p:cNvPr id="14" name="Straight Connector 13">
            <a:extLst>
              <a:ext uri="{FF2B5EF4-FFF2-40B4-BE49-F238E27FC236}">
                <a16:creationId xmlns:a16="http://schemas.microsoft.com/office/drawing/2014/main" id="{27EBB3F9-D6F7-4F6A-8843-9FEBA15E49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71831"/>
            <a:ext cx="0" cy="3200400"/>
          </a:xfrm>
          <a:prstGeom prst="line">
            <a:avLst/>
          </a:prstGeom>
          <a:ln w="15875">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16" name="Group 15">
            <a:extLst>
              <a:ext uri="{FF2B5EF4-FFF2-40B4-BE49-F238E27FC236}">
                <a16:creationId xmlns:a16="http://schemas.microsoft.com/office/drawing/2014/main" id="{5D2B17EF-74EB-4C33-B2E2-8E727B2E7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009967" y="0"/>
            <a:ext cx="6176982" cy="6853245"/>
            <a:chOff x="2487613" y="285750"/>
            <a:chExt cx="2428876" cy="5654676"/>
          </a:xfrm>
          <a:solidFill>
            <a:schemeClr val="bg1">
              <a:alpha val="30000"/>
            </a:schemeClr>
          </a:solidFill>
        </p:grpSpPr>
        <p:sp>
          <p:nvSpPr>
            <p:cNvPr id="17" name="Freeform 11">
              <a:extLst>
                <a:ext uri="{FF2B5EF4-FFF2-40B4-BE49-F238E27FC236}">
                  <a16:creationId xmlns:a16="http://schemas.microsoft.com/office/drawing/2014/main" id="{0A5F1F8A-3206-4B86-883F-65E98BB6E4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txBody>
            <a:bodyPr/>
            <a:lstStyle/>
            <a:p>
              <a:endParaRPr lang="fr-FR"/>
            </a:p>
          </p:txBody>
        </p:sp>
        <p:sp>
          <p:nvSpPr>
            <p:cNvPr id="18" name="Freeform 12">
              <a:extLst>
                <a:ext uri="{FF2B5EF4-FFF2-40B4-BE49-F238E27FC236}">
                  <a16:creationId xmlns:a16="http://schemas.microsoft.com/office/drawing/2014/main" id="{6935F8C7-CC88-4243-9786-F3CDBF04A0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txBody>
            <a:bodyPr/>
            <a:lstStyle/>
            <a:p>
              <a:endParaRPr lang="fr-FR"/>
            </a:p>
          </p:txBody>
        </p:sp>
        <p:sp>
          <p:nvSpPr>
            <p:cNvPr id="19" name="Freeform 13">
              <a:extLst>
                <a:ext uri="{FF2B5EF4-FFF2-40B4-BE49-F238E27FC236}">
                  <a16:creationId xmlns:a16="http://schemas.microsoft.com/office/drawing/2014/main" id="{9AF7BAD9-71B3-40D8-A089-EFF7FE67BD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txBody>
            <a:bodyPr/>
            <a:lstStyle/>
            <a:p>
              <a:endParaRPr lang="fr-FR"/>
            </a:p>
          </p:txBody>
        </p:sp>
        <p:sp>
          <p:nvSpPr>
            <p:cNvPr id="20" name="Freeform 14">
              <a:extLst>
                <a:ext uri="{FF2B5EF4-FFF2-40B4-BE49-F238E27FC236}">
                  <a16:creationId xmlns:a16="http://schemas.microsoft.com/office/drawing/2014/main" id="{6467094F-AEF0-4D3B-BB76-8B3C1F08B9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txBody>
            <a:bodyPr/>
            <a:lstStyle/>
            <a:p>
              <a:endParaRPr lang="fr-FR"/>
            </a:p>
          </p:txBody>
        </p:sp>
        <p:sp>
          <p:nvSpPr>
            <p:cNvPr id="21" name="Freeform 15">
              <a:extLst>
                <a:ext uri="{FF2B5EF4-FFF2-40B4-BE49-F238E27FC236}">
                  <a16:creationId xmlns:a16="http://schemas.microsoft.com/office/drawing/2014/main" id="{36F56AF9-DEF1-44E7-BF42-6AAC1AA9D1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txBody>
            <a:bodyPr/>
            <a:lstStyle/>
            <a:p>
              <a:endParaRPr lang="fr-FR"/>
            </a:p>
          </p:txBody>
        </p:sp>
        <p:sp>
          <p:nvSpPr>
            <p:cNvPr id="22" name="Freeform 16">
              <a:extLst>
                <a:ext uri="{FF2B5EF4-FFF2-40B4-BE49-F238E27FC236}">
                  <a16:creationId xmlns:a16="http://schemas.microsoft.com/office/drawing/2014/main" id="{A43EBE71-20BA-4A40-A513-516678089D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txBody>
            <a:bodyPr/>
            <a:lstStyle/>
            <a:p>
              <a:endParaRPr lang="fr-FR"/>
            </a:p>
          </p:txBody>
        </p:sp>
        <p:sp>
          <p:nvSpPr>
            <p:cNvPr id="23" name="Freeform 17">
              <a:extLst>
                <a:ext uri="{FF2B5EF4-FFF2-40B4-BE49-F238E27FC236}">
                  <a16:creationId xmlns:a16="http://schemas.microsoft.com/office/drawing/2014/main" id="{1DB39648-7B38-4D0B-93C5-048EC4A45C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txBody>
            <a:bodyPr/>
            <a:lstStyle/>
            <a:p>
              <a:endParaRPr lang="fr-FR"/>
            </a:p>
          </p:txBody>
        </p:sp>
        <p:sp>
          <p:nvSpPr>
            <p:cNvPr id="24" name="Freeform 18">
              <a:extLst>
                <a:ext uri="{FF2B5EF4-FFF2-40B4-BE49-F238E27FC236}">
                  <a16:creationId xmlns:a16="http://schemas.microsoft.com/office/drawing/2014/main" id="{8DD2661F-DE5F-45EA-B30B-7C6589638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txBody>
            <a:bodyPr/>
            <a:lstStyle/>
            <a:p>
              <a:endParaRPr lang="fr-FR"/>
            </a:p>
          </p:txBody>
        </p:sp>
        <p:sp>
          <p:nvSpPr>
            <p:cNvPr id="25" name="Freeform 19">
              <a:extLst>
                <a:ext uri="{FF2B5EF4-FFF2-40B4-BE49-F238E27FC236}">
                  <a16:creationId xmlns:a16="http://schemas.microsoft.com/office/drawing/2014/main" id="{ABF0A0E5-E68E-4183-A913-228692FD85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txBody>
            <a:bodyPr/>
            <a:lstStyle/>
            <a:p>
              <a:endParaRPr lang="fr-FR"/>
            </a:p>
          </p:txBody>
        </p:sp>
        <p:sp>
          <p:nvSpPr>
            <p:cNvPr id="26" name="Freeform 20">
              <a:extLst>
                <a:ext uri="{FF2B5EF4-FFF2-40B4-BE49-F238E27FC236}">
                  <a16:creationId xmlns:a16="http://schemas.microsoft.com/office/drawing/2014/main" id="{615D8F55-8ACD-4EFE-A832-06E785479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txBody>
            <a:bodyPr/>
            <a:lstStyle/>
            <a:p>
              <a:endParaRPr lang="fr-FR"/>
            </a:p>
          </p:txBody>
        </p:sp>
        <p:sp>
          <p:nvSpPr>
            <p:cNvPr id="27" name="Freeform 21">
              <a:extLst>
                <a:ext uri="{FF2B5EF4-FFF2-40B4-BE49-F238E27FC236}">
                  <a16:creationId xmlns:a16="http://schemas.microsoft.com/office/drawing/2014/main" id="{0FDF4201-8CEC-474B-A6B1-88039B704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txBody>
            <a:bodyPr/>
            <a:lstStyle/>
            <a:p>
              <a:endParaRPr lang="fr-FR"/>
            </a:p>
          </p:txBody>
        </p:sp>
        <p:sp>
          <p:nvSpPr>
            <p:cNvPr id="28" name="Freeform 22">
              <a:extLst>
                <a:ext uri="{FF2B5EF4-FFF2-40B4-BE49-F238E27FC236}">
                  <a16:creationId xmlns:a16="http://schemas.microsoft.com/office/drawing/2014/main" id="{0F60AEA4-B25F-417E-93FC-59686DFBE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txBody>
            <a:bodyPr/>
            <a:lstStyle/>
            <a:p>
              <a:endParaRPr lang="fr-FR"/>
            </a:p>
          </p:txBody>
        </p:sp>
      </p:grpSp>
      <p:sp>
        <p:nvSpPr>
          <p:cNvPr id="3" name="Espace réservé du contenu 2">
            <a:extLst>
              <a:ext uri="{FF2B5EF4-FFF2-40B4-BE49-F238E27FC236}">
                <a16:creationId xmlns:a16="http://schemas.microsoft.com/office/drawing/2014/main" id="{441ACF93-3AE9-F60F-FB8A-86F40386E5B0}"/>
              </a:ext>
            </a:extLst>
          </p:cNvPr>
          <p:cNvSpPr>
            <a:spLocks noGrp="1"/>
          </p:cNvSpPr>
          <p:nvPr>
            <p:ph idx="1"/>
          </p:nvPr>
        </p:nvSpPr>
        <p:spPr>
          <a:xfrm>
            <a:off x="4781992" y="2306651"/>
            <a:ext cx="6991661" cy="2121897"/>
          </a:xfrm>
        </p:spPr>
        <p:txBody>
          <a:bodyPr anchor="ctr">
            <a:normAutofit/>
          </a:bodyPr>
          <a:lstStyle/>
          <a:p>
            <a:pPr marL="324000" indent="-324000"/>
            <a:r>
              <a:rPr lang="fr-FR" sz="2000" dirty="0">
                <a:solidFill>
                  <a:schemeClr val="tx2">
                    <a:lumMod val="75000"/>
                  </a:schemeClr>
                </a:solidFill>
                <a:effectLst/>
                <a:latin typeface="Arial" panose="020B0604020202020204" pitchFamily="34" charset="0"/>
                <a:ea typeface="Calibri" panose="020F0502020204030204" pitchFamily="34" charset="0"/>
                <a:cs typeface="Arial" panose="020B0604020202020204" pitchFamily="34" charset="0"/>
              </a:rPr>
              <a:t>Obligation de mettre en place un CSE dans toutes les entreprises d’au moins 11 salariés voire moins, si la convention collective le prévoit (ex celle de l’animation).</a:t>
            </a:r>
            <a:br>
              <a:rPr lang="fr-FR" sz="2000" dirty="0">
                <a:solidFill>
                  <a:schemeClr val="tx2">
                    <a:lumMod val="75000"/>
                  </a:schemeClr>
                </a:solidFill>
                <a:effectLst/>
                <a:latin typeface="Arial" panose="020B0604020202020204" pitchFamily="34" charset="0"/>
                <a:ea typeface="Calibri" panose="020F0502020204030204" pitchFamily="34" charset="0"/>
                <a:cs typeface="Arial" panose="020B0604020202020204" pitchFamily="34" charset="0"/>
              </a:rPr>
            </a:br>
            <a:endParaRPr lang="fr-FR" sz="2000" dirty="0">
              <a:solidFill>
                <a:schemeClr val="tx2">
                  <a:lumMod val="75000"/>
                </a:schemeClr>
              </a:solidFill>
              <a:latin typeface="Arial" panose="020B0604020202020204" pitchFamily="34" charset="0"/>
              <a:cs typeface="Arial" panose="020B0604020202020204" pitchFamily="34" charset="0"/>
            </a:endParaRPr>
          </a:p>
        </p:txBody>
      </p:sp>
      <p:sp>
        <p:nvSpPr>
          <p:cNvPr id="4" name="Espace réservé du pied de page 3">
            <a:extLst>
              <a:ext uri="{FF2B5EF4-FFF2-40B4-BE49-F238E27FC236}">
                <a16:creationId xmlns:a16="http://schemas.microsoft.com/office/drawing/2014/main" id="{1A2B79CC-DF57-2248-BCD4-45774B8474B0}"/>
              </a:ext>
            </a:extLst>
          </p:cNvPr>
          <p:cNvSpPr>
            <a:spLocks noGrp="1"/>
          </p:cNvSpPr>
          <p:nvPr>
            <p:ph type="ftr" sz="quarter" idx="11"/>
          </p:nvPr>
        </p:nvSpPr>
        <p:spPr>
          <a:xfrm>
            <a:off x="5049063" y="6135808"/>
            <a:ext cx="6526166" cy="365125"/>
          </a:xfrm>
        </p:spPr>
        <p:txBody>
          <a:bodyPr>
            <a:normAutofit/>
          </a:bodyPr>
          <a:lstStyle/>
          <a:p>
            <a:pPr>
              <a:spcAft>
                <a:spcPts val="600"/>
              </a:spcAft>
            </a:pPr>
            <a:r>
              <a:rPr lang="fr-FR">
                <a:solidFill>
                  <a:schemeClr val="tx1">
                    <a:alpha val="70000"/>
                  </a:schemeClr>
                </a:solidFill>
              </a:rPr>
              <a:t>Espace Vie syndicale / Pole orga et développement 2023</a:t>
            </a:r>
          </a:p>
        </p:txBody>
      </p:sp>
      <p:pic>
        <p:nvPicPr>
          <p:cNvPr id="30" name="Image 29">
            <a:extLst>
              <a:ext uri="{FF2B5EF4-FFF2-40B4-BE49-F238E27FC236}">
                <a16:creationId xmlns:a16="http://schemas.microsoft.com/office/drawing/2014/main" id="{6429B964-6A84-48F1-AFA1-0A25A95CEAFF}"/>
              </a:ext>
            </a:extLst>
          </p:cNvPr>
          <p:cNvPicPr>
            <a:picLocks noChangeAspect="1"/>
          </p:cNvPicPr>
          <p:nvPr/>
        </p:nvPicPr>
        <p:blipFill>
          <a:blip r:embed="rId3"/>
          <a:stretch>
            <a:fillRect/>
          </a:stretch>
        </p:blipFill>
        <p:spPr>
          <a:xfrm>
            <a:off x="11022904" y="203201"/>
            <a:ext cx="964504" cy="1140149"/>
          </a:xfrm>
          <a:prstGeom prst="rect">
            <a:avLst/>
          </a:prstGeom>
        </p:spPr>
      </p:pic>
    </p:spTree>
    <p:extLst>
      <p:ext uri="{BB962C8B-B14F-4D97-AF65-F5344CB8AC3E}">
        <p14:creationId xmlns:p14="http://schemas.microsoft.com/office/powerpoint/2010/main" val="19839699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0B0685DC-0CEE-482C-8A89-7A85EECA3D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310A4E97-8B36-CD71-DF6A-9AF4085F034D}"/>
              </a:ext>
            </a:extLst>
          </p:cNvPr>
          <p:cNvSpPr>
            <a:spLocks noGrp="1"/>
          </p:cNvSpPr>
          <p:nvPr>
            <p:ph type="title"/>
          </p:nvPr>
        </p:nvSpPr>
        <p:spPr>
          <a:xfrm>
            <a:off x="7884280" y="1149016"/>
            <a:ext cx="3959482" cy="2514600"/>
          </a:xfrm>
        </p:spPr>
        <p:txBody>
          <a:bodyPr anchor="ctr">
            <a:normAutofit/>
          </a:bodyPr>
          <a:lstStyle/>
          <a:p>
            <a:r>
              <a:rPr lang="fr-FR" sz="2800" dirty="0">
                <a:effectLst/>
                <a:latin typeface="Calibri" panose="020F0502020204030204" pitchFamily="34" charset="0"/>
                <a:ea typeface="Calibri" panose="020F0502020204030204" pitchFamily="34" charset="0"/>
                <a:cs typeface="Times New Roman" panose="02020603050405020304" pitchFamily="18" charset="0"/>
              </a:rPr>
              <a:t> </a:t>
            </a:r>
            <a:br>
              <a:rPr lang="fr-FR" sz="2800" dirty="0">
                <a:effectLst/>
                <a:latin typeface="Calibri" panose="020F0502020204030204" pitchFamily="34" charset="0"/>
                <a:ea typeface="Calibri" panose="020F0502020204030204" pitchFamily="34" charset="0"/>
                <a:cs typeface="Times New Roman" panose="02020603050405020304" pitchFamily="18" charset="0"/>
              </a:rPr>
            </a:br>
            <a:r>
              <a:rPr lang="fr-FR" sz="2800" b="1" dirty="0">
                <a:effectLst/>
                <a:latin typeface="Arial" panose="020B0604020202020204" pitchFamily="34" charset="0"/>
                <a:ea typeface="Calibri" panose="020F0502020204030204" pitchFamily="34" charset="0"/>
                <a:cs typeface="Arial" panose="020B0604020202020204" pitchFamily="34" charset="0"/>
              </a:rPr>
              <a:t>LES ELECTIONS CSE ONT LIEU DANS</a:t>
            </a:r>
            <a:br>
              <a:rPr lang="fr-FR" sz="2800" b="1" dirty="0">
                <a:effectLst/>
                <a:latin typeface="Arial" panose="020B0604020202020204" pitchFamily="34" charset="0"/>
                <a:ea typeface="Calibri" panose="020F0502020204030204" pitchFamily="34" charset="0"/>
                <a:cs typeface="Arial" panose="020B0604020202020204" pitchFamily="34" charset="0"/>
              </a:rPr>
            </a:br>
            <a:r>
              <a:rPr lang="fr-FR" sz="2800" b="1" dirty="0">
                <a:effectLst/>
                <a:latin typeface="Arial" panose="020B0604020202020204" pitchFamily="34" charset="0"/>
                <a:ea typeface="Calibri" panose="020F0502020204030204" pitchFamily="34" charset="0"/>
                <a:cs typeface="Arial" panose="020B0604020202020204" pitchFamily="34" charset="0"/>
              </a:rPr>
              <a:t>3 CIRCONSTANCES : </a:t>
            </a:r>
            <a:br>
              <a:rPr lang="fr-FR" sz="2800" dirty="0">
                <a:effectLst/>
                <a:latin typeface="Calibri" panose="020F0502020204030204" pitchFamily="34" charset="0"/>
                <a:ea typeface="Calibri" panose="020F0502020204030204" pitchFamily="34" charset="0"/>
                <a:cs typeface="Times New Roman" panose="02020603050405020304" pitchFamily="18" charset="0"/>
              </a:rPr>
            </a:br>
            <a:endParaRPr lang="fr-FR" sz="2800" dirty="0"/>
          </a:p>
        </p:txBody>
      </p:sp>
      <p:sp>
        <p:nvSpPr>
          <p:cNvPr id="35" name="Rectangle 34">
            <a:extLst>
              <a:ext uri="{FF2B5EF4-FFF2-40B4-BE49-F238E27FC236}">
                <a16:creationId xmlns:a16="http://schemas.microsoft.com/office/drawing/2014/main" id="{A31628A5-06CF-426B-948A-59ED234C9D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3" name="Espace réservé du contenu 2">
            <a:extLst>
              <a:ext uri="{FF2B5EF4-FFF2-40B4-BE49-F238E27FC236}">
                <a16:creationId xmlns:a16="http://schemas.microsoft.com/office/drawing/2014/main" id="{13237D5F-EA69-381C-40FE-DBD0C21ADC8B}"/>
              </a:ext>
            </a:extLst>
          </p:cNvPr>
          <p:cNvSpPr>
            <a:spLocks noGrp="1"/>
          </p:cNvSpPr>
          <p:nvPr>
            <p:ph idx="1"/>
          </p:nvPr>
        </p:nvSpPr>
        <p:spPr>
          <a:xfrm>
            <a:off x="1101554" y="1720516"/>
            <a:ext cx="6273801" cy="3886200"/>
          </a:xfrm>
        </p:spPr>
        <p:txBody>
          <a:bodyPr anchor="ctr">
            <a:normAutofit/>
          </a:bodyPr>
          <a:lstStyle/>
          <a:p>
            <a:r>
              <a:rPr lang="fr-FR" sz="2000" dirty="0">
                <a:effectLst/>
                <a:latin typeface="Arial" panose="020B0604020202020204" pitchFamily="34" charset="0"/>
                <a:ea typeface="Times New Roman" panose="02020603050405020304" pitchFamily="18" charset="0"/>
                <a:cs typeface="Arial" panose="020B0604020202020204" pitchFamily="34" charset="0"/>
              </a:rPr>
              <a:t>Absence d’élus, à la demande d’un salarié (</a:t>
            </a:r>
            <a:r>
              <a:rPr lang="fr-FR" sz="2000" dirty="0">
                <a:latin typeface="Arial" panose="020B0604020202020204" pitchFamily="34" charset="0"/>
                <a:cs typeface="Arial" panose="020B0604020202020204" pitchFamily="34" charset="0"/>
              </a:rPr>
              <a:t>L’employeur est tenu d’engager la procédure d’organisation des élections dans le mois suivant la réception de la demande).</a:t>
            </a:r>
            <a:endParaRPr lang="fr-FR" sz="2000" dirty="0">
              <a:effectLst/>
              <a:latin typeface="Arial" panose="020B0604020202020204" pitchFamily="34" charset="0"/>
              <a:ea typeface="Times New Roman" panose="02020603050405020304" pitchFamily="18" charset="0"/>
              <a:cs typeface="Arial" panose="020B0604020202020204" pitchFamily="34" charset="0"/>
            </a:endParaRPr>
          </a:p>
          <a:p>
            <a:r>
              <a:rPr lang="fr-FR" sz="2000" dirty="0">
                <a:effectLst/>
                <a:latin typeface="Arial" panose="020B0604020202020204" pitchFamily="34" charset="0"/>
                <a:ea typeface="Times New Roman" panose="02020603050405020304" pitchFamily="18" charset="0"/>
                <a:cs typeface="Arial" panose="020B0604020202020204" pitchFamily="34" charset="0"/>
              </a:rPr>
              <a:t>Carence d’élus.</a:t>
            </a:r>
          </a:p>
          <a:p>
            <a:pPr>
              <a:spcAft>
                <a:spcPts val="1000"/>
              </a:spcAft>
            </a:pPr>
            <a:r>
              <a:rPr lang="fr-FR" sz="2000" dirty="0">
                <a:effectLst/>
                <a:latin typeface="Arial" panose="020B0604020202020204" pitchFamily="34" charset="0"/>
                <a:ea typeface="Times New Roman" panose="02020603050405020304" pitchFamily="18" charset="0"/>
                <a:cs typeface="Arial" panose="020B0604020202020204" pitchFamily="34" charset="0"/>
              </a:rPr>
              <a:t>PAP arrive à échéance. </a:t>
            </a:r>
          </a:p>
          <a:p>
            <a:pPr>
              <a:spcAft>
                <a:spcPts val="1000"/>
              </a:spcAft>
            </a:pPr>
            <a:r>
              <a:rPr lang="fr-FR" sz="2000" dirty="0">
                <a:latin typeface="Arial" panose="020B0604020202020204" pitchFamily="34" charset="0"/>
                <a:cs typeface="Arial" panose="020B0604020202020204" pitchFamily="34" charset="0"/>
              </a:rPr>
              <a:t>L’initiative de l’organisation des élections appartient à l’employeur. </a:t>
            </a:r>
            <a:endParaRPr lang="fr-FR" sz="2000" dirty="0">
              <a:effectLst/>
              <a:latin typeface="Arial" panose="020B0604020202020204" pitchFamily="34" charset="0"/>
              <a:ea typeface="Times New Roman" panose="02020603050405020304" pitchFamily="18" charset="0"/>
              <a:cs typeface="Arial" panose="020B0604020202020204" pitchFamily="34" charset="0"/>
            </a:endParaRPr>
          </a:p>
          <a:p>
            <a:endParaRPr lang="fr-FR" dirty="0"/>
          </a:p>
        </p:txBody>
      </p:sp>
      <p:cxnSp>
        <p:nvCxnSpPr>
          <p:cNvPr id="37" name="Straight Connector 36">
            <a:extLst>
              <a:ext uri="{FF2B5EF4-FFF2-40B4-BE49-F238E27FC236}">
                <a16:creationId xmlns:a16="http://schemas.microsoft.com/office/drawing/2014/main" id="{2D902729-F83B-46AA-B572-057BD32A699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6041" y="1871831"/>
            <a:ext cx="0" cy="3200400"/>
          </a:xfrm>
          <a:prstGeom prst="line">
            <a:avLst/>
          </a:prstGeom>
          <a:ln w="15875">
            <a:solidFill>
              <a:schemeClr val="accent5"/>
            </a:solidFill>
          </a:ln>
        </p:spPr>
        <p:style>
          <a:lnRef idx="1">
            <a:schemeClr val="accent1"/>
          </a:lnRef>
          <a:fillRef idx="0">
            <a:schemeClr val="accent1"/>
          </a:fillRef>
          <a:effectRef idx="0">
            <a:schemeClr val="accent1"/>
          </a:effectRef>
          <a:fontRef idx="minor">
            <a:schemeClr val="tx1"/>
          </a:fontRef>
        </p:style>
      </p:cxnSp>
      <p:sp>
        <p:nvSpPr>
          <p:cNvPr id="4" name="Espace réservé du pied de page 3">
            <a:extLst>
              <a:ext uri="{FF2B5EF4-FFF2-40B4-BE49-F238E27FC236}">
                <a16:creationId xmlns:a16="http://schemas.microsoft.com/office/drawing/2014/main" id="{8D5A130C-5BC7-6454-E70E-442A343451D5}"/>
              </a:ext>
            </a:extLst>
          </p:cNvPr>
          <p:cNvSpPr>
            <a:spLocks noGrp="1"/>
          </p:cNvSpPr>
          <p:nvPr>
            <p:ph type="ftr" sz="quarter" idx="11"/>
          </p:nvPr>
        </p:nvSpPr>
        <p:spPr>
          <a:xfrm>
            <a:off x="1101554" y="6135808"/>
            <a:ext cx="6013599" cy="365125"/>
          </a:xfrm>
        </p:spPr>
        <p:txBody>
          <a:bodyPr>
            <a:normAutofit/>
          </a:bodyPr>
          <a:lstStyle/>
          <a:p>
            <a:pPr>
              <a:spcAft>
                <a:spcPts val="600"/>
              </a:spcAft>
            </a:pPr>
            <a:r>
              <a:rPr lang="fr-FR">
                <a:solidFill>
                  <a:schemeClr val="tx1">
                    <a:alpha val="70000"/>
                  </a:schemeClr>
                </a:solidFill>
              </a:rPr>
              <a:t>Espace Vie Syndicale / pôle orga et développement/ 2023 </a:t>
            </a:r>
          </a:p>
          <a:p>
            <a:pPr>
              <a:spcAft>
                <a:spcPts val="600"/>
              </a:spcAft>
            </a:pPr>
            <a:endParaRPr lang="fr-FR">
              <a:solidFill>
                <a:schemeClr val="tx1">
                  <a:alpha val="70000"/>
                </a:schemeClr>
              </a:solidFill>
            </a:endParaRPr>
          </a:p>
        </p:txBody>
      </p:sp>
      <p:pic>
        <p:nvPicPr>
          <p:cNvPr id="29" name="Image 28">
            <a:extLst>
              <a:ext uri="{FF2B5EF4-FFF2-40B4-BE49-F238E27FC236}">
                <a16:creationId xmlns:a16="http://schemas.microsoft.com/office/drawing/2014/main" id="{8ECDACE4-FC51-4734-BFDA-215156C81CC8}"/>
              </a:ext>
            </a:extLst>
          </p:cNvPr>
          <p:cNvPicPr>
            <a:picLocks noChangeAspect="1"/>
          </p:cNvPicPr>
          <p:nvPr/>
        </p:nvPicPr>
        <p:blipFill>
          <a:blip r:embed="rId3"/>
          <a:stretch>
            <a:fillRect/>
          </a:stretch>
        </p:blipFill>
        <p:spPr>
          <a:xfrm>
            <a:off x="11022904" y="203201"/>
            <a:ext cx="964504" cy="1140149"/>
          </a:xfrm>
          <a:prstGeom prst="rect">
            <a:avLst/>
          </a:prstGeom>
        </p:spPr>
      </p:pic>
    </p:spTree>
    <p:extLst>
      <p:ext uri="{BB962C8B-B14F-4D97-AF65-F5344CB8AC3E}">
        <p14:creationId xmlns:p14="http://schemas.microsoft.com/office/powerpoint/2010/main" val="35872633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175CD74B-9CE8-4F20-A3E4-A22A7F0360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re 1">
            <a:extLst>
              <a:ext uri="{FF2B5EF4-FFF2-40B4-BE49-F238E27FC236}">
                <a16:creationId xmlns:a16="http://schemas.microsoft.com/office/drawing/2014/main" id="{F5D33EB6-7156-2B4E-AF84-C38AFF54D4DD}"/>
              </a:ext>
            </a:extLst>
          </p:cNvPr>
          <p:cNvSpPr>
            <a:spLocks noGrp="1"/>
          </p:cNvSpPr>
          <p:nvPr>
            <p:ph type="title"/>
          </p:nvPr>
        </p:nvSpPr>
        <p:spPr>
          <a:xfrm>
            <a:off x="1794897" y="624110"/>
            <a:ext cx="9712998" cy="1280890"/>
          </a:xfrm>
        </p:spPr>
        <p:txBody>
          <a:bodyPr>
            <a:normAutofit/>
          </a:bodyPr>
          <a:lstStyle/>
          <a:p>
            <a:r>
              <a:rPr lang="fr-FR" b="1">
                <a:latin typeface="Arial" panose="020B0604020202020204" pitchFamily="34" charset="0"/>
                <a:cs typeface="Arial" panose="020B0604020202020204" pitchFamily="34" charset="0"/>
              </a:rPr>
              <a:t>L’OBJECTIF POUR TOUTE LA CGT </a:t>
            </a:r>
          </a:p>
        </p:txBody>
      </p:sp>
      <p:sp>
        <p:nvSpPr>
          <p:cNvPr id="22" name="Rectangle 21">
            <a:extLst>
              <a:ext uri="{FF2B5EF4-FFF2-40B4-BE49-F238E27FC236}">
                <a16:creationId xmlns:a16="http://schemas.microsoft.com/office/drawing/2014/main" id="{99C44665-BECF-4482-A00C-E4BE2A87DC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24" name="Freeform 11">
            <a:extLst>
              <a:ext uri="{FF2B5EF4-FFF2-40B4-BE49-F238E27FC236}">
                <a16:creationId xmlns:a16="http://schemas.microsoft.com/office/drawing/2014/main" id="{20398C1D-D011-4BA8-AC81-E829677B87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fr-FR"/>
          </a:p>
        </p:txBody>
      </p:sp>
      <p:sp>
        <p:nvSpPr>
          <p:cNvPr id="4" name="Espace réservé du pied de page 3">
            <a:extLst>
              <a:ext uri="{FF2B5EF4-FFF2-40B4-BE49-F238E27FC236}">
                <a16:creationId xmlns:a16="http://schemas.microsoft.com/office/drawing/2014/main" id="{BE875158-7A93-B368-7F72-C6B93570F21F}"/>
              </a:ext>
            </a:extLst>
          </p:cNvPr>
          <p:cNvSpPr>
            <a:spLocks noGrp="1"/>
          </p:cNvSpPr>
          <p:nvPr>
            <p:ph type="ftr" sz="quarter" idx="11"/>
          </p:nvPr>
        </p:nvSpPr>
        <p:spPr>
          <a:xfrm>
            <a:off x="1794897" y="6135808"/>
            <a:ext cx="8237536" cy="365125"/>
          </a:xfrm>
          <a:prstGeom prst="rect">
            <a:avLst/>
          </a:prstGeom>
        </p:spPr>
        <p:txBody>
          <a:bodyPr anchor="ctr">
            <a:normAutofit/>
          </a:bodyPr>
          <a:lstStyle/>
          <a:p>
            <a:pPr>
              <a:spcAft>
                <a:spcPts val="600"/>
              </a:spcAft>
            </a:pPr>
            <a:r>
              <a:rPr lang="fr-FR" dirty="0"/>
              <a:t>Espace Vie Syndicale / pôle orga et développement/ 2023 </a:t>
            </a:r>
            <a:endParaRPr lang="fr-FR"/>
          </a:p>
          <a:p>
            <a:pPr>
              <a:spcAft>
                <a:spcPts val="600"/>
              </a:spcAft>
            </a:pPr>
            <a:endParaRPr lang="fr-FR"/>
          </a:p>
        </p:txBody>
      </p:sp>
      <p:graphicFrame>
        <p:nvGraphicFramePr>
          <p:cNvPr id="7" name="Espace réservé du contenu 2">
            <a:extLst>
              <a:ext uri="{FF2B5EF4-FFF2-40B4-BE49-F238E27FC236}">
                <a16:creationId xmlns:a16="http://schemas.microsoft.com/office/drawing/2014/main" id="{409553C9-F166-0594-0E39-108BF3C2C254}"/>
              </a:ext>
            </a:extLst>
          </p:cNvPr>
          <p:cNvGraphicFramePr>
            <a:graphicFrameLocks noGrp="1"/>
          </p:cNvGraphicFramePr>
          <p:nvPr>
            <p:ph idx="1"/>
            <p:extLst>
              <p:ext uri="{D42A27DB-BD31-4B8C-83A1-F6EECF244321}">
                <p14:modId xmlns:p14="http://schemas.microsoft.com/office/powerpoint/2010/main" val="2460995504"/>
              </p:ext>
            </p:extLst>
          </p:nvPr>
        </p:nvGraphicFramePr>
        <p:xfrm>
          <a:off x="1794897" y="2222983"/>
          <a:ext cx="8987404" cy="36539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4" name="Image 13">
            <a:extLst>
              <a:ext uri="{FF2B5EF4-FFF2-40B4-BE49-F238E27FC236}">
                <a16:creationId xmlns:a16="http://schemas.microsoft.com/office/drawing/2014/main" id="{77DC228D-A9AD-4808-A5A6-E003873A2207}"/>
              </a:ext>
            </a:extLst>
          </p:cNvPr>
          <p:cNvPicPr>
            <a:picLocks noChangeAspect="1"/>
          </p:cNvPicPr>
          <p:nvPr/>
        </p:nvPicPr>
        <p:blipFill>
          <a:blip r:embed="rId8"/>
          <a:stretch>
            <a:fillRect/>
          </a:stretch>
        </p:blipFill>
        <p:spPr>
          <a:xfrm>
            <a:off x="11022904" y="203201"/>
            <a:ext cx="964504" cy="1140149"/>
          </a:xfrm>
          <a:prstGeom prst="rect">
            <a:avLst/>
          </a:prstGeom>
        </p:spPr>
      </p:pic>
    </p:spTree>
    <p:extLst>
      <p:ext uri="{BB962C8B-B14F-4D97-AF65-F5344CB8AC3E}">
        <p14:creationId xmlns:p14="http://schemas.microsoft.com/office/powerpoint/2010/main" val="32140991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83030214-227F-42DB-9282-BBA6AF8D94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654295"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7404CB26-19E1-DC61-03B2-1B66433C0F81}"/>
              </a:ext>
            </a:extLst>
          </p:cNvPr>
          <p:cNvSpPr>
            <a:spLocks noGrp="1"/>
          </p:cNvSpPr>
          <p:nvPr>
            <p:ph type="title"/>
          </p:nvPr>
        </p:nvSpPr>
        <p:spPr>
          <a:xfrm>
            <a:off x="1433889" y="1059872"/>
            <a:ext cx="3077953" cy="1707391"/>
          </a:xfrm>
        </p:spPr>
        <p:txBody>
          <a:bodyPr>
            <a:normAutofit fontScale="90000"/>
          </a:bodyPr>
          <a:lstStyle/>
          <a:p>
            <a:r>
              <a:rPr lang="fr-FR" b="1" dirty="0">
                <a:effectLst/>
                <a:latin typeface="Arial" panose="020B0604020202020204" pitchFamily="34" charset="0"/>
                <a:ea typeface="Calibri" panose="020F0502020204030204" pitchFamily="34" charset="0"/>
                <a:cs typeface="Arial" panose="020B0604020202020204" pitchFamily="34" charset="0"/>
              </a:rPr>
              <a:t>QUI EST INVITE ? </a:t>
            </a:r>
            <a:br>
              <a:rPr lang="fr-FR" dirty="0">
                <a:effectLst/>
                <a:latin typeface="Calibri" panose="020F0502020204030204" pitchFamily="34" charset="0"/>
                <a:ea typeface="Calibri" panose="020F0502020204030204" pitchFamily="34" charset="0"/>
                <a:cs typeface="Times New Roman" panose="02020603050405020304" pitchFamily="18" charset="0"/>
              </a:rPr>
            </a:br>
            <a:endParaRPr lang="fr-FR" dirty="0"/>
          </a:p>
        </p:txBody>
      </p:sp>
      <p:sp>
        <p:nvSpPr>
          <p:cNvPr id="35" name="Freeform 11">
            <a:extLst>
              <a:ext uri="{FF2B5EF4-FFF2-40B4-BE49-F238E27FC236}">
                <a16:creationId xmlns:a16="http://schemas.microsoft.com/office/drawing/2014/main" id="{0D7A9289-BAD1-4A78-979F-A655C886DB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1149203"/>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txBody>
          <a:bodyPr/>
          <a:lstStyle/>
          <a:p>
            <a:endParaRPr lang="fr-FR"/>
          </a:p>
        </p:txBody>
      </p:sp>
      <p:sp>
        <p:nvSpPr>
          <p:cNvPr id="3" name="Espace réservé du contenu 2">
            <a:extLst>
              <a:ext uri="{FF2B5EF4-FFF2-40B4-BE49-F238E27FC236}">
                <a16:creationId xmlns:a16="http://schemas.microsoft.com/office/drawing/2014/main" id="{D4432820-3AE6-0820-F76B-3D2C4A6963D4}"/>
              </a:ext>
            </a:extLst>
          </p:cNvPr>
          <p:cNvSpPr>
            <a:spLocks noGrp="1"/>
          </p:cNvSpPr>
          <p:nvPr>
            <p:ph idx="1"/>
          </p:nvPr>
        </p:nvSpPr>
        <p:spPr>
          <a:xfrm>
            <a:off x="4781959" y="1801934"/>
            <a:ext cx="7161225" cy="4109287"/>
          </a:xfrm>
        </p:spPr>
        <p:txBody>
          <a:bodyPr>
            <a:normAutofit/>
          </a:bodyPr>
          <a:lstStyle/>
          <a:p>
            <a:pPr>
              <a:spcBef>
                <a:spcPts val="0"/>
              </a:spcBef>
              <a:spcAft>
                <a:spcPts val="2400"/>
              </a:spcAft>
            </a:pPr>
            <a:r>
              <a:rPr lang="fr-FR" sz="2000" dirty="0">
                <a:effectLst/>
                <a:latin typeface="Arial" panose="020B0604020202020204" pitchFamily="34" charset="0"/>
                <a:ea typeface="Times New Roman" panose="02020603050405020304" pitchFamily="18" charset="0"/>
                <a:cs typeface="Arial" panose="020B0604020202020204" pitchFamily="34" charset="0"/>
              </a:rPr>
              <a:t>DS ou RSS ou organisations syndicales représentatives</a:t>
            </a:r>
            <a:r>
              <a:rPr lang="fr-FR" sz="2000" dirty="0">
                <a:effectLst/>
                <a:latin typeface="Arial" panose="020B0604020202020204" pitchFamily="34" charset="0"/>
                <a:ea typeface="PT Sans" panose="020B0503020203020204" pitchFamily="34" charset="0"/>
                <a:cs typeface="Arial" panose="020B0604020202020204" pitchFamily="34" charset="0"/>
              </a:rPr>
              <a:t> (art. L. 2314-5) au moins 15 j avant la réunion et l</a:t>
            </a:r>
            <a:r>
              <a:rPr lang="fr-FR" sz="2000" dirty="0">
                <a:latin typeface="Arial" panose="020B0604020202020204" pitchFamily="34" charset="0"/>
                <a:cs typeface="Arial" panose="020B0604020202020204" pitchFamily="34" charset="0"/>
              </a:rPr>
              <a:t>orsqu’il s’agit d’un renouvellement des IRP, l’invitation (affichage et courrier) doit être effectuée deux mois avant l’expiration des mandats et parvenir aux syndicats 15 jours avant la première réunion de négociation. </a:t>
            </a:r>
            <a:endParaRPr lang="fr-FR" sz="2000" dirty="0">
              <a:effectLst/>
              <a:latin typeface="Arial" panose="020B0604020202020204" pitchFamily="34" charset="0"/>
              <a:ea typeface="PT Sans" panose="020B0503020203020204" pitchFamily="34" charset="0"/>
              <a:cs typeface="Arial" panose="020B0604020202020204" pitchFamily="34" charset="0"/>
            </a:endParaRPr>
          </a:p>
          <a:p>
            <a:pPr>
              <a:spcBef>
                <a:spcPts val="0"/>
              </a:spcBef>
              <a:spcAft>
                <a:spcPts val="2400"/>
              </a:spcAft>
            </a:pPr>
            <a:r>
              <a:rPr lang="fr-FR" sz="2000" dirty="0">
                <a:effectLst/>
                <a:latin typeface="Arial" panose="020B0604020202020204" pitchFamily="34" charset="0"/>
                <a:ea typeface="Times New Roman" panose="02020603050405020304" pitchFamily="18" charset="0"/>
                <a:cs typeface="Arial" panose="020B0604020202020204" pitchFamily="34" charset="0"/>
              </a:rPr>
              <a:t>Les salariés de l’entreprise doivent être informés de la date envisagée du scrutin </a:t>
            </a:r>
            <a:r>
              <a:rPr lang="fr-FR" sz="2000" b="1" dirty="0">
                <a:effectLst/>
                <a:latin typeface="Arial" panose="020B0604020202020204" pitchFamily="34" charset="0"/>
                <a:ea typeface="Times New Roman" panose="02020603050405020304" pitchFamily="18" charset="0"/>
                <a:cs typeface="Arial" panose="020B0604020202020204" pitchFamily="34" charset="0"/>
              </a:rPr>
              <a:t>30 jours avant le scrutin</a:t>
            </a:r>
            <a:r>
              <a:rPr lang="fr-FR" sz="2000" dirty="0">
                <a:effectLst/>
                <a:latin typeface="Arial" panose="020B0604020202020204" pitchFamily="34" charset="0"/>
                <a:ea typeface="Times New Roman" panose="02020603050405020304" pitchFamily="18" charset="0"/>
                <a:cs typeface="Arial" panose="020B0604020202020204" pitchFamily="34" charset="0"/>
              </a:rPr>
              <a:t>. </a:t>
            </a:r>
          </a:p>
          <a:p>
            <a:pPr>
              <a:spcBef>
                <a:spcPts val="0"/>
              </a:spcBef>
              <a:spcAft>
                <a:spcPts val="2400"/>
              </a:spcAft>
            </a:pPr>
            <a:r>
              <a:rPr lang="fr-FR" sz="2000" dirty="0">
                <a:effectLst/>
                <a:latin typeface="Arial" panose="020B0604020202020204" pitchFamily="34" charset="0"/>
                <a:ea typeface="Times New Roman" panose="02020603050405020304" pitchFamily="18" charset="0"/>
                <a:cs typeface="Arial" panose="020B0604020202020204" pitchFamily="34" charset="0"/>
              </a:rPr>
              <a:t> Si pas de syndicat à négocier, c’est l’employeur qui fixe les modalités de l’élection. </a:t>
            </a:r>
          </a:p>
          <a:p>
            <a:endParaRPr lang="fr-FR" dirty="0"/>
          </a:p>
        </p:txBody>
      </p:sp>
      <p:sp>
        <p:nvSpPr>
          <p:cNvPr id="4" name="Espace réservé du pied de page 3">
            <a:extLst>
              <a:ext uri="{FF2B5EF4-FFF2-40B4-BE49-F238E27FC236}">
                <a16:creationId xmlns:a16="http://schemas.microsoft.com/office/drawing/2014/main" id="{5C729BDA-2C4A-487B-FFF4-FF7B95BDC545}"/>
              </a:ext>
            </a:extLst>
          </p:cNvPr>
          <p:cNvSpPr>
            <a:spLocks noGrp="1"/>
          </p:cNvSpPr>
          <p:nvPr>
            <p:ph type="ftr" sz="quarter" idx="11"/>
          </p:nvPr>
        </p:nvSpPr>
        <p:spPr>
          <a:xfrm>
            <a:off x="5638743" y="6130437"/>
            <a:ext cx="5865869" cy="365125"/>
          </a:xfrm>
          <a:prstGeom prst="rect">
            <a:avLst/>
          </a:prstGeom>
        </p:spPr>
        <p:txBody>
          <a:bodyPr anchor="ctr">
            <a:normAutofit/>
          </a:bodyPr>
          <a:lstStyle/>
          <a:p>
            <a:pPr>
              <a:spcAft>
                <a:spcPts val="600"/>
              </a:spcAft>
            </a:pPr>
            <a:r>
              <a:rPr lang="fr-FR">
                <a:solidFill>
                  <a:schemeClr val="tx2"/>
                </a:solidFill>
              </a:rPr>
              <a:t>Espace Vie Syndicale / pôle orga et développement/ 2023 </a:t>
            </a:r>
          </a:p>
          <a:p>
            <a:pPr>
              <a:spcAft>
                <a:spcPts val="600"/>
              </a:spcAft>
            </a:pPr>
            <a:endParaRPr lang="fr-FR">
              <a:solidFill>
                <a:schemeClr val="tx2"/>
              </a:solidFill>
            </a:endParaRPr>
          </a:p>
        </p:txBody>
      </p:sp>
      <p:pic>
        <p:nvPicPr>
          <p:cNvPr id="29" name="Image 28">
            <a:extLst>
              <a:ext uri="{FF2B5EF4-FFF2-40B4-BE49-F238E27FC236}">
                <a16:creationId xmlns:a16="http://schemas.microsoft.com/office/drawing/2014/main" id="{A07E365B-BCAD-4C13-8693-8E6D6A5A13C5}"/>
              </a:ext>
            </a:extLst>
          </p:cNvPr>
          <p:cNvPicPr>
            <a:picLocks noChangeAspect="1"/>
          </p:cNvPicPr>
          <p:nvPr/>
        </p:nvPicPr>
        <p:blipFill>
          <a:blip r:embed="rId3"/>
          <a:stretch>
            <a:fillRect/>
          </a:stretch>
        </p:blipFill>
        <p:spPr>
          <a:xfrm>
            <a:off x="11022904" y="203201"/>
            <a:ext cx="964504" cy="1140149"/>
          </a:xfrm>
          <a:prstGeom prst="rect">
            <a:avLst/>
          </a:prstGeom>
        </p:spPr>
      </p:pic>
    </p:spTree>
    <p:extLst>
      <p:ext uri="{BB962C8B-B14F-4D97-AF65-F5344CB8AC3E}">
        <p14:creationId xmlns:p14="http://schemas.microsoft.com/office/powerpoint/2010/main" val="4742952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F966DD2F-FBF5-41CE-A3F4-565352D95D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re 1">
            <a:extLst>
              <a:ext uri="{FF2B5EF4-FFF2-40B4-BE49-F238E27FC236}">
                <a16:creationId xmlns:a16="http://schemas.microsoft.com/office/drawing/2014/main" id="{F07A9DEA-B2AC-2B63-9942-5B5EAB3501A3}"/>
              </a:ext>
            </a:extLst>
          </p:cNvPr>
          <p:cNvSpPr>
            <a:spLocks noGrp="1"/>
          </p:cNvSpPr>
          <p:nvPr>
            <p:ph type="title"/>
          </p:nvPr>
        </p:nvSpPr>
        <p:spPr>
          <a:xfrm>
            <a:off x="1794897" y="624110"/>
            <a:ext cx="9712998" cy="1280890"/>
          </a:xfrm>
        </p:spPr>
        <p:txBody>
          <a:bodyPr>
            <a:normAutofit/>
          </a:bodyPr>
          <a:lstStyle/>
          <a:p>
            <a:r>
              <a:rPr lang="fr-FR" b="1" dirty="0">
                <a:effectLst/>
                <a:latin typeface="Arial" panose="020B0604020202020204" pitchFamily="34" charset="0"/>
                <a:ea typeface="Calibri" panose="020F0502020204030204" pitchFamily="34" charset="0"/>
                <a:cs typeface="Arial" panose="020B0604020202020204" pitchFamily="34" charset="0"/>
              </a:rPr>
              <a:t>SE PREPARER A LA NEGOCIATION </a:t>
            </a:r>
            <a:br>
              <a:rPr lang="fr-FR" dirty="0">
                <a:effectLst/>
                <a:latin typeface="Calibri" panose="020F0502020204030204" pitchFamily="34" charset="0"/>
                <a:ea typeface="Calibri" panose="020F0502020204030204" pitchFamily="34" charset="0"/>
                <a:cs typeface="Times New Roman" panose="02020603050405020304" pitchFamily="18" charset="0"/>
              </a:rPr>
            </a:br>
            <a:endParaRPr lang="fr-FR" dirty="0"/>
          </a:p>
        </p:txBody>
      </p:sp>
      <p:sp>
        <p:nvSpPr>
          <p:cNvPr id="13" name="Rectangle 12">
            <a:extLst>
              <a:ext uri="{FF2B5EF4-FFF2-40B4-BE49-F238E27FC236}">
                <a16:creationId xmlns:a16="http://schemas.microsoft.com/office/drawing/2014/main" id="{F46FCE2B-F2D2-466E-B0AA-8E341DB498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15" name="Freeform 11">
            <a:extLst>
              <a:ext uri="{FF2B5EF4-FFF2-40B4-BE49-F238E27FC236}">
                <a16:creationId xmlns:a16="http://schemas.microsoft.com/office/drawing/2014/main" id="{2BD31C98-199A-4722-A1A5-4393A43E7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fr-FR"/>
          </a:p>
        </p:txBody>
      </p:sp>
      <p:sp>
        <p:nvSpPr>
          <p:cNvPr id="4" name="Espace réservé du pied de page 3">
            <a:extLst>
              <a:ext uri="{FF2B5EF4-FFF2-40B4-BE49-F238E27FC236}">
                <a16:creationId xmlns:a16="http://schemas.microsoft.com/office/drawing/2014/main" id="{E925A424-4534-B411-0622-A09CCF56DD3B}"/>
              </a:ext>
            </a:extLst>
          </p:cNvPr>
          <p:cNvSpPr>
            <a:spLocks noGrp="1"/>
          </p:cNvSpPr>
          <p:nvPr>
            <p:ph type="ftr" sz="quarter" idx="11"/>
          </p:nvPr>
        </p:nvSpPr>
        <p:spPr>
          <a:xfrm>
            <a:off x="1794897" y="6135808"/>
            <a:ext cx="8237536" cy="365125"/>
          </a:xfrm>
          <a:prstGeom prst="rect">
            <a:avLst/>
          </a:prstGeom>
        </p:spPr>
        <p:txBody>
          <a:bodyPr anchor="ctr">
            <a:normAutofit/>
          </a:bodyPr>
          <a:lstStyle/>
          <a:p>
            <a:pPr>
              <a:spcAft>
                <a:spcPts val="600"/>
              </a:spcAft>
            </a:pPr>
            <a:r>
              <a:rPr lang="fr-FR" dirty="0"/>
              <a:t>Espace Vie Syndicale / pôle orga et développement/ 2023 </a:t>
            </a:r>
            <a:endParaRPr lang="fr-FR"/>
          </a:p>
          <a:p>
            <a:pPr>
              <a:spcAft>
                <a:spcPts val="600"/>
              </a:spcAft>
            </a:pPr>
            <a:endParaRPr lang="fr-FR"/>
          </a:p>
        </p:txBody>
      </p:sp>
      <p:graphicFrame>
        <p:nvGraphicFramePr>
          <p:cNvPr id="7" name="Espace réservé du contenu 2">
            <a:extLst>
              <a:ext uri="{FF2B5EF4-FFF2-40B4-BE49-F238E27FC236}">
                <a16:creationId xmlns:a16="http://schemas.microsoft.com/office/drawing/2014/main" id="{29F2FF41-32F2-1D03-184F-AE1076BA9DB3}"/>
              </a:ext>
            </a:extLst>
          </p:cNvPr>
          <p:cNvGraphicFramePr>
            <a:graphicFrameLocks noGrp="1"/>
          </p:cNvGraphicFramePr>
          <p:nvPr>
            <p:ph idx="1"/>
            <p:extLst>
              <p:ext uri="{D42A27DB-BD31-4B8C-83A1-F6EECF244321}">
                <p14:modId xmlns:p14="http://schemas.microsoft.com/office/powerpoint/2010/main" val="1742751112"/>
              </p:ext>
            </p:extLst>
          </p:nvPr>
        </p:nvGraphicFramePr>
        <p:xfrm>
          <a:off x="1794896" y="1764161"/>
          <a:ext cx="9526820" cy="43716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0" name="Image 9">
            <a:extLst>
              <a:ext uri="{FF2B5EF4-FFF2-40B4-BE49-F238E27FC236}">
                <a16:creationId xmlns:a16="http://schemas.microsoft.com/office/drawing/2014/main" id="{5A0049A7-63FC-4863-8C53-A6E1CAB8BF89}"/>
              </a:ext>
            </a:extLst>
          </p:cNvPr>
          <p:cNvPicPr>
            <a:picLocks noChangeAspect="1"/>
          </p:cNvPicPr>
          <p:nvPr/>
        </p:nvPicPr>
        <p:blipFill>
          <a:blip r:embed="rId8"/>
          <a:stretch>
            <a:fillRect/>
          </a:stretch>
        </p:blipFill>
        <p:spPr>
          <a:xfrm>
            <a:off x="11022904" y="203201"/>
            <a:ext cx="964504" cy="1140149"/>
          </a:xfrm>
          <a:prstGeom prst="rect">
            <a:avLst/>
          </a:prstGeom>
        </p:spPr>
      </p:pic>
    </p:spTree>
    <p:extLst>
      <p:ext uri="{BB962C8B-B14F-4D97-AF65-F5344CB8AC3E}">
        <p14:creationId xmlns:p14="http://schemas.microsoft.com/office/powerpoint/2010/main" val="39524459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CD306B45-25EE-434D-ABA9-A27B79320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0A42F85E-4939-431E-8B4A-EC07C8E0AB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cxnSp>
        <p:nvCxnSpPr>
          <p:cNvPr id="43" name="Straight Connector 42">
            <a:extLst>
              <a:ext uri="{FF2B5EF4-FFF2-40B4-BE49-F238E27FC236}">
                <a16:creationId xmlns:a16="http://schemas.microsoft.com/office/drawing/2014/main" id="{27EBB3F9-D6F7-4F6A-8843-9FEBA15E49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71831"/>
            <a:ext cx="0" cy="3200400"/>
          </a:xfrm>
          <a:prstGeom prst="line">
            <a:avLst/>
          </a:prstGeom>
          <a:ln w="15875">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45" name="Group 44">
            <a:extLst>
              <a:ext uri="{FF2B5EF4-FFF2-40B4-BE49-F238E27FC236}">
                <a16:creationId xmlns:a16="http://schemas.microsoft.com/office/drawing/2014/main" id="{5D2B17EF-74EB-4C33-B2E2-8E727B2E7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009967" y="0"/>
            <a:ext cx="6176982" cy="6853245"/>
            <a:chOff x="2487613" y="285750"/>
            <a:chExt cx="2428876" cy="5654676"/>
          </a:xfrm>
          <a:solidFill>
            <a:schemeClr val="bg1">
              <a:alpha val="30000"/>
            </a:schemeClr>
          </a:solidFill>
        </p:grpSpPr>
        <p:sp>
          <p:nvSpPr>
            <p:cNvPr id="46" name="Freeform 11">
              <a:extLst>
                <a:ext uri="{FF2B5EF4-FFF2-40B4-BE49-F238E27FC236}">
                  <a16:creationId xmlns:a16="http://schemas.microsoft.com/office/drawing/2014/main" id="{0A5F1F8A-3206-4B86-883F-65E98BB6E4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txBody>
            <a:bodyPr/>
            <a:lstStyle/>
            <a:p>
              <a:endParaRPr lang="fr-FR"/>
            </a:p>
          </p:txBody>
        </p:sp>
        <p:sp>
          <p:nvSpPr>
            <p:cNvPr id="47" name="Freeform 12">
              <a:extLst>
                <a:ext uri="{FF2B5EF4-FFF2-40B4-BE49-F238E27FC236}">
                  <a16:creationId xmlns:a16="http://schemas.microsoft.com/office/drawing/2014/main" id="{6935F8C7-CC88-4243-9786-F3CDBF04A0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txBody>
            <a:bodyPr/>
            <a:lstStyle/>
            <a:p>
              <a:endParaRPr lang="fr-FR"/>
            </a:p>
          </p:txBody>
        </p:sp>
        <p:sp>
          <p:nvSpPr>
            <p:cNvPr id="48" name="Freeform 13">
              <a:extLst>
                <a:ext uri="{FF2B5EF4-FFF2-40B4-BE49-F238E27FC236}">
                  <a16:creationId xmlns:a16="http://schemas.microsoft.com/office/drawing/2014/main" id="{9AF7BAD9-71B3-40D8-A089-EFF7FE67BD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txBody>
            <a:bodyPr/>
            <a:lstStyle/>
            <a:p>
              <a:endParaRPr lang="fr-FR"/>
            </a:p>
          </p:txBody>
        </p:sp>
        <p:sp>
          <p:nvSpPr>
            <p:cNvPr id="49" name="Freeform 14">
              <a:extLst>
                <a:ext uri="{FF2B5EF4-FFF2-40B4-BE49-F238E27FC236}">
                  <a16:creationId xmlns:a16="http://schemas.microsoft.com/office/drawing/2014/main" id="{6467094F-AEF0-4D3B-BB76-8B3C1F08B9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txBody>
            <a:bodyPr/>
            <a:lstStyle/>
            <a:p>
              <a:endParaRPr lang="fr-FR"/>
            </a:p>
          </p:txBody>
        </p:sp>
        <p:sp>
          <p:nvSpPr>
            <p:cNvPr id="50" name="Freeform 15">
              <a:extLst>
                <a:ext uri="{FF2B5EF4-FFF2-40B4-BE49-F238E27FC236}">
                  <a16:creationId xmlns:a16="http://schemas.microsoft.com/office/drawing/2014/main" id="{36F56AF9-DEF1-44E7-BF42-6AAC1AA9D1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txBody>
            <a:bodyPr/>
            <a:lstStyle/>
            <a:p>
              <a:endParaRPr lang="fr-FR"/>
            </a:p>
          </p:txBody>
        </p:sp>
        <p:sp>
          <p:nvSpPr>
            <p:cNvPr id="51" name="Freeform 16">
              <a:extLst>
                <a:ext uri="{FF2B5EF4-FFF2-40B4-BE49-F238E27FC236}">
                  <a16:creationId xmlns:a16="http://schemas.microsoft.com/office/drawing/2014/main" id="{A43EBE71-20BA-4A40-A513-516678089D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txBody>
            <a:bodyPr/>
            <a:lstStyle/>
            <a:p>
              <a:endParaRPr lang="fr-FR"/>
            </a:p>
          </p:txBody>
        </p:sp>
        <p:sp>
          <p:nvSpPr>
            <p:cNvPr id="52" name="Freeform 17">
              <a:extLst>
                <a:ext uri="{FF2B5EF4-FFF2-40B4-BE49-F238E27FC236}">
                  <a16:creationId xmlns:a16="http://schemas.microsoft.com/office/drawing/2014/main" id="{1DB39648-7B38-4D0B-93C5-048EC4A45C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txBody>
            <a:bodyPr/>
            <a:lstStyle/>
            <a:p>
              <a:endParaRPr lang="fr-FR"/>
            </a:p>
          </p:txBody>
        </p:sp>
        <p:sp>
          <p:nvSpPr>
            <p:cNvPr id="53" name="Freeform 18">
              <a:extLst>
                <a:ext uri="{FF2B5EF4-FFF2-40B4-BE49-F238E27FC236}">
                  <a16:creationId xmlns:a16="http://schemas.microsoft.com/office/drawing/2014/main" id="{8DD2661F-DE5F-45EA-B30B-7C6589638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txBody>
            <a:bodyPr/>
            <a:lstStyle/>
            <a:p>
              <a:endParaRPr lang="fr-FR"/>
            </a:p>
          </p:txBody>
        </p:sp>
        <p:sp>
          <p:nvSpPr>
            <p:cNvPr id="54" name="Freeform 19">
              <a:extLst>
                <a:ext uri="{FF2B5EF4-FFF2-40B4-BE49-F238E27FC236}">
                  <a16:creationId xmlns:a16="http://schemas.microsoft.com/office/drawing/2014/main" id="{ABF0A0E5-E68E-4183-A913-228692FD85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txBody>
            <a:bodyPr/>
            <a:lstStyle/>
            <a:p>
              <a:endParaRPr lang="fr-FR"/>
            </a:p>
          </p:txBody>
        </p:sp>
        <p:sp>
          <p:nvSpPr>
            <p:cNvPr id="55" name="Freeform 20">
              <a:extLst>
                <a:ext uri="{FF2B5EF4-FFF2-40B4-BE49-F238E27FC236}">
                  <a16:creationId xmlns:a16="http://schemas.microsoft.com/office/drawing/2014/main" id="{615D8F55-8ACD-4EFE-A832-06E785479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txBody>
            <a:bodyPr/>
            <a:lstStyle/>
            <a:p>
              <a:endParaRPr lang="fr-FR"/>
            </a:p>
          </p:txBody>
        </p:sp>
        <p:sp>
          <p:nvSpPr>
            <p:cNvPr id="56" name="Freeform 21">
              <a:extLst>
                <a:ext uri="{FF2B5EF4-FFF2-40B4-BE49-F238E27FC236}">
                  <a16:creationId xmlns:a16="http://schemas.microsoft.com/office/drawing/2014/main" id="{0FDF4201-8CEC-474B-A6B1-88039B704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txBody>
            <a:bodyPr/>
            <a:lstStyle/>
            <a:p>
              <a:endParaRPr lang="fr-FR"/>
            </a:p>
          </p:txBody>
        </p:sp>
        <p:sp>
          <p:nvSpPr>
            <p:cNvPr id="57" name="Freeform 22">
              <a:extLst>
                <a:ext uri="{FF2B5EF4-FFF2-40B4-BE49-F238E27FC236}">
                  <a16:creationId xmlns:a16="http://schemas.microsoft.com/office/drawing/2014/main" id="{0F60AEA4-B25F-417E-93FC-59686DFBE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txBody>
            <a:bodyPr/>
            <a:lstStyle/>
            <a:p>
              <a:endParaRPr lang="fr-FR"/>
            </a:p>
          </p:txBody>
        </p:sp>
      </p:grpSp>
      <p:sp>
        <p:nvSpPr>
          <p:cNvPr id="3" name="Espace réservé du contenu 2">
            <a:extLst>
              <a:ext uri="{FF2B5EF4-FFF2-40B4-BE49-F238E27FC236}">
                <a16:creationId xmlns:a16="http://schemas.microsoft.com/office/drawing/2014/main" id="{A2CFB479-1792-BD4E-D268-1FAD655B3EBA}"/>
              </a:ext>
            </a:extLst>
          </p:cNvPr>
          <p:cNvSpPr>
            <a:spLocks noGrp="1"/>
          </p:cNvSpPr>
          <p:nvPr>
            <p:ph idx="1"/>
          </p:nvPr>
        </p:nvSpPr>
        <p:spPr>
          <a:xfrm>
            <a:off x="4735042" y="942108"/>
            <a:ext cx="6769569" cy="4969114"/>
          </a:xfrm>
        </p:spPr>
        <p:txBody>
          <a:bodyPr anchor="ctr">
            <a:normAutofit/>
          </a:bodyPr>
          <a:lstStyle/>
          <a:p>
            <a:r>
              <a:rPr lang="fr-FR" sz="2000" dirty="0">
                <a:solidFill>
                  <a:schemeClr val="tx2">
                    <a:lumMod val="75000"/>
                  </a:schemeClr>
                </a:solidFill>
                <a:effectLst/>
                <a:latin typeface="Arial" panose="020B0604020202020204" pitchFamily="34" charset="0"/>
                <a:ea typeface="Times New Roman" panose="02020603050405020304" pitchFamily="18" charset="0"/>
                <a:cs typeface="Arial" panose="020B0604020202020204" pitchFamily="34" charset="0"/>
              </a:rPr>
              <a:t>Être mandaté par la CGT si nous sommes absents de l’entreprise.</a:t>
            </a:r>
          </a:p>
          <a:p>
            <a:r>
              <a:rPr lang="fr-FR" sz="2000" dirty="0">
                <a:solidFill>
                  <a:schemeClr val="tx2">
                    <a:lumMod val="75000"/>
                  </a:schemeClr>
                </a:solidFill>
                <a:effectLst/>
                <a:latin typeface="Arial" panose="020B0604020202020204" pitchFamily="34" charset="0"/>
                <a:ea typeface="Times New Roman" panose="02020603050405020304" pitchFamily="18" charset="0"/>
                <a:cs typeface="Arial" panose="020B0604020202020204" pitchFamily="34" charset="0"/>
              </a:rPr>
              <a:t>Le processus électoral (Retroplanning de 90 jours).  </a:t>
            </a:r>
          </a:p>
          <a:p>
            <a:r>
              <a:rPr lang="fr-FR" sz="2000" dirty="0">
                <a:solidFill>
                  <a:schemeClr val="tx2">
                    <a:lumMod val="75000"/>
                  </a:schemeClr>
                </a:solidFill>
                <a:effectLst/>
                <a:latin typeface="Arial" panose="020B0604020202020204" pitchFamily="34" charset="0"/>
                <a:ea typeface="Times New Roman" panose="02020603050405020304" pitchFamily="18" charset="0"/>
                <a:cs typeface="Arial" panose="020B0604020202020204" pitchFamily="34" charset="0"/>
              </a:rPr>
              <a:t>Informations précises de l’entreprise (son périmètre, les effectifs sur les 12 derniers mois en équivalent temps plein, catégories, proportionnalité du nombre de femmes et d’homme, le projet de PAP…).</a:t>
            </a:r>
          </a:p>
          <a:p>
            <a:endParaRPr lang="fr-FR" dirty="0">
              <a:solidFill>
                <a:schemeClr val="tx2">
                  <a:lumMod val="75000"/>
                </a:schemeClr>
              </a:solidFill>
            </a:endParaRPr>
          </a:p>
        </p:txBody>
      </p:sp>
      <p:sp>
        <p:nvSpPr>
          <p:cNvPr id="2" name="Espace réservé du pied de page 1">
            <a:extLst>
              <a:ext uri="{FF2B5EF4-FFF2-40B4-BE49-F238E27FC236}">
                <a16:creationId xmlns:a16="http://schemas.microsoft.com/office/drawing/2014/main" id="{EF5C080A-1FBC-2A0C-4FD1-D5DBDEB0D98A}"/>
              </a:ext>
            </a:extLst>
          </p:cNvPr>
          <p:cNvSpPr>
            <a:spLocks noGrp="1"/>
          </p:cNvSpPr>
          <p:nvPr>
            <p:ph type="ftr" sz="quarter" idx="11"/>
          </p:nvPr>
        </p:nvSpPr>
        <p:spPr>
          <a:xfrm>
            <a:off x="5049063" y="6135808"/>
            <a:ext cx="6526166" cy="365125"/>
          </a:xfrm>
          <a:prstGeom prst="rect">
            <a:avLst/>
          </a:prstGeom>
        </p:spPr>
        <p:txBody>
          <a:bodyPr>
            <a:normAutofit/>
          </a:bodyPr>
          <a:lstStyle/>
          <a:p>
            <a:pPr>
              <a:spcAft>
                <a:spcPts val="600"/>
              </a:spcAft>
            </a:pPr>
            <a:r>
              <a:rPr lang="fr-FR">
                <a:solidFill>
                  <a:schemeClr val="tx1">
                    <a:alpha val="70000"/>
                  </a:schemeClr>
                </a:solidFill>
              </a:rPr>
              <a:t>Espace Vie Syndicale / pôle orga et développement/ 2023 </a:t>
            </a:r>
          </a:p>
          <a:p>
            <a:pPr>
              <a:spcAft>
                <a:spcPts val="600"/>
              </a:spcAft>
            </a:pPr>
            <a:endParaRPr lang="fr-FR">
              <a:solidFill>
                <a:schemeClr val="tx1">
                  <a:alpha val="70000"/>
                </a:schemeClr>
              </a:solidFill>
            </a:endParaRPr>
          </a:p>
        </p:txBody>
      </p:sp>
      <p:pic>
        <p:nvPicPr>
          <p:cNvPr id="58" name="Image 57">
            <a:extLst>
              <a:ext uri="{FF2B5EF4-FFF2-40B4-BE49-F238E27FC236}">
                <a16:creationId xmlns:a16="http://schemas.microsoft.com/office/drawing/2014/main" id="{857AB007-79CB-4E3A-919D-768FDBBA051C}"/>
              </a:ext>
            </a:extLst>
          </p:cNvPr>
          <p:cNvPicPr>
            <a:picLocks noChangeAspect="1"/>
          </p:cNvPicPr>
          <p:nvPr/>
        </p:nvPicPr>
        <p:blipFill>
          <a:blip r:embed="rId3"/>
          <a:stretch>
            <a:fillRect/>
          </a:stretch>
        </p:blipFill>
        <p:spPr>
          <a:xfrm>
            <a:off x="11022904" y="203201"/>
            <a:ext cx="964504" cy="1140149"/>
          </a:xfrm>
          <a:prstGeom prst="rect">
            <a:avLst/>
          </a:prstGeom>
        </p:spPr>
      </p:pic>
    </p:spTree>
    <p:extLst>
      <p:ext uri="{BB962C8B-B14F-4D97-AF65-F5344CB8AC3E}">
        <p14:creationId xmlns:p14="http://schemas.microsoft.com/office/powerpoint/2010/main" val="2135537168"/>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Brin">
  <a:themeElements>
    <a:clrScheme name="Rouge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Bri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ri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982</TotalTime>
  <Words>3226</Words>
  <Application>Microsoft Office PowerPoint</Application>
  <PresentationFormat>Grand écran</PresentationFormat>
  <Paragraphs>167</Paragraphs>
  <Slides>31</Slides>
  <Notes>13</Notes>
  <HiddenSlides>0</HiddenSlides>
  <MMClips>0</MMClips>
  <ScaleCrop>false</ScaleCrop>
  <HeadingPairs>
    <vt:vector size="8" baseType="variant">
      <vt:variant>
        <vt:lpstr>Polices utilisées</vt:lpstr>
      </vt:variant>
      <vt:variant>
        <vt:i4>11</vt:i4>
      </vt:variant>
      <vt:variant>
        <vt:lpstr>Thème</vt:lpstr>
      </vt:variant>
      <vt:variant>
        <vt:i4>1</vt:i4>
      </vt:variant>
      <vt:variant>
        <vt:lpstr>Serveurs OLE incorporés</vt:lpstr>
      </vt:variant>
      <vt:variant>
        <vt:i4>2</vt:i4>
      </vt:variant>
      <vt:variant>
        <vt:lpstr>Titres des diapositives</vt:lpstr>
      </vt:variant>
      <vt:variant>
        <vt:i4>31</vt:i4>
      </vt:variant>
    </vt:vector>
  </HeadingPairs>
  <TitlesOfParts>
    <vt:vector size="45" baseType="lpstr">
      <vt:lpstr>Abadi</vt:lpstr>
      <vt:lpstr>Arial</vt:lpstr>
      <vt:lpstr>Arial Black</vt:lpstr>
      <vt:lpstr>Bierstadt</vt:lpstr>
      <vt:lpstr>Calibri</vt:lpstr>
      <vt:lpstr>Century Gothic</vt:lpstr>
      <vt:lpstr>Fairwater Script</vt:lpstr>
      <vt:lpstr>PT Sans</vt:lpstr>
      <vt:lpstr>Times New Roman</vt:lpstr>
      <vt:lpstr>Wingdings</vt:lpstr>
      <vt:lpstr>Wingdings 3</vt:lpstr>
      <vt:lpstr>Brin</vt:lpstr>
      <vt:lpstr>Document</vt:lpstr>
      <vt:lpstr>Acrobat Document</vt:lpstr>
      <vt:lpstr>LA NEGOCIATION DU PROTOCOLE PREELECTORAL</vt:lpstr>
      <vt:lpstr>Présentation PowerPoint</vt:lpstr>
      <vt:lpstr>Vous êtes invité à négocier un protocole préélectoral…</vt:lpstr>
      <vt:lpstr>PREAMBULE    </vt:lpstr>
      <vt:lpstr>  LES ELECTIONS CSE ONT LIEU DANS 3 CIRCONSTANCES :  </vt:lpstr>
      <vt:lpstr>L’OBJECTIF POUR TOUTE LA CGT </vt:lpstr>
      <vt:lpstr>QUI EST INVITE ?  </vt:lpstr>
      <vt:lpstr>SE PREPARER A LA NEGOCIATION  </vt:lpstr>
      <vt:lpstr>Présentation PowerPoint</vt:lpstr>
      <vt:lpstr>Présentation PowerPoint</vt:lpstr>
      <vt:lpstr>SE PREPARER A LA NEGOCIATION </vt:lpstr>
      <vt:lpstr>Présentation PowerPoint</vt:lpstr>
      <vt:lpstr>Présentation PowerPoint</vt:lpstr>
      <vt:lpstr>Présentation PowerPoint</vt:lpstr>
      <vt:lpstr>COMMENT ET QUOI NEGOCIER   </vt:lpstr>
      <vt:lpstr>Présentation PowerPoint</vt:lpstr>
      <vt:lpstr>Présentation PowerPoint</vt:lpstr>
      <vt:lpstr>COMMENT ET QUOI NEGOCIER :</vt:lpstr>
      <vt:lpstr>DEROULEMENT DU VOTE</vt:lpstr>
      <vt:lpstr>DEROULEMENT DU VOTE </vt:lpstr>
      <vt:lpstr>LA CGT REVENDIQUE LE VOTE PHYSIQUE</vt:lpstr>
      <vt:lpstr>LA CGT REVENDIQUE LE VOTE PHYSIQUE (suite)</vt:lpstr>
      <vt:lpstr>SIGNATURE DU PAP </vt:lpstr>
      <vt:lpstr>FAIRE CAMPAGNE  </vt:lpstr>
      <vt:lpstr>Présentation PowerPoint</vt:lpstr>
      <vt:lpstr>DEPOT DE LA LISTE CGT </vt:lpstr>
      <vt:lpstr>Présentation PowerPoint</vt:lpstr>
      <vt:lpstr>PROCLAMATION DES RESULTAS </vt:lpstr>
      <vt:lpstr>Présentation PowerPoint</vt:lpstr>
      <vt:lpstr>Site Mars élections professionnelles </vt:lpstr>
      <vt:lpstr>Merci pour votre attention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 Négociation du protocole électoral</dc:title>
  <dc:creator>V.KERAUFFRET</dc:creator>
  <cp:lastModifiedBy>Matthias Perez</cp:lastModifiedBy>
  <cp:revision>71</cp:revision>
  <dcterms:created xsi:type="dcterms:W3CDTF">2023-02-14T10:42:08Z</dcterms:created>
  <dcterms:modified xsi:type="dcterms:W3CDTF">2023-08-25T15:23:03Z</dcterms:modified>
</cp:coreProperties>
</file>