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9" autoAdjust="0"/>
    <p:restoredTop sz="94660"/>
  </p:normalViewPr>
  <p:slideViewPr>
    <p:cSldViewPr snapToGrid="0">
      <p:cViewPr varScale="1">
        <p:scale>
          <a:sx n="113" d="100"/>
          <a:sy n="113"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8C7F-4E26-4464-95EC-93C190222E7D}" type="datetimeFigureOut">
              <a:rPr lang="fr-FR" smtClean="0"/>
              <a:t>15/12/2020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42550-A105-49BE-A331-12527D3479C5}" type="slidenum">
              <a:rPr lang="fr-FR" smtClean="0"/>
              <a:t>‹N°›</a:t>
            </a:fld>
            <a:endParaRPr lang="fr-FR"/>
          </a:p>
        </p:txBody>
      </p:sp>
    </p:spTree>
    <p:extLst>
      <p:ext uri="{BB962C8B-B14F-4D97-AF65-F5344CB8AC3E}">
        <p14:creationId xmlns:p14="http://schemas.microsoft.com/office/powerpoint/2010/main" val="69190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3CE85-5220-4733-ABF6-C172A558CA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CE6224B-D998-42A3-A3D5-89ABDAC29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77D5287-F1CB-4A11-91DB-608C51362487}"/>
              </a:ext>
            </a:extLst>
          </p:cNvPr>
          <p:cNvSpPr>
            <a:spLocks noGrp="1"/>
          </p:cNvSpPr>
          <p:nvPr>
            <p:ph type="dt" sz="half" idx="10"/>
          </p:nvPr>
        </p:nvSpPr>
        <p:spPr/>
        <p:txBody>
          <a:bodyPr/>
          <a:lstStyle/>
          <a:p>
            <a:fld id="{1A5A08D2-EC7B-460A-BF35-4F4E227A343A}" type="datetime1">
              <a:rPr lang="fr-FR" smtClean="0"/>
              <a:t>15/12/2020</a:t>
            </a:fld>
            <a:endParaRPr lang="fr-FR"/>
          </a:p>
        </p:txBody>
      </p:sp>
      <p:sp>
        <p:nvSpPr>
          <p:cNvPr id="5" name="Espace réservé du pied de page 4">
            <a:extLst>
              <a:ext uri="{FF2B5EF4-FFF2-40B4-BE49-F238E27FC236}">
                <a16:creationId xmlns:a16="http://schemas.microsoft.com/office/drawing/2014/main" id="{57562526-CB8E-427A-AD92-B93E33566F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303636-78F2-4407-8323-6BE2B7B7747F}"/>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167353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1F233-EA90-44B3-9F6E-3709F38DB92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FD4CBCE-5D6C-43FE-87D0-3E0183174CB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371D9E-B69A-4A7C-AF7C-C372C4BBAF92}"/>
              </a:ext>
            </a:extLst>
          </p:cNvPr>
          <p:cNvSpPr>
            <a:spLocks noGrp="1"/>
          </p:cNvSpPr>
          <p:nvPr>
            <p:ph type="dt" sz="half" idx="10"/>
          </p:nvPr>
        </p:nvSpPr>
        <p:spPr/>
        <p:txBody>
          <a:bodyPr/>
          <a:lstStyle/>
          <a:p>
            <a:fld id="{EF09DEE4-E8C9-463C-8CE7-7CBAFA359E9B}" type="datetime1">
              <a:rPr lang="fr-FR" smtClean="0"/>
              <a:t>15/12/2020</a:t>
            </a:fld>
            <a:endParaRPr lang="fr-FR"/>
          </a:p>
        </p:txBody>
      </p:sp>
      <p:sp>
        <p:nvSpPr>
          <p:cNvPr id="5" name="Espace réservé du pied de page 4">
            <a:extLst>
              <a:ext uri="{FF2B5EF4-FFF2-40B4-BE49-F238E27FC236}">
                <a16:creationId xmlns:a16="http://schemas.microsoft.com/office/drawing/2014/main" id="{EEE53F16-D620-432C-9CF9-08CE2FF63C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A8BBB0-9004-4691-A595-87787B482AC2}"/>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273258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19C8D43-0C02-43AA-BFF5-A836E9944BE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59E9F3-9A14-4418-8241-8BA64A0FEDC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6977C5-60DF-4026-8B3B-2D6691052CAB}"/>
              </a:ext>
            </a:extLst>
          </p:cNvPr>
          <p:cNvSpPr>
            <a:spLocks noGrp="1"/>
          </p:cNvSpPr>
          <p:nvPr>
            <p:ph type="dt" sz="half" idx="10"/>
          </p:nvPr>
        </p:nvSpPr>
        <p:spPr/>
        <p:txBody>
          <a:bodyPr/>
          <a:lstStyle/>
          <a:p>
            <a:fld id="{C75EE795-A628-44D5-AA52-334693876190}" type="datetime1">
              <a:rPr lang="fr-FR" smtClean="0"/>
              <a:t>15/12/2020</a:t>
            </a:fld>
            <a:endParaRPr lang="fr-FR"/>
          </a:p>
        </p:txBody>
      </p:sp>
      <p:sp>
        <p:nvSpPr>
          <p:cNvPr id="5" name="Espace réservé du pied de page 4">
            <a:extLst>
              <a:ext uri="{FF2B5EF4-FFF2-40B4-BE49-F238E27FC236}">
                <a16:creationId xmlns:a16="http://schemas.microsoft.com/office/drawing/2014/main" id="{6E2DB20B-131F-48DA-802D-A87652BC66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75F87A-B644-4834-BCA9-9686DD1E3DE1}"/>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324808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695CD-0AF9-48B7-A75C-4D02A15B8D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EF7AF0-94CB-4CA3-B336-1FAD8229BAD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2BB69B-1511-4FCC-B6E7-3B62F3B8B006}"/>
              </a:ext>
            </a:extLst>
          </p:cNvPr>
          <p:cNvSpPr>
            <a:spLocks noGrp="1"/>
          </p:cNvSpPr>
          <p:nvPr>
            <p:ph type="dt" sz="half" idx="10"/>
          </p:nvPr>
        </p:nvSpPr>
        <p:spPr/>
        <p:txBody>
          <a:bodyPr/>
          <a:lstStyle/>
          <a:p>
            <a:fld id="{D5496FA6-B56A-4AC2-9D33-DCCFF737DC05}" type="datetime1">
              <a:rPr lang="fr-FR" smtClean="0"/>
              <a:t>15/12/2020</a:t>
            </a:fld>
            <a:endParaRPr lang="fr-FR"/>
          </a:p>
        </p:txBody>
      </p:sp>
      <p:sp>
        <p:nvSpPr>
          <p:cNvPr id="5" name="Espace réservé du pied de page 4">
            <a:extLst>
              <a:ext uri="{FF2B5EF4-FFF2-40B4-BE49-F238E27FC236}">
                <a16:creationId xmlns:a16="http://schemas.microsoft.com/office/drawing/2014/main" id="{677932ED-6D01-4AD3-871F-BCE9EE2806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762A70-351F-4362-B79A-BC16E2ED3D03}"/>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308166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BE790-A5D6-41AB-9DCB-E5AE2A39DFB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479D46C-295D-4494-9BD1-E266356FC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7143B3C-287F-440F-AB2E-8C629F3A8EE0}"/>
              </a:ext>
            </a:extLst>
          </p:cNvPr>
          <p:cNvSpPr>
            <a:spLocks noGrp="1"/>
          </p:cNvSpPr>
          <p:nvPr>
            <p:ph type="dt" sz="half" idx="10"/>
          </p:nvPr>
        </p:nvSpPr>
        <p:spPr/>
        <p:txBody>
          <a:bodyPr/>
          <a:lstStyle/>
          <a:p>
            <a:fld id="{485AA14D-D8C9-4922-B2C2-F2D49F2E0D15}" type="datetime1">
              <a:rPr lang="fr-FR" smtClean="0"/>
              <a:t>15/12/2020</a:t>
            </a:fld>
            <a:endParaRPr lang="fr-FR"/>
          </a:p>
        </p:txBody>
      </p:sp>
      <p:sp>
        <p:nvSpPr>
          <p:cNvPr id="5" name="Espace réservé du pied de page 4">
            <a:extLst>
              <a:ext uri="{FF2B5EF4-FFF2-40B4-BE49-F238E27FC236}">
                <a16:creationId xmlns:a16="http://schemas.microsoft.com/office/drawing/2014/main" id="{43DCDFBE-C399-4DCA-B841-E3A554335D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55F535-2C4D-4158-903C-7B478E6778A7}"/>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203154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FD485B-13F4-4E60-93D3-5145820F7F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48B8CEA-F9F5-4F70-97C0-6F241B72D2C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9C18AE2-CB50-4383-AF26-00D0ECC4356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843A0B7-F9B5-462A-9611-3E4B3E7EE318}"/>
              </a:ext>
            </a:extLst>
          </p:cNvPr>
          <p:cNvSpPr>
            <a:spLocks noGrp="1"/>
          </p:cNvSpPr>
          <p:nvPr>
            <p:ph type="dt" sz="half" idx="10"/>
          </p:nvPr>
        </p:nvSpPr>
        <p:spPr/>
        <p:txBody>
          <a:bodyPr/>
          <a:lstStyle/>
          <a:p>
            <a:fld id="{815D8A9C-8564-4469-A540-3F4580A3AA2A}" type="datetime1">
              <a:rPr lang="fr-FR" smtClean="0"/>
              <a:t>15/12/2020</a:t>
            </a:fld>
            <a:endParaRPr lang="fr-FR"/>
          </a:p>
        </p:txBody>
      </p:sp>
      <p:sp>
        <p:nvSpPr>
          <p:cNvPr id="6" name="Espace réservé du pied de page 5">
            <a:extLst>
              <a:ext uri="{FF2B5EF4-FFF2-40B4-BE49-F238E27FC236}">
                <a16:creationId xmlns:a16="http://schemas.microsoft.com/office/drawing/2014/main" id="{9724ED84-1025-494C-A845-7828A39DE5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AAE9BA-B617-491A-91DD-89286F9F10F8}"/>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105018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2BE5D-8AAB-45E0-A4CB-F8128868611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B4137F5-AD37-4422-9913-4CDEDEC9C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F6A534-35A1-4B65-84E4-50F0060F50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F8878E-8C22-434C-8EB0-25EF5693E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3430211-4CDE-4603-B295-B2BB1E8E3C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9539395-27F7-4AA9-ABDC-ED10592799E5}"/>
              </a:ext>
            </a:extLst>
          </p:cNvPr>
          <p:cNvSpPr>
            <a:spLocks noGrp="1"/>
          </p:cNvSpPr>
          <p:nvPr>
            <p:ph type="dt" sz="half" idx="10"/>
          </p:nvPr>
        </p:nvSpPr>
        <p:spPr/>
        <p:txBody>
          <a:bodyPr/>
          <a:lstStyle/>
          <a:p>
            <a:fld id="{EBEF517C-A0E3-4643-BAAD-2163FDFDDC99}" type="datetime1">
              <a:rPr lang="fr-FR" smtClean="0"/>
              <a:t>15/12/2020</a:t>
            </a:fld>
            <a:endParaRPr lang="fr-FR"/>
          </a:p>
        </p:txBody>
      </p:sp>
      <p:sp>
        <p:nvSpPr>
          <p:cNvPr id="8" name="Espace réservé du pied de page 7">
            <a:extLst>
              <a:ext uri="{FF2B5EF4-FFF2-40B4-BE49-F238E27FC236}">
                <a16:creationId xmlns:a16="http://schemas.microsoft.com/office/drawing/2014/main" id="{F07125AE-A445-4915-9FD9-24889DCA663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FA4456B-6FF8-403C-9591-3C2CD29E59D5}"/>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165302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7B585-864C-444B-BDE6-33BB9123174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6FC988-6BEA-44C1-8648-25DDCFE26B92}"/>
              </a:ext>
            </a:extLst>
          </p:cNvPr>
          <p:cNvSpPr>
            <a:spLocks noGrp="1"/>
          </p:cNvSpPr>
          <p:nvPr>
            <p:ph type="dt" sz="half" idx="10"/>
          </p:nvPr>
        </p:nvSpPr>
        <p:spPr/>
        <p:txBody>
          <a:bodyPr/>
          <a:lstStyle/>
          <a:p>
            <a:fld id="{5166F93D-910C-4D65-9309-8AF3F89602FF}" type="datetime1">
              <a:rPr lang="fr-FR" smtClean="0"/>
              <a:t>15/12/2020</a:t>
            </a:fld>
            <a:endParaRPr lang="fr-FR"/>
          </a:p>
        </p:txBody>
      </p:sp>
      <p:sp>
        <p:nvSpPr>
          <p:cNvPr id="4" name="Espace réservé du pied de page 3">
            <a:extLst>
              <a:ext uri="{FF2B5EF4-FFF2-40B4-BE49-F238E27FC236}">
                <a16:creationId xmlns:a16="http://schemas.microsoft.com/office/drawing/2014/main" id="{FEB51804-5804-4403-9CAC-803B946ED27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FFA22E4-ACD5-48A9-B43A-7B5D57D6297E}"/>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388276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5C2B5D-BD5A-4BBE-94D8-C4F4F3778903}"/>
              </a:ext>
            </a:extLst>
          </p:cNvPr>
          <p:cNvSpPr>
            <a:spLocks noGrp="1"/>
          </p:cNvSpPr>
          <p:nvPr>
            <p:ph type="dt" sz="half" idx="10"/>
          </p:nvPr>
        </p:nvSpPr>
        <p:spPr/>
        <p:txBody>
          <a:bodyPr/>
          <a:lstStyle/>
          <a:p>
            <a:fld id="{6928DD8B-83B0-450A-B9AA-53D71CCC323F}" type="datetime1">
              <a:rPr lang="fr-FR" smtClean="0"/>
              <a:t>15/12/2020</a:t>
            </a:fld>
            <a:endParaRPr lang="fr-FR"/>
          </a:p>
        </p:txBody>
      </p:sp>
      <p:sp>
        <p:nvSpPr>
          <p:cNvPr id="3" name="Espace réservé du pied de page 2">
            <a:extLst>
              <a:ext uri="{FF2B5EF4-FFF2-40B4-BE49-F238E27FC236}">
                <a16:creationId xmlns:a16="http://schemas.microsoft.com/office/drawing/2014/main" id="{9E6E4C89-ACC9-4F44-AD8A-542489B6D99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8AC0CC-2960-4892-97F5-9625E443BF17}"/>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243383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2E9DB-53BC-4A62-958D-CE4A71399D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8A40122-0639-42A1-BA10-7293A5D83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C777FF0-ECDA-4598-B66D-680C13FE6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49C3F4D-2445-47F1-B235-30B2DEBDC758}"/>
              </a:ext>
            </a:extLst>
          </p:cNvPr>
          <p:cNvSpPr>
            <a:spLocks noGrp="1"/>
          </p:cNvSpPr>
          <p:nvPr>
            <p:ph type="dt" sz="half" idx="10"/>
          </p:nvPr>
        </p:nvSpPr>
        <p:spPr/>
        <p:txBody>
          <a:bodyPr/>
          <a:lstStyle/>
          <a:p>
            <a:fld id="{5C74E1F2-CAAF-4CB6-A6AF-DEA924628FF6}" type="datetime1">
              <a:rPr lang="fr-FR" smtClean="0"/>
              <a:t>15/12/2020</a:t>
            </a:fld>
            <a:endParaRPr lang="fr-FR"/>
          </a:p>
        </p:txBody>
      </p:sp>
      <p:sp>
        <p:nvSpPr>
          <p:cNvPr id="6" name="Espace réservé du pied de page 5">
            <a:extLst>
              <a:ext uri="{FF2B5EF4-FFF2-40B4-BE49-F238E27FC236}">
                <a16:creationId xmlns:a16="http://schemas.microsoft.com/office/drawing/2014/main" id="{C2867D33-0EF8-483B-8973-D9B0B58DAF4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5AB4DF-B8E4-499B-A5FF-D1F0FCC9C9DC}"/>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3686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142EF-395E-4F85-8BA9-2D7AB5BBFC8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28A2A50-AEAF-441D-B179-93FB3A5CC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B513D2-B25C-4DF7-B800-0F99D09FF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D5EC5F-5864-4C9A-AD50-D2A782EA286F}"/>
              </a:ext>
            </a:extLst>
          </p:cNvPr>
          <p:cNvSpPr>
            <a:spLocks noGrp="1"/>
          </p:cNvSpPr>
          <p:nvPr>
            <p:ph type="dt" sz="half" idx="10"/>
          </p:nvPr>
        </p:nvSpPr>
        <p:spPr/>
        <p:txBody>
          <a:bodyPr/>
          <a:lstStyle/>
          <a:p>
            <a:fld id="{35097830-CDD8-4E0A-977D-F186EE627758}" type="datetime1">
              <a:rPr lang="fr-FR" smtClean="0"/>
              <a:t>15/12/2020</a:t>
            </a:fld>
            <a:endParaRPr lang="fr-FR"/>
          </a:p>
        </p:txBody>
      </p:sp>
      <p:sp>
        <p:nvSpPr>
          <p:cNvPr id="6" name="Espace réservé du pied de page 5">
            <a:extLst>
              <a:ext uri="{FF2B5EF4-FFF2-40B4-BE49-F238E27FC236}">
                <a16:creationId xmlns:a16="http://schemas.microsoft.com/office/drawing/2014/main" id="{56FB9E20-4302-4FC2-81E9-7DC98C9D6BC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3BEAA7-AFCD-474A-8CC2-DF115447F0BB}"/>
              </a:ext>
            </a:extLst>
          </p:cNvPr>
          <p:cNvSpPr>
            <a:spLocks noGrp="1"/>
          </p:cNvSpPr>
          <p:nvPr>
            <p:ph type="sldNum" sz="quarter" idx="12"/>
          </p:nvPr>
        </p:nvSpPr>
        <p:spPr/>
        <p:txBody>
          <a:bodyPr/>
          <a:lstStyle/>
          <a:p>
            <a:fld id="{2987B3B6-2306-439D-82D7-3E136B2D85D9}" type="slidenum">
              <a:rPr lang="fr-FR" smtClean="0"/>
              <a:t>‹N°›</a:t>
            </a:fld>
            <a:endParaRPr lang="fr-FR"/>
          </a:p>
        </p:txBody>
      </p:sp>
    </p:spTree>
    <p:extLst>
      <p:ext uri="{BB962C8B-B14F-4D97-AF65-F5344CB8AC3E}">
        <p14:creationId xmlns:p14="http://schemas.microsoft.com/office/powerpoint/2010/main" val="54530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BB2CE27-1E0D-4896-8963-173344BB8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0105DA9-77CB-41BB-A8FD-096908887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3FAE55-CC30-497A-BCA9-3A35B4BE2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FB4BA-5760-4174-858E-5CF3125747A5}" type="datetime1">
              <a:rPr lang="fr-FR" smtClean="0"/>
              <a:t>15/12/2020</a:t>
            </a:fld>
            <a:endParaRPr lang="fr-FR"/>
          </a:p>
        </p:txBody>
      </p:sp>
      <p:sp>
        <p:nvSpPr>
          <p:cNvPr id="5" name="Espace réservé du pied de page 4">
            <a:extLst>
              <a:ext uri="{FF2B5EF4-FFF2-40B4-BE49-F238E27FC236}">
                <a16:creationId xmlns:a16="http://schemas.microsoft.com/office/drawing/2014/main" id="{D489C0CB-D55E-46B9-8621-B44A12D28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1C9A800-16FB-4C46-81E1-7AB4C34FD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7B3B6-2306-439D-82D7-3E136B2D85D9}" type="slidenum">
              <a:rPr lang="fr-FR" smtClean="0"/>
              <a:t>‹N°›</a:t>
            </a:fld>
            <a:endParaRPr lang="fr-FR"/>
          </a:p>
        </p:txBody>
      </p:sp>
    </p:spTree>
    <p:extLst>
      <p:ext uri="{BB962C8B-B14F-4D97-AF65-F5344CB8AC3E}">
        <p14:creationId xmlns:p14="http://schemas.microsoft.com/office/powerpoint/2010/main" val="3439821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lopez.net/" TargetMode="External"/><Relationship Id="rId2" Type="http://schemas.openxmlformats.org/officeDocument/2006/relationships/hyperlink" Target="https://stackoverrun.com/fr/q/6040638" TargetMode="External"/><Relationship Id="rId1" Type="http://schemas.openxmlformats.org/officeDocument/2006/relationships/slideLayout" Target="../slideLayouts/slideLayout2.xml"/><Relationship Id="rId4" Type="http://schemas.openxmlformats.org/officeDocument/2006/relationships/hyperlink" Target="https://sqlpro.developpez.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13E1207-8B87-4045-B782-A44540A56B1A}"/>
              </a:ext>
            </a:extLst>
          </p:cNvPr>
          <p:cNvSpPr>
            <a:spLocks noGrp="1"/>
          </p:cNvSpPr>
          <p:nvPr>
            <p:ph type="ctrTitle"/>
          </p:nvPr>
        </p:nvSpPr>
        <p:spPr>
          <a:xfrm>
            <a:off x="841248" y="704850"/>
            <a:ext cx="3785616" cy="2978150"/>
          </a:xfrm>
        </p:spPr>
        <p:txBody>
          <a:bodyPr vert="horz" lIns="91440" tIns="45720" rIns="91440" bIns="45720" rtlCol="0" anchor="b">
            <a:normAutofit/>
          </a:bodyPr>
          <a:lstStyle/>
          <a:p>
            <a:pPr algn="l"/>
            <a:r>
              <a:rPr lang="en-US" sz="4400" kern="1200">
                <a:solidFill>
                  <a:schemeClr val="tx1"/>
                </a:solidFill>
                <a:latin typeface="+mj-lt"/>
                <a:ea typeface="+mj-ea"/>
                <a:cs typeface="+mj-cs"/>
              </a:rPr>
              <a:t>Projet Java: Kids land Park</a:t>
            </a:r>
          </a:p>
        </p:txBody>
      </p:sp>
      <p:sp>
        <p:nvSpPr>
          <p:cNvPr id="3" name="Sous-titre 2">
            <a:extLst>
              <a:ext uri="{FF2B5EF4-FFF2-40B4-BE49-F238E27FC236}">
                <a16:creationId xmlns:a16="http://schemas.microsoft.com/office/drawing/2014/main" id="{240A6090-CCF5-4982-9CD4-A0680236871E}"/>
              </a:ext>
            </a:extLst>
          </p:cNvPr>
          <p:cNvSpPr>
            <a:spLocks noGrp="1"/>
          </p:cNvSpPr>
          <p:nvPr>
            <p:ph type="subTitle" idx="1"/>
          </p:nvPr>
        </p:nvSpPr>
        <p:spPr>
          <a:xfrm>
            <a:off x="6038850" y="704850"/>
            <a:ext cx="5314950" cy="5251450"/>
          </a:xfrm>
        </p:spPr>
        <p:txBody>
          <a:bodyPr vert="horz" lIns="91440" tIns="45720" rIns="91440" bIns="45720" rtlCol="0" anchor="ctr">
            <a:normAutofit/>
          </a:bodyPr>
          <a:lstStyle/>
          <a:p>
            <a:pPr indent="-228600" algn="l">
              <a:buFont typeface="Arial" panose="020B0604020202020204" pitchFamily="34" charset="0"/>
              <a:buChar char="•"/>
            </a:pPr>
            <a:r>
              <a:rPr lang="en-US" sz="2100">
                <a:solidFill>
                  <a:schemeClr val="bg1"/>
                </a:solidFill>
              </a:rPr>
              <a:t>Appelghem Quentin</a:t>
            </a:r>
          </a:p>
          <a:p>
            <a:pPr indent="-228600" algn="l">
              <a:buFont typeface="Arial" panose="020B0604020202020204" pitchFamily="34" charset="0"/>
              <a:buChar char="•"/>
            </a:pPr>
            <a:r>
              <a:rPr lang="en-US" sz="2100">
                <a:solidFill>
                  <a:schemeClr val="bg1"/>
                </a:solidFill>
              </a:rPr>
              <a:t>Cano Corentin </a:t>
            </a:r>
          </a:p>
          <a:p>
            <a:pPr indent="-228600" algn="l">
              <a:buFont typeface="Arial" panose="020B0604020202020204" pitchFamily="34" charset="0"/>
              <a:buChar char="•"/>
            </a:pPr>
            <a:r>
              <a:rPr lang="en-US" sz="2100">
                <a:solidFill>
                  <a:schemeClr val="bg1"/>
                </a:solidFill>
              </a:rPr>
              <a:t>Fischer Nicolas</a:t>
            </a:r>
          </a:p>
          <a:p>
            <a:pPr indent="-228600" algn="l">
              <a:buFont typeface="Arial" panose="020B0604020202020204" pitchFamily="34" charset="0"/>
              <a:buChar char="•"/>
            </a:pPr>
            <a:r>
              <a:rPr lang="en-US" sz="2100">
                <a:solidFill>
                  <a:schemeClr val="bg1"/>
                </a:solidFill>
              </a:rPr>
              <a:t>TD08</a:t>
            </a:r>
          </a:p>
        </p:txBody>
      </p:sp>
      <p:sp>
        <p:nvSpPr>
          <p:cNvPr id="4" name="Espace réservé du numéro de diapositive 3">
            <a:extLst>
              <a:ext uri="{FF2B5EF4-FFF2-40B4-BE49-F238E27FC236}">
                <a16:creationId xmlns:a16="http://schemas.microsoft.com/office/drawing/2014/main" id="{4410CC72-0FCC-4559-A946-9707B240376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87B3B6-2306-439D-82D7-3E136B2D85D9}" type="slidenum">
              <a:rPr lang="en-US">
                <a:solidFill>
                  <a:schemeClr val="bg1">
                    <a:alpha val="80000"/>
                  </a:schemeClr>
                </a:solidFill>
              </a:rPr>
              <a:pPr>
                <a:spcAft>
                  <a:spcPts val="600"/>
                </a:spcAft>
              </a:pPr>
              <a:t>1</a:t>
            </a:fld>
            <a:endParaRPr lang="en-US">
              <a:solidFill>
                <a:schemeClr val="bg1">
                  <a:alpha val="80000"/>
                </a:schemeClr>
              </a:solidFill>
            </a:endParaRPr>
          </a:p>
        </p:txBody>
      </p:sp>
    </p:spTree>
    <p:extLst>
      <p:ext uri="{BB962C8B-B14F-4D97-AF65-F5344CB8AC3E}">
        <p14:creationId xmlns:p14="http://schemas.microsoft.com/office/powerpoint/2010/main" val="27520268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B1C8F-A241-4E65-A181-A83FAB0C5320}"/>
              </a:ext>
            </a:extLst>
          </p:cNvPr>
          <p:cNvSpPr>
            <a:spLocks noGrp="1"/>
          </p:cNvSpPr>
          <p:nvPr>
            <p:ph type="title"/>
          </p:nvPr>
        </p:nvSpPr>
        <p:spPr/>
        <p:txBody>
          <a:bodyPr/>
          <a:lstStyle/>
          <a:p>
            <a:pPr algn="ctr"/>
            <a:r>
              <a:rPr lang="fr-FR" dirty="0"/>
              <a:t>Wireframe</a:t>
            </a:r>
          </a:p>
        </p:txBody>
      </p:sp>
      <p:sp>
        <p:nvSpPr>
          <p:cNvPr id="4" name="Espace réservé du numéro de diapositive 3">
            <a:extLst>
              <a:ext uri="{FF2B5EF4-FFF2-40B4-BE49-F238E27FC236}">
                <a16:creationId xmlns:a16="http://schemas.microsoft.com/office/drawing/2014/main" id="{1F4BBE56-734D-4917-83B9-44B57955C257}"/>
              </a:ext>
            </a:extLst>
          </p:cNvPr>
          <p:cNvSpPr>
            <a:spLocks noGrp="1"/>
          </p:cNvSpPr>
          <p:nvPr>
            <p:ph type="sldNum" sz="quarter" idx="12"/>
          </p:nvPr>
        </p:nvSpPr>
        <p:spPr/>
        <p:txBody>
          <a:bodyPr/>
          <a:lstStyle/>
          <a:p>
            <a:fld id="{2987B3B6-2306-439D-82D7-3E136B2D85D9}" type="slidenum">
              <a:rPr lang="fr-FR" smtClean="0"/>
              <a:t>10</a:t>
            </a:fld>
            <a:endParaRPr lang="fr-FR"/>
          </a:p>
        </p:txBody>
      </p:sp>
      <p:sp>
        <p:nvSpPr>
          <p:cNvPr id="8" name="Ellipse 7">
            <a:extLst>
              <a:ext uri="{FF2B5EF4-FFF2-40B4-BE49-F238E27FC236}">
                <a16:creationId xmlns:a16="http://schemas.microsoft.com/office/drawing/2014/main" id="{99DFD8F6-0B15-4713-8794-34B459D5860B}"/>
              </a:ext>
            </a:extLst>
          </p:cNvPr>
          <p:cNvSpPr/>
          <p:nvPr/>
        </p:nvSpPr>
        <p:spPr>
          <a:xfrm>
            <a:off x="1754819" y="381741"/>
            <a:ext cx="1935332" cy="114521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10" name="Ellipse 9">
            <a:extLst>
              <a:ext uri="{FF2B5EF4-FFF2-40B4-BE49-F238E27FC236}">
                <a16:creationId xmlns:a16="http://schemas.microsoft.com/office/drawing/2014/main" id="{4ED02346-8391-4EDC-AF2B-07E891E9471B}"/>
              </a:ext>
            </a:extLst>
          </p:cNvPr>
          <p:cNvSpPr/>
          <p:nvPr/>
        </p:nvSpPr>
        <p:spPr>
          <a:xfrm>
            <a:off x="788263" y="5273275"/>
            <a:ext cx="2798316" cy="114521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a:t>
            </a:r>
          </a:p>
        </p:txBody>
      </p:sp>
      <p:sp>
        <p:nvSpPr>
          <p:cNvPr id="11" name="Ellipse 10">
            <a:extLst>
              <a:ext uri="{FF2B5EF4-FFF2-40B4-BE49-F238E27FC236}">
                <a16:creationId xmlns:a16="http://schemas.microsoft.com/office/drawing/2014/main" id="{19F831F6-722F-48CB-BDD5-FA13CED07AAA}"/>
              </a:ext>
            </a:extLst>
          </p:cNvPr>
          <p:cNvSpPr/>
          <p:nvPr/>
        </p:nvSpPr>
        <p:spPr>
          <a:xfrm>
            <a:off x="5248401" y="5433810"/>
            <a:ext cx="1935332" cy="114521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325C440C-E5B6-4DED-BFD2-EC987E4A62D2}"/>
              </a:ext>
            </a:extLst>
          </p:cNvPr>
          <p:cNvSpPr/>
          <p:nvPr/>
        </p:nvSpPr>
        <p:spPr>
          <a:xfrm>
            <a:off x="8148180" y="1216424"/>
            <a:ext cx="1935332" cy="114521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316FE7BC-C286-4F0A-96B9-D379F4289952}"/>
              </a:ext>
            </a:extLst>
          </p:cNvPr>
          <p:cNvSpPr/>
          <p:nvPr/>
        </p:nvSpPr>
        <p:spPr>
          <a:xfrm>
            <a:off x="9917743" y="2604500"/>
            <a:ext cx="1935332" cy="114521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85DE0047-EA28-4616-8F4C-CD11A2FFA4EE}"/>
              </a:ext>
            </a:extLst>
          </p:cNvPr>
          <p:cNvSpPr txBox="1"/>
          <p:nvPr/>
        </p:nvSpPr>
        <p:spPr>
          <a:xfrm>
            <a:off x="2001914" y="749295"/>
            <a:ext cx="1935332" cy="369332"/>
          </a:xfrm>
          <a:prstGeom prst="rect">
            <a:avLst/>
          </a:prstGeom>
          <a:noFill/>
        </p:spPr>
        <p:txBody>
          <a:bodyPr wrap="square" rtlCol="0">
            <a:spAutoFit/>
          </a:bodyPr>
          <a:lstStyle/>
          <a:p>
            <a:r>
              <a:rPr lang="fr-FR" dirty="0" err="1"/>
              <a:t>Jbutton</a:t>
            </a:r>
            <a:r>
              <a:rPr lang="fr-FR" dirty="0"/>
              <a:t> retour</a:t>
            </a:r>
          </a:p>
        </p:txBody>
      </p:sp>
      <p:sp>
        <p:nvSpPr>
          <p:cNvPr id="15" name="ZoneTexte 14">
            <a:extLst>
              <a:ext uri="{FF2B5EF4-FFF2-40B4-BE49-F238E27FC236}">
                <a16:creationId xmlns:a16="http://schemas.microsoft.com/office/drawing/2014/main" id="{BF88778B-227C-40FF-B8C4-78205DF7EA16}"/>
              </a:ext>
            </a:extLst>
          </p:cNvPr>
          <p:cNvSpPr txBox="1"/>
          <p:nvPr/>
        </p:nvSpPr>
        <p:spPr>
          <a:xfrm>
            <a:off x="8362631" y="1341346"/>
            <a:ext cx="1571346" cy="923330"/>
          </a:xfrm>
          <a:prstGeom prst="rect">
            <a:avLst/>
          </a:prstGeom>
          <a:noFill/>
        </p:spPr>
        <p:txBody>
          <a:bodyPr wrap="square" rtlCol="0">
            <a:spAutoFit/>
          </a:bodyPr>
          <a:lstStyle/>
          <a:p>
            <a:r>
              <a:rPr lang="fr-FR" dirty="0" err="1"/>
              <a:t>Jlabel</a:t>
            </a:r>
            <a:r>
              <a:rPr lang="fr-FR" dirty="0"/>
              <a:t> informe le client de la date</a:t>
            </a:r>
          </a:p>
        </p:txBody>
      </p:sp>
      <p:sp>
        <p:nvSpPr>
          <p:cNvPr id="16" name="ZoneTexte 15">
            <a:extLst>
              <a:ext uri="{FF2B5EF4-FFF2-40B4-BE49-F238E27FC236}">
                <a16:creationId xmlns:a16="http://schemas.microsoft.com/office/drawing/2014/main" id="{BB4B3EC3-1DA9-4ADD-B651-09F1154D15EF}"/>
              </a:ext>
            </a:extLst>
          </p:cNvPr>
          <p:cNvSpPr txBox="1"/>
          <p:nvPr/>
        </p:nvSpPr>
        <p:spPr>
          <a:xfrm>
            <a:off x="10083512" y="2715444"/>
            <a:ext cx="1685371" cy="830997"/>
          </a:xfrm>
          <a:prstGeom prst="rect">
            <a:avLst/>
          </a:prstGeom>
          <a:noFill/>
        </p:spPr>
        <p:txBody>
          <a:bodyPr wrap="square" rtlCol="0">
            <a:spAutoFit/>
          </a:bodyPr>
          <a:lstStyle/>
          <a:p>
            <a:r>
              <a:rPr lang="fr-FR" sz="1600" dirty="0" err="1"/>
              <a:t>Jbutton</a:t>
            </a:r>
            <a:r>
              <a:rPr lang="fr-FR" sz="1600" dirty="0"/>
              <a:t> permet d’accéder a plus d’information  </a:t>
            </a:r>
          </a:p>
        </p:txBody>
      </p:sp>
      <p:sp>
        <p:nvSpPr>
          <p:cNvPr id="17" name="ZoneTexte 16">
            <a:extLst>
              <a:ext uri="{FF2B5EF4-FFF2-40B4-BE49-F238E27FC236}">
                <a16:creationId xmlns:a16="http://schemas.microsoft.com/office/drawing/2014/main" id="{16BC0714-4FAD-4935-857F-71216323ACA0}"/>
              </a:ext>
            </a:extLst>
          </p:cNvPr>
          <p:cNvSpPr txBox="1"/>
          <p:nvPr/>
        </p:nvSpPr>
        <p:spPr>
          <a:xfrm>
            <a:off x="5521759" y="5615582"/>
            <a:ext cx="1856819" cy="923330"/>
          </a:xfrm>
          <a:prstGeom prst="rect">
            <a:avLst/>
          </a:prstGeom>
          <a:noFill/>
        </p:spPr>
        <p:txBody>
          <a:bodyPr wrap="square" rtlCol="0">
            <a:spAutoFit/>
          </a:bodyPr>
          <a:lstStyle/>
          <a:p>
            <a:r>
              <a:rPr lang="fr-FR" dirty="0" err="1"/>
              <a:t>Jbutton</a:t>
            </a:r>
            <a:r>
              <a:rPr lang="fr-FR" dirty="0"/>
              <a:t> pour confirmer son choix </a:t>
            </a:r>
          </a:p>
        </p:txBody>
      </p:sp>
      <p:sp>
        <p:nvSpPr>
          <p:cNvPr id="18" name="Ellipse 17">
            <a:extLst>
              <a:ext uri="{FF2B5EF4-FFF2-40B4-BE49-F238E27FC236}">
                <a16:creationId xmlns:a16="http://schemas.microsoft.com/office/drawing/2014/main" id="{A359797E-B9FC-4149-9545-4A1EA6C8DDFB}"/>
              </a:ext>
            </a:extLst>
          </p:cNvPr>
          <p:cNvSpPr/>
          <p:nvPr/>
        </p:nvSpPr>
        <p:spPr>
          <a:xfrm>
            <a:off x="406101" y="2715444"/>
            <a:ext cx="2301587" cy="114521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ZoneTexte 34">
            <a:extLst>
              <a:ext uri="{FF2B5EF4-FFF2-40B4-BE49-F238E27FC236}">
                <a16:creationId xmlns:a16="http://schemas.microsoft.com/office/drawing/2014/main" id="{0FB1EE67-D893-468C-8C98-598A34E04A49}"/>
              </a:ext>
            </a:extLst>
          </p:cNvPr>
          <p:cNvSpPr txBox="1"/>
          <p:nvPr/>
        </p:nvSpPr>
        <p:spPr>
          <a:xfrm>
            <a:off x="659544" y="2918721"/>
            <a:ext cx="1912766" cy="523220"/>
          </a:xfrm>
          <a:prstGeom prst="rect">
            <a:avLst/>
          </a:prstGeom>
          <a:noFill/>
        </p:spPr>
        <p:txBody>
          <a:bodyPr wrap="square" rtlCol="0">
            <a:spAutoFit/>
          </a:bodyPr>
          <a:lstStyle/>
          <a:p>
            <a:r>
              <a:rPr lang="fr-FR" sz="1400" dirty="0" err="1"/>
              <a:t>Jtextfield</a:t>
            </a:r>
            <a:r>
              <a:rPr lang="fr-FR" sz="1400" dirty="0"/>
              <a:t> donne le nom de l’attraction</a:t>
            </a:r>
          </a:p>
        </p:txBody>
      </p:sp>
      <p:pic>
        <p:nvPicPr>
          <p:cNvPr id="37" name="Image 36">
            <a:extLst>
              <a:ext uri="{FF2B5EF4-FFF2-40B4-BE49-F238E27FC236}">
                <a16:creationId xmlns:a16="http://schemas.microsoft.com/office/drawing/2014/main" id="{CDD7EA47-36EF-4557-BCD2-7D3FE2061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530" y="2104280"/>
            <a:ext cx="4280898" cy="3017065"/>
          </a:xfrm>
          <a:prstGeom prst="rect">
            <a:avLst/>
          </a:prstGeom>
        </p:spPr>
      </p:pic>
      <p:sp>
        <p:nvSpPr>
          <p:cNvPr id="38" name="ZoneTexte 37">
            <a:extLst>
              <a:ext uri="{FF2B5EF4-FFF2-40B4-BE49-F238E27FC236}">
                <a16:creationId xmlns:a16="http://schemas.microsoft.com/office/drawing/2014/main" id="{53642C7B-6009-4D16-AC76-0C473450E70C}"/>
              </a:ext>
            </a:extLst>
          </p:cNvPr>
          <p:cNvSpPr txBox="1"/>
          <p:nvPr/>
        </p:nvSpPr>
        <p:spPr>
          <a:xfrm>
            <a:off x="1174214" y="5353235"/>
            <a:ext cx="2231315" cy="923330"/>
          </a:xfrm>
          <a:prstGeom prst="rect">
            <a:avLst/>
          </a:prstGeom>
          <a:noFill/>
        </p:spPr>
        <p:txBody>
          <a:bodyPr wrap="square" rtlCol="0">
            <a:spAutoFit/>
          </a:bodyPr>
          <a:lstStyle/>
          <a:p>
            <a:r>
              <a:rPr lang="fr-FR" dirty="0" err="1"/>
              <a:t>Jcombobox</a:t>
            </a:r>
            <a:r>
              <a:rPr lang="fr-FR" dirty="0"/>
              <a:t> permet de sélectionner  les différents attractions</a:t>
            </a:r>
          </a:p>
        </p:txBody>
      </p:sp>
      <p:cxnSp>
        <p:nvCxnSpPr>
          <p:cNvPr id="40" name="Connecteur droit avec flèche 39">
            <a:extLst>
              <a:ext uri="{FF2B5EF4-FFF2-40B4-BE49-F238E27FC236}">
                <a16:creationId xmlns:a16="http://schemas.microsoft.com/office/drawing/2014/main" id="{6ECF17CF-079F-442A-9C8C-08C710111BAE}"/>
              </a:ext>
            </a:extLst>
          </p:cNvPr>
          <p:cNvCxnSpPr>
            <a:cxnSpLocks/>
          </p:cNvCxnSpPr>
          <p:nvPr/>
        </p:nvCxnSpPr>
        <p:spPr>
          <a:xfrm>
            <a:off x="3690151" y="1019707"/>
            <a:ext cx="0" cy="13419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2A00C0F6-C3E4-41E0-A388-B6DCDDEBDC36}"/>
              </a:ext>
            </a:extLst>
          </p:cNvPr>
          <p:cNvCxnSpPr>
            <a:cxnSpLocks/>
            <a:stCxn id="18" idx="5"/>
          </p:cNvCxnSpPr>
          <p:nvPr/>
        </p:nvCxnSpPr>
        <p:spPr>
          <a:xfrm flipV="1">
            <a:off x="2370628" y="3259573"/>
            <a:ext cx="1155923" cy="4333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FA675D54-2442-4EB3-8D40-BC61B50CA75C}"/>
              </a:ext>
            </a:extLst>
          </p:cNvPr>
          <p:cNvCxnSpPr>
            <a:cxnSpLocks/>
            <a:stCxn id="12" idx="2"/>
          </p:cNvCxnSpPr>
          <p:nvPr/>
        </p:nvCxnSpPr>
        <p:spPr>
          <a:xfrm flipH="1">
            <a:off x="6450168" y="1789034"/>
            <a:ext cx="1698012" cy="697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51C7177B-1D4B-41B6-BD78-3BDBF4373A64}"/>
              </a:ext>
            </a:extLst>
          </p:cNvPr>
          <p:cNvCxnSpPr>
            <a:cxnSpLocks/>
            <a:stCxn id="11" idx="0"/>
          </p:cNvCxnSpPr>
          <p:nvPr/>
        </p:nvCxnSpPr>
        <p:spPr>
          <a:xfrm flipH="1" flipV="1">
            <a:off x="5521759" y="4572000"/>
            <a:ext cx="694308" cy="861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AB4B3B58-B9C2-4D58-99CC-18BCED2A8CD1}"/>
              </a:ext>
            </a:extLst>
          </p:cNvPr>
          <p:cNvCxnSpPr>
            <a:cxnSpLocks/>
          </p:cNvCxnSpPr>
          <p:nvPr/>
        </p:nvCxnSpPr>
        <p:spPr>
          <a:xfrm flipV="1">
            <a:off x="3178206" y="4927107"/>
            <a:ext cx="558569" cy="5067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501976D4-BBD6-4F1B-885F-4FC158529299}"/>
              </a:ext>
            </a:extLst>
          </p:cNvPr>
          <p:cNvCxnSpPr>
            <a:cxnSpLocks/>
            <a:stCxn id="13" idx="2"/>
          </p:cNvCxnSpPr>
          <p:nvPr/>
        </p:nvCxnSpPr>
        <p:spPr>
          <a:xfrm flipH="1" flipV="1">
            <a:off x="7057748" y="3130942"/>
            <a:ext cx="2859995" cy="46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32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4C4A0-BEFB-0F43-97FC-5FB892062360}"/>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kern="1200">
                <a:solidFill>
                  <a:schemeClr val="tx1"/>
                </a:solidFill>
                <a:latin typeface="+mj-lt"/>
                <a:ea typeface="+mj-ea"/>
                <a:cs typeface="+mj-cs"/>
              </a:rPr>
              <a:t>Versioning Git</a:t>
            </a:r>
          </a:p>
        </p:txBody>
      </p:sp>
      <p:sp>
        <p:nvSpPr>
          <p:cNvPr id="13" name="Rectangle 12">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6">
            <a:extLst>
              <a:ext uri="{FF2B5EF4-FFF2-40B4-BE49-F238E27FC236}">
                <a16:creationId xmlns:a16="http://schemas.microsoft.com/office/drawing/2014/main" id="{B7511254-A05E-4E15-ABEE-9CE803485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24752265-8494-BF4C-A3EA-5B21EA5EB586}"/>
              </a:ext>
            </a:extLst>
          </p:cNvPr>
          <p:cNvPicPr>
            <a:picLocks noChangeAspect="1"/>
          </p:cNvPicPr>
          <p:nvPr/>
        </p:nvPicPr>
        <p:blipFill rotWithShape="1">
          <a:blip r:embed="rId2">
            <a:extLst>
              <a:ext uri="{28A0092B-C50C-407E-A947-70E740481C1C}">
                <a14:useLocalDpi xmlns:a14="http://schemas.microsoft.com/office/drawing/2010/main" val="0"/>
              </a:ext>
            </a:extLst>
          </a:blip>
          <a:srcRect l="1372" t="49534" r="48615" b="-3"/>
          <a:stretch/>
        </p:blipFill>
        <p:spPr>
          <a:xfrm>
            <a:off x="6588896" y="4207013"/>
            <a:ext cx="2676905" cy="1661286"/>
          </a:xfrm>
          <a:prstGeom prst="rect">
            <a:avLst/>
          </a:prstGeom>
        </p:spPr>
      </p:pic>
      <p:pic>
        <p:nvPicPr>
          <p:cNvPr id="6" name="Espace réservé du contenu 5">
            <a:extLst>
              <a:ext uri="{FF2B5EF4-FFF2-40B4-BE49-F238E27FC236}">
                <a16:creationId xmlns:a16="http://schemas.microsoft.com/office/drawing/2014/main" id="{0AB5B692-6FFC-D348-8414-27EB7E1FF70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880" r="1" b="1"/>
          <a:stretch/>
        </p:blipFill>
        <p:spPr>
          <a:xfrm>
            <a:off x="990600" y="2576459"/>
            <a:ext cx="5276732" cy="3291840"/>
          </a:xfrm>
          <a:prstGeom prst="rect">
            <a:avLst/>
          </a:prstGeom>
        </p:spPr>
      </p:pic>
      <p:sp>
        <p:nvSpPr>
          <p:cNvPr id="4" name="Espace réservé du numéro de diapositive 3">
            <a:extLst>
              <a:ext uri="{FF2B5EF4-FFF2-40B4-BE49-F238E27FC236}">
                <a16:creationId xmlns:a16="http://schemas.microsoft.com/office/drawing/2014/main" id="{3DB896C3-333C-5C44-89CE-ECA05D2AC1E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87B3B6-2306-439D-82D7-3E136B2D85D9}"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422187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1F5B7-9F48-42D8-A363-8F1309D258D0}"/>
              </a:ext>
            </a:extLst>
          </p:cNvPr>
          <p:cNvSpPr>
            <a:spLocks noGrp="1"/>
          </p:cNvSpPr>
          <p:nvPr>
            <p:ph type="title"/>
          </p:nvPr>
        </p:nvSpPr>
        <p:spPr/>
        <p:txBody>
          <a:bodyPr/>
          <a:lstStyle/>
          <a:p>
            <a:pPr algn="ctr"/>
            <a:r>
              <a:rPr lang="fr-FR" dirty="0"/>
              <a:t>Bilan </a:t>
            </a:r>
          </a:p>
        </p:txBody>
      </p:sp>
      <p:sp>
        <p:nvSpPr>
          <p:cNvPr id="3" name="Espace réservé du contenu 2">
            <a:extLst>
              <a:ext uri="{FF2B5EF4-FFF2-40B4-BE49-F238E27FC236}">
                <a16:creationId xmlns:a16="http://schemas.microsoft.com/office/drawing/2014/main" id="{76EFA516-39C7-4512-AA94-53EA9040B18D}"/>
              </a:ext>
            </a:extLst>
          </p:cNvPr>
          <p:cNvSpPr>
            <a:spLocks noGrp="1"/>
          </p:cNvSpPr>
          <p:nvPr>
            <p:ph idx="1"/>
          </p:nvPr>
        </p:nvSpPr>
        <p:spPr/>
        <p:txBody>
          <a:bodyPr>
            <a:normAutofit fontScale="92500" lnSpcReduction="10000"/>
          </a:bodyPr>
          <a:lstStyle/>
          <a:p>
            <a:r>
              <a:rPr lang="fr-FR" sz="2000" dirty="0"/>
              <a:t>Corentin: Ce projet m’a permis de mettre en place et d’acquérir de nouvelles compétences notamment concernant la partie swing du programme. Le pattern MVC m’a posé problème au début, j’ai eu du mal à voir comment le mettre en place sur notre projet.</a:t>
            </a:r>
          </a:p>
          <a:p>
            <a:endParaRPr lang="fr-FR" sz="2000" dirty="0"/>
          </a:p>
          <a:p>
            <a:r>
              <a:rPr lang="fr-FR" sz="2000" dirty="0"/>
              <a:t>Quentin : J’ai trouvé ce projet très intéressant dans la mesure où nous étions beaucoup moins guidé et où il fallait prendre les décisions nous-mêmes. Cela m’a permis de prendre mes responsabilités dans le groupe et de m’investir pleinement dans la gestion de celui-ci. Par ailleurs, le projet m’a également permis d’approfondir mes connaissances sur les bases de données, notamment dans les requêtes et la gestion d’image.  </a:t>
            </a:r>
          </a:p>
          <a:p>
            <a:endParaRPr lang="fr-FR" sz="2000" dirty="0"/>
          </a:p>
          <a:p>
            <a:r>
              <a:rPr lang="fr-FR" sz="2000" dirty="0"/>
              <a:t>Au cours de ce projet, nous avons du nous entretenir. En effet ce projet était relativement long et demandait beaucoup de concentration. La difficulté apporté est l'utilisation des bases de données </a:t>
            </a:r>
            <a:r>
              <a:rPr lang="fr-FR" sz="2000" dirty="0" err="1"/>
              <a:t>mySQL</a:t>
            </a:r>
            <a:r>
              <a:rPr lang="fr-FR" sz="2000" dirty="0"/>
              <a:t> dans notre programme java. J'ai adoré travailler avec mon équipe qui a su combler les problèmes auxquelles je n'ai pas pu faire face. J'en conclus que si cela était à refaire, je saurais mieux abordé le sujet grâce aux compétences que j'ai pu acquérir durant ce projet.</a:t>
            </a:r>
          </a:p>
        </p:txBody>
      </p:sp>
      <p:sp>
        <p:nvSpPr>
          <p:cNvPr id="4" name="Espace réservé du numéro de diapositive 3">
            <a:extLst>
              <a:ext uri="{FF2B5EF4-FFF2-40B4-BE49-F238E27FC236}">
                <a16:creationId xmlns:a16="http://schemas.microsoft.com/office/drawing/2014/main" id="{D0FE182F-42CF-42D1-964F-EDA6BD0C4BDF}"/>
              </a:ext>
            </a:extLst>
          </p:cNvPr>
          <p:cNvSpPr>
            <a:spLocks noGrp="1"/>
          </p:cNvSpPr>
          <p:nvPr>
            <p:ph type="sldNum" sz="quarter" idx="12"/>
          </p:nvPr>
        </p:nvSpPr>
        <p:spPr/>
        <p:txBody>
          <a:bodyPr/>
          <a:lstStyle/>
          <a:p>
            <a:fld id="{2987B3B6-2306-439D-82D7-3E136B2D85D9}" type="slidenum">
              <a:rPr lang="fr-FR" smtClean="0"/>
              <a:t>12</a:t>
            </a:fld>
            <a:endParaRPr lang="fr-FR"/>
          </a:p>
        </p:txBody>
      </p:sp>
    </p:spTree>
    <p:extLst>
      <p:ext uri="{BB962C8B-B14F-4D97-AF65-F5344CB8AC3E}">
        <p14:creationId xmlns:p14="http://schemas.microsoft.com/office/powerpoint/2010/main" val="373199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648E4E5-1C5F-4CA0-AA7A-2D2EDF7D4EC3}"/>
              </a:ext>
            </a:extLst>
          </p:cNvPr>
          <p:cNvSpPr>
            <a:spLocks noGrp="1"/>
          </p:cNvSpPr>
          <p:nvPr>
            <p:ph type="title"/>
          </p:nvPr>
        </p:nvSpPr>
        <p:spPr>
          <a:xfrm>
            <a:off x="841248" y="704850"/>
            <a:ext cx="3785616" cy="2978150"/>
          </a:xfrm>
        </p:spPr>
        <p:txBody>
          <a:bodyPr anchor="b">
            <a:normAutofit/>
          </a:bodyPr>
          <a:lstStyle/>
          <a:p>
            <a:r>
              <a:rPr lang="fr-FR" dirty="0"/>
              <a:t>Sources </a:t>
            </a:r>
            <a:endParaRPr lang="fr-FR"/>
          </a:p>
        </p:txBody>
      </p:sp>
      <p:sp>
        <p:nvSpPr>
          <p:cNvPr id="3" name="Espace réservé du contenu 2">
            <a:extLst>
              <a:ext uri="{FF2B5EF4-FFF2-40B4-BE49-F238E27FC236}">
                <a16:creationId xmlns:a16="http://schemas.microsoft.com/office/drawing/2014/main" id="{85FBF600-B9CF-44A9-B414-964D2B66A537}"/>
              </a:ext>
            </a:extLst>
          </p:cNvPr>
          <p:cNvSpPr>
            <a:spLocks noGrp="1"/>
          </p:cNvSpPr>
          <p:nvPr>
            <p:ph idx="1"/>
          </p:nvPr>
        </p:nvSpPr>
        <p:spPr>
          <a:xfrm>
            <a:off x="6356349" y="803275"/>
            <a:ext cx="5314950" cy="5251450"/>
          </a:xfrm>
        </p:spPr>
        <p:txBody>
          <a:bodyPr anchor="ctr">
            <a:normAutofit/>
          </a:bodyPr>
          <a:lstStyle/>
          <a:p>
            <a:r>
              <a:rPr lang="fr-FR" sz="2100" dirty="0">
                <a:solidFill>
                  <a:schemeClr val="bg1"/>
                </a:solidFill>
              </a:rPr>
              <a:t>Cours de </a:t>
            </a:r>
            <a:r>
              <a:rPr lang="fr-FR" sz="2100" dirty="0" err="1">
                <a:solidFill>
                  <a:schemeClr val="bg1"/>
                </a:solidFill>
              </a:rPr>
              <a:t>Poo</a:t>
            </a:r>
            <a:r>
              <a:rPr lang="fr-FR" sz="2100" dirty="0">
                <a:solidFill>
                  <a:schemeClr val="bg1"/>
                </a:solidFill>
              </a:rPr>
              <a:t> Java de Mme </a:t>
            </a:r>
            <a:r>
              <a:rPr lang="fr-FR" sz="2100" dirty="0" err="1">
                <a:solidFill>
                  <a:schemeClr val="bg1"/>
                </a:solidFill>
              </a:rPr>
              <a:t>Paranjape</a:t>
            </a:r>
            <a:endParaRPr lang="fr-FR" sz="2100" dirty="0">
              <a:solidFill>
                <a:schemeClr val="bg1"/>
              </a:solidFill>
            </a:endParaRPr>
          </a:p>
          <a:p>
            <a:r>
              <a:rPr lang="fr-FR" sz="2100" dirty="0">
                <a:solidFill>
                  <a:schemeClr val="bg1"/>
                </a:solidFill>
              </a:rPr>
              <a:t>Les différents contenus mis à disposition sur campus sur la page « Projet </a:t>
            </a:r>
            <a:r>
              <a:rPr lang="fr-FR" sz="2100" dirty="0" err="1">
                <a:solidFill>
                  <a:schemeClr val="bg1"/>
                </a:solidFill>
              </a:rPr>
              <a:t>Poo</a:t>
            </a:r>
            <a:r>
              <a:rPr lang="fr-FR" sz="2100" dirty="0">
                <a:solidFill>
                  <a:schemeClr val="bg1"/>
                </a:solidFill>
              </a:rPr>
              <a:t> Java »</a:t>
            </a:r>
          </a:p>
          <a:p>
            <a:r>
              <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to use </a:t>
            </a:r>
            <a:r>
              <a:rPr lang="en-US" sz="2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JDatePicker</a:t>
            </a:r>
            <a:r>
              <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 display calendar component (</a:t>
            </a:r>
            <a:r>
              <a:rPr lang="en-US" sz="2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codejava.net</a:t>
            </a:r>
            <a:r>
              <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Gestion du </a:t>
            </a:r>
            <a:r>
              <a:rPr lang="en-US" sz="2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Jcalendar</a:t>
            </a:r>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2"/>
              </a:rPr>
              <a:t>https://stackoverrun.com/fr/q/6040638</a:t>
            </a:r>
            <a:endPar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3"/>
              </a:rPr>
              <a:t>https://devellopez.net</a:t>
            </a:r>
            <a:endPar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OpenClassroom</a:t>
            </a:r>
            <a:r>
              <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pour les DB</a:t>
            </a:r>
          </a:p>
          <a:p>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Gestion des images dans les DB : </a:t>
            </a:r>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rPr>
              <a:t>https://sqlpro.developpez.com/</a:t>
            </a:r>
            <a:endPar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fr-FR"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2100" dirty="0">
              <a:solidFill>
                <a:schemeClr val="bg1"/>
              </a:solidFill>
            </a:endParaRPr>
          </a:p>
        </p:txBody>
      </p:sp>
      <p:sp>
        <p:nvSpPr>
          <p:cNvPr id="4" name="Espace réservé du numéro de diapositive 3">
            <a:extLst>
              <a:ext uri="{FF2B5EF4-FFF2-40B4-BE49-F238E27FC236}">
                <a16:creationId xmlns:a16="http://schemas.microsoft.com/office/drawing/2014/main" id="{E2178C91-3D7A-4EA7-986F-0365CDCA8C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987B3B6-2306-439D-82D7-3E136B2D85D9}" type="slidenum">
              <a:rPr lang="fr-FR">
                <a:solidFill>
                  <a:schemeClr val="bg1">
                    <a:alpha val="80000"/>
                  </a:schemeClr>
                </a:solidFill>
              </a:rPr>
              <a:pPr>
                <a:spcAft>
                  <a:spcPts val="600"/>
                </a:spcAft>
              </a:pPr>
              <a:t>13</a:t>
            </a:fld>
            <a:endParaRPr lang="fr-FR">
              <a:solidFill>
                <a:schemeClr val="bg1">
                  <a:alpha val="80000"/>
                </a:schemeClr>
              </a:solidFill>
            </a:endParaRPr>
          </a:p>
        </p:txBody>
      </p:sp>
    </p:spTree>
    <p:extLst>
      <p:ext uri="{BB962C8B-B14F-4D97-AF65-F5344CB8AC3E}">
        <p14:creationId xmlns:p14="http://schemas.microsoft.com/office/powerpoint/2010/main" val="10288128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A14AB51-BA65-4C3E-BF78-BBF020BC6CC8}"/>
              </a:ext>
            </a:extLst>
          </p:cNvPr>
          <p:cNvSpPr>
            <a:spLocks noGrp="1"/>
          </p:cNvSpPr>
          <p:nvPr>
            <p:ph type="title"/>
          </p:nvPr>
        </p:nvSpPr>
        <p:spPr>
          <a:xfrm>
            <a:off x="841248" y="704850"/>
            <a:ext cx="3785616" cy="2978150"/>
          </a:xfrm>
        </p:spPr>
        <p:txBody>
          <a:bodyPr anchor="b">
            <a:normAutofit/>
          </a:bodyPr>
          <a:lstStyle/>
          <a:p>
            <a:r>
              <a:rPr lang="fr-FR"/>
              <a:t>Sommaire</a:t>
            </a:r>
          </a:p>
        </p:txBody>
      </p:sp>
      <p:sp>
        <p:nvSpPr>
          <p:cNvPr id="3" name="Espace réservé du contenu 2">
            <a:extLst>
              <a:ext uri="{FF2B5EF4-FFF2-40B4-BE49-F238E27FC236}">
                <a16:creationId xmlns:a16="http://schemas.microsoft.com/office/drawing/2014/main" id="{363B504D-D795-4C25-9243-CF8C34FDA7DE}"/>
              </a:ext>
            </a:extLst>
          </p:cNvPr>
          <p:cNvSpPr>
            <a:spLocks noGrp="1"/>
          </p:cNvSpPr>
          <p:nvPr>
            <p:ph idx="1"/>
          </p:nvPr>
        </p:nvSpPr>
        <p:spPr>
          <a:xfrm>
            <a:off x="6038850" y="704850"/>
            <a:ext cx="5314950" cy="5251450"/>
          </a:xfrm>
        </p:spPr>
        <p:txBody>
          <a:bodyPr anchor="ctr">
            <a:normAutofit/>
          </a:bodyPr>
          <a:lstStyle/>
          <a:p>
            <a:r>
              <a:rPr lang="fr-FR" sz="2100" dirty="0">
                <a:solidFill>
                  <a:schemeClr val="bg1"/>
                </a:solidFill>
              </a:rPr>
              <a:t>Répartition des tâches </a:t>
            </a:r>
          </a:p>
          <a:p>
            <a:r>
              <a:rPr lang="fr-FR" sz="2100" dirty="0">
                <a:solidFill>
                  <a:schemeClr val="bg1"/>
                </a:solidFill>
              </a:rPr>
              <a:t>Diagramme de classes </a:t>
            </a:r>
          </a:p>
          <a:p>
            <a:r>
              <a:rPr lang="fr-FR" sz="2100" dirty="0">
                <a:solidFill>
                  <a:schemeClr val="bg1"/>
                </a:solidFill>
              </a:rPr>
              <a:t>Storyboard </a:t>
            </a:r>
          </a:p>
          <a:p>
            <a:r>
              <a:rPr lang="fr-FR" sz="2100" dirty="0">
                <a:solidFill>
                  <a:schemeClr val="bg1"/>
                </a:solidFill>
              </a:rPr>
              <a:t>Wireframe</a:t>
            </a:r>
          </a:p>
          <a:p>
            <a:r>
              <a:rPr lang="fr-FR" sz="2100" dirty="0">
                <a:solidFill>
                  <a:schemeClr val="bg1"/>
                </a:solidFill>
              </a:rPr>
              <a:t>Bilans</a:t>
            </a:r>
          </a:p>
        </p:txBody>
      </p:sp>
      <p:sp>
        <p:nvSpPr>
          <p:cNvPr id="4" name="Espace réservé du numéro de diapositive 3">
            <a:extLst>
              <a:ext uri="{FF2B5EF4-FFF2-40B4-BE49-F238E27FC236}">
                <a16:creationId xmlns:a16="http://schemas.microsoft.com/office/drawing/2014/main" id="{4C52A09D-EB0F-4A5B-835A-63F9B13E81C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987B3B6-2306-439D-82D7-3E136B2D85D9}" type="slidenum">
              <a:rPr lang="fr-FR">
                <a:solidFill>
                  <a:schemeClr val="bg1">
                    <a:alpha val="80000"/>
                  </a:schemeClr>
                </a:solidFill>
              </a:rPr>
              <a:pPr>
                <a:spcAft>
                  <a:spcPts val="600"/>
                </a:spcAft>
              </a:pPr>
              <a:t>2</a:t>
            </a:fld>
            <a:endParaRPr lang="fr-FR">
              <a:solidFill>
                <a:schemeClr val="bg1">
                  <a:alpha val="80000"/>
                </a:schemeClr>
              </a:solidFill>
            </a:endParaRPr>
          </a:p>
        </p:txBody>
      </p:sp>
    </p:spTree>
    <p:extLst>
      <p:ext uri="{BB962C8B-B14F-4D97-AF65-F5344CB8AC3E}">
        <p14:creationId xmlns:p14="http://schemas.microsoft.com/office/powerpoint/2010/main" val="1476936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8640C-E806-4303-8057-9270DEE9CDD8}"/>
              </a:ext>
            </a:extLst>
          </p:cNvPr>
          <p:cNvSpPr>
            <a:spLocks noGrp="1"/>
          </p:cNvSpPr>
          <p:nvPr>
            <p:ph type="title"/>
          </p:nvPr>
        </p:nvSpPr>
        <p:spPr>
          <a:xfrm>
            <a:off x="838200" y="83175"/>
            <a:ext cx="9780548" cy="736202"/>
          </a:xfrm>
        </p:spPr>
        <p:txBody>
          <a:bodyPr/>
          <a:lstStyle/>
          <a:p>
            <a:pPr algn="ctr"/>
            <a:r>
              <a:rPr lang="fr-FR" dirty="0"/>
              <a:t>Répartition des taches </a:t>
            </a:r>
          </a:p>
        </p:txBody>
      </p:sp>
      <p:sp>
        <p:nvSpPr>
          <p:cNvPr id="5" name="Espace réservé du numéro de diapositive 4">
            <a:extLst>
              <a:ext uri="{FF2B5EF4-FFF2-40B4-BE49-F238E27FC236}">
                <a16:creationId xmlns:a16="http://schemas.microsoft.com/office/drawing/2014/main" id="{FA571070-11C3-4848-B336-759B9B0667A4}"/>
              </a:ext>
            </a:extLst>
          </p:cNvPr>
          <p:cNvSpPr>
            <a:spLocks noGrp="1"/>
          </p:cNvSpPr>
          <p:nvPr>
            <p:ph type="sldNum" sz="quarter" idx="12"/>
          </p:nvPr>
        </p:nvSpPr>
        <p:spPr/>
        <p:txBody>
          <a:bodyPr/>
          <a:lstStyle/>
          <a:p>
            <a:fld id="{2987B3B6-2306-439D-82D7-3E136B2D85D9}" type="slidenum">
              <a:rPr lang="fr-FR" smtClean="0"/>
              <a:t>3</a:t>
            </a:fld>
            <a:endParaRPr lang="fr-FR"/>
          </a:p>
        </p:txBody>
      </p:sp>
      <p:graphicFrame>
        <p:nvGraphicFramePr>
          <p:cNvPr id="8" name="Tableau 8">
            <a:extLst>
              <a:ext uri="{FF2B5EF4-FFF2-40B4-BE49-F238E27FC236}">
                <a16:creationId xmlns:a16="http://schemas.microsoft.com/office/drawing/2014/main" id="{913D266C-8923-4352-9311-F2F534975211}"/>
              </a:ext>
            </a:extLst>
          </p:cNvPr>
          <p:cNvGraphicFramePr>
            <a:graphicFrameLocks noGrp="1"/>
          </p:cNvGraphicFramePr>
          <p:nvPr>
            <p:ph idx="1"/>
            <p:extLst>
              <p:ext uri="{D42A27DB-BD31-4B8C-83A1-F6EECF244321}">
                <p14:modId xmlns:p14="http://schemas.microsoft.com/office/powerpoint/2010/main" val="2968932586"/>
              </p:ext>
            </p:extLst>
          </p:nvPr>
        </p:nvGraphicFramePr>
        <p:xfrm>
          <a:off x="1573252" y="892689"/>
          <a:ext cx="9045496" cy="5189186"/>
        </p:xfrm>
        <a:graphic>
          <a:graphicData uri="http://schemas.openxmlformats.org/drawingml/2006/table">
            <a:tbl>
              <a:tblPr firstRow="1" bandRow="1">
                <a:tableStyleId>{073A0DAA-6AF3-43AB-8588-CEC1D06C72B9}</a:tableStyleId>
              </a:tblPr>
              <a:tblGrid>
                <a:gridCol w="3411343">
                  <a:extLst>
                    <a:ext uri="{9D8B030D-6E8A-4147-A177-3AD203B41FA5}">
                      <a16:colId xmlns:a16="http://schemas.microsoft.com/office/drawing/2014/main" val="4052854810"/>
                    </a:ext>
                  </a:extLst>
                </a:gridCol>
                <a:gridCol w="1951464">
                  <a:extLst>
                    <a:ext uri="{9D8B030D-6E8A-4147-A177-3AD203B41FA5}">
                      <a16:colId xmlns:a16="http://schemas.microsoft.com/office/drawing/2014/main" val="3152201267"/>
                    </a:ext>
                  </a:extLst>
                </a:gridCol>
                <a:gridCol w="1839951">
                  <a:extLst>
                    <a:ext uri="{9D8B030D-6E8A-4147-A177-3AD203B41FA5}">
                      <a16:colId xmlns:a16="http://schemas.microsoft.com/office/drawing/2014/main" val="3613022266"/>
                    </a:ext>
                  </a:extLst>
                </a:gridCol>
                <a:gridCol w="1842738">
                  <a:extLst>
                    <a:ext uri="{9D8B030D-6E8A-4147-A177-3AD203B41FA5}">
                      <a16:colId xmlns:a16="http://schemas.microsoft.com/office/drawing/2014/main" val="2087025820"/>
                    </a:ext>
                  </a:extLst>
                </a:gridCol>
              </a:tblGrid>
              <a:tr h="434306">
                <a:tc>
                  <a:txBody>
                    <a:bodyPr/>
                    <a:lstStyle/>
                    <a:p>
                      <a:pPr algn="ctr"/>
                      <a:r>
                        <a:rPr lang="fr-FR" dirty="0"/>
                        <a:t>Tâches</a:t>
                      </a:r>
                    </a:p>
                  </a:txBody>
                  <a:tcPr/>
                </a:tc>
                <a:tc>
                  <a:txBody>
                    <a:bodyPr/>
                    <a:lstStyle/>
                    <a:p>
                      <a:pPr algn="ctr"/>
                      <a:r>
                        <a:rPr lang="fr-FR" dirty="0"/>
                        <a:t>Quentin</a:t>
                      </a:r>
                    </a:p>
                  </a:txBody>
                  <a:tcPr/>
                </a:tc>
                <a:tc>
                  <a:txBody>
                    <a:bodyPr/>
                    <a:lstStyle/>
                    <a:p>
                      <a:pPr algn="ctr"/>
                      <a:r>
                        <a:rPr lang="fr-FR" dirty="0"/>
                        <a:t>Corentin</a:t>
                      </a:r>
                    </a:p>
                  </a:txBody>
                  <a:tcPr/>
                </a:tc>
                <a:tc>
                  <a:txBody>
                    <a:bodyPr/>
                    <a:lstStyle/>
                    <a:p>
                      <a:pPr algn="ctr"/>
                      <a:r>
                        <a:rPr lang="fr-FR" dirty="0"/>
                        <a:t>Nicolas</a:t>
                      </a:r>
                    </a:p>
                  </a:txBody>
                  <a:tcPr/>
                </a:tc>
                <a:extLst>
                  <a:ext uri="{0D108BD9-81ED-4DB2-BD59-A6C34878D82A}">
                    <a16:rowId xmlns:a16="http://schemas.microsoft.com/office/drawing/2014/main" val="748877767"/>
                  </a:ext>
                </a:extLst>
              </a:tr>
              <a:tr h="271570">
                <a:tc>
                  <a:txBody>
                    <a:bodyPr/>
                    <a:lstStyle/>
                    <a:p>
                      <a:r>
                        <a:rPr lang="fr-FR" dirty="0"/>
                        <a:t>Diagramme de classe</a:t>
                      </a:r>
                    </a:p>
                  </a:txBody>
                  <a:tcPr/>
                </a:tc>
                <a:tc>
                  <a:txBody>
                    <a:bodyPr/>
                    <a:lstStyle/>
                    <a:p>
                      <a:endParaRPr lang="fr-FR" dirty="0"/>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001545541"/>
                  </a:ext>
                </a:extLst>
              </a:tr>
              <a:tr h="362350">
                <a:tc>
                  <a:txBody>
                    <a:bodyPr/>
                    <a:lstStyle/>
                    <a:p>
                      <a:r>
                        <a:rPr lang="fr-FR" dirty="0"/>
                        <a:t>Création des classes et mise en place du pattern MVC</a:t>
                      </a:r>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284177853"/>
                  </a:ext>
                </a:extLst>
              </a:tr>
              <a:tr h="517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Création et gestion des bases de données </a:t>
                      </a:r>
                    </a:p>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2735772901"/>
                  </a:ext>
                </a:extLst>
              </a:tr>
              <a:tr h="207057">
                <a:tc>
                  <a:txBody>
                    <a:bodyPr/>
                    <a:lstStyle/>
                    <a:p>
                      <a:r>
                        <a:rPr lang="fr-FR" dirty="0"/>
                        <a:t>Création et gestion du JCalendar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176176022"/>
                  </a:ext>
                </a:extLst>
              </a:tr>
              <a:tr h="207057">
                <a:tc>
                  <a:txBody>
                    <a:bodyPr/>
                    <a:lstStyle/>
                    <a:p>
                      <a:r>
                        <a:rPr lang="fr-FR" dirty="0"/>
                        <a:t>Design des Frames</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621187745"/>
                  </a:ext>
                </a:extLst>
              </a:tr>
              <a:tr h="207057">
                <a:tc>
                  <a:txBody>
                    <a:bodyPr/>
                    <a:lstStyle/>
                    <a:p>
                      <a:r>
                        <a:rPr lang="fr-FR" dirty="0"/>
                        <a:t>Gestion des Exceptions</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031561229"/>
                  </a:ext>
                </a:extLst>
              </a:tr>
              <a:tr h="362350">
                <a:tc>
                  <a:txBody>
                    <a:bodyPr/>
                    <a:lstStyle/>
                    <a:p>
                      <a:r>
                        <a:rPr lang="fr-FR" dirty="0"/>
                        <a:t>Mise à jour automatique des JTables avec les DB</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455365703"/>
                  </a:ext>
                </a:extLst>
              </a:tr>
              <a:tr h="207057">
                <a:tc>
                  <a:txBody>
                    <a:bodyPr/>
                    <a:lstStyle/>
                    <a:p>
                      <a:r>
                        <a:rPr lang="fr-FR" dirty="0"/>
                        <a:t>Gestion des images dans les DB</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75403438"/>
                  </a:ext>
                </a:extLst>
              </a:tr>
              <a:tr h="207057">
                <a:tc>
                  <a:txBody>
                    <a:bodyPr/>
                    <a:lstStyle/>
                    <a:p>
                      <a:r>
                        <a:rPr lang="fr-FR" dirty="0"/>
                        <a:t>Gestion de la librairie JFreeChart</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73670041"/>
                  </a:ext>
                </a:extLst>
              </a:tr>
              <a:tr h="207057">
                <a:tc>
                  <a:txBody>
                    <a:bodyPr/>
                    <a:lstStyle/>
                    <a:p>
                      <a:r>
                        <a:rPr lang="fr-FR" dirty="0"/>
                        <a:t>Story-board / Wireframe</a:t>
                      </a:r>
                    </a:p>
                  </a:txBody>
                  <a:tcPr/>
                </a:tc>
                <a:tc>
                  <a:txBody>
                    <a:bodyPr/>
                    <a:lstStyle/>
                    <a:p>
                      <a:endParaRPr lang="fr-F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10606303"/>
                  </a:ext>
                </a:extLst>
              </a:tr>
            </a:tbl>
          </a:graphicData>
        </a:graphic>
      </p:graphicFrame>
      <p:pic>
        <p:nvPicPr>
          <p:cNvPr id="1026" name="Picture 2" descr="✔️ Coche Emoji">
            <a:extLst>
              <a:ext uri="{FF2B5EF4-FFF2-40B4-BE49-F238E27FC236}">
                <a16:creationId xmlns:a16="http://schemas.microsoft.com/office/drawing/2014/main" id="{129372C8-1811-7142-9EB7-7995E2724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254" y="1351375"/>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 Coche Emoji">
            <a:extLst>
              <a:ext uri="{FF2B5EF4-FFF2-40B4-BE49-F238E27FC236}">
                <a16:creationId xmlns:a16="http://schemas.microsoft.com/office/drawing/2014/main" id="{4847EE8E-7F8E-054E-A201-E63DC0FE6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883" y="1358409"/>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 Coche Emoji">
            <a:extLst>
              <a:ext uri="{FF2B5EF4-FFF2-40B4-BE49-F238E27FC236}">
                <a16:creationId xmlns:a16="http://schemas.microsoft.com/office/drawing/2014/main" id="{50076DE9-1E30-6A42-A4AC-50166408C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7820" y="1351375"/>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 Coche Emoji">
            <a:extLst>
              <a:ext uri="{FF2B5EF4-FFF2-40B4-BE49-F238E27FC236}">
                <a16:creationId xmlns:a16="http://schemas.microsoft.com/office/drawing/2014/main" id="{F11A4FF0-9DBC-AD4C-AE7C-97A2487C5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56" y="1875101"/>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 Coche Emoji">
            <a:extLst>
              <a:ext uri="{FF2B5EF4-FFF2-40B4-BE49-F238E27FC236}">
                <a16:creationId xmlns:a16="http://schemas.microsoft.com/office/drawing/2014/main" id="{43799C2A-32B1-F34B-B12C-1C2327E96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883" y="1848420"/>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 Coche Emoji">
            <a:extLst>
              <a:ext uri="{FF2B5EF4-FFF2-40B4-BE49-F238E27FC236}">
                <a16:creationId xmlns:a16="http://schemas.microsoft.com/office/drawing/2014/main" id="{0522C1AD-95CE-3E47-8264-7AB04212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610" y="1875101"/>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 Coche Emoji">
            <a:extLst>
              <a:ext uri="{FF2B5EF4-FFF2-40B4-BE49-F238E27FC236}">
                <a16:creationId xmlns:a16="http://schemas.microsoft.com/office/drawing/2014/main" id="{F9877D82-C4D3-5049-8D6D-FB727F1AB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56" y="2672336"/>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 Coche Emoji">
            <a:extLst>
              <a:ext uri="{FF2B5EF4-FFF2-40B4-BE49-F238E27FC236}">
                <a16:creationId xmlns:a16="http://schemas.microsoft.com/office/drawing/2014/main" id="{72E002AD-CF49-B04E-A36C-AD04946D9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56" y="3279078"/>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 Coche Emoji">
            <a:extLst>
              <a:ext uri="{FF2B5EF4-FFF2-40B4-BE49-F238E27FC236}">
                <a16:creationId xmlns:a16="http://schemas.microsoft.com/office/drawing/2014/main" id="{5BDEB4DF-4A50-FF48-9F9C-99E05DE5A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634" y="3652234"/>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 Coche Emoji">
            <a:extLst>
              <a:ext uri="{FF2B5EF4-FFF2-40B4-BE49-F238E27FC236}">
                <a16:creationId xmlns:a16="http://schemas.microsoft.com/office/drawing/2014/main" id="{80E3BA99-14C9-334F-8FF2-5DC0D8DC4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078" y="3632345"/>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 Coche Emoji">
            <a:extLst>
              <a:ext uri="{FF2B5EF4-FFF2-40B4-BE49-F238E27FC236}">
                <a16:creationId xmlns:a16="http://schemas.microsoft.com/office/drawing/2014/main" id="{5B549FD7-B56E-5C48-A03B-B089485AD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128" y="3647690"/>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 Coche Emoji">
            <a:extLst>
              <a:ext uri="{FF2B5EF4-FFF2-40B4-BE49-F238E27FC236}">
                <a16:creationId xmlns:a16="http://schemas.microsoft.com/office/drawing/2014/main" id="{E561D873-7FE8-E849-A126-86BAB8477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40" y="3999808"/>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 Coche Emoji">
            <a:extLst>
              <a:ext uri="{FF2B5EF4-FFF2-40B4-BE49-F238E27FC236}">
                <a16:creationId xmlns:a16="http://schemas.microsoft.com/office/drawing/2014/main" id="{F95829D3-9EDC-C541-8D43-10E72FE63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634" y="4534252"/>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 Coche Emoji">
            <a:extLst>
              <a:ext uri="{FF2B5EF4-FFF2-40B4-BE49-F238E27FC236}">
                <a16:creationId xmlns:a16="http://schemas.microsoft.com/office/drawing/2014/main" id="{5DD3E2C6-4B16-6B45-9447-489F993E9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56" y="5048774"/>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 Coche Emoji">
            <a:extLst>
              <a:ext uri="{FF2B5EF4-FFF2-40B4-BE49-F238E27FC236}">
                <a16:creationId xmlns:a16="http://schemas.microsoft.com/office/drawing/2014/main" id="{BF3CC902-E337-B844-A5EF-3605A7AF9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610" y="5356703"/>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 Coche Emoji">
            <a:extLst>
              <a:ext uri="{FF2B5EF4-FFF2-40B4-BE49-F238E27FC236}">
                <a16:creationId xmlns:a16="http://schemas.microsoft.com/office/drawing/2014/main" id="{A3BFCFBB-484C-1142-9FFB-EE78E044D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610" y="4538801"/>
            <a:ext cx="299844" cy="2998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 Coche Emoji">
            <a:extLst>
              <a:ext uri="{FF2B5EF4-FFF2-40B4-BE49-F238E27FC236}">
                <a16:creationId xmlns:a16="http://schemas.microsoft.com/office/drawing/2014/main" id="{E4B99279-4D0C-EF44-83CD-3E9E56AB8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883" y="5750841"/>
            <a:ext cx="299844" cy="29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9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A3053-A53D-4F3A-B2C3-89AFC492EE43}"/>
              </a:ext>
            </a:extLst>
          </p:cNvPr>
          <p:cNvSpPr>
            <a:spLocks noGrp="1"/>
          </p:cNvSpPr>
          <p:nvPr>
            <p:ph type="title"/>
          </p:nvPr>
        </p:nvSpPr>
        <p:spPr/>
        <p:txBody>
          <a:bodyPr/>
          <a:lstStyle/>
          <a:p>
            <a:r>
              <a:rPr lang="fr-FR" dirty="0"/>
              <a:t>Diagramme de classes </a:t>
            </a:r>
          </a:p>
        </p:txBody>
      </p:sp>
      <p:sp>
        <p:nvSpPr>
          <p:cNvPr id="4" name="Espace réservé du numéro de diapositive 3">
            <a:extLst>
              <a:ext uri="{FF2B5EF4-FFF2-40B4-BE49-F238E27FC236}">
                <a16:creationId xmlns:a16="http://schemas.microsoft.com/office/drawing/2014/main" id="{8EA6C82E-6E32-4F30-BA56-DA2B65E19ED8}"/>
              </a:ext>
            </a:extLst>
          </p:cNvPr>
          <p:cNvSpPr>
            <a:spLocks noGrp="1"/>
          </p:cNvSpPr>
          <p:nvPr>
            <p:ph type="sldNum" sz="quarter" idx="12"/>
          </p:nvPr>
        </p:nvSpPr>
        <p:spPr/>
        <p:txBody>
          <a:bodyPr/>
          <a:lstStyle/>
          <a:p>
            <a:fld id="{2987B3B6-2306-439D-82D7-3E136B2D85D9}" type="slidenum">
              <a:rPr lang="fr-FR" smtClean="0"/>
              <a:t>4</a:t>
            </a:fld>
            <a:endParaRPr lang="fr-FR"/>
          </a:p>
        </p:txBody>
      </p:sp>
      <p:pic>
        <p:nvPicPr>
          <p:cNvPr id="10" name="Espace réservé du contenu 9">
            <a:extLst>
              <a:ext uri="{FF2B5EF4-FFF2-40B4-BE49-F238E27FC236}">
                <a16:creationId xmlns:a16="http://schemas.microsoft.com/office/drawing/2014/main" id="{282155E9-6775-4ED3-9E18-FA7E0FEF1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99" y="1690688"/>
            <a:ext cx="5559525" cy="4177740"/>
          </a:xfrm>
        </p:spPr>
      </p:pic>
      <p:sp>
        <p:nvSpPr>
          <p:cNvPr id="11" name="ZoneTexte 10">
            <a:extLst>
              <a:ext uri="{FF2B5EF4-FFF2-40B4-BE49-F238E27FC236}">
                <a16:creationId xmlns:a16="http://schemas.microsoft.com/office/drawing/2014/main" id="{2DA382A0-B9C1-4AE7-9DEF-CB4E499E790A}"/>
              </a:ext>
            </a:extLst>
          </p:cNvPr>
          <p:cNvSpPr txBox="1"/>
          <p:nvPr/>
        </p:nvSpPr>
        <p:spPr>
          <a:xfrm>
            <a:off x="1949549" y="1809751"/>
            <a:ext cx="4191000" cy="369332"/>
          </a:xfrm>
          <a:prstGeom prst="rect">
            <a:avLst/>
          </a:prstGeom>
          <a:noFill/>
        </p:spPr>
        <p:txBody>
          <a:bodyPr wrap="square" rtlCol="0">
            <a:spAutoFit/>
          </a:bodyPr>
          <a:lstStyle/>
          <a:p>
            <a:r>
              <a:rPr lang="fr-FR" dirty="0"/>
              <a:t>Diagramme complet </a:t>
            </a:r>
          </a:p>
        </p:txBody>
      </p:sp>
      <p:pic>
        <p:nvPicPr>
          <p:cNvPr id="13" name="Image 12">
            <a:extLst>
              <a:ext uri="{FF2B5EF4-FFF2-40B4-BE49-F238E27FC236}">
                <a16:creationId xmlns:a16="http://schemas.microsoft.com/office/drawing/2014/main" id="{249B5753-0B9D-4C81-8200-1F74A2C7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607" y="287867"/>
            <a:ext cx="4834793" cy="6251045"/>
          </a:xfrm>
          <a:prstGeom prst="rect">
            <a:avLst/>
          </a:prstGeom>
        </p:spPr>
      </p:pic>
      <p:sp>
        <p:nvSpPr>
          <p:cNvPr id="14" name="Triangle isocèle 13">
            <a:extLst>
              <a:ext uri="{FF2B5EF4-FFF2-40B4-BE49-F238E27FC236}">
                <a16:creationId xmlns:a16="http://schemas.microsoft.com/office/drawing/2014/main" id="{455332E5-BFBE-40EE-98D2-FA873D4802BB}"/>
              </a:ext>
            </a:extLst>
          </p:cNvPr>
          <p:cNvSpPr/>
          <p:nvPr/>
        </p:nvSpPr>
        <p:spPr>
          <a:xfrm>
            <a:off x="10182225" y="1209675"/>
            <a:ext cx="228600" cy="1238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8A999D51-49D1-4B4A-B117-C97747846E3F}"/>
              </a:ext>
            </a:extLst>
          </p:cNvPr>
          <p:cNvCxnSpPr>
            <a:stCxn id="14" idx="3"/>
          </p:cNvCxnSpPr>
          <p:nvPr/>
        </p:nvCxnSpPr>
        <p:spPr>
          <a:xfrm>
            <a:off x="10296525" y="1333500"/>
            <a:ext cx="0" cy="220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8B5D45D8-28DF-433A-ACA5-514F2B22C000}"/>
              </a:ext>
            </a:extLst>
          </p:cNvPr>
          <p:cNvCxnSpPr>
            <a:cxnSpLocks/>
          </p:cNvCxnSpPr>
          <p:nvPr/>
        </p:nvCxnSpPr>
        <p:spPr>
          <a:xfrm>
            <a:off x="9774315" y="1443546"/>
            <a:ext cx="522210" cy="11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DA2E9216-979C-41E0-A0FF-BA4C508EBFC8}"/>
              </a:ext>
            </a:extLst>
          </p:cNvPr>
          <p:cNvCxnSpPr/>
          <p:nvPr/>
        </p:nvCxnSpPr>
        <p:spPr>
          <a:xfrm flipV="1">
            <a:off x="9774315" y="541538"/>
            <a:ext cx="0" cy="90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F49546CF-52B1-4DC8-A234-7E1E231738E8}"/>
              </a:ext>
            </a:extLst>
          </p:cNvPr>
          <p:cNvCxnSpPr/>
          <p:nvPr/>
        </p:nvCxnSpPr>
        <p:spPr>
          <a:xfrm flipH="1">
            <a:off x="8265111" y="541538"/>
            <a:ext cx="1509204" cy="0"/>
          </a:xfrm>
          <a:prstGeom prst="line">
            <a:avLst/>
          </a:prstGeom>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058F6F00-CBAE-4EE7-91A9-EA0C1D1C6362}"/>
              </a:ext>
            </a:extLst>
          </p:cNvPr>
          <p:cNvCxnSpPr>
            <a:cxnSpLocks/>
          </p:cNvCxnSpPr>
          <p:nvPr/>
        </p:nvCxnSpPr>
        <p:spPr>
          <a:xfrm flipV="1">
            <a:off x="8265111" y="541537"/>
            <a:ext cx="0" cy="284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50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3DBD-EFBB-45C6-9B04-47775F867234}"/>
              </a:ext>
            </a:extLst>
          </p:cNvPr>
          <p:cNvSpPr>
            <a:spLocks noGrp="1"/>
          </p:cNvSpPr>
          <p:nvPr>
            <p:ph type="title"/>
          </p:nvPr>
        </p:nvSpPr>
        <p:spPr/>
        <p:txBody>
          <a:bodyPr/>
          <a:lstStyle/>
          <a:p>
            <a:r>
              <a:rPr lang="fr-FR" dirty="0"/>
              <a:t>Diagramme de classes</a:t>
            </a:r>
          </a:p>
        </p:txBody>
      </p:sp>
      <p:pic>
        <p:nvPicPr>
          <p:cNvPr id="6" name="Espace réservé du contenu 5">
            <a:extLst>
              <a:ext uri="{FF2B5EF4-FFF2-40B4-BE49-F238E27FC236}">
                <a16:creationId xmlns:a16="http://schemas.microsoft.com/office/drawing/2014/main" id="{8A74C313-786C-4525-95D7-70CAB4D14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408" y="2219325"/>
            <a:ext cx="5438617" cy="4057650"/>
          </a:xfrm>
        </p:spPr>
      </p:pic>
      <p:sp>
        <p:nvSpPr>
          <p:cNvPr id="4" name="Espace réservé du numéro de diapositive 3">
            <a:extLst>
              <a:ext uri="{FF2B5EF4-FFF2-40B4-BE49-F238E27FC236}">
                <a16:creationId xmlns:a16="http://schemas.microsoft.com/office/drawing/2014/main" id="{AE124BB3-A982-4ADE-8F47-2FC49B8F8D24}"/>
              </a:ext>
            </a:extLst>
          </p:cNvPr>
          <p:cNvSpPr>
            <a:spLocks noGrp="1"/>
          </p:cNvSpPr>
          <p:nvPr>
            <p:ph type="sldNum" sz="quarter" idx="12"/>
          </p:nvPr>
        </p:nvSpPr>
        <p:spPr/>
        <p:txBody>
          <a:bodyPr/>
          <a:lstStyle/>
          <a:p>
            <a:fld id="{2987B3B6-2306-439D-82D7-3E136B2D85D9}" type="slidenum">
              <a:rPr lang="fr-FR" smtClean="0"/>
              <a:t>5</a:t>
            </a:fld>
            <a:endParaRPr lang="fr-FR"/>
          </a:p>
        </p:txBody>
      </p:sp>
      <p:sp>
        <p:nvSpPr>
          <p:cNvPr id="7" name="ZoneTexte 6">
            <a:extLst>
              <a:ext uri="{FF2B5EF4-FFF2-40B4-BE49-F238E27FC236}">
                <a16:creationId xmlns:a16="http://schemas.microsoft.com/office/drawing/2014/main" id="{E8DE95D9-856C-4C09-921B-A1AED43E6345}"/>
              </a:ext>
            </a:extLst>
          </p:cNvPr>
          <p:cNvSpPr txBox="1"/>
          <p:nvPr/>
        </p:nvSpPr>
        <p:spPr>
          <a:xfrm>
            <a:off x="1800225" y="1800225"/>
            <a:ext cx="2247900" cy="369332"/>
          </a:xfrm>
          <a:prstGeom prst="rect">
            <a:avLst/>
          </a:prstGeom>
          <a:noFill/>
        </p:spPr>
        <p:txBody>
          <a:bodyPr wrap="square" rtlCol="0">
            <a:spAutoFit/>
          </a:bodyPr>
          <a:lstStyle/>
          <a:p>
            <a:r>
              <a:rPr lang="fr-FR" dirty="0"/>
              <a:t>Diagramme Model</a:t>
            </a:r>
          </a:p>
        </p:txBody>
      </p:sp>
      <p:pic>
        <p:nvPicPr>
          <p:cNvPr id="9" name="Image 8" descr="Une image contenant texte, reçu&#10;&#10;Description générée automatiquement">
            <a:extLst>
              <a:ext uri="{FF2B5EF4-FFF2-40B4-BE49-F238E27FC236}">
                <a16:creationId xmlns:a16="http://schemas.microsoft.com/office/drawing/2014/main" id="{B96B3B4F-F285-4D1E-A954-B5712039E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750" y="2084387"/>
            <a:ext cx="5238750" cy="3962930"/>
          </a:xfrm>
          <a:prstGeom prst="rect">
            <a:avLst/>
          </a:prstGeom>
        </p:spPr>
      </p:pic>
      <p:sp>
        <p:nvSpPr>
          <p:cNvPr id="10" name="ZoneTexte 9">
            <a:extLst>
              <a:ext uri="{FF2B5EF4-FFF2-40B4-BE49-F238E27FC236}">
                <a16:creationId xmlns:a16="http://schemas.microsoft.com/office/drawing/2014/main" id="{37B08A51-BA2C-4617-A2C1-1C96D2EB32E2}"/>
              </a:ext>
            </a:extLst>
          </p:cNvPr>
          <p:cNvSpPr txBox="1"/>
          <p:nvPr/>
        </p:nvSpPr>
        <p:spPr>
          <a:xfrm>
            <a:off x="8782050" y="1518708"/>
            <a:ext cx="2781300" cy="369332"/>
          </a:xfrm>
          <a:prstGeom prst="rect">
            <a:avLst/>
          </a:prstGeom>
          <a:noFill/>
        </p:spPr>
        <p:txBody>
          <a:bodyPr wrap="square" rtlCol="0">
            <a:spAutoFit/>
          </a:bodyPr>
          <a:lstStyle/>
          <a:p>
            <a:r>
              <a:rPr lang="fr-FR" dirty="0"/>
              <a:t>Diagramme </a:t>
            </a:r>
            <a:r>
              <a:rPr lang="fr-FR" dirty="0" err="1"/>
              <a:t>view</a:t>
            </a:r>
            <a:endParaRPr lang="fr-FR" dirty="0"/>
          </a:p>
        </p:txBody>
      </p:sp>
    </p:spTree>
    <p:extLst>
      <p:ext uri="{BB962C8B-B14F-4D97-AF65-F5344CB8AC3E}">
        <p14:creationId xmlns:p14="http://schemas.microsoft.com/office/powerpoint/2010/main" val="73836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B3CB02-EC9A-4CDB-BF89-EFE92CDEC29A}"/>
              </a:ext>
            </a:extLst>
          </p:cNvPr>
          <p:cNvSpPr>
            <a:spLocks noGrp="1"/>
          </p:cNvSpPr>
          <p:nvPr>
            <p:ph type="title"/>
          </p:nvPr>
        </p:nvSpPr>
        <p:spPr/>
        <p:txBody>
          <a:bodyPr/>
          <a:lstStyle/>
          <a:p>
            <a:pPr algn="ctr"/>
            <a:r>
              <a:rPr lang="fr-FR" dirty="0"/>
              <a:t>Storyboard</a:t>
            </a:r>
          </a:p>
        </p:txBody>
      </p:sp>
      <p:sp>
        <p:nvSpPr>
          <p:cNvPr id="6" name="Flèche : droite 5">
            <a:extLst>
              <a:ext uri="{FF2B5EF4-FFF2-40B4-BE49-F238E27FC236}">
                <a16:creationId xmlns:a16="http://schemas.microsoft.com/office/drawing/2014/main" id="{F54DEF7F-0FF0-4264-A9C8-8D57338CA35F}"/>
              </a:ext>
            </a:extLst>
          </p:cNvPr>
          <p:cNvSpPr/>
          <p:nvPr/>
        </p:nvSpPr>
        <p:spPr>
          <a:xfrm>
            <a:off x="3284737" y="2182576"/>
            <a:ext cx="1127465" cy="560624"/>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E2FAF93F-6794-45D1-82E3-6BA7532EE1B0}"/>
              </a:ext>
            </a:extLst>
          </p:cNvPr>
          <p:cNvSpPr txBox="1"/>
          <p:nvPr/>
        </p:nvSpPr>
        <p:spPr>
          <a:xfrm>
            <a:off x="3163359" y="1352562"/>
            <a:ext cx="1473693" cy="923330"/>
          </a:xfrm>
          <a:prstGeom prst="rect">
            <a:avLst/>
          </a:prstGeom>
          <a:noFill/>
        </p:spPr>
        <p:txBody>
          <a:bodyPr wrap="square" rtlCol="0">
            <a:spAutoFit/>
          </a:bodyPr>
          <a:lstStyle/>
          <a:p>
            <a:r>
              <a:rPr lang="fr-FR" dirty="0"/>
              <a:t>Login (</a:t>
            </a:r>
            <a:r>
              <a:rPr lang="fr-FR" dirty="0" err="1"/>
              <a:t>member</a:t>
            </a:r>
            <a:r>
              <a:rPr lang="fr-FR" dirty="0"/>
              <a:t> </a:t>
            </a:r>
            <a:r>
              <a:rPr lang="fr-FR" dirty="0" err="1"/>
              <a:t>customer</a:t>
            </a:r>
            <a:r>
              <a:rPr lang="fr-FR" dirty="0"/>
              <a:t>)</a:t>
            </a:r>
          </a:p>
        </p:txBody>
      </p:sp>
      <p:sp>
        <p:nvSpPr>
          <p:cNvPr id="12" name="Flèche : droite 11">
            <a:extLst>
              <a:ext uri="{FF2B5EF4-FFF2-40B4-BE49-F238E27FC236}">
                <a16:creationId xmlns:a16="http://schemas.microsoft.com/office/drawing/2014/main" id="{03F4AA32-AAD4-477D-8887-472FD012B75B}"/>
              </a:ext>
            </a:extLst>
          </p:cNvPr>
          <p:cNvSpPr/>
          <p:nvPr/>
        </p:nvSpPr>
        <p:spPr>
          <a:xfrm>
            <a:off x="6786365" y="2194485"/>
            <a:ext cx="1660125" cy="560624"/>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9" name="ZoneTexte 8">
            <a:extLst>
              <a:ext uri="{FF2B5EF4-FFF2-40B4-BE49-F238E27FC236}">
                <a16:creationId xmlns:a16="http://schemas.microsoft.com/office/drawing/2014/main" id="{46F4CA5A-83D4-41A1-8536-EB640AD0C5B2}"/>
              </a:ext>
            </a:extLst>
          </p:cNvPr>
          <p:cNvSpPr txBox="1"/>
          <p:nvPr/>
        </p:nvSpPr>
        <p:spPr>
          <a:xfrm>
            <a:off x="6930088" y="1666534"/>
            <a:ext cx="1660125" cy="369332"/>
          </a:xfrm>
          <a:prstGeom prst="rect">
            <a:avLst/>
          </a:prstGeom>
          <a:noFill/>
        </p:spPr>
        <p:txBody>
          <a:bodyPr wrap="square" rtlCol="0">
            <a:spAutoFit/>
          </a:bodyPr>
          <a:lstStyle/>
          <a:p>
            <a:r>
              <a:rPr lang="fr-FR" dirty="0" err="1"/>
              <a:t>Register</a:t>
            </a:r>
            <a:endParaRPr lang="fr-FR" dirty="0"/>
          </a:p>
        </p:txBody>
      </p:sp>
      <p:sp>
        <p:nvSpPr>
          <p:cNvPr id="11" name="Flèche : bas 10">
            <a:extLst>
              <a:ext uri="{FF2B5EF4-FFF2-40B4-BE49-F238E27FC236}">
                <a16:creationId xmlns:a16="http://schemas.microsoft.com/office/drawing/2014/main" id="{257980FD-10D2-4CFD-93E1-01DC2C75CEEB}"/>
              </a:ext>
            </a:extLst>
          </p:cNvPr>
          <p:cNvSpPr/>
          <p:nvPr/>
        </p:nvSpPr>
        <p:spPr>
          <a:xfrm>
            <a:off x="10235953" y="3410366"/>
            <a:ext cx="772358" cy="1033402"/>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F88BE26C-21E9-43A8-BE2C-D4559F586C38}"/>
              </a:ext>
            </a:extLst>
          </p:cNvPr>
          <p:cNvSpPr/>
          <p:nvPr/>
        </p:nvSpPr>
        <p:spPr>
          <a:xfrm rot="10800000">
            <a:off x="8856678" y="5186916"/>
            <a:ext cx="873248" cy="560624"/>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1CA01C43-2691-4D4B-9421-AB88F27E79B7}"/>
              </a:ext>
            </a:extLst>
          </p:cNvPr>
          <p:cNvSpPr txBox="1"/>
          <p:nvPr/>
        </p:nvSpPr>
        <p:spPr>
          <a:xfrm>
            <a:off x="8827641" y="3453869"/>
            <a:ext cx="1660125" cy="923330"/>
          </a:xfrm>
          <a:prstGeom prst="rect">
            <a:avLst/>
          </a:prstGeom>
          <a:noFill/>
        </p:spPr>
        <p:txBody>
          <a:bodyPr wrap="square" rtlCol="0">
            <a:spAutoFit/>
          </a:bodyPr>
          <a:lstStyle/>
          <a:p>
            <a:r>
              <a:rPr lang="fr-FR" dirty="0"/>
              <a:t>Choisir une date et confirmer</a:t>
            </a:r>
          </a:p>
        </p:txBody>
      </p:sp>
      <p:sp>
        <p:nvSpPr>
          <p:cNvPr id="15" name="ZoneTexte 14">
            <a:extLst>
              <a:ext uri="{FF2B5EF4-FFF2-40B4-BE49-F238E27FC236}">
                <a16:creationId xmlns:a16="http://schemas.microsoft.com/office/drawing/2014/main" id="{64F34F94-BB34-4F2E-9EE3-52AD40289B5D}"/>
              </a:ext>
            </a:extLst>
          </p:cNvPr>
          <p:cNvSpPr txBox="1"/>
          <p:nvPr/>
        </p:nvSpPr>
        <p:spPr>
          <a:xfrm>
            <a:off x="8850581" y="4822096"/>
            <a:ext cx="1491449" cy="369332"/>
          </a:xfrm>
          <a:prstGeom prst="rect">
            <a:avLst/>
          </a:prstGeom>
          <a:noFill/>
        </p:spPr>
        <p:txBody>
          <a:bodyPr wrap="square" rtlCol="0">
            <a:spAutoFit/>
          </a:bodyPr>
          <a:lstStyle/>
          <a:p>
            <a:r>
              <a:rPr lang="fr-FR" dirty="0" err="1"/>
              <a:t>See</a:t>
            </a:r>
            <a:r>
              <a:rPr lang="fr-FR" dirty="0"/>
              <a:t> more</a:t>
            </a:r>
          </a:p>
        </p:txBody>
      </p:sp>
      <p:sp>
        <p:nvSpPr>
          <p:cNvPr id="16" name="Flèche : bas 15">
            <a:extLst>
              <a:ext uri="{FF2B5EF4-FFF2-40B4-BE49-F238E27FC236}">
                <a16:creationId xmlns:a16="http://schemas.microsoft.com/office/drawing/2014/main" id="{1B4B159C-B5B5-4BB0-8DC5-121C3111F6E7}"/>
              </a:ext>
            </a:extLst>
          </p:cNvPr>
          <p:cNvSpPr/>
          <p:nvPr/>
        </p:nvSpPr>
        <p:spPr>
          <a:xfrm>
            <a:off x="4553877" y="3325107"/>
            <a:ext cx="470660" cy="1417199"/>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bas 16">
            <a:extLst>
              <a:ext uri="{FF2B5EF4-FFF2-40B4-BE49-F238E27FC236}">
                <a16:creationId xmlns:a16="http://schemas.microsoft.com/office/drawing/2014/main" id="{356A0830-AEC6-4D10-AF14-0B2DCD5AF350}"/>
              </a:ext>
            </a:extLst>
          </p:cNvPr>
          <p:cNvSpPr/>
          <p:nvPr/>
        </p:nvSpPr>
        <p:spPr>
          <a:xfrm>
            <a:off x="1786987" y="3321470"/>
            <a:ext cx="435006" cy="959564"/>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50AE1219-0EC3-4075-AA7B-793FD6761987}"/>
              </a:ext>
            </a:extLst>
          </p:cNvPr>
          <p:cNvSpPr txBox="1"/>
          <p:nvPr/>
        </p:nvSpPr>
        <p:spPr>
          <a:xfrm>
            <a:off x="-46061" y="3433346"/>
            <a:ext cx="2065553" cy="646331"/>
          </a:xfrm>
          <a:prstGeom prst="rect">
            <a:avLst/>
          </a:prstGeom>
          <a:noFill/>
        </p:spPr>
        <p:txBody>
          <a:bodyPr wrap="square" rtlCol="0">
            <a:spAutoFit/>
          </a:bodyPr>
          <a:lstStyle/>
          <a:p>
            <a:r>
              <a:rPr lang="fr-FR" dirty="0" err="1"/>
              <a:t>Sign</a:t>
            </a:r>
            <a:r>
              <a:rPr lang="fr-FR" dirty="0"/>
              <a:t> up (nouveau </a:t>
            </a:r>
            <a:r>
              <a:rPr lang="fr-FR" dirty="0" err="1"/>
              <a:t>customer</a:t>
            </a:r>
            <a:r>
              <a:rPr lang="fr-FR" dirty="0"/>
              <a:t>)</a:t>
            </a:r>
          </a:p>
        </p:txBody>
      </p:sp>
      <p:sp>
        <p:nvSpPr>
          <p:cNvPr id="20" name="ZoneTexte 19">
            <a:extLst>
              <a:ext uri="{FF2B5EF4-FFF2-40B4-BE49-F238E27FC236}">
                <a16:creationId xmlns:a16="http://schemas.microsoft.com/office/drawing/2014/main" id="{4F59C6E1-DBEE-49E0-978B-2335C57D7C73}"/>
              </a:ext>
            </a:extLst>
          </p:cNvPr>
          <p:cNvSpPr txBox="1"/>
          <p:nvPr/>
        </p:nvSpPr>
        <p:spPr>
          <a:xfrm>
            <a:off x="3598747" y="3147425"/>
            <a:ext cx="1260629" cy="646331"/>
          </a:xfrm>
          <a:prstGeom prst="rect">
            <a:avLst/>
          </a:prstGeom>
          <a:noFill/>
        </p:spPr>
        <p:txBody>
          <a:bodyPr wrap="square" rtlCol="0">
            <a:spAutoFit/>
          </a:bodyPr>
          <a:lstStyle/>
          <a:p>
            <a:r>
              <a:rPr lang="fr-FR" dirty="0"/>
              <a:t>Login (employé)</a:t>
            </a:r>
          </a:p>
        </p:txBody>
      </p:sp>
      <p:sp>
        <p:nvSpPr>
          <p:cNvPr id="21" name="Espace réservé du numéro de diapositive 20">
            <a:extLst>
              <a:ext uri="{FF2B5EF4-FFF2-40B4-BE49-F238E27FC236}">
                <a16:creationId xmlns:a16="http://schemas.microsoft.com/office/drawing/2014/main" id="{ED4F7CE8-43CC-49D5-B102-0A883B13EA51}"/>
              </a:ext>
            </a:extLst>
          </p:cNvPr>
          <p:cNvSpPr>
            <a:spLocks noGrp="1"/>
          </p:cNvSpPr>
          <p:nvPr>
            <p:ph type="sldNum" sz="quarter" idx="12"/>
          </p:nvPr>
        </p:nvSpPr>
        <p:spPr/>
        <p:txBody>
          <a:bodyPr/>
          <a:lstStyle/>
          <a:p>
            <a:fld id="{2987B3B6-2306-439D-82D7-3E136B2D85D9}" type="slidenum">
              <a:rPr lang="fr-FR" smtClean="0"/>
              <a:t>6</a:t>
            </a:fld>
            <a:endParaRPr lang="fr-FR"/>
          </a:p>
        </p:txBody>
      </p:sp>
      <p:sp>
        <p:nvSpPr>
          <p:cNvPr id="23" name="ZoneTexte 22">
            <a:extLst>
              <a:ext uri="{FF2B5EF4-FFF2-40B4-BE49-F238E27FC236}">
                <a16:creationId xmlns:a16="http://schemas.microsoft.com/office/drawing/2014/main" id="{918C682B-5934-45A6-BAA0-8B23611BE47C}"/>
              </a:ext>
            </a:extLst>
          </p:cNvPr>
          <p:cNvSpPr txBox="1"/>
          <p:nvPr/>
        </p:nvSpPr>
        <p:spPr>
          <a:xfrm>
            <a:off x="986715" y="6361593"/>
            <a:ext cx="642891" cy="369332"/>
          </a:xfrm>
          <a:prstGeom prst="rect">
            <a:avLst/>
          </a:prstGeom>
          <a:noFill/>
        </p:spPr>
        <p:txBody>
          <a:bodyPr wrap="square" rtlCol="0">
            <a:spAutoFit/>
          </a:bodyPr>
          <a:lstStyle/>
          <a:p>
            <a:r>
              <a:rPr lang="fr-FR" dirty="0"/>
              <a:t>(1)</a:t>
            </a:r>
          </a:p>
        </p:txBody>
      </p:sp>
      <p:pic>
        <p:nvPicPr>
          <p:cNvPr id="27" name="Image 26">
            <a:extLst>
              <a:ext uri="{FF2B5EF4-FFF2-40B4-BE49-F238E27FC236}">
                <a16:creationId xmlns:a16="http://schemas.microsoft.com/office/drawing/2014/main" id="{17A54801-DBC5-44E3-8921-43B6F585D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06" y="1690688"/>
            <a:ext cx="2236286" cy="1534617"/>
          </a:xfrm>
          <a:prstGeom prst="rect">
            <a:avLst/>
          </a:prstGeom>
        </p:spPr>
      </p:pic>
      <p:pic>
        <p:nvPicPr>
          <p:cNvPr id="30" name="Image 29" descr="Une image contenant texte&#10;&#10;Description générée automatiquement">
            <a:extLst>
              <a:ext uri="{FF2B5EF4-FFF2-40B4-BE49-F238E27FC236}">
                <a16:creationId xmlns:a16="http://schemas.microsoft.com/office/drawing/2014/main" id="{4CCAA7E6-3C72-4498-A4F6-3B3821F47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052" y="1569565"/>
            <a:ext cx="1959698" cy="1534617"/>
          </a:xfrm>
          <a:prstGeom prst="rect">
            <a:avLst/>
          </a:prstGeom>
        </p:spPr>
      </p:pic>
      <p:pic>
        <p:nvPicPr>
          <p:cNvPr id="1024" name="Image 1023">
            <a:extLst>
              <a:ext uri="{FF2B5EF4-FFF2-40B4-BE49-F238E27FC236}">
                <a16:creationId xmlns:a16="http://schemas.microsoft.com/office/drawing/2014/main" id="{0DB90996-4F64-4CE8-805F-72F240540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17" y="4515955"/>
            <a:ext cx="2788653" cy="1795383"/>
          </a:xfrm>
          <a:prstGeom prst="rect">
            <a:avLst/>
          </a:prstGeom>
        </p:spPr>
      </p:pic>
      <p:pic>
        <p:nvPicPr>
          <p:cNvPr id="1027" name="Image 1026">
            <a:extLst>
              <a:ext uri="{FF2B5EF4-FFF2-40B4-BE49-F238E27FC236}">
                <a16:creationId xmlns:a16="http://schemas.microsoft.com/office/drawing/2014/main" id="{2CA9C02C-9908-4510-A359-67D8172343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4737" y="4769075"/>
            <a:ext cx="2855391" cy="1472725"/>
          </a:xfrm>
          <a:prstGeom prst="rect">
            <a:avLst/>
          </a:prstGeom>
        </p:spPr>
      </p:pic>
      <p:pic>
        <p:nvPicPr>
          <p:cNvPr id="1031" name="Image 1030" descr="Une image contenant table&#10;&#10;Description générée automatiquement">
            <a:extLst>
              <a:ext uri="{FF2B5EF4-FFF2-40B4-BE49-F238E27FC236}">
                <a16:creationId xmlns:a16="http://schemas.microsoft.com/office/drawing/2014/main" id="{0FF68D28-7770-483D-A47C-CC73EAC07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6320" y="1346195"/>
            <a:ext cx="3115922" cy="1898825"/>
          </a:xfrm>
          <a:prstGeom prst="rect">
            <a:avLst/>
          </a:prstGeom>
        </p:spPr>
      </p:pic>
      <p:pic>
        <p:nvPicPr>
          <p:cNvPr id="1035" name="Image 1034">
            <a:extLst>
              <a:ext uri="{FF2B5EF4-FFF2-40B4-BE49-F238E27FC236}">
                <a16:creationId xmlns:a16="http://schemas.microsoft.com/office/drawing/2014/main" id="{7F5B6431-761E-454E-B434-7245A6450E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197" y="4636756"/>
            <a:ext cx="2244364" cy="1581769"/>
          </a:xfrm>
          <a:prstGeom prst="rect">
            <a:avLst/>
          </a:prstGeom>
        </p:spPr>
      </p:pic>
      <p:pic>
        <p:nvPicPr>
          <p:cNvPr id="1039" name="Image 1038">
            <a:extLst>
              <a:ext uri="{FF2B5EF4-FFF2-40B4-BE49-F238E27FC236}">
                <a16:creationId xmlns:a16="http://schemas.microsoft.com/office/drawing/2014/main" id="{F347657B-0D93-4314-8974-9E9AEDA58C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2842" y="4679052"/>
            <a:ext cx="2423478" cy="1377556"/>
          </a:xfrm>
          <a:prstGeom prst="rect">
            <a:avLst/>
          </a:prstGeom>
        </p:spPr>
      </p:pic>
      <p:sp>
        <p:nvSpPr>
          <p:cNvPr id="1042" name="ZoneTexte 1041">
            <a:extLst>
              <a:ext uri="{FF2B5EF4-FFF2-40B4-BE49-F238E27FC236}">
                <a16:creationId xmlns:a16="http://schemas.microsoft.com/office/drawing/2014/main" id="{5BD9C3BE-9E69-4FFC-B3B6-91EFDA30D70A}"/>
              </a:ext>
            </a:extLst>
          </p:cNvPr>
          <p:cNvSpPr txBox="1"/>
          <p:nvPr/>
        </p:nvSpPr>
        <p:spPr>
          <a:xfrm>
            <a:off x="11406882" y="3216428"/>
            <a:ext cx="909961" cy="369332"/>
          </a:xfrm>
          <a:prstGeom prst="rect">
            <a:avLst/>
          </a:prstGeom>
          <a:noFill/>
        </p:spPr>
        <p:txBody>
          <a:bodyPr wrap="square" rtlCol="0">
            <a:spAutoFit/>
          </a:bodyPr>
          <a:lstStyle/>
          <a:p>
            <a:r>
              <a:rPr lang="fr-FR" dirty="0"/>
              <a:t>(2)</a:t>
            </a:r>
          </a:p>
        </p:txBody>
      </p:sp>
    </p:spTree>
    <p:extLst>
      <p:ext uri="{BB962C8B-B14F-4D97-AF65-F5344CB8AC3E}">
        <p14:creationId xmlns:p14="http://schemas.microsoft.com/office/powerpoint/2010/main" val="391187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8751EB-B2C2-4B71-9866-1B83229E8770}"/>
              </a:ext>
            </a:extLst>
          </p:cNvPr>
          <p:cNvSpPr>
            <a:spLocks noGrp="1"/>
          </p:cNvSpPr>
          <p:nvPr>
            <p:ph type="title"/>
          </p:nvPr>
        </p:nvSpPr>
        <p:spPr/>
        <p:txBody>
          <a:bodyPr/>
          <a:lstStyle/>
          <a:p>
            <a:pPr algn="ctr"/>
            <a:r>
              <a:rPr lang="fr-FR" dirty="0"/>
              <a:t>Storyboard</a:t>
            </a:r>
          </a:p>
        </p:txBody>
      </p:sp>
      <p:sp>
        <p:nvSpPr>
          <p:cNvPr id="4" name="Espace réservé du numéro de diapositive 3">
            <a:extLst>
              <a:ext uri="{FF2B5EF4-FFF2-40B4-BE49-F238E27FC236}">
                <a16:creationId xmlns:a16="http://schemas.microsoft.com/office/drawing/2014/main" id="{61F435BC-BF9D-4DD3-9A6B-7C97150A95DD}"/>
              </a:ext>
            </a:extLst>
          </p:cNvPr>
          <p:cNvSpPr>
            <a:spLocks noGrp="1"/>
          </p:cNvSpPr>
          <p:nvPr>
            <p:ph type="sldNum" sz="quarter" idx="12"/>
          </p:nvPr>
        </p:nvSpPr>
        <p:spPr/>
        <p:txBody>
          <a:bodyPr/>
          <a:lstStyle/>
          <a:p>
            <a:fld id="{2987B3B6-2306-439D-82D7-3E136B2D85D9}" type="slidenum">
              <a:rPr lang="fr-FR" smtClean="0"/>
              <a:t>7</a:t>
            </a:fld>
            <a:endParaRPr lang="fr-FR"/>
          </a:p>
        </p:txBody>
      </p:sp>
      <p:sp>
        <p:nvSpPr>
          <p:cNvPr id="5" name="ZoneTexte 4">
            <a:extLst>
              <a:ext uri="{FF2B5EF4-FFF2-40B4-BE49-F238E27FC236}">
                <a16:creationId xmlns:a16="http://schemas.microsoft.com/office/drawing/2014/main" id="{3AB3D855-3782-4DD5-B8FC-0F14F2F33FBF}"/>
              </a:ext>
            </a:extLst>
          </p:cNvPr>
          <p:cNvSpPr txBox="1"/>
          <p:nvPr/>
        </p:nvSpPr>
        <p:spPr>
          <a:xfrm>
            <a:off x="1200935" y="982440"/>
            <a:ext cx="674703" cy="369332"/>
          </a:xfrm>
          <a:prstGeom prst="rect">
            <a:avLst/>
          </a:prstGeom>
          <a:noFill/>
        </p:spPr>
        <p:txBody>
          <a:bodyPr wrap="square" rtlCol="0">
            <a:spAutoFit/>
          </a:bodyPr>
          <a:lstStyle/>
          <a:p>
            <a:r>
              <a:rPr lang="fr-FR" dirty="0"/>
              <a:t>(1)</a:t>
            </a:r>
          </a:p>
        </p:txBody>
      </p:sp>
      <p:sp>
        <p:nvSpPr>
          <p:cNvPr id="7" name="Flèche : bas 6">
            <a:extLst>
              <a:ext uri="{FF2B5EF4-FFF2-40B4-BE49-F238E27FC236}">
                <a16:creationId xmlns:a16="http://schemas.microsoft.com/office/drawing/2014/main" id="{75FDDDE3-72AF-4D6F-B9A7-A4630B69ACE4}"/>
              </a:ext>
            </a:extLst>
          </p:cNvPr>
          <p:cNvSpPr/>
          <p:nvPr/>
        </p:nvSpPr>
        <p:spPr>
          <a:xfrm>
            <a:off x="1200935" y="1421224"/>
            <a:ext cx="541538" cy="1047164"/>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descr="Une image contenant table&#10;&#10;Description générée automatiquement">
            <a:extLst>
              <a:ext uri="{FF2B5EF4-FFF2-40B4-BE49-F238E27FC236}">
                <a16:creationId xmlns:a16="http://schemas.microsoft.com/office/drawing/2014/main" id="{7E740E70-D1AE-4B41-92F0-2F20EB0D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6" y="2569842"/>
            <a:ext cx="3115922" cy="1898825"/>
          </a:xfrm>
          <a:prstGeom prst="rect">
            <a:avLst/>
          </a:prstGeom>
        </p:spPr>
      </p:pic>
      <p:sp>
        <p:nvSpPr>
          <p:cNvPr id="9" name="ZoneTexte 8">
            <a:extLst>
              <a:ext uri="{FF2B5EF4-FFF2-40B4-BE49-F238E27FC236}">
                <a16:creationId xmlns:a16="http://schemas.microsoft.com/office/drawing/2014/main" id="{163BC611-D789-46CA-BE76-2F2728208C3A}"/>
              </a:ext>
            </a:extLst>
          </p:cNvPr>
          <p:cNvSpPr txBox="1"/>
          <p:nvPr/>
        </p:nvSpPr>
        <p:spPr>
          <a:xfrm>
            <a:off x="1979720" y="1421224"/>
            <a:ext cx="1660125" cy="923330"/>
          </a:xfrm>
          <a:prstGeom prst="rect">
            <a:avLst/>
          </a:prstGeom>
          <a:noFill/>
        </p:spPr>
        <p:txBody>
          <a:bodyPr wrap="square" rtlCol="0">
            <a:spAutoFit/>
          </a:bodyPr>
          <a:lstStyle/>
          <a:p>
            <a:r>
              <a:rPr lang="fr-FR" dirty="0"/>
              <a:t>Confirmer son inscription </a:t>
            </a:r>
            <a:r>
              <a:rPr lang="fr-FR" dirty="0" err="1"/>
              <a:t>guest</a:t>
            </a:r>
            <a:r>
              <a:rPr lang="fr-FR" dirty="0"/>
              <a:t> </a:t>
            </a:r>
            <a:r>
              <a:rPr lang="fr-FR" dirty="0" err="1"/>
              <a:t>customer</a:t>
            </a:r>
            <a:endParaRPr lang="fr-FR" dirty="0"/>
          </a:p>
        </p:txBody>
      </p:sp>
      <p:sp>
        <p:nvSpPr>
          <p:cNvPr id="10" name="ZoneTexte 9">
            <a:extLst>
              <a:ext uri="{FF2B5EF4-FFF2-40B4-BE49-F238E27FC236}">
                <a16:creationId xmlns:a16="http://schemas.microsoft.com/office/drawing/2014/main" id="{4C4927F5-2022-415D-9441-C427725441AD}"/>
              </a:ext>
            </a:extLst>
          </p:cNvPr>
          <p:cNvSpPr txBox="1"/>
          <p:nvPr/>
        </p:nvSpPr>
        <p:spPr>
          <a:xfrm>
            <a:off x="10364678" y="1289977"/>
            <a:ext cx="906262" cy="369332"/>
          </a:xfrm>
          <a:prstGeom prst="rect">
            <a:avLst/>
          </a:prstGeom>
          <a:noFill/>
        </p:spPr>
        <p:txBody>
          <a:bodyPr wrap="square" rtlCol="0">
            <a:spAutoFit/>
          </a:bodyPr>
          <a:lstStyle/>
          <a:p>
            <a:r>
              <a:rPr lang="fr-FR" dirty="0"/>
              <a:t>(2)</a:t>
            </a:r>
          </a:p>
        </p:txBody>
      </p:sp>
      <p:sp>
        <p:nvSpPr>
          <p:cNvPr id="12" name="Flèche : bas 11">
            <a:extLst>
              <a:ext uri="{FF2B5EF4-FFF2-40B4-BE49-F238E27FC236}">
                <a16:creationId xmlns:a16="http://schemas.microsoft.com/office/drawing/2014/main" id="{4B3A4F24-0094-4A49-9D58-C3E80BA47C37}"/>
              </a:ext>
            </a:extLst>
          </p:cNvPr>
          <p:cNvSpPr/>
          <p:nvPr/>
        </p:nvSpPr>
        <p:spPr>
          <a:xfrm>
            <a:off x="10364678" y="1746831"/>
            <a:ext cx="426128" cy="895504"/>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5427A213-50FF-4008-869C-49062D11B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4818" y="2805093"/>
            <a:ext cx="2405849" cy="1818622"/>
          </a:xfrm>
          <a:prstGeom prst="rect">
            <a:avLst/>
          </a:prstGeom>
        </p:spPr>
      </p:pic>
      <p:sp>
        <p:nvSpPr>
          <p:cNvPr id="15" name="ZoneTexte 14">
            <a:extLst>
              <a:ext uri="{FF2B5EF4-FFF2-40B4-BE49-F238E27FC236}">
                <a16:creationId xmlns:a16="http://schemas.microsoft.com/office/drawing/2014/main" id="{337C38A4-55D9-402E-822C-712115175EAD}"/>
              </a:ext>
            </a:extLst>
          </p:cNvPr>
          <p:cNvSpPr txBox="1"/>
          <p:nvPr/>
        </p:nvSpPr>
        <p:spPr>
          <a:xfrm>
            <a:off x="8171893" y="1853446"/>
            <a:ext cx="2405849" cy="646331"/>
          </a:xfrm>
          <a:prstGeom prst="rect">
            <a:avLst/>
          </a:prstGeom>
          <a:noFill/>
        </p:spPr>
        <p:txBody>
          <a:bodyPr wrap="square" rtlCol="0">
            <a:spAutoFit/>
          </a:bodyPr>
          <a:lstStyle/>
          <a:p>
            <a:r>
              <a:rPr lang="fr-FR" dirty="0"/>
              <a:t>Profil du </a:t>
            </a:r>
            <a:r>
              <a:rPr lang="fr-FR" dirty="0" err="1"/>
              <a:t>member</a:t>
            </a:r>
            <a:r>
              <a:rPr lang="fr-FR" dirty="0"/>
              <a:t> </a:t>
            </a:r>
            <a:r>
              <a:rPr lang="fr-FR" dirty="0" err="1"/>
              <a:t>customer</a:t>
            </a:r>
            <a:endParaRPr lang="fr-FR" dirty="0"/>
          </a:p>
        </p:txBody>
      </p:sp>
      <p:pic>
        <p:nvPicPr>
          <p:cNvPr id="17" name="Image 16" descr="Une image contenant table&#10;&#10;Description générée automatiquement">
            <a:extLst>
              <a:ext uri="{FF2B5EF4-FFF2-40B4-BE49-F238E27FC236}">
                <a16:creationId xmlns:a16="http://schemas.microsoft.com/office/drawing/2014/main" id="{1035101E-D144-49E9-8DBB-2F89EDEF0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695" y="2887648"/>
            <a:ext cx="2858609" cy="1653510"/>
          </a:xfrm>
          <a:prstGeom prst="rect">
            <a:avLst/>
          </a:prstGeom>
        </p:spPr>
      </p:pic>
      <p:sp>
        <p:nvSpPr>
          <p:cNvPr id="18" name="Flèche : droite 17">
            <a:extLst>
              <a:ext uri="{FF2B5EF4-FFF2-40B4-BE49-F238E27FC236}">
                <a16:creationId xmlns:a16="http://schemas.microsoft.com/office/drawing/2014/main" id="{05D01000-86A8-4170-BAFF-DCC999C9CEBB}"/>
              </a:ext>
            </a:extLst>
          </p:cNvPr>
          <p:cNvSpPr/>
          <p:nvPr/>
        </p:nvSpPr>
        <p:spPr>
          <a:xfrm rot="10800000">
            <a:off x="7901123" y="3548312"/>
            <a:ext cx="968137" cy="332183"/>
          </a:xfrm>
          <a:prstGeom prst="rightArrow">
            <a:avLst>
              <a:gd name="adj1" fmla="val 50000"/>
              <a:gd name="adj2" fmla="val 5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C9FF7997-29C1-4059-BA26-6E23E69EC9DD}"/>
              </a:ext>
            </a:extLst>
          </p:cNvPr>
          <p:cNvSpPr txBox="1"/>
          <p:nvPr/>
        </p:nvSpPr>
        <p:spPr>
          <a:xfrm>
            <a:off x="7963270" y="2887648"/>
            <a:ext cx="1015481" cy="646331"/>
          </a:xfrm>
          <a:prstGeom prst="rect">
            <a:avLst/>
          </a:prstGeom>
          <a:noFill/>
        </p:spPr>
        <p:txBody>
          <a:bodyPr wrap="square" rtlCol="0">
            <a:spAutoFit/>
          </a:bodyPr>
          <a:lstStyle/>
          <a:p>
            <a:r>
              <a:rPr lang="fr-FR" dirty="0" err="1"/>
              <a:t>Order</a:t>
            </a:r>
            <a:r>
              <a:rPr lang="fr-FR" dirty="0"/>
              <a:t> </a:t>
            </a:r>
            <a:r>
              <a:rPr lang="fr-FR" dirty="0" err="1"/>
              <a:t>history</a:t>
            </a:r>
            <a:endParaRPr lang="fr-FR" dirty="0"/>
          </a:p>
        </p:txBody>
      </p:sp>
      <p:pic>
        <p:nvPicPr>
          <p:cNvPr id="22" name="Image 21">
            <a:extLst>
              <a:ext uri="{FF2B5EF4-FFF2-40B4-BE49-F238E27FC236}">
                <a16:creationId xmlns:a16="http://schemas.microsoft.com/office/drawing/2014/main" id="{5563DE81-C90E-4607-B638-A57923AD3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100" y="5161356"/>
            <a:ext cx="2244364" cy="1581769"/>
          </a:xfrm>
          <a:prstGeom prst="rect">
            <a:avLst/>
          </a:prstGeom>
        </p:spPr>
      </p:pic>
      <p:pic>
        <p:nvPicPr>
          <p:cNvPr id="23" name="Image 22">
            <a:extLst>
              <a:ext uri="{FF2B5EF4-FFF2-40B4-BE49-F238E27FC236}">
                <a16:creationId xmlns:a16="http://schemas.microsoft.com/office/drawing/2014/main" id="{109AD77D-B618-40D0-AB52-8A41F6E6CD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5568" y="5161356"/>
            <a:ext cx="2423478" cy="1377556"/>
          </a:xfrm>
          <a:prstGeom prst="rect">
            <a:avLst/>
          </a:prstGeom>
        </p:spPr>
      </p:pic>
      <p:sp>
        <p:nvSpPr>
          <p:cNvPr id="24" name="Flèche : droite 23">
            <a:extLst>
              <a:ext uri="{FF2B5EF4-FFF2-40B4-BE49-F238E27FC236}">
                <a16:creationId xmlns:a16="http://schemas.microsoft.com/office/drawing/2014/main" id="{EA66C1EA-E8EE-465D-A99A-8AD776827E99}"/>
              </a:ext>
            </a:extLst>
          </p:cNvPr>
          <p:cNvSpPr/>
          <p:nvPr/>
        </p:nvSpPr>
        <p:spPr>
          <a:xfrm>
            <a:off x="3213248" y="5569822"/>
            <a:ext cx="873248" cy="560624"/>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4B422A93-EDF9-4E66-9C2F-E31B13358D9E}"/>
              </a:ext>
            </a:extLst>
          </p:cNvPr>
          <p:cNvSpPr/>
          <p:nvPr/>
        </p:nvSpPr>
        <p:spPr>
          <a:xfrm rot="5400000">
            <a:off x="1433603" y="4650621"/>
            <a:ext cx="537640" cy="376641"/>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404B22C9-AF7C-418E-A9A7-A7ED150A9815}"/>
              </a:ext>
            </a:extLst>
          </p:cNvPr>
          <p:cNvSpPr txBox="1"/>
          <p:nvPr/>
        </p:nvSpPr>
        <p:spPr>
          <a:xfrm>
            <a:off x="1838719" y="4435376"/>
            <a:ext cx="1948883" cy="646331"/>
          </a:xfrm>
          <a:prstGeom prst="rect">
            <a:avLst/>
          </a:prstGeom>
          <a:noFill/>
        </p:spPr>
        <p:txBody>
          <a:bodyPr wrap="square" rtlCol="0">
            <a:spAutoFit/>
          </a:bodyPr>
          <a:lstStyle/>
          <a:p>
            <a:r>
              <a:rPr lang="fr-FR" dirty="0"/>
              <a:t>Choisir une date et confirmer</a:t>
            </a:r>
          </a:p>
        </p:txBody>
      </p:sp>
      <p:sp>
        <p:nvSpPr>
          <p:cNvPr id="27" name="ZoneTexte 26">
            <a:extLst>
              <a:ext uri="{FF2B5EF4-FFF2-40B4-BE49-F238E27FC236}">
                <a16:creationId xmlns:a16="http://schemas.microsoft.com/office/drawing/2014/main" id="{ECEB846E-236B-4A0D-8594-F0D52243CCE6}"/>
              </a:ext>
            </a:extLst>
          </p:cNvPr>
          <p:cNvSpPr txBox="1"/>
          <p:nvPr/>
        </p:nvSpPr>
        <p:spPr>
          <a:xfrm>
            <a:off x="3041877" y="5163155"/>
            <a:ext cx="1491449" cy="369332"/>
          </a:xfrm>
          <a:prstGeom prst="rect">
            <a:avLst/>
          </a:prstGeom>
          <a:noFill/>
        </p:spPr>
        <p:txBody>
          <a:bodyPr wrap="square" rtlCol="0">
            <a:spAutoFit/>
          </a:bodyPr>
          <a:lstStyle/>
          <a:p>
            <a:r>
              <a:rPr lang="fr-FR" dirty="0" err="1"/>
              <a:t>See</a:t>
            </a:r>
            <a:r>
              <a:rPr lang="fr-FR" dirty="0"/>
              <a:t> more</a:t>
            </a:r>
          </a:p>
        </p:txBody>
      </p:sp>
    </p:spTree>
    <p:extLst>
      <p:ext uri="{BB962C8B-B14F-4D97-AF65-F5344CB8AC3E}">
        <p14:creationId xmlns:p14="http://schemas.microsoft.com/office/powerpoint/2010/main" val="269459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B1C8F-A241-4E65-A181-A83FAB0C5320}"/>
              </a:ext>
            </a:extLst>
          </p:cNvPr>
          <p:cNvSpPr>
            <a:spLocks noGrp="1"/>
          </p:cNvSpPr>
          <p:nvPr>
            <p:ph type="title"/>
          </p:nvPr>
        </p:nvSpPr>
        <p:spPr/>
        <p:txBody>
          <a:bodyPr/>
          <a:lstStyle/>
          <a:p>
            <a:pPr algn="ctr"/>
            <a:r>
              <a:rPr lang="fr-FR" dirty="0"/>
              <a:t>Wireframe</a:t>
            </a:r>
          </a:p>
        </p:txBody>
      </p:sp>
      <p:sp>
        <p:nvSpPr>
          <p:cNvPr id="4" name="Espace réservé du numéro de diapositive 3">
            <a:extLst>
              <a:ext uri="{FF2B5EF4-FFF2-40B4-BE49-F238E27FC236}">
                <a16:creationId xmlns:a16="http://schemas.microsoft.com/office/drawing/2014/main" id="{1F4BBE56-734D-4917-83B9-44B57955C257}"/>
              </a:ext>
            </a:extLst>
          </p:cNvPr>
          <p:cNvSpPr>
            <a:spLocks noGrp="1"/>
          </p:cNvSpPr>
          <p:nvPr>
            <p:ph type="sldNum" sz="quarter" idx="12"/>
          </p:nvPr>
        </p:nvSpPr>
        <p:spPr/>
        <p:txBody>
          <a:bodyPr/>
          <a:lstStyle/>
          <a:p>
            <a:fld id="{2987B3B6-2306-439D-82D7-3E136B2D85D9}" type="slidenum">
              <a:rPr lang="fr-FR" smtClean="0"/>
              <a:t>8</a:t>
            </a:fld>
            <a:endParaRPr lang="fr-FR"/>
          </a:p>
        </p:txBody>
      </p:sp>
      <p:sp>
        <p:nvSpPr>
          <p:cNvPr id="7" name="Rectangle 6">
            <a:extLst>
              <a:ext uri="{FF2B5EF4-FFF2-40B4-BE49-F238E27FC236}">
                <a16:creationId xmlns:a16="http://schemas.microsoft.com/office/drawing/2014/main" id="{0E460BAD-118A-4223-88BB-8D0FF083F9D9}"/>
              </a:ext>
            </a:extLst>
          </p:cNvPr>
          <p:cNvSpPr/>
          <p:nvPr/>
        </p:nvSpPr>
        <p:spPr>
          <a:xfrm rot="16200000">
            <a:off x="3296067" y="3921541"/>
            <a:ext cx="5398640" cy="20122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406BC230-F9C5-4619-9E0D-F97B16ACBAA2}"/>
              </a:ext>
            </a:extLst>
          </p:cNvPr>
          <p:cNvSpPr/>
          <p:nvPr/>
        </p:nvSpPr>
        <p:spPr>
          <a:xfrm>
            <a:off x="2121764" y="839470"/>
            <a:ext cx="2405848" cy="998800"/>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D9CC67CA-A77B-4B4E-956B-457476A2A4F4}"/>
              </a:ext>
            </a:extLst>
          </p:cNvPr>
          <p:cNvSpPr txBox="1"/>
          <p:nvPr/>
        </p:nvSpPr>
        <p:spPr>
          <a:xfrm>
            <a:off x="2334828" y="963971"/>
            <a:ext cx="2263805" cy="923330"/>
          </a:xfrm>
          <a:prstGeom prst="rect">
            <a:avLst/>
          </a:prstGeom>
          <a:noFill/>
        </p:spPr>
        <p:txBody>
          <a:bodyPr wrap="square" rtlCol="0">
            <a:spAutoFit/>
          </a:bodyPr>
          <a:lstStyle/>
          <a:p>
            <a:r>
              <a:rPr lang="fr-FR" dirty="0" err="1"/>
              <a:t>Jbutton</a:t>
            </a:r>
            <a:r>
              <a:rPr lang="fr-FR" dirty="0"/>
              <a:t> donne accès au profil du </a:t>
            </a:r>
            <a:r>
              <a:rPr lang="fr-FR" dirty="0" err="1"/>
              <a:t>customer</a:t>
            </a:r>
            <a:endParaRPr lang="fr-FR" dirty="0"/>
          </a:p>
          <a:p>
            <a:endParaRPr lang="fr-FR" dirty="0"/>
          </a:p>
        </p:txBody>
      </p:sp>
      <p:sp>
        <p:nvSpPr>
          <p:cNvPr id="22" name="Ellipse 21">
            <a:extLst>
              <a:ext uri="{FF2B5EF4-FFF2-40B4-BE49-F238E27FC236}">
                <a16:creationId xmlns:a16="http://schemas.microsoft.com/office/drawing/2014/main" id="{AA100CF5-89FA-4892-BA02-0BD5C3E7B52A}"/>
              </a:ext>
            </a:extLst>
          </p:cNvPr>
          <p:cNvSpPr/>
          <p:nvPr/>
        </p:nvSpPr>
        <p:spPr>
          <a:xfrm>
            <a:off x="3138257" y="5394629"/>
            <a:ext cx="2405848" cy="998800"/>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488728C-5711-4F2E-A2DC-BE2890AA77CB}"/>
              </a:ext>
            </a:extLst>
          </p:cNvPr>
          <p:cNvSpPr txBox="1"/>
          <p:nvPr/>
        </p:nvSpPr>
        <p:spPr>
          <a:xfrm>
            <a:off x="3614820" y="5471076"/>
            <a:ext cx="1705734" cy="923330"/>
          </a:xfrm>
          <a:prstGeom prst="rect">
            <a:avLst/>
          </a:prstGeom>
          <a:noFill/>
        </p:spPr>
        <p:txBody>
          <a:bodyPr wrap="square" rtlCol="0">
            <a:spAutoFit/>
          </a:bodyPr>
          <a:lstStyle/>
          <a:p>
            <a:r>
              <a:rPr lang="fr-FR" dirty="0" err="1"/>
              <a:t>Jbutton</a:t>
            </a:r>
            <a:r>
              <a:rPr lang="fr-FR" dirty="0"/>
              <a:t> confirme la date </a:t>
            </a:r>
          </a:p>
          <a:p>
            <a:endParaRPr lang="fr-FR" dirty="0"/>
          </a:p>
        </p:txBody>
      </p:sp>
      <p:sp>
        <p:nvSpPr>
          <p:cNvPr id="23" name="Ellipse 22">
            <a:extLst>
              <a:ext uri="{FF2B5EF4-FFF2-40B4-BE49-F238E27FC236}">
                <a16:creationId xmlns:a16="http://schemas.microsoft.com/office/drawing/2014/main" id="{77A89A2A-B718-4A73-ACD7-DF4FC4D0667B}"/>
              </a:ext>
            </a:extLst>
          </p:cNvPr>
          <p:cNvSpPr/>
          <p:nvPr/>
        </p:nvSpPr>
        <p:spPr>
          <a:xfrm>
            <a:off x="243638" y="5225779"/>
            <a:ext cx="2265414" cy="1413924"/>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B166D733-0306-4EAC-8ECB-F78A901B9B37}"/>
              </a:ext>
            </a:extLst>
          </p:cNvPr>
          <p:cNvSpPr/>
          <p:nvPr/>
        </p:nvSpPr>
        <p:spPr>
          <a:xfrm>
            <a:off x="46109" y="744676"/>
            <a:ext cx="2004634" cy="1413924"/>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68365325-CE74-44BD-BC20-3EA99029C7BD}"/>
              </a:ext>
            </a:extLst>
          </p:cNvPr>
          <p:cNvSpPr txBox="1"/>
          <p:nvPr/>
        </p:nvSpPr>
        <p:spPr>
          <a:xfrm>
            <a:off x="714652" y="1188258"/>
            <a:ext cx="1345967" cy="369332"/>
          </a:xfrm>
          <a:prstGeom prst="rect">
            <a:avLst/>
          </a:prstGeom>
          <a:noFill/>
        </p:spPr>
        <p:txBody>
          <a:bodyPr wrap="square" rtlCol="0">
            <a:spAutoFit/>
          </a:bodyPr>
          <a:lstStyle/>
          <a:p>
            <a:r>
              <a:rPr lang="fr-FR" dirty="0" err="1"/>
              <a:t>Jlabel</a:t>
            </a:r>
            <a:endParaRPr lang="fr-FR" dirty="0"/>
          </a:p>
        </p:txBody>
      </p:sp>
      <p:sp>
        <p:nvSpPr>
          <p:cNvPr id="32" name="Ellipse 31">
            <a:extLst>
              <a:ext uri="{FF2B5EF4-FFF2-40B4-BE49-F238E27FC236}">
                <a16:creationId xmlns:a16="http://schemas.microsoft.com/office/drawing/2014/main" id="{7AFD9574-971A-4643-814F-108FB84E05DD}"/>
              </a:ext>
            </a:extLst>
          </p:cNvPr>
          <p:cNvSpPr/>
          <p:nvPr/>
        </p:nvSpPr>
        <p:spPr>
          <a:xfrm>
            <a:off x="6398211" y="1322834"/>
            <a:ext cx="1813634" cy="835766"/>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3CF0E353-9714-4DD3-8C5C-1B3B2F5B97EC}"/>
              </a:ext>
            </a:extLst>
          </p:cNvPr>
          <p:cNvSpPr/>
          <p:nvPr/>
        </p:nvSpPr>
        <p:spPr>
          <a:xfrm>
            <a:off x="9778828" y="5048614"/>
            <a:ext cx="2357705" cy="1383951"/>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Ellipse 37">
            <a:extLst>
              <a:ext uri="{FF2B5EF4-FFF2-40B4-BE49-F238E27FC236}">
                <a16:creationId xmlns:a16="http://schemas.microsoft.com/office/drawing/2014/main" id="{F9E6395D-40DD-429F-8A13-8BFEF935D7EC}"/>
              </a:ext>
            </a:extLst>
          </p:cNvPr>
          <p:cNvSpPr/>
          <p:nvPr/>
        </p:nvSpPr>
        <p:spPr>
          <a:xfrm>
            <a:off x="6338841" y="4807895"/>
            <a:ext cx="2743200" cy="1585534"/>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059271DC-AD9A-423F-9302-131EE7FD407D}"/>
              </a:ext>
            </a:extLst>
          </p:cNvPr>
          <p:cNvSpPr/>
          <p:nvPr/>
        </p:nvSpPr>
        <p:spPr>
          <a:xfrm>
            <a:off x="9769191" y="925844"/>
            <a:ext cx="2322454" cy="998800"/>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3118EE80-7E4F-431D-AF25-7FF34DA0C535}"/>
              </a:ext>
            </a:extLst>
          </p:cNvPr>
          <p:cNvSpPr txBox="1"/>
          <p:nvPr/>
        </p:nvSpPr>
        <p:spPr>
          <a:xfrm>
            <a:off x="6833846" y="1451638"/>
            <a:ext cx="1318630" cy="646331"/>
          </a:xfrm>
          <a:prstGeom prst="rect">
            <a:avLst/>
          </a:prstGeom>
          <a:noFill/>
        </p:spPr>
        <p:txBody>
          <a:bodyPr wrap="square" rtlCol="0">
            <a:spAutoFit/>
          </a:bodyPr>
          <a:lstStyle/>
          <a:p>
            <a:r>
              <a:rPr lang="fr-FR" dirty="0" err="1"/>
              <a:t>Jbutton</a:t>
            </a:r>
            <a:r>
              <a:rPr lang="fr-FR" dirty="0"/>
              <a:t> retour</a:t>
            </a:r>
          </a:p>
        </p:txBody>
      </p:sp>
      <p:sp>
        <p:nvSpPr>
          <p:cNvPr id="34" name="ZoneTexte 33">
            <a:extLst>
              <a:ext uri="{FF2B5EF4-FFF2-40B4-BE49-F238E27FC236}">
                <a16:creationId xmlns:a16="http://schemas.microsoft.com/office/drawing/2014/main" id="{B8490729-1A85-4461-A58D-5AD715BBCE6D}"/>
              </a:ext>
            </a:extLst>
          </p:cNvPr>
          <p:cNvSpPr txBox="1"/>
          <p:nvPr/>
        </p:nvSpPr>
        <p:spPr>
          <a:xfrm>
            <a:off x="9778828" y="5407606"/>
            <a:ext cx="2506461" cy="646331"/>
          </a:xfrm>
          <a:prstGeom prst="rect">
            <a:avLst/>
          </a:prstGeom>
          <a:noFill/>
        </p:spPr>
        <p:txBody>
          <a:bodyPr wrap="square" rtlCol="0">
            <a:spAutoFit/>
          </a:bodyPr>
          <a:lstStyle/>
          <a:p>
            <a:r>
              <a:rPr lang="fr-FR" dirty="0" err="1"/>
              <a:t>Jbutton</a:t>
            </a:r>
            <a:r>
              <a:rPr lang="fr-FR" dirty="0"/>
              <a:t> pour confirmer le choix de l’attraction</a:t>
            </a:r>
          </a:p>
        </p:txBody>
      </p:sp>
      <p:sp>
        <p:nvSpPr>
          <p:cNvPr id="36" name="ZoneTexte 35">
            <a:extLst>
              <a:ext uri="{FF2B5EF4-FFF2-40B4-BE49-F238E27FC236}">
                <a16:creationId xmlns:a16="http://schemas.microsoft.com/office/drawing/2014/main" id="{745B1A30-F13F-4D81-8691-BCCC34F2FE07}"/>
              </a:ext>
            </a:extLst>
          </p:cNvPr>
          <p:cNvSpPr txBox="1"/>
          <p:nvPr/>
        </p:nvSpPr>
        <p:spPr>
          <a:xfrm>
            <a:off x="9951665" y="1088878"/>
            <a:ext cx="1976354" cy="646331"/>
          </a:xfrm>
          <a:prstGeom prst="rect">
            <a:avLst/>
          </a:prstGeom>
          <a:noFill/>
        </p:spPr>
        <p:txBody>
          <a:bodyPr wrap="square" rtlCol="0">
            <a:spAutoFit/>
          </a:bodyPr>
          <a:lstStyle/>
          <a:p>
            <a:r>
              <a:rPr lang="fr-FR" dirty="0" err="1"/>
              <a:t>Jlabel</a:t>
            </a:r>
            <a:r>
              <a:rPr lang="fr-FR" dirty="0"/>
              <a:t>: descriptif de l’attraction </a:t>
            </a:r>
          </a:p>
        </p:txBody>
      </p:sp>
      <p:sp>
        <p:nvSpPr>
          <p:cNvPr id="63" name="ZoneTexte 62">
            <a:extLst>
              <a:ext uri="{FF2B5EF4-FFF2-40B4-BE49-F238E27FC236}">
                <a16:creationId xmlns:a16="http://schemas.microsoft.com/office/drawing/2014/main" id="{3E52C32C-89F4-460A-B8A6-BEC57B22A292}"/>
              </a:ext>
            </a:extLst>
          </p:cNvPr>
          <p:cNvSpPr txBox="1"/>
          <p:nvPr/>
        </p:nvSpPr>
        <p:spPr>
          <a:xfrm>
            <a:off x="714652" y="5393652"/>
            <a:ext cx="1726818" cy="1200329"/>
          </a:xfrm>
          <a:prstGeom prst="rect">
            <a:avLst/>
          </a:prstGeom>
          <a:noFill/>
        </p:spPr>
        <p:txBody>
          <a:bodyPr wrap="square" rtlCol="0">
            <a:spAutoFit/>
          </a:bodyPr>
          <a:lstStyle/>
          <a:p>
            <a:r>
              <a:rPr lang="fr-FR" dirty="0" err="1"/>
              <a:t>Jcalendar</a:t>
            </a:r>
            <a:r>
              <a:rPr lang="fr-FR" dirty="0"/>
              <a:t> permet d’afficher un calendrier</a:t>
            </a:r>
          </a:p>
        </p:txBody>
      </p:sp>
      <p:sp>
        <p:nvSpPr>
          <p:cNvPr id="65" name="ZoneTexte 64">
            <a:extLst>
              <a:ext uri="{FF2B5EF4-FFF2-40B4-BE49-F238E27FC236}">
                <a16:creationId xmlns:a16="http://schemas.microsoft.com/office/drawing/2014/main" id="{273BA4B7-D600-4128-906A-8AD687B5A69B}"/>
              </a:ext>
            </a:extLst>
          </p:cNvPr>
          <p:cNvSpPr txBox="1"/>
          <p:nvPr/>
        </p:nvSpPr>
        <p:spPr>
          <a:xfrm>
            <a:off x="6833846" y="5048614"/>
            <a:ext cx="2035818" cy="923330"/>
          </a:xfrm>
          <a:prstGeom prst="rect">
            <a:avLst/>
          </a:prstGeom>
          <a:noFill/>
        </p:spPr>
        <p:txBody>
          <a:bodyPr wrap="square" rtlCol="0">
            <a:spAutoFit/>
          </a:bodyPr>
          <a:lstStyle/>
          <a:p>
            <a:r>
              <a:rPr lang="fr-FR" dirty="0" err="1"/>
              <a:t>Jlabel</a:t>
            </a:r>
            <a:r>
              <a:rPr lang="fr-FR" dirty="0"/>
              <a:t> montre les différents prix pour l’attraction</a:t>
            </a:r>
          </a:p>
        </p:txBody>
      </p:sp>
      <p:pic>
        <p:nvPicPr>
          <p:cNvPr id="69" name="Image 68" descr="Une image contenant table&#10;&#10;Description générée automatiquement">
            <a:extLst>
              <a:ext uri="{FF2B5EF4-FFF2-40B4-BE49-F238E27FC236}">
                <a16:creationId xmlns:a16="http://schemas.microsoft.com/office/drawing/2014/main" id="{CC9D372D-1633-4974-AA55-E48955E9C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02" y="2357796"/>
            <a:ext cx="3780583" cy="2303866"/>
          </a:xfrm>
          <a:prstGeom prst="rect">
            <a:avLst/>
          </a:prstGeom>
        </p:spPr>
      </p:pic>
      <p:cxnSp>
        <p:nvCxnSpPr>
          <p:cNvPr id="68" name="Connecteur droit avec flèche 67">
            <a:extLst>
              <a:ext uri="{FF2B5EF4-FFF2-40B4-BE49-F238E27FC236}">
                <a16:creationId xmlns:a16="http://schemas.microsoft.com/office/drawing/2014/main" id="{D949B182-83B8-4C00-B04B-55B6791EB5CE}"/>
              </a:ext>
            </a:extLst>
          </p:cNvPr>
          <p:cNvCxnSpPr>
            <a:cxnSpLocks/>
            <a:stCxn id="23" idx="0"/>
          </p:cNvCxnSpPr>
          <p:nvPr/>
        </p:nvCxnSpPr>
        <p:spPr>
          <a:xfrm flipV="1">
            <a:off x="1376345" y="4284323"/>
            <a:ext cx="479088" cy="9414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8929E6A1-C810-4C98-ACC4-C84F1402108F}"/>
              </a:ext>
            </a:extLst>
          </p:cNvPr>
          <p:cNvCxnSpPr>
            <a:cxnSpLocks/>
          </p:cNvCxnSpPr>
          <p:nvPr/>
        </p:nvCxnSpPr>
        <p:spPr>
          <a:xfrm flipV="1">
            <a:off x="4162144" y="4661662"/>
            <a:ext cx="515481" cy="73199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1DE6BD95-F9A4-4088-ACEC-422689BB98EF}"/>
              </a:ext>
            </a:extLst>
          </p:cNvPr>
          <p:cNvCxnSpPr>
            <a:cxnSpLocks/>
            <a:stCxn id="18" idx="3"/>
          </p:cNvCxnSpPr>
          <p:nvPr/>
        </p:nvCxnSpPr>
        <p:spPr>
          <a:xfrm>
            <a:off x="4598633" y="1425636"/>
            <a:ext cx="213804" cy="998019"/>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D4271227-3212-4EFF-8419-53A2660FDA98}"/>
              </a:ext>
            </a:extLst>
          </p:cNvPr>
          <p:cNvCxnSpPr>
            <a:cxnSpLocks/>
            <a:stCxn id="24" idx="5"/>
          </p:cNvCxnSpPr>
          <p:nvPr/>
        </p:nvCxnSpPr>
        <p:spPr>
          <a:xfrm>
            <a:off x="1757171" y="1951536"/>
            <a:ext cx="820053" cy="72659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4" name="Image 83">
            <a:extLst>
              <a:ext uri="{FF2B5EF4-FFF2-40B4-BE49-F238E27FC236}">
                <a16:creationId xmlns:a16="http://schemas.microsoft.com/office/drawing/2014/main" id="{7B5AB6C8-B99F-4FAF-AE7F-09F3D3055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313" y="2298311"/>
            <a:ext cx="4183342" cy="2176050"/>
          </a:xfrm>
          <a:prstGeom prst="rect">
            <a:avLst/>
          </a:prstGeom>
        </p:spPr>
      </p:pic>
      <p:cxnSp>
        <p:nvCxnSpPr>
          <p:cNvPr id="85" name="Connecteur droit avec flèche 84">
            <a:extLst>
              <a:ext uri="{FF2B5EF4-FFF2-40B4-BE49-F238E27FC236}">
                <a16:creationId xmlns:a16="http://schemas.microsoft.com/office/drawing/2014/main" id="{B3A56760-3816-4681-B486-427F874EABC6}"/>
              </a:ext>
            </a:extLst>
          </p:cNvPr>
          <p:cNvCxnSpPr>
            <a:cxnSpLocks/>
          </p:cNvCxnSpPr>
          <p:nvPr/>
        </p:nvCxnSpPr>
        <p:spPr>
          <a:xfrm flipH="1">
            <a:off x="6862438" y="2158601"/>
            <a:ext cx="630723" cy="32377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97D81817-B16F-4B53-980E-03603EE2594E}"/>
              </a:ext>
            </a:extLst>
          </p:cNvPr>
          <p:cNvCxnSpPr>
            <a:cxnSpLocks/>
          </p:cNvCxnSpPr>
          <p:nvPr/>
        </p:nvCxnSpPr>
        <p:spPr>
          <a:xfrm flipH="1">
            <a:off x="7812008" y="1774804"/>
            <a:ext cx="2242008" cy="9033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1FA03547-52EA-4A25-9377-071B066E4FA1}"/>
              </a:ext>
            </a:extLst>
          </p:cNvPr>
          <p:cNvCxnSpPr>
            <a:cxnSpLocks/>
            <a:stCxn id="37" idx="0"/>
          </p:cNvCxnSpPr>
          <p:nvPr/>
        </p:nvCxnSpPr>
        <p:spPr>
          <a:xfrm flipH="1" flipV="1">
            <a:off x="10582183" y="4363138"/>
            <a:ext cx="375498" cy="6854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518498A4-4410-4D50-AAB7-D65B652FF1DD}"/>
              </a:ext>
            </a:extLst>
          </p:cNvPr>
          <p:cNvCxnSpPr>
            <a:cxnSpLocks/>
            <a:stCxn id="38" idx="0"/>
          </p:cNvCxnSpPr>
          <p:nvPr/>
        </p:nvCxnSpPr>
        <p:spPr>
          <a:xfrm flipH="1" flipV="1">
            <a:off x="7703614" y="4128117"/>
            <a:ext cx="6827" cy="67977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Ellipse 96">
            <a:extLst>
              <a:ext uri="{FF2B5EF4-FFF2-40B4-BE49-F238E27FC236}">
                <a16:creationId xmlns:a16="http://schemas.microsoft.com/office/drawing/2014/main" id="{C1D81D18-3E9A-4743-BEC2-1352BB2C2137}"/>
              </a:ext>
            </a:extLst>
          </p:cNvPr>
          <p:cNvSpPr/>
          <p:nvPr/>
        </p:nvSpPr>
        <p:spPr>
          <a:xfrm>
            <a:off x="10845325" y="2865781"/>
            <a:ext cx="1262002" cy="835766"/>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97">
            <a:extLst>
              <a:ext uri="{FF2B5EF4-FFF2-40B4-BE49-F238E27FC236}">
                <a16:creationId xmlns:a16="http://schemas.microsoft.com/office/drawing/2014/main" id="{D30305E9-1CDD-4E2D-9221-6BBFDE204B26}"/>
              </a:ext>
            </a:extLst>
          </p:cNvPr>
          <p:cNvSpPr txBox="1"/>
          <p:nvPr/>
        </p:nvSpPr>
        <p:spPr>
          <a:xfrm>
            <a:off x="11008797" y="3063170"/>
            <a:ext cx="1318630" cy="369332"/>
          </a:xfrm>
          <a:prstGeom prst="rect">
            <a:avLst/>
          </a:prstGeom>
          <a:noFill/>
        </p:spPr>
        <p:txBody>
          <a:bodyPr wrap="square" rtlCol="0">
            <a:spAutoFit/>
          </a:bodyPr>
          <a:lstStyle/>
          <a:p>
            <a:r>
              <a:rPr lang="fr-FR" dirty="0"/>
              <a:t>Image</a:t>
            </a:r>
          </a:p>
        </p:txBody>
      </p:sp>
      <p:cxnSp>
        <p:nvCxnSpPr>
          <p:cNvPr id="99" name="Connecteur droit avec flèche 98">
            <a:extLst>
              <a:ext uri="{FF2B5EF4-FFF2-40B4-BE49-F238E27FC236}">
                <a16:creationId xmlns:a16="http://schemas.microsoft.com/office/drawing/2014/main" id="{988256CD-3E58-4D4C-BBDE-1761BA0C99B2}"/>
              </a:ext>
            </a:extLst>
          </p:cNvPr>
          <p:cNvCxnSpPr>
            <a:cxnSpLocks/>
            <a:stCxn id="97" idx="2"/>
          </p:cNvCxnSpPr>
          <p:nvPr/>
        </p:nvCxnSpPr>
        <p:spPr>
          <a:xfrm flipH="1">
            <a:off x="10054016" y="3283664"/>
            <a:ext cx="791309" cy="16137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17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B1C8F-A241-4E65-A181-A83FAB0C5320}"/>
              </a:ext>
            </a:extLst>
          </p:cNvPr>
          <p:cNvSpPr>
            <a:spLocks noGrp="1"/>
          </p:cNvSpPr>
          <p:nvPr>
            <p:ph type="title"/>
          </p:nvPr>
        </p:nvSpPr>
        <p:spPr/>
        <p:txBody>
          <a:bodyPr/>
          <a:lstStyle/>
          <a:p>
            <a:pPr algn="ctr"/>
            <a:r>
              <a:rPr lang="fr-FR" dirty="0"/>
              <a:t>Wireframe</a:t>
            </a:r>
          </a:p>
        </p:txBody>
      </p:sp>
      <p:sp>
        <p:nvSpPr>
          <p:cNvPr id="4" name="Espace réservé du numéro de diapositive 3">
            <a:extLst>
              <a:ext uri="{FF2B5EF4-FFF2-40B4-BE49-F238E27FC236}">
                <a16:creationId xmlns:a16="http://schemas.microsoft.com/office/drawing/2014/main" id="{1F4BBE56-734D-4917-83B9-44B57955C257}"/>
              </a:ext>
            </a:extLst>
          </p:cNvPr>
          <p:cNvSpPr>
            <a:spLocks noGrp="1"/>
          </p:cNvSpPr>
          <p:nvPr>
            <p:ph type="sldNum" sz="quarter" idx="12"/>
          </p:nvPr>
        </p:nvSpPr>
        <p:spPr/>
        <p:txBody>
          <a:bodyPr/>
          <a:lstStyle/>
          <a:p>
            <a:fld id="{2987B3B6-2306-439D-82D7-3E136B2D85D9}" type="slidenum">
              <a:rPr lang="fr-FR" smtClean="0"/>
              <a:t>9</a:t>
            </a:fld>
            <a:endParaRPr lang="fr-FR"/>
          </a:p>
        </p:txBody>
      </p:sp>
      <p:sp>
        <p:nvSpPr>
          <p:cNvPr id="8" name="Ellipse 7">
            <a:extLst>
              <a:ext uri="{FF2B5EF4-FFF2-40B4-BE49-F238E27FC236}">
                <a16:creationId xmlns:a16="http://schemas.microsoft.com/office/drawing/2014/main" id="{8FE2854B-E737-4807-965F-D6ECA61C6775}"/>
              </a:ext>
            </a:extLst>
          </p:cNvPr>
          <p:cNvSpPr/>
          <p:nvPr/>
        </p:nvSpPr>
        <p:spPr>
          <a:xfrm>
            <a:off x="252195" y="956446"/>
            <a:ext cx="1928090" cy="1051496"/>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F1FCB15-9848-4C8E-BF0D-F52529955C0B}"/>
              </a:ext>
            </a:extLst>
          </p:cNvPr>
          <p:cNvSpPr/>
          <p:nvPr/>
        </p:nvSpPr>
        <p:spPr>
          <a:xfrm>
            <a:off x="252194" y="2499556"/>
            <a:ext cx="2919457" cy="3016557"/>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495BC6E1-0C2C-4B6B-81E2-3FDE6082AB14}"/>
              </a:ext>
            </a:extLst>
          </p:cNvPr>
          <p:cNvSpPr/>
          <p:nvPr/>
        </p:nvSpPr>
        <p:spPr>
          <a:xfrm>
            <a:off x="3142695" y="5354688"/>
            <a:ext cx="2281429" cy="1276960"/>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FF681D97-0CE9-47DD-98D5-E2CD1C4250BD}"/>
              </a:ext>
            </a:extLst>
          </p:cNvPr>
          <p:cNvSpPr/>
          <p:nvPr/>
        </p:nvSpPr>
        <p:spPr>
          <a:xfrm>
            <a:off x="6389255" y="5304915"/>
            <a:ext cx="1928090" cy="1051496"/>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2726DDF0-FE1E-4D99-9458-F093312BE0B8}"/>
              </a:ext>
            </a:extLst>
          </p:cNvPr>
          <p:cNvSpPr/>
          <p:nvPr/>
        </p:nvSpPr>
        <p:spPr>
          <a:xfrm>
            <a:off x="9572337" y="2621416"/>
            <a:ext cx="2510702" cy="1850369"/>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BA988A58-D0B7-446A-A727-0C3554F48A07}"/>
              </a:ext>
            </a:extLst>
          </p:cNvPr>
          <p:cNvSpPr/>
          <p:nvPr/>
        </p:nvSpPr>
        <p:spPr>
          <a:xfrm>
            <a:off x="9572337" y="639192"/>
            <a:ext cx="1928090" cy="1051496"/>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B654A3BA-6AF6-4FD8-8A8F-68522102AC69}"/>
              </a:ext>
            </a:extLst>
          </p:cNvPr>
          <p:cNvSpPr txBox="1"/>
          <p:nvPr/>
        </p:nvSpPr>
        <p:spPr>
          <a:xfrm>
            <a:off x="691573" y="1204436"/>
            <a:ext cx="1340529" cy="369332"/>
          </a:xfrm>
          <a:prstGeom prst="rect">
            <a:avLst/>
          </a:prstGeom>
          <a:noFill/>
        </p:spPr>
        <p:txBody>
          <a:bodyPr wrap="square" rtlCol="0">
            <a:spAutoFit/>
          </a:bodyPr>
          <a:lstStyle/>
          <a:p>
            <a:r>
              <a:rPr lang="fr-FR" dirty="0" err="1"/>
              <a:t>Jlabel</a:t>
            </a:r>
            <a:r>
              <a:rPr lang="fr-FR" dirty="0"/>
              <a:t> </a:t>
            </a:r>
          </a:p>
        </p:txBody>
      </p:sp>
      <p:sp>
        <p:nvSpPr>
          <p:cNvPr id="15" name="ZoneTexte 14">
            <a:extLst>
              <a:ext uri="{FF2B5EF4-FFF2-40B4-BE49-F238E27FC236}">
                <a16:creationId xmlns:a16="http://schemas.microsoft.com/office/drawing/2014/main" id="{9F4777C3-0ADA-4A4F-A5A8-9045597833F0}"/>
              </a:ext>
            </a:extLst>
          </p:cNvPr>
          <p:cNvSpPr txBox="1"/>
          <p:nvPr/>
        </p:nvSpPr>
        <p:spPr>
          <a:xfrm>
            <a:off x="3474182" y="5516114"/>
            <a:ext cx="1817782" cy="954107"/>
          </a:xfrm>
          <a:prstGeom prst="rect">
            <a:avLst/>
          </a:prstGeom>
          <a:noFill/>
        </p:spPr>
        <p:txBody>
          <a:bodyPr wrap="square" rtlCol="0">
            <a:spAutoFit/>
          </a:bodyPr>
          <a:lstStyle/>
          <a:p>
            <a:r>
              <a:rPr lang="fr-FR" sz="1400" dirty="0" err="1"/>
              <a:t>Jtextfield</a:t>
            </a:r>
            <a:r>
              <a:rPr lang="fr-FR" sz="1400" dirty="0"/>
              <a:t> permet de changer les informations d’une attraction</a:t>
            </a:r>
          </a:p>
        </p:txBody>
      </p:sp>
      <p:pic>
        <p:nvPicPr>
          <p:cNvPr id="16" name="Image 15">
            <a:extLst>
              <a:ext uri="{FF2B5EF4-FFF2-40B4-BE49-F238E27FC236}">
                <a16:creationId xmlns:a16="http://schemas.microsoft.com/office/drawing/2014/main" id="{1A1CD760-7CAE-4C6C-9CE6-88CCB146C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406" y="1911026"/>
            <a:ext cx="5723573" cy="2952048"/>
          </a:xfrm>
          <a:prstGeom prst="rect">
            <a:avLst/>
          </a:prstGeom>
        </p:spPr>
      </p:pic>
      <p:cxnSp>
        <p:nvCxnSpPr>
          <p:cNvPr id="18" name="Connecteur droit avec flèche 17">
            <a:extLst>
              <a:ext uri="{FF2B5EF4-FFF2-40B4-BE49-F238E27FC236}">
                <a16:creationId xmlns:a16="http://schemas.microsoft.com/office/drawing/2014/main" id="{26ED4B62-503D-4C4E-8EEB-FF474BBD5766}"/>
              </a:ext>
            </a:extLst>
          </p:cNvPr>
          <p:cNvCxnSpPr>
            <a:cxnSpLocks/>
            <a:stCxn id="10" idx="0"/>
          </p:cNvCxnSpPr>
          <p:nvPr/>
        </p:nvCxnSpPr>
        <p:spPr>
          <a:xfrm flipV="1">
            <a:off x="4283410" y="3559946"/>
            <a:ext cx="510532" cy="1794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B0FE05C8-C2F6-4435-B865-3E8E0571C157}"/>
              </a:ext>
            </a:extLst>
          </p:cNvPr>
          <p:cNvCxnSpPr>
            <a:cxnSpLocks/>
            <a:stCxn id="8" idx="6"/>
          </p:cNvCxnSpPr>
          <p:nvPr/>
        </p:nvCxnSpPr>
        <p:spPr>
          <a:xfrm>
            <a:off x="2180285" y="1482194"/>
            <a:ext cx="1293897" cy="14385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F9E9FC6-21E8-4237-995F-914B2950A9E7}"/>
              </a:ext>
            </a:extLst>
          </p:cNvPr>
          <p:cNvSpPr txBox="1"/>
          <p:nvPr/>
        </p:nvSpPr>
        <p:spPr>
          <a:xfrm>
            <a:off x="619351" y="2983558"/>
            <a:ext cx="2301549" cy="2308324"/>
          </a:xfrm>
          <a:prstGeom prst="rect">
            <a:avLst/>
          </a:prstGeom>
          <a:noFill/>
        </p:spPr>
        <p:txBody>
          <a:bodyPr wrap="square" rtlCol="0">
            <a:spAutoFit/>
          </a:bodyPr>
          <a:lstStyle/>
          <a:p>
            <a:r>
              <a:rPr lang="fr-FR" sz="1600" dirty="0" err="1"/>
              <a:t>Jbutton</a:t>
            </a:r>
            <a:r>
              <a:rPr lang="fr-FR" sz="1600" dirty="0"/>
              <a:t>: select permet de choisir une nouvelle image </a:t>
            </a:r>
          </a:p>
          <a:p>
            <a:r>
              <a:rPr lang="fr-FR" sz="1600" dirty="0" err="1"/>
              <a:t>Delete</a:t>
            </a:r>
            <a:r>
              <a:rPr lang="fr-FR" sz="1600" dirty="0"/>
              <a:t> de supprimer l’attraction</a:t>
            </a:r>
          </a:p>
          <a:p>
            <a:r>
              <a:rPr lang="fr-FR" sz="1600" dirty="0" err="1"/>
              <a:t>Add</a:t>
            </a:r>
            <a:r>
              <a:rPr lang="fr-FR" sz="1600" dirty="0"/>
              <a:t> d’en ajouter une nouvelle</a:t>
            </a:r>
          </a:p>
          <a:p>
            <a:r>
              <a:rPr lang="fr-FR" sz="1600" dirty="0"/>
              <a:t>Update de modifier l’attraction actuelle</a:t>
            </a:r>
          </a:p>
        </p:txBody>
      </p:sp>
      <p:cxnSp>
        <p:nvCxnSpPr>
          <p:cNvPr id="27" name="Connecteur droit avec flèche 26">
            <a:extLst>
              <a:ext uri="{FF2B5EF4-FFF2-40B4-BE49-F238E27FC236}">
                <a16:creationId xmlns:a16="http://schemas.microsoft.com/office/drawing/2014/main" id="{1ED0585A-D227-4F70-B3BE-EB25E59E127E}"/>
              </a:ext>
            </a:extLst>
          </p:cNvPr>
          <p:cNvCxnSpPr>
            <a:cxnSpLocks/>
            <a:stCxn id="9" idx="6"/>
          </p:cNvCxnSpPr>
          <p:nvPr/>
        </p:nvCxnSpPr>
        <p:spPr>
          <a:xfrm>
            <a:off x="3171651" y="4007835"/>
            <a:ext cx="934004" cy="2166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DAC7D3C1-69AA-4603-8CD3-999223C45EB9}"/>
              </a:ext>
            </a:extLst>
          </p:cNvPr>
          <p:cNvSpPr txBox="1"/>
          <p:nvPr/>
        </p:nvSpPr>
        <p:spPr>
          <a:xfrm>
            <a:off x="6858941" y="5562090"/>
            <a:ext cx="1255626" cy="369332"/>
          </a:xfrm>
          <a:prstGeom prst="rect">
            <a:avLst/>
          </a:prstGeom>
          <a:noFill/>
        </p:spPr>
        <p:txBody>
          <a:bodyPr wrap="square" rtlCol="0">
            <a:spAutoFit/>
          </a:bodyPr>
          <a:lstStyle/>
          <a:p>
            <a:r>
              <a:rPr lang="fr-FR" dirty="0"/>
              <a:t>Image </a:t>
            </a:r>
          </a:p>
        </p:txBody>
      </p:sp>
      <p:cxnSp>
        <p:nvCxnSpPr>
          <p:cNvPr id="31" name="Connecteur droit avec flèche 30">
            <a:extLst>
              <a:ext uri="{FF2B5EF4-FFF2-40B4-BE49-F238E27FC236}">
                <a16:creationId xmlns:a16="http://schemas.microsoft.com/office/drawing/2014/main" id="{58BADBB9-837B-47FA-835B-634EE464A57A}"/>
              </a:ext>
            </a:extLst>
          </p:cNvPr>
          <p:cNvCxnSpPr>
            <a:cxnSpLocks/>
            <a:stCxn id="11" idx="0"/>
          </p:cNvCxnSpPr>
          <p:nvPr/>
        </p:nvCxnSpPr>
        <p:spPr>
          <a:xfrm flipH="1" flipV="1">
            <a:off x="7273313" y="4457317"/>
            <a:ext cx="79987" cy="8475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53520B2-F933-40CF-91E8-0478F3BC1B21}"/>
              </a:ext>
            </a:extLst>
          </p:cNvPr>
          <p:cNvSpPr txBox="1"/>
          <p:nvPr/>
        </p:nvSpPr>
        <p:spPr>
          <a:xfrm>
            <a:off x="9871969" y="878889"/>
            <a:ext cx="1313895" cy="369332"/>
          </a:xfrm>
          <a:prstGeom prst="rect">
            <a:avLst/>
          </a:prstGeom>
          <a:noFill/>
        </p:spPr>
        <p:txBody>
          <a:bodyPr wrap="square" rtlCol="0">
            <a:spAutoFit/>
          </a:bodyPr>
          <a:lstStyle/>
          <a:p>
            <a:r>
              <a:rPr lang="fr-FR" dirty="0" err="1"/>
              <a:t>Jlabel</a:t>
            </a:r>
            <a:endParaRPr lang="fr-FR" dirty="0"/>
          </a:p>
        </p:txBody>
      </p:sp>
      <p:cxnSp>
        <p:nvCxnSpPr>
          <p:cNvPr id="37" name="Connecteur droit avec flèche 36">
            <a:extLst>
              <a:ext uri="{FF2B5EF4-FFF2-40B4-BE49-F238E27FC236}">
                <a16:creationId xmlns:a16="http://schemas.microsoft.com/office/drawing/2014/main" id="{C803DEBE-4179-4944-ADC7-994829A93A4D}"/>
              </a:ext>
            </a:extLst>
          </p:cNvPr>
          <p:cNvCxnSpPr>
            <a:cxnSpLocks/>
            <a:stCxn id="13" idx="2"/>
          </p:cNvCxnSpPr>
          <p:nvPr/>
        </p:nvCxnSpPr>
        <p:spPr>
          <a:xfrm flipH="1">
            <a:off x="7670307" y="1164940"/>
            <a:ext cx="1902030" cy="1334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CAD4222C-0FA5-4395-A61A-D1F97F92F945}"/>
              </a:ext>
            </a:extLst>
          </p:cNvPr>
          <p:cNvSpPr txBox="1"/>
          <p:nvPr/>
        </p:nvSpPr>
        <p:spPr>
          <a:xfrm>
            <a:off x="10086772" y="3060502"/>
            <a:ext cx="1481831" cy="1077218"/>
          </a:xfrm>
          <a:prstGeom prst="rect">
            <a:avLst/>
          </a:prstGeom>
          <a:noFill/>
        </p:spPr>
        <p:txBody>
          <a:bodyPr wrap="square" rtlCol="0">
            <a:spAutoFit/>
          </a:bodyPr>
          <a:lstStyle/>
          <a:p>
            <a:r>
              <a:rPr lang="fr-FR" sz="1600" dirty="0" err="1"/>
              <a:t>Jtable</a:t>
            </a:r>
            <a:r>
              <a:rPr lang="fr-FR" sz="1600" dirty="0"/>
              <a:t> permet de montrer les information sur les attractions</a:t>
            </a:r>
          </a:p>
        </p:txBody>
      </p:sp>
      <p:cxnSp>
        <p:nvCxnSpPr>
          <p:cNvPr id="42" name="Connecteur droit avec flèche 41">
            <a:extLst>
              <a:ext uri="{FF2B5EF4-FFF2-40B4-BE49-F238E27FC236}">
                <a16:creationId xmlns:a16="http://schemas.microsoft.com/office/drawing/2014/main" id="{2401E644-F1D4-40D8-841F-0F77DA002595}"/>
              </a:ext>
            </a:extLst>
          </p:cNvPr>
          <p:cNvCxnSpPr>
            <a:cxnSpLocks/>
            <a:stCxn id="12" idx="2"/>
          </p:cNvCxnSpPr>
          <p:nvPr/>
        </p:nvCxnSpPr>
        <p:spPr>
          <a:xfrm flipH="1" flipV="1">
            <a:off x="8816703" y="3299371"/>
            <a:ext cx="755634" cy="247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9356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568</Words>
  <Application>Microsoft Macintosh PowerPoint</Application>
  <PresentationFormat>Grand écran</PresentationFormat>
  <Paragraphs>105</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Projet Java: Kids land Park</vt:lpstr>
      <vt:lpstr>Sommaire</vt:lpstr>
      <vt:lpstr>Répartition des taches </vt:lpstr>
      <vt:lpstr>Diagramme de classes </vt:lpstr>
      <vt:lpstr>Diagramme de classes</vt:lpstr>
      <vt:lpstr>Storyboard</vt:lpstr>
      <vt:lpstr>Storyboard</vt:lpstr>
      <vt:lpstr>Wireframe</vt:lpstr>
      <vt:lpstr>Wireframe</vt:lpstr>
      <vt:lpstr>Wireframe</vt:lpstr>
      <vt:lpstr>Versioning Git</vt:lpstr>
      <vt:lpstr>Bilan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 Kids land Park</dc:title>
  <dc:creator>Anthony APPELGHEM</dc:creator>
  <cp:lastModifiedBy>Anthony APPELGHEM</cp:lastModifiedBy>
  <cp:revision>3</cp:revision>
  <dcterms:created xsi:type="dcterms:W3CDTF">2020-12-14T22:43:47Z</dcterms:created>
  <dcterms:modified xsi:type="dcterms:W3CDTF">2020-12-14T23:23:16Z</dcterms:modified>
</cp:coreProperties>
</file>