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7033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81556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27030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25C4BD-64A3-1E6D-D445-0D3E2DD6886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1959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5689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83349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A73E45-2C1C-1069-0F60-5CB8CD8CD5D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988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9162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60496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C3718A-78CF-8EAB-01DD-16F7985D310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6412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85647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4173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83D8FD-9FDE-F940-8AB0-BE5C6AF5DF7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631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35544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61267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91BFCC-D795-377F-2380-E6718AAF349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7898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40874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355289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1EFEB-026B-6476-3D97-97D0E7A91C68}" type="slidenum">
              <a:rPr lang="en-US"/>
              <a:t/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94B968-84FD-E5F0-4645-577E85F1048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media1.svg"/><Relationship Id="rId5" Type="http://schemas.openxmlformats.org/officeDocument/2006/relationships/image" Target="../media/image3.png"/><Relationship Id="rId6" Type="http://schemas.openxmlformats.org/officeDocument/2006/relationships/image" Target="../media/media2.svg"/><Relationship Id="rId7" Type="http://schemas.openxmlformats.org/officeDocument/2006/relationships/image" Target="../media/image4.png"/><Relationship Id="rId8" Type="http://schemas.openxmlformats.org/officeDocument/2006/relationships/image" Target="../media/media3.sv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851331" name=""/>
          <p:cNvSpPr txBox="1"/>
          <p:nvPr/>
        </p:nvSpPr>
        <p:spPr bwMode="auto">
          <a:xfrm flipH="0" flipV="0">
            <a:off x="19624" y="174795"/>
            <a:ext cx="1215419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1">
                <a:latin typeface="Montserrat"/>
                <a:ea typeface="Montserrat"/>
                <a:cs typeface="Montserrat"/>
              </a:rPr>
              <a:t>Color palette</a:t>
            </a:r>
            <a:endParaRPr sz="2200" b="1">
              <a:latin typeface="Montserrat"/>
              <a:cs typeface="Montserrat"/>
            </a:endParaRPr>
          </a:p>
        </p:txBody>
      </p:sp>
      <p:sp>
        <p:nvSpPr>
          <p:cNvPr id="181919215" name=""/>
          <p:cNvSpPr txBox="1"/>
          <p:nvPr/>
        </p:nvSpPr>
        <p:spPr bwMode="auto">
          <a:xfrm flipH="0" flipV="0">
            <a:off x="19624" y="604575"/>
            <a:ext cx="1215994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0">
                <a:latin typeface="Montserrat"/>
                <a:ea typeface="Montserrat"/>
                <a:cs typeface="Montserrat"/>
              </a:rPr>
              <a:t>UCLouvain</a:t>
            </a:r>
            <a:endParaRPr sz="2200" b="0">
              <a:latin typeface="Montserrat"/>
              <a:cs typeface="Montserrat"/>
            </a:endParaRPr>
          </a:p>
        </p:txBody>
      </p:sp>
      <p:sp>
        <p:nvSpPr>
          <p:cNvPr id="62893928" name=""/>
          <p:cNvSpPr/>
          <p:nvPr/>
        </p:nvSpPr>
        <p:spPr bwMode="auto">
          <a:xfrm flipH="0" flipV="0">
            <a:off x="3395107" y="1229927"/>
            <a:ext cx="1692305" cy="906261"/>
          </a:xfrm>
          <a:prstGeom prst="rect">
            <a:avLst/>
          </a:prstGeom>
          <a:solidFill>
            <a:srgbClr val="00214E"/>
          </a:solidFill>
          <a:ln w="12700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#00204e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78456165" name=""/>
          <p:cNvSpPr/>
          <p:nvPr/>
        </p:nvSpPr>
        <p:spPr bwMode="auto">
          <a:xfrm flipH="0" flipV="0">
            <a:off x="5258306" y="1229927"/>
            <a:ext cx="1692304" cy="906261"/>
          </a:xfrm>
          <a:prstGeom prst="rect">
            <a:avLst/>
          </a:prstGeom>
          <a:solidFill>
            <a:srgbClr val="5DB2E6"/>
          </a:solidFill>
          <a:ln w="12700" cap="flat" cmpd="sng" algn="ctr">
            <a:solidFill>
              <a:srgbClr val="5DB2E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#5db4e6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517654593" name=""/>
          <p:cNvSpPr/>
          <p:nvPr/>
        </p:nvSpPr>
        <p:spPr bwMode="auto">
          <a:xfrm flipH="0" flipV="0">
            <a:off x="7130755" y="1229927"/>
            <a:ext cx="1692304" cy="906261"/>
          </a:xfrm>
          <a:prstGeom prst="rect">
            <a:avLst/>
          </a:prstGeom>
          <a:solidFill>
            <a:srgbClr val="9CB7D4"/>
          </a:solidFill>
          <a:ln w="12700" cap="flat" cmpd="sng" algn="ctr">
            <a:solidFill>
              <a:srgbClr val="9CB7D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#9cb7d4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956927924" name=""/>
          <p:cNvSpPr txBox="1"/>
          <p:nvPr/>
        </p:nvSpPr>
        <p:spPr bwMode="auto">
          <a:xfrm flipH="0" flipV="0">
            <a:off x="19624" y="2380159"/>
            <a:ext cx="1216966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0">
                <a:latin typeface="Montserrat"/>
                <a:ea typeface="Montserrat"/>
                <a:cs typeface="Montserrat"/>
              </a:rPr>
              <a:t>Complementary</a:t>
            </a:r>
            <a:endParaRPr sz="2200" b="0">
              <a:latin typeface="Montserrat"/>
              <a:cs typeface="Montserrat"/>
            </a:endParaRPr>
          </a:p>
        </p:txBody>
      </p:sp>
      <p:sp>
        <p:nvSpPr>
          <p:cNvPr id="93724309" name=""/>
          <p:cNvSpPr/>
          <p:nvPr/>
        </p:nvSpPr>
        <p:spPr bwMode="auto">
          <a:xfrm flipH="0" flipV="0">
            <a:off x="3395107" y="2889681"/>
            <a:ext cx="1692304" cy="906261"/>
          </a:xfrm>
          <a:prstGeom prst="rect">
            <a:avLst/>
          </a:prstGeom>
          <a:solidFill>
            <a:srgbClr val="4E2E00"/>
          </a:solidFill>
          <a:ln w="12700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#4e2e00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086683894" name=""/>
          <p:cNvSpPr/>
          <p:nvPr/>
        </p:nvSpPr>
        <p:spPr bwMode="auto">
          <a:xfrm flipH="0" flipV="0">
            <a:off x="5258306" y="2889681"/>
            <a:ext cx="1692304" cy="906261"/>
          </a:xfrm>
          <a:prstGeom prst="rect">
            <a:avLst/>
          </a:prstGeom>
          <a:solidFill>
            <a:srgbClr val="E68F5D"/>
          </a:solidFill>
          <a:ln w="12700" cap="flat" cmpd="sng" algn="ctr">
            <a:solidFill>
              <a:srgbClr val="E68F5D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#e68f5d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530265514" name=""/>
          <p:cNvSpPr/>
          <p:nvPr/>
        </p:nvSpPr>
        <p:spPr bwMode="auto">
          <a:xfrm flipH="0" flipV="0">
            <a:off x="7130755" y="2889681"/>
            <a:ext cx="1692304" cy="906261"/>
          </a:xfrm>
          <a:prstGeom prst="rect">
            <a:avLst/>
          </a:prstGeom>
          <a:solidFill>
            <a:srgbClr val="D4B99C"/>
          </a:solidFill>
          <a:ln w="12700" cap="flat" cmpd="sng" algn="ctr">
            <a:solidFill>
              <a:srgbClr val="D4B99C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#d4b99c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44508012" name=""/>
          <p:cNvSpPr txBox="1"/>
          <p:nvPr/>
        </p:nvSpPr>
        <p:spPr bwMode="auto">
          <a:xfrm flipH="0" flipV="0">
            <a:off x="19624" y="4032285"/>
            <a:ext cx="1217290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0">
                <a:latin typeface="Montserrat"/>
                <a:ea typeface="Montserrat"/>
                <a:cs typeface="Montserrat"/>
              </a:rPr>
              <a:t>Palette</a:t>
            </a:r>
            <a:endParaRPr sz="2200" b="0">
              <a:latin typeface="Montserrat"/>
              <a:cs typeface="Montserrat"/>
            </a:endParaRPr>
          </a:p>
        </p:txBody>
      </p:sp>
      <p:sp>
        <p:nvSpPr>
          <p:cNvPr id="714562506" name=""/>
          <p:cNvSpPr/>
          <p:nvPr/>
        </p:nvSpPr>
        <p:spPr bwMode="auto">
          <a:xfrm flipH="0" flipV="0">
            <a:off x="495807" y="4524098"/>
            <a:ext cx="1692304" cy="906261"/>
          </a:xfrm>
          <a:prstGeom prst="rect">
            <a:avLst/>
          </a:prstGeom>
          <a:solidFill>
            <a:srgbClr val="00204E"/>
          </a:solidFill>
          <a:ln w="12700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#00204e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513782501" name=""/>
          <p:cNvSpPr/>
          <p:nvPr/>
        </p:nvSpPr>
        <p:spPr bwMode="auto">
          <a:xfrm flipH="0" flipV="0">
            <a:off x="2372693" y="4524098"/>
            <a:ext cx="1692304" cy="906261"/>
          </a:xfrm>
          <a:prstGeom prst="rect">
            <a:avLst/>
          </a:prstGeom>
          <a:solidFill>
            <a:srgbClr val="9CB7D4"/>
          </a:solidFill>
          <a:ln w="12700" cap="flat" cmpd="sng" algn="ctr">
            <a:solidFill>
              <a:srgbClr val="9CB7D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#9cb7d4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32523253" name=""/>
          <p:cNvSpPr/>
          <p:nvPr/>
        </p:nvSpPr>
        <p:spPr bwMode="auto">
          <a:xfrm flipH="0" flipV="0">
            <a:off x="4241259" y="4524098"/>
            <a:ext cx="1692304" cy="906261"/>
          </a:xfrm>
          <a:prstGeom prst="rect">
            <a:avLst/>
          </a:prstGeom>
          <a:solidFill>
            <a:srgbClr val="8B687F"/>
          </a:solidFill>
          <a:ln w="12700" cap="flat" cmpd="sng" algn="ctr">
            <a:solidFill>
              <a:srgbClr val="8B687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#8b687f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669604280" name=""/>
          <p:cNvSpPr/>
          <p:nvPr/>
        </p:nvSpPr>
        <p:spPr bwMode="auto">
          <a:xfrm flipH="0" flipV="0">
            <a:off x="6132202" y="4524098"/>
            <a:ext cx="1692304" cy="906261"/>
          </a:xfrm>
          <a:prstGeom prst="rect">
            <a:avLst/>
          </a:prstGeom>
          <a:solidFill>
            <a:srgbClr val="F0C987"/>
          </a:solidFill>
          <a:ln w="12700" cap="flat" cmpd="sng" algn="ctr">
            <a:solidFill>
              <a:srgbClr val="F0C987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#f0c987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2033431030" name=""/>
          <p:cNvSpPr/>
          <p:nvPr/>
        </p:nvSpPr>
        <p:spPr bwMode="auto">
          <a:xfrm flipH="0" flipV="0">
            <a:off x="8004651" y="4524098"/>
            <a:ext cx="1692304" cy="906261"/>
          </a:xfrm>
          <a:prstGeom prst="rect">
            <a:avLst/>
          </a:prstGeom>
          <a:solidFill>
            <a:srgbClr val="B5DBAB"/>
          </a:solidFill>
          <a:ln w="12700" cap="flat" cmpd="sng" algn="ctr">
            <a:solidFill>
              <a:srgbClr val="B5DBAB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b5dbab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328399223" name=""/>
          <p:cNvSpPr/>
          <p:nvPr/>
        </p:nvSpPr>
        <p:spPr bwMode="auto">
          <a:xfrm flipH="0" flipV="0">
            <a:off x="9801778" y="4524098"/>
            <a:ext cx="1692304" cy="906261"/>
          </a:xfrm>
          <a:prstGeom prst="rect">
            <a:avLst/>
          </a:prstGeom>
          <a:solidFill>
            <a:srgbClr val="5DB4E6"/>
          </a:solidFill>
          <a:ln w="12700" cap="flat" cmpd="sng" algn="ctr">
            <a:solidFill>
              <a:srgbClr val="5DB2E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#5db4e6</a:t>
            </a:r>
            <a:endParaRPr sz="2200"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809602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12191999" cy="6858000"/>
          </a:xfrm>
          <a:prstGeom prst="rect">
            <a:avLst/>
          </a:prstGeom>
        </p:spPr>
      </p:pic>
      <p:sp>
        <p:nvSpPr>
          <p:cNvPr id="1487860885" name=""/>
          <p:cNvSpPr/>
          <p:nvPr/>
        </p:nvSpPr>
        <p:spPr bwMode="auto">
          <a:xfrm flipH="0" flipV="0">
            <a:off x="115273" y="1257669"/>
            <a:ext cx="4064364" cy="4866903"/>
          </a:xfrm>
          <a:prstGeom prst="rect">
            <a:avLst/>
          </a:prstGeom>
          <a:noFill/>
          <a:ln w="57150" cap="flat" cmpd="sng" algn="ctr">
            <a:solidFill>
              <a:srgbClr val="FFCA28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632454883" name=""/>
          <p:cNvSpPr/>
          <p:nvPr/>
        </p:nvSpPr>
        <p:spPr bwMode="auto">
          <a:xfrm flipH="0" flipV="0">
            <a:off x="8042593" y="1257669"/>
            <a:ext cx="3638548" cy="4866904"/>
          </a:xfrm>
          <a:prstGeom prst="rect">
            <a:avLst/>
          </a:prstGeom>
          <a:noFill/>
          <a:ln w="57150" cap="flat" cmpd="sng" algn="ctr">
            <a:solidFill>
              <a:srgbClr val="F0C987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955098819" name=""/>
          <p:cNvSpPr/>
          <p:nvPr/>
        </p:nvSpPr>
        <p:spPr bwMode="auto">
          <a:xfrm flipH="0" flipV="0">
            <a:off x="4249125" y="3951612"/>
            <a:ext cx="1655566" cy="2172961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865912492" name=""/>
          <p:cNvSpPr/>
          <p:nvPr/>
        </p:nvSpPr>
        <p:spPr bwMode="auto">
          <a:xfrm flipH="0" flipV="0">
            <a:off x="6315023" y="3951612"/>
            <a:ext cx="1648850" cy="2172961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497656747" name=""/>
          <p:cNvSpPr txBox="1"/>
          <p:nvPr/>
        </p:nvSpPr>
        <p:spPr bwMode="auto">
          <a:xfrm flipH="0" flipV="0">
            <a:off x="242526" y="6362698"/>
            <a:ext cx="1170982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00214E"/>
                </a:solidFill>
                <a:latin typeface="Montserrat"/>
                <a:ea typeface="Montserrat"/>
                <a:cs typeface="Montserrat"/>
              </a:rPr>
              <a:t>— USRP</a:t>
            </a:r>
            <a:r>
              <a:rPr sz="2200" b="1">
                <a:solidFill>
                  <a:srgbClr val="5DB2E6"/>
                </a:solidFill>
                <a:latin typeface="Montserrat"/>
                <a:cs typeface="Montserrat"/>
              </a:rPr>
              <a:t> </a:t>
            </a:r>
            <a:r>
              <a:rPr sz="2200" b="1">
                <a:solidFill>
                  <a:srgbClr val="5DB2E6"/>
                </a:solidFill>
                <a:latin typeface="Montserrat"/>
                <a:cs typeface="Montserrat"/>
              </a:rPr>
              <a:t>  </a:t>
            </a:r>
            <a:r>
              <a:rPr sz="2200" b="1">
                <a:solidFill>
                  <a:srgbClr val="F0C987"/>
                </a:solidFill>
                <a:latin typeface="Montserrat"/>
                <a:cs typeface="Montserrat"/>
              </a:rPr>
              <a:t>— Computer</a:t>
            </a:r>
            <a:r>
              <a:rPr sz="2200" b="1">
                <a:solidFill>
                  <a:srgbClr val="F0C987"/>
                </a:solidFill>
                <a:latin typeface="Montserrat"/>
                <a:cs typeface="Montserrat"/>
              </a:rPr>
              <a:t> </a:t>
            </a:r>
            <a:r>
              <a:rPr sz="2200" b="1">
                <a:solidFill>
                  <a:srgbClr val="5DB2E6"/>
                </a:solidFill>
                <a:latin typeface="Montserrat"/>
                <a:cs typeface="Montserrat"/>
              </a:rPr>
              <a:t>  </a:t>
            </a: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—</a:t>
            </a: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 Clock</a:t>
            </a: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    </a:t>
            </a:r>
            <a:r>
              <a:rPr sz="2200" b="1">
                <a:solidFill>
                  <a:srgbClr val="B5DBAB"/>
                </a:solidFill>
                <a:latin typeface="Montserrat"/>
                <a:cs typeface="Montserrat"/>
              </a:rPr>
              <a:t>    </a:t>
            </a: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    </a:t>
            </a:r>
            <a:endParaRPr sz="2200" b="1">
              <a:solidFill>
                <a:srgbClr val="9CB7D4"/>
              </a:solidFill>
              <a:latin typeface="Montserrat"/>
              <a:cs typeface="Montserrat"/>
            </a:endParaRPr>
          </a:p>
        </p:txBody>
      </p:sp>
      <p:sp>
        <p:nvSpPr>
          <p:cNvPr id="778439986" name=""/>
          <p:cNvSpPr/>
          <p:nvPr/>
        </p:nvSpPr>
        <p:spPr bwMode="auto">
          <a:xfrm flipH="0" flipV="0">
            <a:off x="4951165" y="2770512"/>
            <a:ext cx="2469783" cy="800118"/>
          </a:xfrm>
          <a:prstGeom prst="rect">
            <a:avLst/>
          </a:prstGeom>
          <a:noFill/>
          <a:ln w="57150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451860890" name=""/>
          <p:cNvSpPr txBox="1"/>
          <p:nvPr/>
        </p:nvSpPr>
        <p:spPr bwMode="auto">
          <a:xfrm flipH="0" flipV="0">
            <a:off x="873939" y="891549"/>
            <a:ext cx="255279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Transmission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267418585" name=""/>
          <p:cNvSpPr txBox="1"/>
          <p:nvPr/>
        </p:nvSpPr>
        <p:spPr bwMode="auto">
          <a:xfrm flipH="0" flipV="0">
            <a:off x="8582771" y="891549"/>
            <a:ext cx="2558193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Reception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4234590" name=""/>
          <p:cNvSpPr/>
          <p:nvPr/>
        </p:nvSpPr>
        <p:spPr bwMode="auto">
          <a:xfrm flipH="0" flipV="0">
            <a:off x="5604526" y="83306"/>
            <a:ext cx="1269633" cy="740787"/>
          </a:xfrm>
          <a:prstGeom prst="rect">
            <a:avLst/>
          </a:prstGeom>
          <a:noFill/>
          <a:ln w="76199" cap="flat" cmpd="sng" algn="ctr">
            <a:solidFill>
              <a:srgbClr val="9CB7D4">
                <a:alpha val="99999"/>
              </a:srgb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Input signal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90323056" name=""/>
          <p:cNvSpPr/>
          <p:nvPr/>
        </p:nvSpPr>
        <p:spPr bwMode="auto">
          <a:xfrm flipH="0" flipV="0">
            <a:off x="4996078" y="1114425"/>
            <a:ext cx="2486530" cy="1025197"/>
          </a:xfrm>
          <a:prstGeom prst="rect">
            <a:avLst/>
          </a:prstGeom>
          <a:noFill/>
          <a:ln w="76199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Synchronization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212647412" name=""/>
          <p:cNvSpPr/>
          <p:nvPr/>
        </p:nvSpPr>
        <p:spPr bwMode="auto">
          <a:xfrm flipH="0" flipV="0">
            <a:off x="7905712" y="3671360"/>
            <a:ext cx="2486530" cy="1025197"/>
          </a:xfrm>
          <a:prstGeom prst="rect">
            <a:avLst/>
          </a:prstGeom>
          <a:noFill/>
          <a:ln w="76199" cap="flat" cmpd="sng" algn="ctr">
            <a:solidFill>
              <a:srgbClr val="8B687F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Channel equalization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11102473" name=""/>
          <p:cNvSpPr/>
          <p:nvPr/>
        </p:nvSpPr>
        <p:spPr bwMode="auto">
          <a:xfrm flipH="0" flipV="0">
            <a:off x="7905712" y="4938921"/>
            <a:ext cx="2486530" cy="1025197"/>
          </a:xfrm>
          <a:prstGeom prst="rect">
            <a:avLst/>
          </a:prstGeom>
          <a:noFill/>
          <a:ln w="76199" cap="flat" cmpd="sng" algn="ctr">
            <a:solidFill>
              <a:srgbClr val="5DB4E6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Symbol/bit extraction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933921906" name=""/>
          <p:cNvSpPr/>
          <p:nvPr/>
        </p:nvSpPr>
        <p:spPr bwMode="auto">
          <a:xfrm flipH="0" flipV="0">
            <a:off x="4996078" y="2403801"/>
            <a:ext cx="2486530" cy="1025197"/>
          </a:xfrm>
          <a:prstGeom prst="rect">
            <a:avLst/>
          </a:prstGeom>
          <a:noFill/>
          <a:ln w="76199" cap="flat" cmpd="sng" algn="ctr">
            <a:solidFill>
              <a:srgbClr val="F0C987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 demodulation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873006591" name=""/>
          <p:cNvSpPr/>
          <p:nvPr/>
        </p:nvSpPr>
        <p:spPr bwMode="auto">
          <a:xfrm flipH="0" flipV="0">
            <a:off x="4996078" y="3671360"/>
            <a:ext cx="2486530" cy="1025197"/>
          </a:xfrm>
          <a:prstGeom prst="rect">
            <a:avLst/>
          </a:prstGeom>
          <a:noFill/>
          <a:ln w="76199" cap="flat" cmpd="sng" algn="ctr">
            <a:solidFill>
              <a:srgbClr val="B5DBAB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 channel estimation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556232222" name=""/>
          <p:cNvSpPr/>
          <p:nvPr/>
        </p:nvSpPr>
        <p:spPr bwMode="auto">
          <a:xfrm flipH="0" flipV="0">
            <a:off x="2067393" y="3693178"/>
            <a:ext cx="2486530" cy="1025197"/>
          </a:xfrm>
          <a:prstGeom prst="rect">
            <a:avLst/>
          </a:prstGeom>
          <a:noFill/>
          <a:ln w="76199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cs typeface="Montserrat"/>
              </a:rPr>
              <a:t>Delay/Doppler map creation</a:t>
            </a:r>
            <a:endParaRPr sz="2200" b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0">
            <a:off x="6151930" y="961415"/>
            <a:ext cx="174826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026279" name=""/>
          <p:cNvCxnSpPr>
            <a:cxnSpLocks/>
          </p:cNvCxnSpPr>
          <p:nvPr/>
        </p:nvCxnSpPr>
        <p:spPr bwMode="auto">
          <a:xfrm rot="5399976" flipH="0" flipV="0">
            <a:off x="6151930" y="2248852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500110" name=""/>
          <p:cNvCxnSpPr>
            <a:cxnSpLocks/>
          </p:cNvCxnSpPr>
          <p:nvPr/>
        </p:nvCxnSpPr>
        <p:spPr bwMode="auto">
          <a:xfrm rot="5399976" flipH="0" flipV="0">
            <a:off x="9061565" y="4783972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9874562" name=""/>
          <p:cNvCxnSpPr>
            <a:cxnSpLocks/>
          </p:cNvCxnSpPr>
          <p:nvPr/>
        </p:nvCxnSpPr>
        <p:spPr bwMode="auto">
          <a:xfrm flipH="1" flipV="1">
            <a:off x="4619588" y="4205776"/>
            <a:ext cx="301066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720686" name=""/>
          <p:cNvCxnSpPr>
            <a:cxnSpLocks/>
          </p:cNvCxnSpPr>
          <p:nvPr/>
        </p:nvCxnSpPr>
        <p:spPr bwMode="auto">
          <a:xfrm flipH="0" flipV="1">
            <a:off x="7564664" y="4183958"/>
            <a:ext cx="275142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354544" name=""/>
          <p:cNvCxnSpPr>
            <a:cxnSpLocks/>
          </p:cNvCxnSpPr>
          <p:nvPr/>
        </p:nvCxnSpPr>
        <p:spPr bwMode="auto">
          <a:xfrm rot="5399976" flipH="0" flipV="0">
            <a:off x="6151930" y="3516412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220300" y="1114425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290790" name=""/>
          <p:cNvSpPr txBox="1"/>
          <p:nvPr/>
        </p:nvSpPr>
        <p:spPr bwMode="auto">
          <a:xfrm flipH="0" flipV="0">
            <a:off x="2323663" y="6021269"/>
            <a:ext cx="1973991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Radar specific</a:t>
            </a:r>
            <a:endParaRPr b="1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395307063" name=""/>
          <p:cNvSpPr txBox="1"/>
          <p:nvPr/>
        </p:nvSpPr>
        <p:spPr bwMode="auto">
          <a:xfrm flipH="0" flipV="0">
            <a:off x="5252168" y="6021269"/>
            <a:ext cx="1976870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Common</a:t>
            </a:r>
            <a:endParaRPr b="1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7240303" name=""/>
          <p:cNvSpPr txBox="1"/>
          <p:nvPr/>
        </p:nvSpPr>
        <p:spPr bwMode="auto">
          <a:xfrm flipH="0" flipV="0">
            <a:off x="7509179" y="6021269"/>
            <a:ext cx="327959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Communication specific</a:t>
            </a:r>
            <a:endParaRPr b="1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468386" name=""/>
          <p:cNvSpPr/>
          <p:nvPr/>
        </p:nvSpPr>
        <p:spPr bwMode="auto">
          <a:xfrm flipH="0" flipV="0">
            <a:off x="69246" y="3058604"/>
            <a:ext cx="1156395" cy="740786"/>
          </a:xfrm>
          <a:prstGeom prst="rect">
            <a:avLst/>
          </a:prstGeom>
          <a:noFill/>
          <a:ln w="76199" cap="flat" cmpd="sng" algn="ctr">
            <a:solidFill>
              <a:srgbClr val="9CB7D4">
                <a:alpha val="99999"/>
              </a:srgb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Input signal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795320500" name=""/>
          <p:cNvSpPr/>
          <p:nvPr/>
        </p:nvSpPr>
        <p:spPr bwMode="auto">
          <a:xfrm flipH="0" flipV="0">
            <a:off x="1476768" y="2916399"/>
            <a:ext cx="2486529" cy="1025196"/>
          </a:xfrm>
          <a:prstGeom prst="rect">
            <a:avLst/>
          </a:prstGeom>
          <a:noFill/>
          <a:ln w="76199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Synchronization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835000383" name=""/>
          <p:cNvSpPr/>
          <p:nvPr/>
        </p:nvSpPr>
        <p:spPr bwMode="auto">
          <a:xfrm flipH="0" flipV="0">
            <a:off x="6932837" y="4205776"/>
            <a:ext cx="2486529" cy="1025196"/>
          </a:xfrm>
          <a:prstGeom prst="rect">
            <a:avLst/>
          </a:prstGeom>
          <a:noFill/>
          <a:ln w="76199" cap="flat" cmpd="sng" algn="ctr">
            <a:solidFill>
              <a:srgbClr val="8B687F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Channel equalization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458398827" name=""/>
          <p:cNvSpPr/>
          <p:nvPr/>
        </p:nvSpPr>
        <p:spPr bwMode="auto">
          <a:xfrm flipH="0" flipV="0">
            <a:off x="9665728" y="4205776"/>
            <a:ext cx="2486529" cy="1025196"/>
          </a:xfrm>
          <a:prstGeom prst="rect">
            <a:avLst/>
          </a:prstGeom>
          <a:noFill/>
          <a:ln w="76199" cap="flat" cmpd="sng" algn="ctr">
            <a:solidFill>
              <a:srgbClr val="5DB4E6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Symbol/bit extraction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052043029" name=""/>
          <p:cNvSpPr/>
          <p:nvPr/>
        </p:nvSpPr>
        <p:spPr bwMode="auto">
          <a:xfrm flipH="0" flipV="0">
            <a:off x="4199946" y="2916399"/>
            <a:ext cx="2486529" cy="1025196"/>
          </a:xfrm>
          <a:prstGeom prst="rect">
            <a:avLst/>
          </a:prstGeom>
          <a:noFill/>
          <a:ln w="76199" cap="flat" cmpd="sng" algn="ctr">
            <a:solidFill>
              <a:srgbClr val="F0C987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 demodulation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131438152" name=""/>
          <p:cNvSpPr/>
          <p:nvPr/>
        </p:nvSpPr>
        <p:spPr bwMode="auto">
          <a:xfrm flipH="0" flipV="0">
            <a:off x="6932837" y="2916399"/>
            <a:ext cx="2486529" cy="1025196"/>
          </a:xfrm>
          <a:prstGeom prst="rect">
            <a:avLst/>
          </a:prstGeom>
          <a:noFill/>
          <a:ln w="76199" cap="flat" cmpd="sng" algn="ctr">
            <a:solidFill>
              <a:srgbClr val="B5DBAB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 channel estimation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062101641" name=""/>
          <p:cNvSpPr/>
          <p:nvPr/>
        </p:nvSpPr>
        <p:spPr bwMode="auto">
          <a:xfrm flipH="0" flipV="0">
            <a:off x="6932837" y="1648840"/>
            <a:ext cx="2486529" cy="1025196"/>
          </a:xfrm>
          <a:prstGeom prst="rect">
            <a:avLst/>
          </a:prstGeom>
          <a:noFill/>
          <a:ln w="76199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cs typeface="Montserrat"/>
              </a:rPr>
              <a:t>Delay/Doppler map creation</a:t>
            </a:r>
            <a:endParaRPr sz="2200" b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762343130" name=""/>
          <p:cNvCxnSpPr>
            <a:cxnSpLocks/>
          </p:cNvCxnSpPr>
          <p:nvPr/>
        </p:nvCxnSpPr>
        <p:spPr bwMode="auto">
          <a:xfrm rot="0" flipH="0" flipV="0">
            <a:off x="1225642" y="3429000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654357" name=""/>
          <p:cNvCxnSpPr>
            <a:cxnSpLocks/>
          </p:cNvCxnSpPr>
          <p:nvPr/>
        </p:nvCxnSpPr>
        <p:spPr bwMode="auto">
          <a:xfrm rot="5399943" flipH="1" flipV="0">
            <a:off x="8088688" y="2828986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672084" name=""/>
          <p:cNvCxnSpPr>
            <a:cxnSpLocks/>
          </p:cNvCxnSpPr>
          <p:nvPr/>
        </p:nvCxnSpPr>
        <p:spPr bwMode="auto">
          <a:xfrm flipH="0" flipV="0">
            <a:off x="2205821" y="1114425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302877" name=""/>
          <p:cNvCxnSpPr>
            <a:cxnSpLocks/>
          </p:cNvCxnSpPr>
          <p:nvPr/>
        </p:nvCxnSpPr>
        <p:spPr bwMode="auto">
          <a:xfrm rot="0" flipH="0" flipV="0">
            <a:off x="3963299" y="3429000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614752" name=""/>
          <p:cNvCxnSpPr>
            <a:cxnSpLocks/>
          </p:cNvCxnSpPr>
          <p:nvPr/>
        </p:nvCxnSpPr>
        <p:spPr bwMode="auto">
          <a:xfrm rot="0" flipH="0" flipV="0">
            <a:off x="6686476" y="3429000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622290" name=""/>
          <p:cNvCxnSpPr>
            <a:cxnSpLocks/>
          </p:cNvCxnSpPr>
          <p:nvPr/>
        </p:nvCxnSpPr>
        <p:spPr bwMode="auto">
          <a:xfrm rot="5399943" flipH="0" flipV="1">
            <a:off x="8088690" y="4029008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767541" name=""/>
          <p:cNvCxnSpPr>
            <a:cxnSpLocks/>
          </p:cNvCxnSpPr>
          <p:nvPr/>
        </p:nvCxnSpPr>
        <p:spPr bwMode="auto">
          <a:xfrm rot="0" flipH="0" flipV="0">
            <a:off x="9419367" y="4718375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369645" name=""/>
          <p:cNvSpPr/>
          <p:nvPr/>
        </p:nvSpPr>
        <p:spPr bwMode="auto">
          <a:xfrm flipH="0" flipV="0">
            <a:off x="1523442" y="4883917"/>
            <a:ext cx="1725052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769811949" name=""/>
          <p:cNvSpPr/>
          <p:nvPr/>
        </p:nvSpPr>
        <p:spPr bwMode="auto">
          <a:xfrm flipH="0" flipV="0">
            <a:off x="1523442" y="2233314"/>
            <a:ext cx="9370320" cy="1828350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Crossbar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863829089" name=""/>
          <p:cNvSpPr/>
          <p:nvPr/>
        </p:nvSpPr>
        <p:spPr bwMode="auto">
          <a:xfrm flipH="1" flipV="1">
            <a:off x="1197642" y="1584150"/>
            <a:ext cx="10066843" cy="5157326"/>
          </a:xfrm>
          <a:prstGeom prst="rect">
            <a:avLst/>
          </a:prstGeom>
          <a:noFill/>
          <a:ln w="76199" cap="flat" cmpd="sng" algn="ctr">
            <a:solidFill>
              <a:srgbClr val="A5B7CA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2200">
              <a:latin typeface="Montserrat"/>
              <a:cs typeface="Montserrat"/>
            </a:endParaRPr>
          </a:p>
        </p:txBody>
      </p:sp>
      <p:sp>
        <p:nvSpPr>
          <p:cNvPr id="1827174848" name=""/>
          <p:cNvSpPr txBox="1"/>
          <p:nvPr/>
        </p:nvSpPr>
        <p:spPr bwMode="auto">
          <a:xfrm flipH="0" flipV="0">
            <a:off x="1197641" y="1584149"/>
            <a:ext cx="358501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1">
                <a:solidFill>
                  <a:srgbClr val="A5B7CA"/>
                </a:solidFill>
                <a:latin typeface="Montserrat"/>
                <a:ea typeface="Montserrat"/>
                <a:cs typeface="Montserrat"/>
              </a:rPr>
              <a:t>FPGA RFNoC image</a:t>
            </a:r>
            <a:endParaRPr sz="2200" b="1">
              <a:solidFill>
                <a:srgbClr val="A5B7CA"/>
              </a:solidFill>
              <a:latin typeface="Montserrat"/>
              <a:cs typeface="Montserrat"/>
            </a:endParaRPr>
          </a:p>
        </p:txBody>
      </p:sp>
      <p:sp>
        <p:nvSpPr>
          <p:cNvPr id="456112394" name=""/>
          <p:cNvSpPr/>
          <p:nvPr/>
        </p:nvSpPr>
        <p:spPr bwMode="auto">
          <a:xfrm flipH="0" flipV="0">
            <a:off x="3421886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951385626" name=""/>
          <p:cNvSpPr/>
          <p:nvPr/>
        </p:nvSpPr>
        <p:spPr bwMode="auto">
          <a:xfrm flipH="0" flipV="0">
            <a:off x="5346077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759435496" name=""/>
          <p:cNvSpPr/>
          <p:nvPr/>
        </p:nvSpPr>
        <p:spPr bwMode="auto">
          <a:xfrm flipH="0" flipV="0">
            <a:off x="7260205" y="4883916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F0C987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New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741477249" name=""/>
          <p:cNvSpPr/>
          <p:nvPr/>
        </p:nvSpPr>
        <p:spPr bwMode="auto">
          <a:xfrm flipH="0" flipV="0">
            <a:off x="9168711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F0C987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New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1947000045" name=""/>
          <p:cNvCxnSpPr>
            <a:cxnSpLocks/>
          </p:cNvCxnSpPr>
          <p:nvPr/>
        </p:nvCxnSpPr>
        <p:spPr bwMode="auto">
          <a:xfrm rot="5399942" flipH="0" flipV="0">
            <a:off x="2040886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524358" name=""/>
          <p:cNvCxnSpPr>
            <a:cxnSpLocks/>
          </p:cNvCxnSpPr>
          <p:nvPr/>
        </p:nvCxnSpPr>
        <p:spPr bwMode="auto">
          <a:xfrm rot="5399942" flipH="0" flipV="0">
            <a:off x="3865172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682576" name=""/>
          <p:cNvCxnSpPr>
            <a:cxnSpLocks/>
          </p:cNvCxnSpPr>
          <p:nvPr/>
        </p:nvCxnSpPr>
        <p:spPr bwMode="auto">
          <a:xfrm rot="5399942" flipH="0" flipV="0">
            <a:off x="5844849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986169" name=""/>
          <p:cNvCxnSpPr>
            <a:cxnSpLocks/>
          </p:cNvCxnSpPr>
          <p:nvPr/>
        </p:nvCxnSpPr>
        <p:spPr bwMode="auto">
          <a:xfrm rot="5399942" flipH="0" flipV="0">
            <a:off x="7777648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506724" name=""/>
          <p:cNvCxnSpPr>
            <a:cxnSpLocks/>
          </p:cNvCxnSpPr>
          <p:nvPr/>
        </p:nvCxnSpPr>
        <p:spPr bwMode="auto">
          <a:xfrm rot="5399942" flipH="0" flipV="0">
            <a:off x="9686154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141013" name=""/>
          <p:cNvCxnSpPr>
            <a:cxnSpLocks/>
          </p:cNvCxnSpPr>
          <p:nvPr/>
        </p:nvCxnSpPr>
        <p:spPr bwMode="auto">
          <a:xfrm rot="5399942" flipH="0" flipV="0">
            <a:off x="4581046" y="1579526"/>
            <a:ext cx="113181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780037" name=""/>
          <p:cNvCxnSpPr>
            <a:cxnSpLocks/>
          </p:cNvCxnSpPr>
          <p:nvPr/>
        </p:nvCxnSpPr>
        <p:spPr bwMode="auto">
          <a:xfrm rot="5399942" flipH="0" flipV="0">
            <a:off x="6754137" y="1583970"/>
            <a:ext cx="1122570" cy="36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6580801" name=""/>
          <p:cNvSpPr/>
          <p:nvPr/>
        </p:nvSpPr>
        <p:spPr bwMode="auto">
          <a:xfrm flipH="0" flipV="0">
            <a:off x="4284416" y="122563"/>
            <a:ext cx="1725051" cy="800119"/>
          </a:xfrm>
          <a:prstGeom prst="rect">
            <a:avLst/>
          </a:prstGeom>
          <a:noFill/>
          <a:ln w="57150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Transport adapters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910116798" name=""/>
          <p:cNvSpPr/>
          <p:nvPr/>
        </p:nvSpPr>
        <p:spPr bwMode="auto">
          <a:xfrm flipH="0" flipV="0">
            <a:off x="6452712" y="122563"/>
            <a:ext cx="1725051" cy="800119"/>
          </a:xfrm>
          <a:prstGeom prst="rect">
            <a:avLst/>
          </a:prstGeom>
          <a:noFill/>
          <a:ln w="57150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Radio interfaces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2258635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4711619" y="-67649"/>
            <a:ext cx="2601299" cy="2601299"/>
          </a:xfrm>
          <a:prstGeom prst="rect">
            <a:avLst/>
          </a:prstGeom>
        </p:spPr>
      </p:pic>
      <p:pic>
        <p:nvPicPr>
          <p:cNvPr id="1289587292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451094" y="3067049"/>
            <a:ext cx="3457125" cy="3457125"/>
          </a:xfrm>
          <a:prstGeom prst="rect">
            <a:avLst/>
          </a:prstGeom>
        </p:spPr>
      </p:pic>
      <p:pic>
        <p:nvPicPr>
          <p:cNvPr id="1550025518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flipH="0" flipV="0">
            <a:off x="411570" y="-515324"/>
            <a:ext cx="3496649" cy="3496649"/>
          </a:xfrm>
          <a:prstGeom prst="rect">
            <a:avLst/>
          </a:prstGeom>
        </p:spPr>
      </p:pic>
      <p:pic>
        <p:nvPicPr>
          <p:cNvPr id="147074223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8060144" y="-515324"/>
            <a:ext cx="3496649" cy="3496649"/>
          </a:xfrm>
          <a:prstGeom prst="rect">
            <a:avLst/>
          </a:prstGeom>
        </p:spPr>
      </p:pic>
      <p:pic>
        <p:nvPicPr>
          <p:cNvPr id="649271740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7965201" y="3067049"/>
            <a:ext cx="3457125" cy="3457125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154907" y="2752723"/>
            <a:ext cx="0" cy="1257299"/>
          </a:xfrm>
          <a:prstGeom prst="line">
            <a:avLst/>
          </a:prstGeom>
          <a:ln w="38099" cap="flat" cmpd="sng" algn="ctr">
            <a:solidFill>
              <a:srgbClr val="5DB2E6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767331" name=""/>
          <p:cNvCxnSpPr>
            <a:cxnSpLocks/>
          </p:cNvCxnSpPr>
          <p:nvPr/>
        </p:nvCxnSpPr>
        <p:spPr bwMode="auto">
          <a:xfrm flipH="0" flipV="0">
            <a:off x="9788707" y="2752723"/>
            <a:ext cx="0" cy="1257299"/>
          </a:xfrm>
          <a:prstGeom prst="line">
            <a:avLst/>
          </a:prstGeom>
          <a:ln w="38099" cap="flat" cmpd="sng" algn="ctr">
            <a:solidFill>
              <a:srgbClr val="5DB2E6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760172" name=""/>
          <p:cNvCxnSpPr>
            <a:cxnSpLocks/>
          </p:cNvCxnSpPr>
          <p:nvPr/>
        </p:nvCxnSpPr>
        <p:spPr bwMode="auto">
          <a:xfrm flipH="1" flipV="0">
            <a:off x="3359430" y="1819274"/>
            <a:ext cx="1304564" cy="0"/>
          </a:xfrm>
          <a:prstGeom prst="line">
            <a:avLst/>
          </a:prstGeom>
          <a:ln w="38099" cap="flat" cmpd="sng" algn="ctr">
            <a:solidFill>
              <a:srgbClr val="A5B7CA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395038" name=""/>
          <p:cNvCxnSpPr>
            <a:cxnSpLocks/>
          </p:cNvCxnSpPr>
          <p:nvPr/>
        </p:nvCxnSpPr>
        <p:spPr bwMode="auto">
          <a:xfrm flipH="1" flipV="0">
            <a:off x="7312919" y="1819274"/>
            <a:ext cx="1304563" cy="0"/>
          </a:xfrm>
          <a:prstGeom prst="line">
            <a:avLst/>
          </a:prstGeom>
          <a:ln w="38099" cap="flat" cmpd="sng" algn="ctr">
            <a:solidFill>
              <a:srgbClr val="A5B7CA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822975" name=""/>
          <p:cNvSpPr txBox="1"/>
          <p:nvPr/>
        </p:nvSpPr>
        <p:spPr bwMode="auto">
          <a:xfrm flipH="0" flipV="0">
            <a:off x="945322" y="5798819"/>
            <a:ext cx="246902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Transmission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PC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871354370" name=""/>
          <p:cNvSpPr txBox="1"/>
          <p:nvPr/>
        </p:nvSpPr>
        <p:spPr bwMode="auto">
          <a:xfrm flipH="0" flipV="0">
            <a:off x="8554192" y="5798819"/>
            <a:ext cx="2473348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Reception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PC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441368177" name=""/>
          <p:cNvSpPr txBox="1"/>
          <p:nvPr/>
        </p:nvSpPr>
        <p:spPr bwMode="auto">
          <a:xfrm flipH="0" flipV="0">
            <a:off x="673098" y="2245993"/>
            <a:ext cx="296397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Transmission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USRP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357765985" name=""/>
          <p:cNvSpPr txBox="1"/>
          <p:nvPr/>
        </p:nvSpPr>
        <p:spPr bwMode="auto">
          <a:xfrm flipH="0" flipV="0">
            <a:off x="8306718" y="2293617"/>
            <a:ext cx="296901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Reception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USRP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374042286" name=""/>
          <p:cNvSpPr txBox="1"/>
          <p:nvPr/>
        </p:nvSpPr>
        <p:spPr bwMode="auto">
          <a:xfrm flipH="0" flipV="0">
            <a:off x="4527761" y="2245993"/>
            <a:ext cx="297153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Clock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modified xsi:type="dcterms:W3CDTF">2024-11-21T15:04:42Z</dcterms:modified>
</cp:coreProperties>
</file>