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1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54864" cy="54864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538778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95611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729802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E46EF3-8991-D69B-B4F6-7E6A1C406977}" type="slidenum">
              <a:rPr lang="en-US"/>
              <a:t/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2569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30828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5204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DC5E4D-7478-26BF-0534-CDDAD08F676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0079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40913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59130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8D97C-24EC-52A4-7280-220323D0A3E5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39221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9754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78891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967690-C0A9-20D6-B674-E3394621567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2214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83285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22213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10B9A3-1005-98A7-4D80-ED1FB7FB259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0519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56833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00855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FDC292-7C48-ED1A-4068-9D1B33BDF0D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DA4152-976A-F8AB-CCCC-866D01DD115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B960B2-B349-5CA1-A42C-B1376148E56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91013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886029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16472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D510B5-0287-96DC-568F-A016ADA48A7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3716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11867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72402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4DC336-6137-266B-892D-7CFE5AC86F7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206C3D-BB31-6A5C-40FA-25768DD4392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71754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75980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58885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7321E0-9F49-C962-8B44-B7EDB637B18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00050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26684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87725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02037A-015D-929E-10CE-C57EB8A2299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1965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3784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0826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1BE0B1-C107-931C-08E0-7F847063930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020935" name=""/>
          <p:cNvSpPr txBox="1"/>
          <p:nvPr/>
        </p:nvSpPr>
        <p:spPr bwMode="auto">
          <a:xfrm flipH="0" flipV="0">
            <a:off x="754227" y="1870362"/>
            <a:ext cx="10494664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 b="1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TFE25-462: Meeting 9</a:t>
            </a:r>
            <a:endParaRPr sz="4800" b="1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  <a:p>
            <a:pPr algn="ctr"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RFNoC</a:t>
            </a:r>
            <a:r>
              <a:rPr sz="4800">
                <a:latin typeface="Sofia Pro"/>
                <a:ea typeface="Sofia Pro"/>
                <a:cs typeface="Sofia Pro"/>
              </a:rPr>
              <a:t> detailed overview</a:t>
            </a:r>
            <a:endParaRPr sz="4800">
              <a:latin typeface="Sofia Pro"/>
              <a:ea typeface="Sofia Pro"/>
              <a:cs typeface="Sofia Pro"/>
            </a:endParaRPr>
          </a:p>
          <a:p>
            <a:pPr algn="ctr">
              <a:defRPr/>
            </a:pPr>
            <a:r>
              <a:rPr sz="4800">
                <a:latin typeface="Sofia Pro"/>
                <a:ea typeface="Sofia Pro"/>
                <a:cs typeface="Sofia Pro"/>
              </a:rPr>
              <a:t>Metric computation on FPGA </a:t>
            </a:r>
            <a:endParaRPr sz="4800">
              <a:latin typeface="Sofia Pro"/>
              <a:ea typeface="Sofia Pro"/>
              <a:cs typeface="Sofia Pro"/>
            </a:endParaRPr>
          </a:p>
          <a:p>
            <a:pPr algn="ctr">
              <a:defRPr/>
            </a:pPr>
            <a:r>
              <a:rPr sz="4800">
                <a:latin typeface="Sofia Pro"/>
                <a:ea typeface="Sofia Pro"/>
                <a:cs typeface="Sofia Pro"/>
              </a:rPr>
              <a:t>J</a:t>
            </a:r>
            <a:r>
              <a:rPr sz="4800">
                <a:latin typeface="Sofia Pro"/>
                <a:ea typeface="Sofia Pro"/>
                <a:cs typeface="Sofia Pro"/>
              </a:rPr>
              <a:t>ury</a:t>
            </a:r>
            <a:r>
              <a:rPr sz="4800" b="0" i="0" u="none" strike="noStrike" cap="none" spc="0">
                <a:solidFill>
                  <a:schemeClr val="tx1"/>
                </a:solidFill>
                <a:latin typeface="Sofia Pro"/>
                <a:cs typeface="Sofia Pro"/>
              </a:rPr>
              <a:t> composition and TFE title</a:t>
            </a:r>
            <a:endParaRPr sz="4800">
              <a:latin typeface="Sofia Pro"/>
              <a:ea typeface="Sofia Pro"/>
              <a:cs typeface="Sofia Pro"/>
            </a:endParaRPr>
          </a:p>
        </p:txBody>
      </p:sp>
      <p:sp>
        <p:nvSpPr>
          <p:cNvPr id="4588116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63C946E-E4D8-8058-DA7B-1D3FD8014885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486209" name=""/>
          <p:cNvSpPr txBox="1"/>
          <p:nvPr/>
        </p:nvSpPr>
        <p:spPr bwMode="auto">
          <a:xfrm flipH="0" flipV="0">
            <a:off x="754227" y="2727612"/>
            <a:ext cx="10456863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Metric computation on FPGA </a:t>
            </a:r>
            <a:endParaRPr sz="4800">
              <a:latin typeface="Sofia Pro"/>
              <a:ea typeface="Sofia Pro"/>
              <a:cs typeface="Sofia Pro"/>
            </a:endParaRPr>
          </a:p>
        </p:txBody>
      </p:sp>
      <p:sp>
        <p:nvSpPr>
          <p:cNvPr id="27726523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577716-9731-92B5-B7A5-37595FA48C13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7373452" name=""/>
          <p:cNvSpPr txBox="1"/>
          <p:nvPr/>
        </p:nvSpPr>
        <p:spPr bwMode="auto">
          <a:xfrm flipH="0" flipV="0">
            <a:off x="338589" y="295626"/>
            <a:ext cx="104716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Inter"/>
                <a:ea typeface="Inter"/>
                <a:cs typeface="Inter"/>
              </a:rPr>
              <a:t>Metric computation: Block diagram</a:t>
            </a:r>
            <a:endParaRPr b="1">
              <a:latin typeface="Inter"/>
              <a:cs typeface="Inter"/>
            </a:endParaRPr>
          </a:p>
        </p:txBody>
      </p:sp>
      <p:sp>
        <p:nvSpPr>
          <p:cNvPr id="1233717807" name=""/>
          <p:cNvSpPr/>
          <p:nvPr/>
        </p:nvSpPr>
        <p:spPr bwMode="auto">
          <a:xfrm flipH="0" flipV="0">
            <a:off x="4944631" y="365939"/>
            <a:ext cx="2166352" cy="710045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Split stream FIFO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2114077151" name=""/>
          <p:cNvSpPr/>
          <p:nvPr/>
        </p:nvSpPr>
        <p:spPr bwMode="auto">
          <a:xfrm flipH="0" flipV="0">
            <a:off x="2187327" y="1295441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Delay </a:t>
            </a:r>
            <a:r>
              <a:rPr sz="1400">
                <a:solidFill>
                  <a:schemeClr val="accent6">
                    <a:lumMod val="75000"/>
                  </a:schemeClr>
                </a:solidFill>
                <a:latin typeface="Inter"/>
                <a:ea typeface="Inter"/>
                <a:cs typeface="Inter"/>
              </a:rPr>
              <a:t>(L)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417658944" name=""/>
          <p:cNvSpPr/>
          <p:nvPr/>
        </p:nvSpPr>
        <p:spPr bwMode="auto">
          <a:xfrm flipH="0" flipV="0">
            <a:off x="2187327" y="2179639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Conjugate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1588422209" name=""/>
          <p:cNvSpPr/>
          <p:nvPr/>
        </p:nvSpPr>
        <p:spPr bwMode="auto">
          <a:xfrm flipH="0" flipV="0">
            <a:off x="2187327" y="3051089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Complex multiplication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198410148" name=""/>
          <p:cNvSpPr/>
          <p:nvPr/>
        </p:nvSpPr>
        <p:spPr bwMode="auto">
          <a:xfrm flipH="0" flipV="0">
            <a:off x="2187327" y="3928913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Clip complex </a:t>
            </a:r>
            <a:r>
              <a:rPr sz="1400">
                <a:solidFill>
                  <a:schemeClr val="accent6">
                    <a:lumMod val="75000"/>
                  </a:schemeClr>
                </a:solidFill>
                <a:latin typeface="Inter"/>
                <a:ea typeface="Inter"/>
                <a:cs typeface="Inter"/>
              </a:rPr>
              <a:t>(32 to 16 bits by component)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1431482069" name=""/>
          <p:cNvSpPr/>
          <p:nvPr/>
        </p:nvSpPr>
        <p:spPr bwMode="auto">
          <a:xfrm flipH="0" flipV="0">
            <a:off x="1035183" y="4806737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Moving sum </a:t>
            </a:r>
            <a:r>
              <a:rPr sz="1400">
                <a:solidFill>
                  <a:schemeClr val="accent6">
                    <a:lumMod val="75000"/>
                  </a:schemeClr>
                </a:solidFill>
                <a:latin typeface="Inter"/>
                <a:ea typeface="Inter"/>
                <a:cs typeface="Inter"/>
              </a:rPr>
              <a:t>(I)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450566241" name=""/>
          <p:cNvSpPr/>
          <p:nvPr/>
        </p:nvSpPr>
        <p:spPr bwMode="auto">
          <a:xfrm flipH="0" flipV="0">
            <a:off x="3394335" y="4806737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Moving sum </a:t>
            </a:r>
            <a:r>
              <a:rPr sz="1400">
                <a:solidFill>
                  <a:schemeClr val="accent6">
                    <a:lumMod val="75000"/>
                  </a:schemeClr>
                </a:solidFill>
                <a:latin typeface="Inter"/>
                <a:ea typeface="Inter"/>
                <a:cs typeface="Inter"/>
              </a:rPr>
              <a:t>(Q)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907226665" name=""/>
          <p:cNvSpPr/>
          <p:nvPr/>
        </p:nvSpPr>
        <p:spPr bwMode="auto">
          <a:xfrm flipH="0" flipV="0">
            <a:off x="2187327" y="5904017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Complex to magnitude squared 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277555" y="882007"/>
            <a:ext cx="1667075" cy="360"/>
          </a:xfrm>
          <a:prstGeom prst="line">
            <a:avLst/>
          </a:prstGeom>
          <a:ln w="38099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036738" name=""/>
          <p:cNvCxnSpPr>
            <a:cxnSpLocks/>
            <a:endCxn id="2114077151" idx="0"/>
          </p:cNvCxnSpPr>
          <p:nvPr/>
        </p:nvCxnSpPr>
        <p:spPr bwMode="auto">
          <a:xfrm rot="5399978" flipH="0" flipV="0">
            <a:off x="3058099" y="1075985"/>
            <a:ext cx="438911" cy="0"/>
          </a:xfrm>
          <a:prstGeom prst="line">
            <a:avLst/>
          </a:prstGeom>
          <a:ln w="38099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395219" name=""/>
          <p:cNvCxnSpPr>
            <a:cxnSpLocks/>
          </p:cNvCxnSpPr>
          <p:nvPr/>
        </p:nvCxnSpPr>
        <p:spPr bwMode="auto">
          <a:xfrm rot="5399978" flipH="0" flipV="0">
            <a:off x="3186614" y="2095749"/>
            <a:ext cx="167778" cy="0"/>
          </a:xfrm>
          <a:prstGeom prst="line">
            <a:avLst/>
          </a:prstGeom>
          <a:ln w="38099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534463" name=""/>
          <p:cNvCxnSpPr>
            <a:cxnSpLocks/>
          </p:cNvCxnSpPr>
          <p:nvPr/>
        </p:nvCxnSpPr>
        <p:spPr bwMode="auto">
          <a:xfrm rot="5399978" flipH="0" flipV="0">
            <a:off x="3193666" y="2973573"/>
            <a:ext cx="167778" cy="0"/>
          </a:xfrm>
          <a:prstGeom prst="line">
            <a:avLst/>
          </a:prstGeom>
          <a:ln w="38099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039945" name=""/>
          <p:cNvCxnSpPr>
            <a:cxnSpLocks/>
          </p:cNvCxnSpPr>
          <p:nvPr/>
        </p:nvCxnSpPr>
        <p:spPr bwMode="auto">
          <a:xfrm rot="5399978" flipH="0" flipV="0">
            <a:off x="4080315" y="2255381"/>
            <a:ext cx="2359152" cy="360"/>
          </a:xfrm>
          <a:prstGeom prst="line">
            <a:avLst/>
          </a:prstGeom>
          <a:ln w="38099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5334991" name=""/>
          <p:cNvCxnSpPr>
            <a:cxnSpLocks/>
          </p:cNvCxnSpPr>
          <p:nvPr/>
        </p:nvCxnSpPr>
        <p:spPr bwMode="auto">
          <a:xfrm flipH="0" flipV="0">
            <a:off x="4353679" y="3406111"/>
            <a:ext cx="906031" cy="0"/>
          </a:xfrm>
          <a:prstGeom prst="line">
            <a:avLst/>
          </a:prstGeom>
          <a:ln w="38099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3497901" name=""/>
          <p:cNvCxnSpPr>
            <a:cxnSpLocks/>
          </p:cNvCxnSpPr>
          <p:nvPr/>
        </p:nvCxnSpPr>
        <p:spPr bwMode="auto">
          <a:xfrm rot="5399978" flipH="0" flipV="0">
            <a:off x="3193666" y="3845023"/>
            <a:ext cx="167778" cy="0"/>
          </a:xfrm>
          <a:prstGeom prst="line">
            <a:avLst/>
          </a:prstGeom>
          <a:ln w="38099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602078" name=""/>
          <p:cNvCxnSpPr>
            <a:cxnSpLocks/>
          </p:cNvCxnSpPr>
          <p:nvPr/>
        </p:nvCxnSpPr>
        <p:spPr bwMode="auto">
          <a:xfrm rot="5399978" flipH="0" flipV="0">
            <a:off x="2487486" y="4722847"/>
            <a:ext cx="167778" cy="0"/>
          </a:xfrm>
          <a:prstGeom prst="line">
            <a:avLst/>
          </a:prstGeom>
          <a:ln w="38099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94656" name=""/>
          <p:cNvCxnSpPr>
            <a:cxnSpLocks/>
          </p:cNvCxnSpPr>
          <p:nvPr/>
        </p:nvCxnSpPr>
        <p:spPr bwMode="auto">
          <a:xfrm rot="5399978" flipH="0" flipV="0">
            <a:off x="3749358" y="4722847"/>
            <a:ext cx="167778" cy="0"/>
          </a:xfrm>
          <a:prstGeom prst="line">
            <a:avLst/>
          </a:prstGeom>
          <a:ln w="38099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777783" name=""/>
          <p:cNvCxnSpPr>
            <a:cxnSpLocks/>
          </p:cNvCxnSpPr>
          <p:nvPr/>
        </p:nvCxnSpPr>
        <p:spPr bwMode="auto">
          <a:xfrm rot="5399978" flipH="0" flipV="0">
            <a:off x="3168007" y="5794109"/>
            <a:ext cx="219456" cy="360"/>
          </a:xfrm>
          <a:prstGeom prst="line">
            <a:avLst/>
          </a:prstGeom>
          <a:ln w="38099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019568" name=""/>
          <p:cNvCxnSpPr>
            <a:cxnSpLocks/>
          </p:cNvCxnSpPr>
          <p:nvPr/>
        </p:nvCxnSpPr>
        <p:spPr bwMode="auto">
          <a:xfrm rot="5399978" flipH="0" flipV="0">
            <a:off x="2487486" y="5600671"/>
            <a:ext cx="167778" cy="0"/>
          </a:xfrm>
          <a:prstGeom prst="line">
            <a:avLst/>
          </a:prstGeom>
          <a:ln w="38099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288474" name=""/>
          <p:cNvCxnSpPr>
            <a:cxnSpLocks/>
          </p:cNvCxnSpPr>
          <p:nvPr/>
        </p:nvCxnSpPr>
        <p:spPr bwMode="auto">
          <a:xfrm rot="5399978" flipH="0" flipV="0">
            <a:off x="3749358" y="5600671"/>
            <a:ext cx="167778" cy="0"/>
          </a:xfrm>
          <a:prstGeom prst="line">
            <a:avLst/>
          </a:prstGeom>
          <a:ln w="38099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217924" name=""/>
          <p:cNvCxnSpPr>
            <a:cxnSpLocks/>
          </p:cNvCxnSpPr>
          <p:nvPr/>
        </p:nvCxnSpPr>
        <p:spPr bwMode="auto">
          <a:xfrm flipH="0" flipV="0">
            <a:off x="2571375" y="5684561"/>
            <a:ext cx="1261872" cy="0"/>
          </a:xfrm>
          <a:prstGeom prst="line">
            <a:avLst/>
          </a:prstGeom>
          <a:ln w="38099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1187113" name=""/>
          <p:cNvSpPr txBox="1"/>
          <p:nvPr/>
        </p:nvSpPr>
        <p:spPr bwMode="auto">
          <a:xfrm flipH="0" flipV="0">
            <a:off x="9158141" y="5403050"/>
            <a:ext cx="290851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>
                <a:solidFill>
                  <a:schemeClr val="accent1">
                    <a:lumMod val="75000"/>
                  </a:schemeClr>
                </a:solidFill>
                <a:latin typeface="Inter"/>
                <a:ea typeface="Inter"/>
                <a:cs typeface="Inter"/>
              </a:rPr>
              <a:t>32 bits complex</a:t>
            </a:r>
            <a:r>
              <a:rPr sz="1200">
                <a:solidFill>
                  <a:schemeClr val="accent1">
                    <a:lumMod val="75000"/>
                  </a:schemeClr>
                </a:solidFill>
                <a:latin typeface="Inter"/>
                <a:cs typeface="Inter"/>
              </a:rPr>
              <a:t> (16 bits I, 16 bits Q)</a:t>
            </a:r>
            <a:endParaRPr sz="1200">
              <a:solidFill>
                <a:schemeClr val="accent1">
                  <a:lumMod val="7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1670255881" name=""/>
          <p:cNvSpPr txBox="1"/>
          <p:nvPr/>
        </p:nvSpPr>
        <p:spPr bwMode="auto">
          <a:xfrm flipH="0" flipV="0">
            <a:off x="9158141" y="5677730"/>
            <a:ext cx="291459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>
                <a:solidFill>
                  <a:schemeClr val="accent2">
                    <a:lumMod val="75000"/>
                  </a:schemeClr>
                </a:solidFill>
                <a:latin typeface="Inter"/>
                <a:ea typeface="Inter"/>
                <a:cs typeface="Inter"/>
              </a:rPr>
              <a:t>64 bits complex</a:t>
            </a:r>
            <a:r>
              <a:rPr sz="1200">
                <a:solidFill>
                  <a:schemeClr val="accent2">
                    <a:lumMod val="75000"/>
                  </a:schemeClr>
                </a:solidFill>
                <a:latin typeface="Inter"/>
                <a:cs typeface="Inter"/>
              </a:rPr>
              <a:t> (32 bits I, 32 bits Q)</a:t>
            </a:r>
            <a:endParaRPr sz="1200">
              <a:solidFill>
                <a:schemeClr val="accent2">
                  <a:lumMod val="7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120120216" name=""/>
          <p:cNvSpPr txBox="1"/>
          <p:nvPr/>
        </p:nvSpPr>
        <p:spPr bwMode="auto">
          <a:xfrm flipH="0" flipV="0">
            <a:off x="9152057" y="5952410"/>
            <a:ext cx="292719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>
                <a:solidFill>
                  <a:schemeClr val="accent4">
                    <a:lumMod val="75000"/>
                  </a:schemeClr>
                </a:solidFill>
                <a:latin typeface="Inter"/>
                <a:ea typeface="Inter"/>
                <a:cs typeface="Inter"/>
              </a:rPr>
              <a:t>16 bits integer</a:t>
            </a:r>
            <a:endParaRPr sz="1200">
              <a:solidFill>
                <a:schemeClr val="accent4">
                  <a:lumMod val="7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1424547770" name=""/>
          <p:cNvSpPr txBox="1"/>
          <p:nvPr/>
        </p:nvSpPr>
        <p:spPr bwMode="auto">
          <a:xfrm flipH="0" flipV="0">
            <a:off x="9158141" y="6227090"/>
            <a:ext cx="292899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>
                <a:solidFill>
                  <a:schemeClr val="accent6">
                    <a:lumMod val="75000"/>
                  </a:schemeClr>
                </a:solidFill>
                <a:latin typeface="Inter"/>
                <a:ea typeface="Inter"/>
                <a:cs typeface="Inter"/>
              </a:rPr>
              <a:t>32 bits integer</a:t>
            </a:r>
            <a:endParaRPr sz="1200">
              <a:solidFill>
                <a:schemeClr val="accent6">
                  <a:lumMod val="7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2051589292" name=""/>
          <p:cNvSpPr/>
          <p:nvPr/>
        </p:nvSpPr>
        <p:spPr bwMode="auto">
          <a:xfrm flipH="0" flipV="0">
            <a:off x="815727" y="1237390"/>
            <a:ext cx="4882895" cy="4556898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574837" name=""/>
          <p:cNvSpPr txBox="1"/>
          <p:nvPr/>
        </p:nvSpPr>
        <p:spPr bwMode="auto">
          <a:xfrm flipH="0" flipV="0">
            <a:off x="662833" y="779830"/>
            <a:ext cx="28581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 b="1">
                <a:solidFill>
                  <a:srgbClr val="7030A0"/>
                </a:solidFill>
                <a:latin typeface="Inter"/>
                <a:ea typeface="Inter"/>
                <a:cs typeface="Inter"/>
              </a:rPr>
              <a:t>P(d + 1)</a:t>
            </a:r>
            <a:r>
              <a:rPr sz="1200" b="1">
                <a:solidFill>
                  <a:srgbClr val="7030A0"/>
                </a:solidFill>
                <a:latin typeface="Inter"/>
                <a:cs typeface="Inter"/>
              </a:rPr>
              <a:t> = P(d) + y(d) x y(d-L)*          	      	    - y(d-L) x y(d-2L)*</a:t>
            </a:r>
            <a:endParaRPr sz="1200" b="1">
              <a:solidFill>
                <a:srgbClr val="7030A0"/>
              </a:solidFill>
              <a:latin typeface="Inter"/>
              <a:cs typeface="Inter"/>
            </a:endParaRPr>
          </a:p>
        </p:txBody>
      </p:sp>
      <p:cxnSp>
        <p:nvCxnSpPr>
          <p:cNvPr id="1143024032" name=""/>
          <p:cNvCxnSpPr>
            <a:cxnSpLocks/>
            <a:endCxn id="504351556" idx="1"/>
          </p:cNvCxnSpPr>
          <p:nvPr/>
        </p:nvCxnSpPr>
        <p:spPr bwMode="auto">
          <a:xfrm rot="0" flipH="0" flipV="0">
            <a:off x="4353679" y="6259039"/>
            <a:ext cx="1742319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928574" name=""/>
          <p:cNvSpPr txBox="1"/>
          <p:nvPr/>
        </p:nvSpPr>
        <p:spPr bwMode="auto">
          <a:xfrm flipH="0" flipV="0">
            <a:off x="9152057" y="5128370"/>
            <a:ext cx="291751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 b="1" u="sng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Legend (signed int)</a:t>
            </a:r>
            <a:endParaRPr sz="1200" b="1" u="sng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1901628057" name=""/>
          <p:cNvSpPr/>
          <p:nvPr/>
        </p:nvSpPr>
        <p:spPr bwMode="auto">
          <a:xfrm flipH="0" flipV="0">
            <a:off x="7632191" y="1295441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Complex to magnitude squared 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cxnSp>
        <p:nvCxnSpPr>
          <p:cNvPr id="2077822333" name=""/>
          <p:cNvCxnSpPr>
            <a:cxnSpLocks/>
          </p:cNvCxnSpPr>
          <p:nvPr/>
        </p:nvCxnSpPr>
        <p:spPr bwMode="auto">
          <a:xfrm rot="5399978" flipH="0" flipV="0">
            <a:off x="6012110" y="282050"/>
            <a:ext cx="167778" cy="0"/>
          </a:xfrm>
          <a:prstGeom prst="line">
            <a:avLst/>
          </a:prstGeom>
          <a:ln w="38099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6262743" name=""/>
          <p:cNvSpPr txBox="1"/>
          <p:nvPr/>
        </p:nvSpPr>
        <p:spPr bwMode="auto">
          <a:xfrm flipH="0" flipV="0">
            <a:off x="6095999" y="60779"/>
            <a:ext cx="9291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y</a:t>
            </a:r>
            <a:endParaRPr sz="9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1980081340" name=""/>
          <p:cNvSpPr/>
          <p:nvPr/>
        </p:nvSpPr>
        <p:spPr bwMode="auto">
          <a:xfrm flipH="0" flipV="0">
            <a:off x="7632191" y="2179639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M</a:t>
            </a:r>
            <a:r>
              <a:rPr lang="en-US" sz="1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ov</a:t>
            </a: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ing sum </a:t>
            </a:r>
            <a:r>
              <a:rPr sz="1400">
                <a:solidFill>
                  <a:schemeClr val="accent6">
                    <a:lumMod val="75000"/>
                  </a:schemeClr>
                </a:solidFill>
                <a:latin typeface="Inter"/>
                <a:ea typeface="Inter"/>
                <a:cs typeface="Inter"/>
              </a:rPr>
              <a:t>(Q)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cxnSp>
        <p:nvCxnSpPr>
          <p:cNvPr id="2039002540" name=""/>
          <p:cNvCxnSpPr>
            <a:cxnSpLocks/>
          </p:cNvCxnSpPr>
          <p:nvPr/>
        </p:nvCxnSpPr>
        <p:spPr bwMode="auto">
          <a:xfrm flipH="0" flipV="0">
            <a:off x="7110983" y="882007"/>
            <a:ext cx="1604383" cy="0"/>
          </a:xfrm>
          <a:prstGeom prst="line">
            <a:avLst/>
          </a:prstGeom>
          <a:ln w="38099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76296" name=""/>
          <p:cNvCxnSpPr>
            <a:cxnSpLocks/>
          </p:cNvCxnSpPr>
          <p:nvPr/>
        </p:nvCxnSpPr>
        <p:spPr bwMode="auto">
          <a:xfrm rot="5399978" flipH="0" flipV="0">
            <a:off x="8495912" y="1075984"/>
            <a:ext cx="438910" cy="0"/>
          </a:xfrm>
          <a:prstGeom prst="line">
            <a:avLst/>
          </a:prstGeom>
          <a:ln w="38099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423066" name=""/>
          <p:cNvCxnSpPr>
            <a:cxnSpLocks/>
          </p:cNvCxnSpPr>
          <p:nvPr/>
        </p:nvCxnSpPr>
        <p:spPr bwMode="auto">
          <a:xfrm rot="5399978" flipH="0" flipV="0">
            <a:off x="8631478" y="2095749"/>
            <a:ext cx="167778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57045" name=""/>
          <p:cNvCxnSpPr>
            <a:cxnSpLocks/>
          </p:cNvCxnSpPr>
          <p:nvPr/>
        </p:nvCxnSpPr>
        <p:spPr bwMode="auto">
          <a:xfrm rot="5399978" flipH="0" flipV="0">
            <a:off x="7417806" y="5402510"/>
            <a:ext cx="990738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86323" name=""/>
          <p:cNvCxnSpPr>
            <a:cxnSpLocks/>
            <a:endCxn id="15291979" idx="0"/>
          </p:cNvCxnSpPr>
          <p:nvPr/>
        </p:nvCxnSpPr>
        <p:spPr bwMode="auto">
          <a:xfrm rot="5399978" flipH="0" flipV="0">
            <a:off x="8338371" y="3813048"/>
            <a:ext cx="768096" cy="0"/>
          </a:xfrm>
          <a:prstGeom prst="line">
            <a:avLst/>
          </a:prstGeom>
          <a:ln w="38099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91979" name=""/>
          <p:cNvSpPr/>
          <p:nvPr/>
        </p:nvSpPr>
        <p:spPr bwMode="auto">
          <a:xfrm flipH="0" flipV="0">
            <a:off x="7632191" y="4197096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Complex multiplication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504351556" name=""/>
          <p:cNvSpPr/>
          <p:nvPr/>
        </p:nvSpPr>
        <p:spPr bwMode="auto">
          <a:xfrm flipH="0" flipV="0">
            <a:off x="6095999" y="5904017"/>
            <a:ext cx="2166351" cy="710044"/>
          </a:xfrm>
          <a:prstGeom prst="rect">
            <a:avLst/>
          </a:prstGeom>
          <a:noFill/>
          <a:ln w="380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Divider</a:t>
            </a:r>
            <a:endParaRPr sz="14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1058652478" name=""/>
          <p:cNvSpPr/>
          <p:nvPr/>
        </p:nvSpPr>
        <p:spPr bwMode="auto">
          <a:xfrm flipH="0" flipV="0">
            <a:off x="7357096" y="1237390"/>
            <a:ext cx="2689111" cy="1813698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875416" name=""/>
          <p:cNvSpPr txBox="1"/>
          <p:nvPr/>
        </p:nvSpPr>
        <p:spPr bwMode="auto">
          <a:xfrm flipH="0" flipV="0">
            <a:off x="8839199" y="779830"/>
            <a:ext cx="275490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 b="1">
                <a:solidFill>
                  <a:srgbClr val="7030A0"/>
                </a:solidFill>
                <a:latin typeface="Inter"/>
                <a:ea typeface="Inter"/>
                <a:cs typeface="Inter"/>
              </a:rPr>
              <a:t>R(d + 1)</a:t>
            </a:r>
            <a:r>
              <a:rPr sz="1200" b="1">
                <a:solidFill>
                  <a:srgbClr val="7030A0"/>
                </a:solidFill>
                <a:latin typeface="Inter"/>
                <a:cs typeface="Inter"/>
              </a:rPr>
              <a:t> = R(d) + |y(d)|^2 </a:t>
            </a:r>
            <a:endParaRPr sz="1200" b="1">
              <a:solidFill>
                <a:srgbClr val="7030A0"/>
              </a:solidFill>
              <a:latin typeface="Inter"/>
              <a:cs typeface="Inter"/>
            </a:endParaRPr>
          </a:p>
          <a:p>
            <a:pPr algn="l">
              <a:defRPr/>
            </a:pPr>
            <a:r>
              <a:rPr sz="1200" b="1">
                <a:solidFill>
                  <a:srgbClr val="7030A0"/>
                </a:solidFill>
                <a:latin typeface="Inter"/>
                <a:cs typeface="Inter"/>
              </a:rPr>
              <a:t>	     - |y(d-L)|^2</a:t>
            </a:r>
            <a:endParaRPr sz="1200" b="1">
              <a:solidFill>
                <a:srgbClr val="7030A0"/>
              </a:solidFill>
              <a:latin typeface="Inter"/>
              <a:cs typeface="Inter"/>
            </a:endParaRPr>
          </a:p>
        </p:txBody>
      </p:sp>
      <p:cxnSp>
        <p:nvCxnSpPr>
          <p:cNvPr id="1138076793" name=""/>
          <p:cNvCxnSpPr>
            <a:cxnSpLocks/>
          </p:cNvCxnSpPr>
          <p:nvPr/>
        </p:nvCxnSpPr>
        <p:spPr bwMode="auto">
          <a:xfrm rot="0" flipH="0" flipV="0">
            <a:off x="8262351" y="6259039"/>
            <a:ext cx="247663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776943" name=""/>
          <p:cNvCxnSpPr>
            <a:cxnSpLocks/>
          </p:cNvCxnSpPr>
          <p:nvPr/>
        </p:nvCxnSpPr>
        <p:spPr bwMode="auto">
          <a:xfrm rot="5399978" flipH="0" flipV="1">
            <a:off x="8948928" y="4142231"/>
            <a:ext cx="109727" cy="0"/>
          </a:xfrm>
          <a:prstGeom prst="line">
            <a:avLst/>
          </a:prstGeom>
          <a:ln w="38099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069054" name=""/>
          <p:cNvCxnSpPr>
            <a:cxnSpLocks/>
          </p:cNvCxnSpPr>
          <p:nvPr/>
        </p:nvCxnSpPr>
        <p:spPr bwMode="auto">
          <a:xfrm flipH="0" flipV="0">
            <a:off x="8701652" y="4087008"/>
            <a:ext cx="302139" cy="0"/>
          </a:xfrm>
          <a:prstGeom prst="line">
            <a:avLst/>
          </a:prstGeom>
          <a:ln w="38099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962714" name=""/>
          <p:cNvCxnSpPr>
            <a:cxnSpLocks/>
          </p:cNvCxnSpPr>
          <p:nvPr/>
        </p:nvCxnSpPr>
        <p:spPr bwMode="auto">
          <a:xfrm rot="5399978" flipH="0" flipV="0">
            <a:off x="8449575" y="3156154"/>
            <a:ext cx="545689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687055" y="3429000"/>
            <a:ext cx="2249423" cy="0"/>
          </a:xfrm>
          <a:prstGeom prst="line">
            <a:avLst/>
          </a:prstGeom>
          <a:ln w="19049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5325118" name=""/>
          <p:cNvSpPr txBox="1"/>
          <p:nvPr/>
        </p:nvSpPr>
        <p:spPr bwMode="auto">
          <a:xfrm flipH="0" flipV="0">
            <a:off x="8852721" y="3435137"/>
            <a:ext cx="296849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&gt;&gt; 16 =&gt; divide by 2¹⁶</a:t>
            </a:r>
            <a:endParaRPr sz="1200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85793165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6FDBAA-1730-4B45-9047-094BC308F2CE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07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5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42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1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48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39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33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9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0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9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0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28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2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8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0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77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2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7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87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6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0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2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6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6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77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32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3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07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015507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" y="661746"/>
            <a:ext cx="10698479" cy="5733229"/>
          </a:xfrm>
          <a:prstGeom prst="rect">
            <a:avLst/>
          </a:prstGeom>
        </p:spPr>
      </p:pic>
      <p:sp>
        <p:nvSpPr>
          <p:cNvPr id="1406590290" name=""/>
          <p:cNvSpPr txBox="1"/>
          <p:nvPr/>
        </p:nvSpPr>
        <p:spPr bwMode="auto">
          <a:xfrm flipH="0" flipV="0">
            <a:off x="338589" y="295626"/>
            <a:ext cx="104669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Inter"/>
                <a:ea typeface="Inter"/>
                <a:cs typeface="Inter"/>
              </a:rPr>
              <a:t>Metric computation: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Inter"/>
                <a:ea typeface="Inter"/>
                <a:cs typeface="Inter"/>
              </a:rPr>
              <a:t> Results</a:t>
            </a:r>
            <a:endParaRPr b="1">
              <a:latin typeface="Inter"/>
              <a:cs typeface="Inter"/>
            </a:endParaRPr>
          </a:p>
        </p:txBody>
      </p:sp>
      <p:sp>
        <p:nvSpPr>
          <p:cNvPr id="517495114" name=""/>
          <p:cNvSpPr txBox="1"/>
          <p:nvPr/>
        </p:nvSpPr>
        <p:spPr bwMode="auto">
          <a:xfrm flipH="0" flipV="0">
            <a:off x="609599" y="6446520"/>
            <a:ext cx="1074887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b="0" u="none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in_tdata = y(d), 	out_tdata = r12	r10 = |P(d)|^2	r11 = (R(d))^2	</a:t>
            </a:r>
            <a:r>
              <a:rPr lang="en-US" sz="12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Inter"/>
                <a:ea typeface="Inter"/>
                <a:cs typeface="Inter"/>
              </a:rPr>
              <a:t>r12 = M(d)</a:t>
            </a:r>
            <a:endParaRPr sz="1200" b="0" u="none">
              <a:solidFill>
                <a:schemeClr val="tx1">
                  <a:lumMod val="90000"/>
                  <a:lumOff val="5000"/>
                </a:schemeClr>
              </a:solidFill>
              <a:latin typeface="Inter"/>
              <a:cs typeface="Inter"/>
            </a:endParaRPr>
          </a:p>
        </p:txBody>
      </p:sp>
      <p:sp>
        <p:nvSpPr>
          <p:cNvPr id="199488170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D128B79-4FDA-6A3D-6E5D-09A5A1C4BCD5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7637651" name=""/>
          <p:cNvSpPr txBox="1"/>
          <p:nvPr/>
        </p:nvSpPr>
        <p:spPr bwMode="auto">
          <a:xfrm flipH="0" flipV="0">
            <a:off x="754227" y="2727612"/>
            <a:ext cx="10461903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J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ury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 composition and TFE title</a:t>
            </a:r>
            <a:endParaRPr sz="4800">
              <a:latin typeface="Sofia Pro"/>
              <a:ea typeface="Sofia Pro"/>
              <a:cs typeface="Sofia Pro"/>
            </a:endParaRPr>
          </a:p>
        </p:txBody>
      </p:sp>
      <p:sp>
        <p:nvSpPr>
          <p:cNvPr id="163814059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2E5C6C4-D870-092E-0871-EB1B10EA1C5D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515181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19EA04-1D94-68EE-4728-D4FAB14B5D35}" type="slidenum">
              <a:rPr lang="en-US"/>
              <a:t/>
            </a:fld>
            <a:endParaRPr/>
          </a:p>
        </p:txBody>
      </p:sp>
      <p:sp>
        <p:nvSpPr>
          <p:cNvPr id="167648936" name=""/>
          <p:cNvSpPr txBox="1"/>
          <p:nvPr/>
        </p:nvSpPr>
        <p:spPr bwMode="auto">
          <a:xfrm flipH="0" flipV="0">
            <a:off x="583067" y="850392"/>
            <a:ext cx="11224582" cy="2652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lnSpc>
                <a:spcPct val="150000"/>
              </a:lnSpc>
              <a:buFont typeface="Arial"/>
              <a:buChar char="•"/>
              <a:defRPr/>
            </a:pPr>
            <a:r>
              <a:rPr lang="en-US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Previous TFE title</a:t>
            </a:r>
            <a:r>
              <a:rPr lang="en-US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Integrated sensing and communication: a Wi-Fi 6 USRP-Based experimental setup</a:t>
            </a:r>
            <a:endParaRPr sz="1400" i="0"/>
          </a:p>
          <a:p>
            <a:pPr marL="239821" indent="-239821">
              <a:lnSpc>
                <a:spcPct val="150000"/>
              </a:lnSpc>
              <a:buFont typeface="Arial"/>
              <a:buChar char="•"/>
              <a:defRPr/>
            </a:pPr>
            <a:r>
              <a:rPr sz="1400" i="1"/>
              <a:t>Poster title</a:t>
            </a:r>
            <a:r>
              <a:rPr sz="1400" i="0"/>
              <a:t>: </a:t>
            </a: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 Acceleration on FPGA of an Integrated Sensing and Communication OFDM Chain </a:t>
            </a:r>
            <a:r>
              <a:rPr lang="en-US" sz="1400" b="0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a</a:t>
            </a:r>
            <a:r>
              <a:rPr lang="en-US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Wi-Fi 6 </a:t>
            </a:r>
            <a:r>
              <a:rPr lang="en-US" sz="1400" b="0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USRP-based Experimental Setup</a:t>
            </a:r>
            <a:endParaRPr sz="1400" i="1" u="sng"/>
          </a:p>
          <a:p>
            <a:pPr marL="239821" indent="-239821">
              <a:lnSpc>
                <a:spcPct val="150000"/>
              </a:lnSpc>
              <a:buFont typeface="Arial"/>
              <a:buChar char="•"/>
              <a:defRPr/>
            </a:pPr>
            <a:r>
              <a:rPr lang="en-US" sz="14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title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FPGA </a:t>
            </a: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Acceleration </a:t>
            </a: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sz="1400" b="0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 USR</a:t>
            </a:r>
            <a:r>
              <a:rPr lang="en-US" sz="1400" b="0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P-based </a:t>
            </a: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OFDM Chai</a:t>
            </a: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for Integrated Sensing and Communication </a:t>
            </a:r>
            <a:endParaRPr sz="1400" b="0" i="1" u="sng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39821" indent="-239821">
              <a:lnSpc>
                <a:spcPct val="150000"/>
              </a:lnSpc>
              <a:buFont typeface="Arial"/>
              <a:buChar char="•"/>
              <a:defRPr/>
            </a:pPr>
            <a:endParaRPr sz="1400" b="0" i="1" u="sng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39821" indent="-239821">
              <a:lnSpc>
                <a:spcPct val="150000"/>
              </a:lnSpc>
              <a:buFont typeface="Arial"/>
              <a:buChar char="•"/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39821" indent="-239821">
              <a:lnSpc>
                <a:spcPct val="150000"/>
              </a:lnSpc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Still Wi-Fi based ?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39821" indent="-239821">
              <a:lnSpc>
                <a:spcPct val="150000"/>
              </a:lnSpc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More about RFNoC / USRP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?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6479460" name=""/>
          <p:cNvSpPr txBox="1"/>
          <p:nvPr/>
        </p:nvSpPr>
        <p:spPr bwMode="auto">
          <a:xfrm flipH="0" flipV="0">
            <a:off x="338589" y="295626"/>
            <a:ext cx="10472701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J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ury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 composition and TFE title									</a:t>
            </a:r>
            <a:endParaRPr sz="1800" b="1">
              <a:latin typeface="Sofia Pro"/>
              <a:ea typeface="Sofia Pro"/>
              <a:cs typeface="Sofia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0632513" name=""/>
          <p:cNvSpPr txBox="1"/>
          <p:nvPr/>
        </p:nvSpPr>
        <p:spPr bwMode="auto">
          <a:xfrm flipH="0" flipV="0">
            <a:off x="754227" y="2727612"/>
            <a:ext cx="10480623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RFNoC 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detailed overview</a:t>
            </a:r>
            <a:r>
              <a:rPr sz="4800" b="0" i="0" u="none" strike="noStrike" cap="none" spc="0">
                <a:solidFill>
                  <a:schemeClr val="tx1"/>
                </a:solidFill>
                <a:latin typeface="Sofia Pro"/>
                <a:cs typeface="Sofia Pro"/>
              </a:rPr>
              <a:t> - FPGA</a:t>
            </a:r>
            <a:endParaRPr sz="4800" b="0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  <a:p>
            <a:pPr algn="ctr"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Sofia Pro"/>
                <a:cs typeface="Sofia Pro"/>
              </a:rPr>
              <a:t>RF Network-On-Chip</a:t>
            </a:r>
            <a:endParaRPr sz="1800" b="0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</p:txBody>
      </p:sp>
      <p:sp>
        <p:nvSpPr>
          <p:cNvPr id="184770427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7321DE-042E-94E4-B266-FE0F5D2EBC1E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0822535" name=""/>
          <p:cNvSpPr txBox="1"/>
          <p:nvPr/>
        </p:nvSpPr>
        <p:spPr bwMode="auto">
          <a:xfrm flipH="0" flipV="0">
            <a:off x="338589" y="295626"/>
            <a:ext cx="104781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Inter"/>
                <a:ea typeface="Inter"/>
                <a:cs typeface="Inter"/>
              </a:rPr>
              <a:t>RFNoC flow graph</a:t>
            </a:r>
            <a:endParaRPr b="1">
              <a:latin typeface="Inter"/>
              <a:cs typeface="Inter"/>
            </a:endParaRPr>
          </a:p>
        </p:txBody>
      </p:sp>
      <p:pic>
        <p:nvPicPr>
          <p:cNvPr id="21365750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34948" y="795528"/>
            <a:ext cx="9381744" cy="5602757"/>
          </a:xfrm>
          <a:prstGeom prst="rect">
            <a:avLst/>
          </a:prstGeom>
        </p:spPr>
      </p:pic>
      <p:sp>
        <p:nvSpPr>
          <p:cNvPr id="186278593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84A6B5-A7DE-BD68-8FCD-F84F1FD27E55}" type="slidenum">
              <a:rPr lang="en-US"/>
              <a:t/>
            </a:fld>
            <a:endParaRPr/>
          </a:p>
        </p:txBody>
      </p:sp>
      <p:sp>
        <p:nvSpPr>
          <p:cNvPr id="138512983" name=""/>
          <p:cNvSpPr txBox="1"/>
          <p:nvPr/>
        </p:nvSpPr>
        <p:spPr bwMode="auto">
          <a:xfrm flipH="0" flipV="0">
            <a:off x="3297935" y="6356349"/>
            <a:ext cx="6093924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">
                <a:latin typeface="Inter"/>
                <a:ea typeface="Inter"/>
                <a:cs typeface="Inter"/>
              </a:rPr>
              <a:t>https://files.ettus.com/app_notes/RFNoC_Specification.pdf</a:t>
            </a:r>
            <a:endParaRPr sz="1000">
              <a:latin typeface="Inter"/>
              <a:cs typeface="In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393941" name=""/>
          <p:cNvSpPr txBox="1"/>
          <p:nvPr/>
        </p:nvSpPr>
        <p:spPr bwMode="auto">
          <a:xfrm flipH="0" flipV="0">
            <a:off x="338589" y="295626"/>
            <a:ext cx="105004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Inter"/>
                <a:ea typeface="Inter"/>
                <a:cs typeface="Inter"/>
              </a:rPr>
              <a:t>Communication protocol</a:t>
            </a:r>
            <a:r>
              <a:rPr b="1">
                <a:latin typeface="Inter"/>
                <a:cs typeface="Inter"/>
              </a:rPr>
              <a:t>s</a:t>
            </a:r>
            <a:r>
              <a:rPr b="1">
                <a:latin typeface="Inter"/>
                <a:cs typeface="Inter"/>
              </a:rPr>
              <a:t> - CHDR</a:t>
            </a:r>
            <a:endParaRPr b="1">
              <a:latin typeface="Inter"/>
              <a:cs typeface="Inter"/>
            </a:endParaRPr>
          </a:p>
        </p:txBody>
      </p:sp>
      <p:sp>
        <p:nvSpPr>
          <p:cNvPr id="536825272" name=""/>
          <p:cNvSpPr txBox="1"/>
          <p:nvPr/>
        </p:nvSpPr>
        <p:spPr bwMode="auto">
          <a:xfrm flipH="0" flipV="0">
            <a:off x="583067" y="850392"/>
            <a:ext cx="11026943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1400">
                <a:latin typeface="Inter"/>
                <a:ea typeface="Inter"/>
                <a:cs typeface="Inter"/>
              </a:rPr>
              <a:t>CHDR (Condensed Hierarchical Datagram for RFNoC) is the protocol for data transfer in a RFNoC network</a:t>
            </a:r>
            <a:endParaRPr sz="1400">
              <a:latin typeface="Inter"/>
              <a:ea typeface="Inter"/>
              <a:cs typeface="Inter"/>
            </a:endParaRPr>
          </a:p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1400">
                <a:latin typeface="Inter"/>
                <a:ea typeface="Inter"/>
                <a:cs typeface="Inter"/>
              </a:rPr>
              <a:t>2 main types of packets</a:t>
            </a:r>
            <a:endParaRPr sz="1400">
              <a:latin typeface="Inter"/>
              <a:ea typeface="Inter"/>
              <a:cs typeface="Inter"/>
            </a:endParaRPr>
          </a:p>
          <a:p>
            <a:pPr marL="639871" lvl="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1400" i="1">
                <a:latin typeface="Inter"/>
                <a:ea typeface="Inter"/>
                <a:cs typeface="Inter"/>
              </a:rPr>
              <a:t>Data </a:t>
            </a:r>
            <a:r>
              <a:rPr sz="1400">
                <a:latin typeface="Inter"/>
                <a:ea typeface="Inter"/>
                <a:cs typeface="Inter"/>
              </a:rPr>
              <a:t>packets</a:t>
            </a:r>
            <a:r>
              <a:rPr sz="1400">
                <a:latin typeface="Inter"/>
                <a:ea typeface="Inter"/>
                <a:cs typeface="Inter"/>
              </a:rPr>
              <a:t>: transmitting arbitrary data between blocks</a:t>
            </a:r>
            <a:endParaRPr sz="1400">
              <a:latin typeface="Inter"/>
              <a:ea typeface="Inter"/>
              <a:cs typeface="Inter"/>
            </a:endParaRPr>
          </a:p>
          <a:p>
            <a:pPr marL="639871" lvl="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1400" i="1">
                <a:latin typeface="Inter"/>
                <a:ea typeface="Inter"/>
                <a:cs typeface="Inter"/>
              </a:rPr>
              <a:t>Control </a:t>
            </a:r>
            <a:r>
              <a:rPr sz="1400">
                <a:latin typeface="Inter"/>
                <a:ea typeface="Inter"/>
                <a:cs typeface="Inter"/>
              </a:rPr>
              <a:t>packets</a:t>
            </a:r>
            <a:r>
              <a:rPr sz="1400">
                <a:latin typeface="Inter"/>
                <a:ea typeface="Inter"/>
                <a:cs typeface="Inter"/>
              </a:rPr>
              <a:t>: memory-mapped</a:t>
            </a:r>
            <a:r>
              <a:rPr sz="1400">
                <a:latin typeface="Inter"/>
                <a:ea typeface="Inter"/>
                <a:cs typeface="Inter"/>
              </a:rPr>
              <a:t> transactions</a:t>
            </a:r>
            <a:endParaRPr sz="1400">
              <a:latin typeface="Inter"/>
              <a:ea typeface="Inter"/>
              <a:cs typeface="Inter"/>
            </a:endParaRPr>
          </a:p>
          <a:p>
            <a:pPr marL="239821" lvl="0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1400">
                <a:latin typeface="Inter"/>
                <a:ea typeface="Inter"/>
                <a:cs typeface="Inter"/>
              </a:rPr>
              <a:t>Some internet only packets (</a:t>
            </a:r>
            <a:r>
              <a:rPr sz="1400" i="1">
                <a:latin typeface="Inter"/>
                <a:ea typeface="Inter"/>
                <a:cs typeface="Inter"/>
              </a:rPr>
              <a:t>stream status</a:t>
            </a:r>
            <a:r>
              <a:rPr sz="1400">
                <a:latin typeface="Inter"/>
                <a:ea typeface="Inter"/>
                <a:cs typeface="Inter"/>
              </a:rPr>
              <a:t>, </a:t>
            </a:r>
            <a:r>
              <a:rPr sz="1400" i="1">
                <a:latin typeface="Inter"/>
                <a:ea typeface="Inter"/>
                <a:cs typeface="Inter"/>
              </a:rPr>
              <a:t>stream command</a:t>
            </a:r>
            <a:r>
              <a:rPr sz="1400">
                <a:latin typeface="Inter"/>
                <a:ea typeface="Inter"/>
                <a:cs typeface="Inter"/>
              </a:rPr>
              <a:t> &amp; </a:t>
            </a:r>
            <a:r>
              <a:rPr sz="1400" i="1">
                <a:latin typeface="Inter"/>
                <a:ea typeface="Inter"/>
                <a:cs typeface="Inter"/>
              </a:rPr>
              <a:t>management</a:t>
            </a:r>
            <a:r>
              <a:rPr sz="1400">
                <a:latin typeface="Inter"/>
                <a:ea typeface="Inter"/>
                <a:cs typeface="Inter"/>
              </a:rPr>
              <a:t>) =&gt; Not used</a:t>
            </a:r>
            <a:endParaRPr sz="1400">
              <a:latin typeface="Inter"/>
              <a:ea typeface="Inter"/>
              <a:cs typeface="Inter"/>
            </a:endParaRPr>
          </a:p>
          <a:p>
            <a:pPr marL="239821" lvl="0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1400">
                <a:latin typeface="Inter"/>
                <a:ea typeface="Inter"/>
                <a:cs typeface="Inter"/>
              </a:rPr>
              <a:t>Block should parse CHDR packets, can done using NoC Shell</a:t>
            </a:r>
            <a:endParaRPr sz="1400">
              <a:latin typeface="Inter"/>
              <a:ea typeface="Inter"/>
              <a:cs typeface="Inter"/>
            </a:endParaRPr>
          </a:p>
          <a:p>
            <a:pPr lvl="0">
              <a:lnSpc>
                <a:spcPct val="200000"/>
              </a:lnSpc>
              <a:defRPr/>
            </a:pPr>
            <a:r>
              <a:rPr sz="1400">
                <a:latin typeface="Inter"/>
                <a:ea typeface="Inter"/>
                <a:cs typeface="Inter"/>
              </a:rPr>
              <a:t>	=&gt; CHDR is parsed by the </a:t>
            </a:r>
            <a:r>
              <a:rPr sz="1400" i="1">
                <a:latin typeface="Inter"/>
                <a:ea typeface="Inter"/>
                <a:cs typeface="Inter"/>
              </a:rPr>
              <a:t>NoC shell</a:t>
            </a:r>
            <a:r>
              <a:rPr sz="1400">
                <a:latin typeface="Inter"/>
                <a:ea typeface="Inter"/>
                <a:cs typeface="Inter"/>
              </a:rPr>
              <a:t>, user logic </a:t>
            </a:r>
            <a:r>
              <a:rPr sz="1400" u="sng">
                <a:latin typeface="Inter"/>
                <a:ea typeface="Inter"/>
                <a:cs typeface="Inter"/>
              </a:rPr>
              <a:t>must not interface with the protocol</a:t>
            </a:r>
            <a:endParaRPr sz="1400">
              <a:latin typeface="Inter"/>
              <a:ea typeface="Inter"/>
              <a:cs typeface="Inter"/>
            </a:endParaRPr>
          </a:p>
          <a:p>
            <a:pPr lvl="0">
              <a:lnSpc>
                <a:spcPct val="200000"/>
              </a:lnSpc>
              <a:defRPr/>
            </a:pPr>
            <a:r>
              <a:rPr sz="1400" b="1">
                <a:latin typeface="Inter"/>
                <a:ea typeface="Inter"/>
                <a:cs typeface="Inter"/>
              </a:rPr>
              <a:t>	==&gt;</a:t>
            </a:r>
            <a:r>
              <a:rPr sz="1400" b="1">
                <a:latin typeface="Inter"/>
                <a:ea typeface="Inter"/>
                <a:cs typeface="Inter"/>
              </a:rPr>
              <a:t>CHDR is transparent for the user logic</a:t>
            </a:r>
            <a:endParaRPr sz="1400" b="1">
              <a:latin typeface="Inter"/>
              <a:ea typeface="Inter"/>
              <a:cs typeface="Inter"/>
            </a:endParaRPr>
          </a:p>
        </p:txBody>
      </p:sp>
      <p:sp>
        <p:nvSpPr>
          <p:cNvPr id="638352913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2E52BA3-D141-A471-F008-6CB54CA8F7BA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417165" name=""/>
          <p:cNvSpPr txBox="1"/>
          <p:nvPr/>
        </p:nvSpPr>
        <p:spPr bwMode="auto">
          <a:xfrm flipH="0" flipV="0">
            <a:off x="338589" y="295626"/>
            <a:ext cx="105025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Inter"/>
                <a:ea typeface="Inter"/>
                <a:cs typeface="Inter"/>
              </a:rPr>
              <a:t>Anatomy of a NoC block</a:t>
            </a:r>
            <a:r>
              <a:rPr b="1">
                <a:latin typeface="Inter"/>
                <a:cs typeface="Inter"/>
              </a:rPr>
              <a:t> (FPGA)</a:t>
            </a:r>
            <a:endParaRPr b="1">
              <a:latin typeface="Inter"/>
              <a:cs typeface="Inter"/>
            </a:endParaRPr>
          </a:p>
        </p:txBody>
      </p:sp>
      <p:pic>
        <p:nvPicPr>
          <p:cNvPr id="4414026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4735" y="850392"/>
            <a:ext cx="5916000" cy="5599213"/>
          </a:xfrm>
          <a:prstGeom prst="rect">
            <a:avLst/>
          </a:prstGeom>
        </p:spPr>
      </p:pic>
      <p:sp>
        <p:nvSpPr>
          <p:cNvPr id="349730926" name=""/>
          <p:cNvSpPr txBox="1"/>
          <p:nvPr/>
        </p:nvSpPr>
        <p:spPr bwMode="auto">
          <a:xfrm flipH="0" flipV="0">
            <a:off x="6534911" y="356616"/>
            <a:ext cx="5342687" cy="6492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Inter"/>
                <a:ea typeface="Inter"/>
                <a:cs typeface="Inter"/>
              </a:rPr>
              <a:t>Control and Data interface are available in 2 formats:</a:t>
            </a:r>
            <a:endParaRPr sz="1400">
              <a:latin typeface="Inter"/>
              <a:ea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Inter"/>
                <a:ea typeface="Inter"/>
                <a:cs typeface="Inter"/>
              </a:rPr>
              <a:t>low-level =&gt; user receive CHDR packet</a:t>
            </a:r>
            <a:endParaRPr sz="1400">
              <a:latin typeface="Inter"/>
              <a:ea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 b="1">
                <a:latin typeface="Inter"/>
                <a:ea typeface="Inter"/>
                <a:cs typeface="Inter"/>
              </a:rPr>
              <a:t>simple </a:t>
            </a:r>
            <a:r>
              <a:rPr sz="1400">
                <a:latin typeface="Inter"/>
                <a:ea typeface="Inter"/>
                <a:cs typeface="Inter"/>
              </a:rPr>
              <a:t>=&gt; Noc Shell parse the packet</a:t>
            </a:r>
            <a:endParaRPr sz="1400">
              <a:latin typeface="Inter"/>
              <a:ea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endParaRPr sz="1400">
              <a:latin typeface="Inter"/>
              <a:ea typeface="Inter"/>
              <a:cs typeface="Inter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Inter"/>
                <a:ea typeface="Inter"/>
                <a:cs typeface="Inter"/>
              </a:rPr>
              <a:t>Control</a:t>
            </a:r>
            <a:endParaRPr sz="1400">
              <a:latin typeface="Inter"/>
              <a:ea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Inter"/>
                <a:cs typeface="Inter"/>
              </a:rPr>
              <a:t>Used to configure block, send commands, ...</a:t>
            </a:r>
            <a:endParaRPr sz="1400">
              <a:latin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Inter"/>
                <a:cs typeface="Inter"/>
              </a:rPr>
              <a:t>Read, and write requests</a:t>
            </a:r>
            <a:endParaRPr sz="1400">
              <a:latin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 i="1">
                <a:latin typeface="Inter"/>
                <a:cs typeface="Inter"/>
              </a:rPr>
              <a:t>Ex: change the value of the gain in the gain block</a:t>
            </a:r>
            <a:endParaRPr sz="1400" i="1">
              <a:latin typeface="Inter"/>
              <a:cs typeface="Inter"/>
            </a:endParaRPr>
          </a:p>
          <a:p>
            <a:pPr marL="283879" lvl="0" indent="-283879">
              <a:lnSpc>
                <a:spcPct val="150000"/>
              </a:lnSpc>
              <a:buFont typeface="Arial"/>
              <a:buChar char="•"/>
              <a:defRPr/>
            </a:pPr>
            <a:endParaRPr sz="1400">
              <a:latin typeface="Inter"/>
              <a:cs typeface="Inter"/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Inter"/>
                <a:cs typeface="Inter"/>
              </a:rPr>
              <a:t>Data(also called payload)</a:t>
            </a:r>
            <a:endParaRPr sz="1400">
              <a:latin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Inter"/>
                <a:cs typeface="Inter"/>
              </a:rPr>
              <a:t>Complex number representation</a:t>
            </a:r>
            <a:endParaRPr sz="1400">
              <a:latin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endParaRPr sz="1400">
              <a:latin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endParaRPr sz="1400">
              <a:latin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endParaRPr sz="1400">
              <a:latin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Inter"/>
                <a:cs typeface="Inter"/>
              </a:rPr>
              <a:t>2 streams:</a:t>
            </a:r>
            <a:endParaRPr sz="1400">
              <a:latin typeface="Inter"/>
              <a:cs typeface="Inter"/>
            </a:endParaRPr>
          </a:p>
          <a:p>
            <a:pPr marL="1083979" lvl="2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Inter"/>
                <a:cs typeface="Inter"/>
              </a:rPr>
              <a:t>Context: </a:t>
            </a:r>
            <a:r>
              <a:rPr sz="1400">
                <a:latin typeface="Inter"/>
                <a:cs typeface="Inter"/>
              </a:rPr>
              <a:t>additional information about payload (header, timestamp, metadata)</a:t>
            </a:r>
            <a:r>
              <a:rPr sz="1400">
                <a:latin typeface="Inter"/>
                <a:cs typeface="Inter"/>
              </a:rPr>
              <a:t> </a:t>
            </a:r>
            <a:r>
              <a:rPr sz="1400" i="1">
                <a:latin typeface="Inter"/>
                <a:cs typeface="Inter"/>
              </a:rPr>
              <a:t>Ex: number of items in payload, timestamp for execution...</a:t>
            </a:r>
            <a:endParaRPr sz="1400" i="1">
              <a:latin typeface="Inter"/>
              <a:cs typeface="Inter"/>
            </a:endParaRPr>
          </a:p>
          <a:p>
            <a:pPr marL="1083979" lvl="2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400">
                <a:latin typeface="Inter"/>
                <a:cs typeface="Inter"/>
              </a:rPr>
              <a:t>Payload: items of data</a:t>
            </a:r>
            <a:endParaRPr sz="1400">
              <a:latin typeface="Inter"/>
              <a:cs typeface="Inter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endParaRPr sz="1400">
              <a:latin typeface="Inter"/>
              <a:cs typeface="Inter"/>
            </a:endParaRPr>
          </a:p>
        </p:txBody>
      </p:sp>
      <p:pic>
        <p:nvPicPr>
          <p:cNvPr id="166753413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284775" y="3867911"/>
            <a:ext cx="4417575" cy="809366"/>
          </a:xfrm>
          <a:prstGeom prst="rect">
            <a:avLst/>
          </a:prstGeom>
        </p:spPr>
      </p:pic>
      <p:sp>
        <p:nvSpPr>
          <p:cNvPr id="175109383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FE76A6-D203-ACFD-A0F8-3C612AE7D380}" type="slidenum">
              <a:rPr lang="en-US"/>
              <a:t/>
            </a:fld>
            <a:endParaRPr/>
          </a:p>
        </p:txBody>
      </p:sp>
      <p:sp>
        <p:nvSpPr>
          <p:cNvPr id="1646648605" name=""/>
          <p:cNvSpPr txBox="1"/>
          <p:nvPr/>
        </p:nvSpPr>
        <p:spPr bwMode="auto">
          <a:xfrm flipH="0" flipV="0">
            <a:off x="554735" y="6449605"/>
            <a:ext cx="6094283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">
                <a:latin typeface="Inter"/>
                <a:ea typeface="Inter"/>
                <a:cs typeface="Inter"/>
              </a:rPr>
              <a:t>https://files.ettus.com/app_notes/RFNoC_Specification.pdf</a:t>
            </a:r>
            <a:endParaRPr sz="1000">
              <a:latin typeface="Inter"/>
              <a:cs typeface="In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64896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429388-6297-7883-FB6B-D8493E01419A}" type="slidenum">
              <a:rPr lang="en-US"/>
              <a:t/>
            </a:fld>
            <a:endParaRPr lang="en-US"/>
          </a:p>
        </p:txBody>
      </p:sp>
      <p:pic>
        <p:nvPicPr>
          <p:cNvPr id="20456749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1763" y="905256"/>
            <a:ext cx="10139648" cy="3072384"/>
          </a:xfrm>
          <a:prstGeom prst="rect">
            <a:avLst/>
          </a:prstGeom>
        </p:spPr>
      </p:pic>
      <p:sp>
        <p:nvSpPr>
          <p:cNvPr id="1351818211" name=""/>
          <p:cNvSpPr txBox="1"/>
          <p:nvPr/>
        </p:nvSpPr>
        <p:spPr bwMode="auto">
          <a:xfrm flipH="0" flipV="0">
            <a:off x="338589" y="295626"/>
            <a:ext cx="1053282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latin typeface="Inter"/>
                <a:cs typeface="Inter"/>
              </a:rPr>
              <a:t>Payload packets on simple </a:t>
            </a:r>
            <a:r>
              <a:rPr b="1">
                <a:latin typeface="Inter"/>
                <a:cs typeface="Inter"/>
              </a:rPr>
              <a:t>Data interface of the user logic</a:t>
            </a:r>
            <a:endParaRPr b="1">
              <a:latin typeface="Inter"/>
              <a:cs typeface="In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00794" name=""/>
          <p:cNvSpPr txBox="1"/>
          <p:nvPr/>
        </p:nvSpPr>
        <p:spPr bwMode="auto">
          <a:xfrm flipH="0" flipV="0">
            <a:off x="338589" y="295626"/>
            <a:ext cx="105115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Inter"/>
                <a:ea typeface="Inter"/>
                <a:cs typeface="Inter"/>
              </a:rPr>
              <a:t>Communication protocol</a:t>
            </a:r>
            <a:r>
              <a:rPr b="1">
                <a:latin typeface="Inter"/>
                <a:cs typeface="Inter"/>
              </a:rPr>
              <a:t>s</a:t>
            </a:r>
            <a:r>
              <a:rPr b="1">
                <a:latin typeface="Inter"/>
                <a:cs typeface="Inter"/>
              </a:rPr>
              <a:t> - AXI-Stream</a:t>
            </a:r>
            <a:endParaRPr b="1">
              <a:latin typeface="Inter"/>
              <a:cs typeface="Inter"/>
            </a:endParaRPr>
          </a:p>
        </p:txBody>
      </p:sp>
      <p:sp>
        <p:nvSpPr>
          <p:cNvPr id="2125086905" name=""/>
          <p:cNvSpPr txBox="1"/>
          <p:nvPr/>
        </p:nvSpPr>
        <p:spPr bwMode="auto">
          <a:xfrm flipH="0" flipV="0">
            <a:off x="583428" y="1136649"/>
            <a:ext cx="11058803" cy="499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lvl="0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1400" b="0">
                <a:latin typeface="Inter"/>
                <a:ea typeface="Inter"/>
                <a:cs typeface="Inter"/>
              </a:rPr>
              <a:t>Use AXI-Stream protocol for communication bus protocol</a:t>
            </a:r>
            <a:endParaRPr sz="1400" b="0">
              <a:latin typeface="Inter"/>
              <a:ea typeface="Inter"/>
              <a:cs typeface="Inter"/>
            </a:endParaRPr>
          </a:p>
          <a:p>
            <a:pPr marL="239821" lvl="0" indent="-239821">
              <a:lnSpc>
                <a:spcPct val="150000"/>
              </a:lnSpc>
              <a:buFont typeface="Arial"/>
              <a:buChar char="•"/>
              <a:defRPr/>
            </a:pPr>
            <a:r>
              <a:rPr sz="1400" b="0">
                <a:latin typeface="Inter"/>
                <a:ea typeface="Inter"/>
                <a:cs typeface="Inter"/>
              </a:rPr>
              <a:t>Handshake protocol</a:t>
            </a:r>
            <a:endParaRPr sz="1400" b="0">
              <a:latin typeface="Inter"/>
              <a:ea typeface="Inter"/>
              <a:cs typeface="Inter"/>
            </a:endParaRPr>
          </a:p>
          <a:p>
            <a:pPr marL="639871" lvl="1" indent="-239821">
              <a:lnSpc>
                <a:spcPct val="150000"/>
              </a:lnSpc>
              <a:buFont typeface="Arial"/>
              <a:buChar char="•"/>
              <a:defRPr/>
            </a:pPr>
            <a:r>
              <a:rPr sz="1400" b="0" i="1">
                <a:latin typeface="Inter"/>
                <a:ea typeface="Inter"/>
                <a:cs typeface="Inter"/>
              </a:rPr>
              <a:t>xVALID</a:t>
            </a:r>
            <a:r>
              <a:rPr sz="1400" b="0" i="0">
                <a:latin typeface="Inter"/>
                <a:ea typeface="Inter"/>
                <a:cs typeface="Inter"/>
              </a:rPr>
              <a:t>: driven by the source to inform destination that the payload on the channel is valid</a:t>
            </a:r>
            <a:endParaRPr sz="1400" b="0" i="0">
              <a:latin typeface="Inter"/>
              <a:ea typeface="Inter"/>
              <a:cs typeface="Inter"/>
            </a:endParaRPr>
          </a:p>
          <a:p>
            <a:pPr marL="639871" lvl="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1400" b="0" i="1">
                <a:latin typeface="Inter"/>
                <a:ea typeface="Inter"/>
                <a:cs typeface="Inter"/>
              </a:rPr>
              <a:t>xREADY</a:t>
            </a:r>
            <a:r>
              <a:rPr sz="1400" b="0" i="0">
                <a:latin typeface="Inter"/>
                <a:ea typeface="Inter"/>
                <a:cs typeface="Inter"/>
              </a:rPr>
              <a:t>: </a:t>
            </a:r>
            <a:r>
              <a:rPr sz="1400" b="0" i="0">
                <a:latin typeface="Inter"/>
                <a:ea typeface="Inter"/>
                <a:cs typeface="Inter"/>
              </a:rPr>
              <a:t>driven by the destination to notify that it is prepared to receive data</a:t>
            </a:r>
            <a:endParaRPr sz="1400" b="0" i="0">
              <a:latin typeface="Inter"/>
              <a:ea typeface="Inter"/>
              <a:cs typeface="Inter"/>
            </a:endParaRPr>
          </a:p>
          <a:p>
            <a:pPr marL="639871" lvl="1" indent="-239821">
              <a:lnSpc>
                <a:spcPct val="200000"/>
              </a:lnSpc>
              <a:buFont typeface="Arial"/>
              <a:buChar char="•"/>
              <a:defRPr/>
            </a:pPr>
            <a:endParaRPr sz="1400" b="0" i="0">
              <a:latin typeface="Inter"/>
              <a:ea typeface="Inter"/>
              <a:cs typeface="Inter"/>
            </a:endParaRPr>
          </a:p>
          <a:p>
            <a:pPr marL="639871" lvl="1" indent="-239821">
              <a:lnSpc>
                <a:spcPct val="200000"/>
              </a:lnSpc>
              <a:buFont typeface="Arial"/>
              <a:buChar char="•"/>
              <a:defRPr/>
            </a:pPr>
            <a:endParaRPr sz="1400" b="0" i="0">
              <a:latin typeface="Inter"/>
              <a:ea typeface="Inter"/>
              <a:cs typeface="Inter"/>
            </a:endParaRPr>
          </a:p>
          <a:p>
            <a:pPr marL="639871" lvl="1" indent="-239821">
              <a:lnSpc>
                <a:spcPct val="200000"/>
              </a:lnSpc>
              <a:buFont typeface="Arial"/>
              <a:buChar char="•"/>
              <a:defRPr/>
            </a:pPr>
            <a:endParaRPr sz="1400" b="0" i="0">
              <a:latin typeface="Inter"/>
              <a:ea typeface="Inter"/>
              <a:cs typeface="Inter"/>
            </a:endParaRPr>
          </a:p>
          <a:p>
            <a:pPr lvl="1">
              <a:lnSpc>
                <a:spcPct val="200000"/>
              </a:lnSpc>
              <a:defRPr/>
            </a:pPr>
            <a:endParaRPr sz="1400" b="0" i="0">
              <a:latin typeface="Inter"/>
              <a:ea typeface="Inter"/>
              <a:cs typeface="Inter"/>
            </a:endParaRPr>
          </a:p>
          <a:p>
            <a:pPr lvl="1">
              <a:lnSpc>
                <a:spcPct val="200000"/>
              </a:lnSpc>
              <a:defRPr/>
            </a:pPr>
            <a:r>
              <a:rPr sz="1400" b="0" i="0">
                <a:latin typeface="Inter"/>
                <a:ea typeface="Inter"/>
                <a:cs typeface="Inter"/>
              </a:rPr>
              <a:t>Note: </a:t>
            </a:r>
            <a:r>
              <a:rPr sz="1400" b="0" i="1">
                <a:latin typeface="Inter"/>
                <a:ea typeface="Inter"/>
                <a:cs typeface="Inter"/>
              </a:rPr>
              <a:t>xLast</a:t>
            </a:r>
            <a:r>
              <a:rPr sz="1400" b="0" i="0">
                <a:latin typeface="Inter"/>
                <a:ea typeface="Inter"/>
                <a:cs typeface="Inter"/>
              </a:rPr>
              <a:t> is not part of AXI =&gt; used for signaling last item of the CHDR Data packet.</a:t>
            </a:r>
            <a:endParaRPr sz="1400" b="0" i="0">
              <a:latin typeface="Inter"/>
              <a:ea typeface="Inter"/>
              <a:cs typeface="Inter"/>
            </a:endParaRPr>
          </a:p>
          <a:p>
            <a:pPr lvl="1">
              <a:lnSpc>
                <a:spcPct val="200000"/>
              </a:lnSpc>
              <a:defRPr/>
            </a:pPr>
            <a:endParaRPr sz="1400" b="0" i="0">
              <a:latin typeface="Inter"/>
              <a:ea typeface="Inter"/>
              <a:cs typeface="Inter"/>
            </a:endParaRPr>
          </a:p>
          <a:p>
            <a:pPr marL="239821" lvl="0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1400" b="0" i="0">
                <a:latin typeface="Inter"/>
                <a:ea typeface="Inter"/>
                <a:cs typeface="Inter"/>
              </a:rPr>
              <a:t>EttusResearch provides a lot of modules for AXI-Stream computation</a:t>
            </a:r>
            <a:endParaRPr sz="1400" b="0" i="0">
              <a:latin typeface="Inter"/>
              <a:ea typeface="Inter"/>
              <a:cs typeface="Inter"/>
            </a:endParaRPr>
          </a:p>
          <a:p>
            <a:pPr marL="239821" lvl="0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1400" b="0" i="0">
                <a:latin typeface="Inter"/>
                <a:ea typeface="Inter"/>
                <a:cs typeface="Inter"/>
              </a:rPr>
              <a:t>Xilinx provides IP for AXI-Stream computation</a:t>
            </a:r>
            <a:endParaRPr sz="1400" b="0" i="0">
              <a:latin typeface="Inter"/>
              <a:ea typeface="Inter"/>
              <a:cs typeface="Inter"/>
            </a:endParaRPr>
          </a:p>
        </p:txBody>
      </p:sp>
      <p:pic>
        <p:nvPicPr>
          <p:cNvPr id="15431125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03375" y="2660904"/>
            <a:ext cx="10323956" cy="1647693"/>
          </a:xfrm>
          <a:prstGeom prst="rect">
            <a:avLst/>
          </a:prstGeom>
        </p:spPr>
      </p:pic>
      <p:sp>
        <p:nvSpPr>
          <p:cNvPr id="59466390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968B282-1C87-AA34-CD09-07C231A30696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923198" name=""/>
          <p:cNvSpPr txBox="1"/>
          <p:nvPr/>
        </p:nvSpPr>
        <p:spPr bwMode="auto">
          <a:xfrm flipH="0" flipV="0">
            <a:off x="754227" y="2727612"/>
            <a:ext cx="10521663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RFNoC detailed 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overview</a:t>
            </a:r>
            <a:r>
              <a:rPr sz="4800" b="0" i="0" u="none" strike="noStrike" cap="none" spc="0">
                <a:solidFill>
                  <a:schemeClr val="tx1"/>
                </a:solidFill>
                <a:latin typeface="Sofia Pro"/>
                <a:cs typeface="Sofia Pro"/>
              </a:rPr>
              <a:t> - UHD</a:t>
            </a:r>
            <a:endParaRPr sz="4800" b="0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  <a:p>
            <a:pPr algn="ctr"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Sofia Pro"/>
                <a:cs typeface="Sofia Pro"/>
              </a:rPr>
              <a:t>Software side of UHD: how to communicate with the device and configuring routes ?</a:t>
            </a:r>
            <a:endParaRPr sz="1800" b="0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</p:txBody>
      </p:sp>
      <p:sp>
        <p:nvSpPr>
          <p:cNvPr id="72829857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3CC1B-A55B-ED12-4E9F-297E5B93DF79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507353" name=""/>
          <p:cNvSpPr txBox="1"/>
          <p:nvPr/>
        </p:nvSpPr>
        <p:spPr bwMode="auto">
          <a:xfrm flipH="0" flipV="0">
            <a:off x="338589" y="295626"/>
            <a:ext cx="105043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Inter"/>
                <a:ea typeface="Inter"/>
                <a:cs typeface="Inter"/>
              </a:rPr>
              <a:t>UHD Basics</a:t>
            </a:r>
            <a:endParaRPr b="1">
              <a:latin typeface="Inter"/>
              <a:cs typeface="Inter"/>
            </a:endParaRPr>
          </a:p>
        </p:txBody>
      </p:sp>
      <p:sp>
        <p:nvSpPr>
          <p:cNvPr id="1475325156" name=""/>
          <p:cNvSpPr txBox="1"/>
          <p:nvPr/>
        </p:nvSpPr>
        <p:spPr bwMode="auto">
          <a:xfrm flipH="0" flipV="0">
            <a:off x="583067" y="850392"/>
            <a:ext cx="11121622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1400" i="1"/>
              <a:t>Block controller</a:t>
            </a:r>
            <a:r>
              <a:rPr sz="1400" i="0"/>
              <a:t>: attached to each block, auto-discovered</a:t>
            </a:r>
            <a:endParaRPr sz="1400" i="0"/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1400" i="1"/>
              <a:t>Graph</a:t>
            </a:r>
            <a:r>
              <a:rPr sz="1400" i="0"/>
              <a:t>: </a:t>
            </a:r>
            <a:r>
              <a:rPr sz="1400" i="0"/>
              <a:t>topology of blocks (static and dynamic connection are reflected here)</a:t>
            </a:r>
            <a:endParaRPr sz="1400" i="0"/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1400" i="1"/>
              <a:t>Streamers</a:t>
            </a:r>
            <a:r>
              <a:rPr sz="1400" i="0"/>
              <a:t>: send/receive data to/from blocks in the FPGA</a:t>
            </a:r>
            <a:endParaRPr sz="1400" i="0"/>
          </a:p>
        </p:txBody>
      </p:sp>
      <p:sp>
        <p:nvSpPr>
          <p:cNvPr id="85673253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566B63-E138-F80B-CEC4-13FE9FF9D1F4}" type="slidenum">
              <a:rPr lang="en-US"/>
              <a:t/>
            </a:fld>
            <a:endParaRPr/>
          </a:p>
        </p:txBody>
      </p:sp>
      <p:sp>
        <p:nvSpPr>
          <p:cNvPr id="534227298" name=""/>
          <p:cNvSpPr txBox="1"/>
          <p:nvPr/>
        </p:nvSpPr>
        <p:spPr bwMode="auto">
          <a:xfrm flipH="0" flipV="0">
            <a:off x="3297935" y="6356349"/>
            <a:ext cx="6094283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">
                <a:latin typeface="Inter"/>
                <a:ea typeface="Inter"/>
                <a:cs typeface="Inter"/>
              </a:rPr>
              <a:t>https://files.ettus.com/app_notes/RFNoC_Specification.pdf</a:t>
            </a:r>
            <a:endParaRPr sz="1000">
              <a:latin typeface="Inter"/>
              <a:cs typeface="Inter"/>
            </a:endParaRPr>
          </a:p>
        </p:txBody>
      </p:sp>
      <p:pic>
        <p:nvPicPr>
          <p:cNvPr id="19374848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68067" y="2102729"/>
            <a:ext cx="8055864" cy="4197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2025-03-21T16:18:37Z</dcterms:modified>
</cp:coreProperties>
</file>