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7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478988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140874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3355289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91EFEB-026B-6476-3D97-97D0E7A91C68}" type="slidenum">
              <a:rPr lang="en-US"/>
              <a:t/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764120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585647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41731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C83D8FD-9FDE-F940-8AB0-BE5C6AF5DF76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C94B968-84FD-E5F0-4645-577E85F1048B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046109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908841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93525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F106C6-5168-D11D-2D16-AB786A142337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64564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380640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6761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B2112F-A146-7C3D-38C6-ADBAA3F21C01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72901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461536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7800086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908699D-9E0D-527C-15B1-1B9358A4C556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media1.svg"/><Relationship Id="rId5" Type="http://schemas.openxmlformats.org/officeDocument/2006/relationships/image" Target="../media/image2.png"/><Relationship Id="rId6" Type="http://schemas.openxmlformats.org/officeDocument/2006/relationships/image" Target="../media/media2.svg"/><Relationship Id="rId7" Type="http://schemas.openxmlformats.org/officeDocument/2006/relationships/image" Target="../media/image3.png"/><Relationship Id="rId8" Type="http://schemas.openxmlformats.org/officeDocument/2006/relationships/image" Target="../media/media3.svg"/><Relationship Id="rId9" Type="http://schemas.openxmlformats.org/officeDocument/2006/relationships/image" Target="../media/image4.png"/><Relationship Id="rId10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media4.sv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1369645" name=""/>
          <p:cNvSpPr/>
          <p:nvPr/>
        </p:nvSpPr>
        <p:spPr bwMode="auto">
          <a:xfrm flipH="0" flipV="0">
            <a:off x="1523442" y="4883917"/>
            <a:ext cx="1725052" cy="1556244"/>
          </a:xfrm>
          <a:prstGeom prst="rect">
            <a:avLst/>
          </a:prstGeom>
          <a:noFill/>
          <a:ln w="57150" cap="flat" cmpd="sng" algn="ctr">
            <a:solidFill>
              <a:srgbClr val="0021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Existing </a:t>
            </a:r>
            <a:r>
              <a:rPr sz="2200"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IP block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769811949" name=""/>
          <p:cNvSpPr/>
          <p:nvPr/>
        </p:nvSpPr>
        <p:spPr bwMode="auto">
          <a:xfrm flipH="0" flipV="0">
            <a:off x="1523442" y="2233314"/>
            <a:ext cx="9370320" cy="1828350"/>
          </a:xfrm>
          <a:prstGeom prst="rect">
            <a:avLst/>
          </a:prstGeom>
          <a:noFill/>
          <a:ln w="57150" cap="flat" cmpd="sng" algn="ctr">
            <a:solidFill>
              <a:srgbClr val="0021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Crossbar</a:t>
            </a:r>
            <a:endParaRPr sz="220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863829089" name=""/>
          <p:cNvSpPr/>
          <p:nvPr/>
        </p:nvSpPr>
        <p:spPr bwMode="auto">
          <a:xfrm flipH="1" flipV="1">
            <a:off x="1197642" y="1584150"/>
            <a:ext cx="10066843" cy="5157326"/>
          </a:xfrm>
          <a:prstGeom prst="rect">
            <a:avLst/>
          </a:prstGeom>
          <a:noFill/>
          <a:ln w="76199" cap="flat" cmpd="sng" algn="ctr">
            <a:solidFill>
              <a:srgbClr val="A5B7CA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2200">
              <a:latin typeface="Montserrat"/>
              <a:cs typeface="Montserrat"/>
            </a:endParaRPr>
          </a:p>
        </p:txBody>
      </p:sp>
      <p:sp>
        <p:nvSpPr>
          <p:cNvPr id="1827174848" name=""/>
          <p:cNvSpPr txBox="1"/>
          <p:nvPr/>
        </p:nvSpPr>
        <p:spPr bwMode="auto">
          <a:xfrm flipH="0" flipV="0">
            <a:off x="1197641" y="1584149"/>
            <a:ext cx="3585019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 b="1">
                <a:solidFill>
                  <a:srgbClr val="A5B7CA"/>
                </a:solidFill>
                <a:latin typeface="Montserrat"/>
                <a:ea typeface="Montserrat"/>
                <a:cs typeface="Montserrat"/>
              </a:rPr>
              <a:t>FPGA RFNoC image</a:t>
            </a:r>
            <a:endParaRPr sz="2200" b="1">
              <a:solidFill>
                <a:srgbClr val="A5B7CA"/>
              </a:solidFill>
              <a:latin typeface="Montserrat"/>
              <a:cs typeface="Montserrat"/>
            </a:endParaRPr>
          </a:p>
        </p:txBody>
      </p:sp>
      <p:sp>
        <p:nvSpPr>
          <p:cNvPr id="456112394" name=""/>
          <p:cNvSpPr/>
          <p:nvPr/>
        </p:nvSpPr>
        <p:spPr bwMode="auto">
          <a:xfrm flipH="0" flipV="0">
            <a:off x="3421886" y="4885760"/>
            <a:ext cx="1725051" cy="1556244"/>
          </a:xfrm>
          <a:prstGeom prst="rect">
            <a:avLst/>
          </a:prstGeom>
          <a:noFill/>
          <a:ln w="57150" cap="flat" cmpd="sng" algn="ctr">
            <a:solidFill>
              <a:srgbClr val="0021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Existing </a:t>
            </a:r>
            <a:r>
              <a:rPr sz="2200"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IP block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951385626" name=""/>
          <p:cNvSpPr/>
          <p:nvPr/>
        </p:nvSpPr>
        <p:spPr bwMode="auto">
          <a:xfrm flipH="0" flipV="0">
            <a:off x="5346077" y="4885760"/>
            <a:ext cx="1725051" cy="1556244"/>
          </a:xfrm>
          <a:prstGeom prst="rect">
            <a:avLst/>
          </a:prstGeom>
          <a:noFill/>
          <a:ln w="57150" cap="flat" cmpd="sng" algn="ctr">
            <a:solidFill>
              <a:srgbClr val="0021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Existing </a:t>
            </a:r>
            <a:r>
              <a:rPr sz="2200"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IP block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759435496" name=""/>
          <p:cNvSpPr/>
          <p:nvPr/>
        </p:nvSpPr>
        <p:spPr bwMode="auto">
          <a:xfrm flipH="0" flipV="0">
            <a:off x="7260206" y="4883917"/>
            <a:ext cx="1725051" cy="1556244"/>
          </a:xfrm>
          <a:prstGeom prst="rect">
            <a:avLst/>
          </a:prstGeom>
          <a:noFill/>
          <a:ln w="57150" cap="flat" cmpd="sng" algn="ctr">
            <a:solidFill>
              <a:srgbClr val="5DB2E6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New </a:t>
            </a:r>
            <a:r>
              <a:rPr sz="2200"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IP block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741477249" name=""/>
          <p:cNvSpPr/>
          <p:nvPr/>
        </p:nvSpPr>
        <p:spPr bwMode="auto">
          <a:xfrm flipH="0" flipV="0">
            <a:off x="9168711" y="4885760"/>
            <a:ext cx="1725051" cy="1556244"/>
          </a:xfrm>
          <a:prstGeom prst="rect">
            <a:avLst/>
          </a:prstGeom>
          <a:noFill/>
          <a:ln w="57150" cap="flat" cmpd="sng" algn="ctr">
            <a:solidFill>
              <a:srgbClr val="5DB2E6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New </a:t>
            </a:r>
            <a:r>
              <a:rPr sz="2200"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IP block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cxnSp>
        <p:nvCxnSpPr>
          <p:cNvPr id="1947000045" name=""/>
          <p:cNvCxnSpPr>
            <a:cxnSpLocks/>
          </p:cNvCxnSpPr>
          <p:nvPr/>
        </p:nvCxnSpPr>
        <p:spPr bwMode="auto">
          <a:xfrm rot="5399942" flipH="0" flipV="0">
            <a:off x="2040886" y="4475943"/>
            <a:ext cx="69016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9524358" name=""/>
          <p:cNvCxnSpPr>
            <a:cxnSpLocks/>
          </p:cNvCxnSpPr>
          <p:nvPr/>
        </p:nvCxnSpPr>
        <p:spPr bwMode="auto">
          <a:xfrm rot="5399942" flipH="0" flipV="0">
            <a:off x="3865172" y="4475943"/>
            <a:ext cx="69016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0682576" name=""/>
          <p:cNvCxnSpPr>
            <a:cxnSpLocks/>
          </p:cNvCxnSpPr>
          <p:nvPr/>
        </p:nvCxnSpPr>
        <p:spPr bwMode="auto">
          <a:xfrm rot="5399942" flipH="0" flipV="0">
            <a:off x="5844849" y="4475943"/>
            <a:ext cx="69016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6986169" name=""/>
          <p:cNvCxnSpPr>
            <a:cxnSpLocks/>
          </p:cNvCxnSpPr>
          <p:nvPr/>
        </p:nvCxnSpPr>
        <p:spPr bwMode="auto">
          <a:xfrm rot="5399942" flipH="0" flipV="0">
            <a:off x="7777648" y="4475943"/>
            <a:ext cx="69016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506724" name=""/>
          <p:cNvCxnSpPr>
            <a:cxnSpLocks/>
          </p:cNvCxnSpPr>
          <p:nvPr/>
        </p:nvCxnSpPr>
        <p:spPr bwMode="auto">
          <a:xfrm rot="5399942" flipH="0" flipV="0">
            <a:off x="9686154" y="4475943"/>
            <a:ext cx="69016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141013" name=""/>
          <p:cNvCxnSpPr>
            <a:cxnSpLocks/>
          </p:cNvCxnSpPr>
          <p:nvPr/>
        </p:nvCxnSpPr>
        <p:spPr bwMode="auto">
          <a:xfrm rot="5399942" flipH="0" flipV="0">
            <a:off x="4581046" y="1579526"/>
            <a:ext cx="113181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780037" name=""/>
          <p:cNvCxnSpPr>
            <a:cxnSpLocks/>
          </p:cNvCxnSpPr>
          <p:nvPr/>
        </p:nvCxnSpPr>
        <p:spPr bwMode="auto">
          <a:xfrm rot="5399942" flipH="0" flipV="0">
            <a:off x="6754137" y="1583970"/>
            <a:ext cx="1122570" cy="36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6580801" name=""/>
          <p:cNvSpPr/>
          <p:nvPr/>
        </p:nvSpPr>
        <p:spPr bwMode="auto">
          <a:xfrm flipH="0" flipV="0">
            <a:off x="4284416" y="122563"/>
            <a:ext cx="1725051" cy="800119"/>
          </a:xfrm>
          <a:prstGeom prst="rect">
            <a:avLst/>
          </a:prstGeom>
          <a:noFill/>
          <a:ln w="57150" cap="flat" cmpd="sng" algn="ctr">
            <a:solidFill>
              <a:srgbClr val="9CB7D4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Transport adapters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910116798" name=""/>
          <p:cNvSpPr/>
          <p:nvPr/>
        </p:nvSpPr>
        <p:spPr bwMode="auto">
          <a:xfrm flipH="0" flipV="0">
            <a:off x="6452712" y="122563"/>
            <a:ext cx="1725051" cy="800119"/>
          </a:xfrm>
          <a:prstGeom prst="rect">
            <a:avLst/>
          </a:prstGeom>
          <a:noFill/>
          <a:ln w="57150" cap="flat" cmpd="sng" algn="ctr">
            <a:solidFill>
              <a:srgbClr val="9CB7D4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Radio interfaces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4234590" name=""/>
          <p:cNvSpPr/>
          <p:nvPr/>
        </p:nvSpPr>
        <p:spPr bwMode="auto">
          <a:xfrm flipH="0" flipV="0">
            <a:off x="5442851" y="83305"/>
            <a:ext cx="1269633" cy="740787"/>
          </a:xfrm>
          <a:prstGeom prst="rect">
            <a:avLst/>
          </a:prstGeom>
          <a:noFill/>
          <a:ln w="57150" cap="flat" cmpd="sng" algn="ctr">
            <a:solidFill>
              <a:srgbClr val="9CB7D4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Input signal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90323056" name=""/>
          <p:cNvSpPr/>
          <p:nvPr/>
        </p:nvSpPr>
        <p:spPr bwMode="auto">
          <a:xfrm flipH="0" flipV="0">
            <a:off x="4834403" y="1114425"/>
            <a:ext cx="2486530" cy="1025197"/>
          </a:xfrm>
          <a:prstGeom prst="rect">
            <a:avLst/>
          </a:prstGeom>
          <a:noFill/>
          <a:ln w="57150" cap="flat" cmpd="sng" algn="ctr">
            <a:solidFill>
              <a:srgbClr val="0021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Synchronization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212647412" name=""/>
          <p:cNvSpPr/>
          <p:nvPr/>
        </p:nvSpPr>
        <p:spPr bwMode="auto">
          <a:xfrm flipH="0" flipV="0">
            <a:off x="7744037" y="3671359"/>
            <a:ext cx="2486530" cy="1025197"/>
          </a:xfrm>
          <a:prstGeom prst="rect">
            <a:avLst/>
          </a:prstGeom>
          <a:noFill/>
          <a:ln w="57150" cap="flat" cmpd="sng" algn="ctr">
            <a:solidFill>
              <a:srgbClr val="0021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Channel equalization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933921906" name=""/>
          <p:cNvSpPr/>
          <p:nvPr/>
        </p:nvSpPr>
        <p:spPr bwMode="auto">
          <a:xfrm flipH="0" flipV="0">
            <a:off x="4834403" y="2403801"/>
            <a:ext cx="2486530" cy="1025197"/>
          </a:xfrm>
          <a:prstGeom prst="rect">
            <a:avLst/>
          </a:prstGeom>
          <a:noFill/>
          <a:ln w="57150" cap="flat" cmpd="sng" algn="ctr">
            <a:solidFill>
              <a:srgbClr val="0021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OFDM demodulation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873006591" name=""/>
          <p:cNvSpPr/>
          <p:nvPr/>
        </p:nvSpPr>
        <p:spPr bwMode="auto">
          <a:xfrm flipH="0" flipV="0">
            <a:off x="4834403" y="3671359"/>
            <a:ext cx="2486530" cy="1025197"/>
          </a:xfrm>
          <a:prstGeom prst="rect">
            <a:avLst/>
          </a:prstGeom>
          <a:noFill/>
          <a:ln w="57150" cap="flat" cmpd="sng" algn="ctr">
            <a:solidFill>
              <a:srgbClr val="0021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OFDM channel estimation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11102473" name=""/>
          <p:cNvSpPr/>
          <p:nvPr/>
        </p:nvSpPr>
        <p:spPr bwMode="auto">
          <a:xfrm flipH="0" flipV="0">
            <a:off x="7744037" y="4938921"/>
            <a:ext cx="2486530" cy="1025197"/>
          </a:xfrm>
          <a:prstGeom prst="rect">
            <a:avLst/>
          </a:prstGeom>
          <a:noFill/>
          <a:ln w="57150" cap="flat" cmpd="sng" algn="ctr">
            <a:solidFill>
              <a:srgbClr val="0021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Symbol/bit extracting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556232222" name=""/>
          <p:cNvSpPr/>
          <p:nvPr/>
        </p:nvSpPr>
        <p:spPr bwMode="auto">
          <a:xfrm flipH="0" flipV="0">
            <a:off x="1905718" y="3693177"/>
            <a:ext cx="2486530" cy="1025197"/>
          </a:xfrm>
          <a:prstGeom prst="rect">
            <a:avLst/>
          </a:prstGeom>
          <a:noFill/>
          <a:ln w="57150" cap="flat" cmpd="sng" algn="ctr">
            <a:solidFill>
              <a:srgbClr val="0021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="0">
                <a:solidFill>
                  <a:schemeClr val="tx1"/>
                </a:solidFill>
                <a:latin typeface="Montserrat"/>
                <a:cs typeface="Montserrat"/>
              </a:rPr>
              <a:t>Delay/Doppler map creation</a:t>
            </a:r>
            <a:endParaRPr sz="2200" b="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2058625" y="1114425"/>
            <a:ext cx="0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rot="5399976" flipH="0" flipV="0">
            <a:off x="5990255" y="961414"/>
            <a:ext cx="174826" cy="0"/>
          </a:xfrm>
          <a:prstGeom prst="line">
            <a:avLst/>
          </a:prstGeom>
          <a:ln w="38099" cap="flat" cmpd="sng" algn="ctr">
            <a:solidFill>
              <a:srgbClr val="00214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026279" name=""/>
          <p:cNvCxnSpPr>
            <a:cxnSpLocks/>
          </p:cNvCxnSpPr>
          <p:nvPr/>
        </p:nvCxnSpPr>
        <p:spPr bwMode="auto">
          <a:xfrm rot="5399976" flipH="0" flipV="0">
            <a:off x="5990255" y="2248851"/>
            <a:ext cx="174825" cy="0"/>
          </a:xfrm>
          <a:prstGeom prst="line">
            <a:avLst/>
          </a:prstGeom>
          <a:ln w="38099" cap="flat" cmpd="sng" algn="ctr">
            <a:solidFill>
              <a:srgbClr val="00214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500110" name=""/>
          <p:cNvCxnSpPr>
            <a:cxnSpLocks/>
          </p:cNvCxnSpPr>
          <p:nvPr/>
        </p:nvCxnSpPr>
        <p:spPr bwMode="auto">
          <a:xfrm rot="5399976" flipH="0" flipV="0">
            <a:off x="8899890" y="4783971"/>
            <a:ext cx="174825" cy="0"/>
          </a:xfrm>
          <a:prstGeom prst="line">
            <a:avLst/>
          </a:prstGeom>
          <a:ln w="38099" cap="flat" cmpd="sng" algn="ctr">
            <a:solidFill>
              <a:srgbClr val="00214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720686" name=""/>
          <p:cNvCxnSpPr>
            <a:cxnSpLocks/>
          </p:cNvCxnSpPr>
          <p:nvPr/>
        </p:nvCxnSpPr>
        <p:spPr bwMode="auto">
          <a:xfrm flipH="0" flipV="1">
            <a:off x="7320934" y="4183959"/>
            <a:ext cx="376490" cy="0"/>
          </a:xfrm>
          <a:prstGeom prst="line">
            <a:avLst/>
          </a:prstGeom>
          <a:ln w="38099" cap="flat" cmpd="sng" algn="ctr">
            <a:solidFill>
              <a:srgbClr val="00214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9874562" name=""/>
          <p:cNvCxnSpPr>
            <a:cxnSpLocks/>
          </p:cNvCxnSpPr>
          <p:nvPr/>
        </p:nvCxnSpPr>
        <p:spPr bwMode="auto">
          <a:xfrm flipH="1" flipV="1">
            <a:off x="4457913" y="4205776"/>
            <a:ext cx="376489" cy="0"/>
          </a:xfrm>
          <a:prstGeom prst="line">
            <a:avLst/>
          </a:prstGeom>
          <a:ln w="38099" cap="flat" cmpd="sng" algn="ctr">
            <a:solidFill>
              <a:srgbClr val="00214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354544" name=""/>
          <p:cNvCxnSpPr>
            <a:cxnSpLocks/>
          </p:cNvCxnSpPr>
          <p:nvPr/>
        </p:nvCxnSpPr>
        <p:spPr bwMode="auto">
          <a:xfrm rot="5399976" flipH="0" flipV="0">
            <a:off x="5990255" y="3516411"/>
            <a:ext cx="174825" cy="0"/>
          </a:xfrm>
          <a:prstGeom prst="line">
            <a:avLst/>
          </a:prstGeom>
          <a:ln w="38099" cap="flat" cmpd="sng" algn="ctr">
            <a:solidFill>
              <a:srgbClr val="00214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290790" name=""/>
          <p:cNvSpPr txBox="1"/>
          <p:nvPr/>
        </p:nvSpPr>
        <p:spPr bwMode="auto">
          <a:xfrm flipH="0" flipV="0">
            <a:off x="2161988" y="6021268"/>
            <a:ext cx="1973991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Radar specific</a:t>
            </a:r>
            <a:endParaRPr b="1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395307063" name=""/>
          <p:cNvSpPr txBox="1"/>
          <p:nvPr/>
        </p:nvSpPr>
        <p:spPr bwMode="auto">
          <a:xfrm flipH="0" flipV="0">
            <a:off x="5090493" y="6021268"/>
            <a:ext cx="1976870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Common</a:t>
            </a:r>
            <a:endParaRPr b="1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7240303" name=""/>
          <p:cNvSpPr txBox="1"/>
          <p:nvPr/>
        </p:nvSpPr>
        <p:spPr bwMode="auto">
          <a:xfrm flipH="0" flipV="0">
            <a:off x="7347504" y="6021268"/>
            <a:ext cx="3279596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Communication specific</a:t>
            </a:r>
            <a:endParaRPr b="1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2258635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4711619" y="-67649"/>
            <a:ext cx="2601299" cy="2601299"/>
          </a:xfrm>
          <a:prstGeom prst="rect">
            <a:avLst/>
          </a:prstGeom>
        </p:spPr>
      </p:pic>
      <p:pic>
        <p:nvPicPr>
          <p:cNvPr id="1289587292" name="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 bwMode="auto">
          <a:xfrm flipH="0" flipV="0">
            <a:off x="451094" y="3067049"/>
            <a:ext cx="3457125" cy="3457125"/>
          </a:xfrm>
          <a:prstGeom prst="rect">
            <a:avLst/>
          </a:prstGeom>
        </p:spPr>
      </p:pic>
      <p:pic>
        <p:nvPicPr>
          <p:cNvPr id="1550025518" name="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 bwMode="auto">
          <a:xfrm flipH="0" flipV="0">
            <a:off x="411570" y="-515324"/>
            <a:ext cx="3496649" cy="3496649"/>
          </a:xfrm>
          <a:prstGeom prst="rect">
            <a:avLst/>
          </a:prstGeom>
        </p:spPr>
      </p:pic>
      <p:pic>
        <p:nvPicPr>
          <p:cNvPr id="1470742239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8060144" y="-515324"/>
            <a:ext cx="3496649" cy="3496649"/>
          </a:xfrm>
          <a:prstGeom prst="rect">
            <a:avLst/>
          </a:prstGeom>
        </p:spPr>
      </p:pic>
      <p:pic>
        <p:nvPicPr>
          <p:cNvPr id="649271740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7965201" y="3067049"/>
            <a:ext cx="3457125" cy="3457125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2154907" y="2752723"/>
            <a:ext cx="0" cy="1257299"/>
          </a:xfrm>
          <a:prstGeom prst="line">
            <a:avLst/>
          </a:prstGeom>
          <a:ln w="38099" cap="flat" cmpd="sng" algn="ctr">
            <a:solidFill>
              <a:srgbClr val="5DB2E6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767331" name=""/>
          <p:cNvCxnSpPr>
            <a:cxnSpLocks/>
          </p:cNvCxnSpPr>
          <p:nvPr/>
        </p:nvCxnSpPr>
        <p:spPr bwMode="auto">
          <a:xfrm flipH="0" flipV="0">
            <a:off x="9788707" y="2752723"/>
            <a:ext cx="0" cy="1257299"/>
          </a:xfrm>
          <a:prstGeom prst="line">
            <a:avLst/>
          </a:prstGeom>
          <a:ln w="38099" cap="flat" cmpd="sng" algn="ctr">
            <a:solidFill>
              <a:srgbClr val="5DB2E6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0760172" name=""/>
          <p:cNvCxnSpPr>
            <a:cxnSpLocks/>
          </p:cNvCxnSpPr>
          <p:nvPr/>
        </p:nvCxnSpPr>
        <p:spPr bwMode="auto">
          <a:xfrm flipH="1" flipV="0">
            <a:off x="3359430" y="1819274"/>
            <a:ext cx="1304564" cy="0"/>
          </a:xfrm>
          <a:prstGeom prst="line">
            <a:avLst/>
          </a:prstGeom>
          <a:ln w="38099" cap="flat" cmpd="sng" algn="ctr">
            <a:solidFill>
              <a:srgbClr val="A5B7CA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395038" name=""/>
          <p:cNvCxnSpPr>
            <a:cxnSpLocks/>
          </p:cNvCxnSpPr>
          <p:nvPr/>
        </p:nvCxnSpPr>
        <p:spPr bwMode="auto">
          <a:xfrm flipH="1" flipV="0">
            <a:off x="7312919" y="1819274"/>
            <a:ext cx="1304563" cy="0"/>
          </a:xfrm>
          <a:prstGeom prst="line">
            <a:avLst/>
          </a:prstGeom>
          <a:ln w="38099" cap="flat" cmpd="sng" algn="ctr">
            <a:solidFill>
              <a:srgbClr val="A5B7CA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9822975" name=""/>
          <p:cNvSpPr txBox="1"/>
          <p:nvPr/>
        </p:nvSpPr>
        <p:spPr bwMode="auto">
          <a:xfrm flipH="0" flipV="0">
            <a:off x="945322" y="5798819"/>
            <a:ext cx="2469029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Transmission </a:t>
            </a: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PC</a:t>
            </a:r>
            <a:endParaRPr sz="220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871354370" name=""/>
          <p:cNvSpPr txBox="1"/>
          <p:nvPr/>
        </p:nvSpPr>
        <p:spPr bwMode="auto">
          <a:xfrm flipH="0" flipV="0">
            <a:off x="8554192" y="5798819"/>
            <a:ext cx="2473348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Reception </a:t>
            </a: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PC</a:t>
            </a:r>
            <a:endParaRPr sz="220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441368177" name=""/>
          <p:cNvSpPr txBox="1"/>
          <p:nvPr/>
        </p:nvSpPr>
        <p:spPr bwMode="auto">
          <a:xfrm flipH="0" flipV="0">
            <a:off x="673098" y="2245993"/>
            <a:ext cx="2963976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Transmission </a:t>
            </a: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USRP</a:t>
            </a:r>
            <a:endParaRPr sz="220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357765985" name=""/>
          <p:cNvSpPr txBox="1"/>
          <p:nvPr/>
        </p:nvSpPr>
        <p:spPr bwMode="auto">
          <a:xfrm flipH="0" flipV="0">
            <a:off x="8306718" y="2293617"/>
            <a:ext cx="2969016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Reception </a:t>
            </a: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USRP</a:t>
            </a:r>
            <a:endParaRPr sz="220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374042286" name=""/>
          <p:cNvSpPr txBox="1"/>
          <p:nvPr/>
        </p:nvSpPr>
        <p:spPr bwMode="auto">
          <a:xfrm flipH="0" flipV="0">
            <a:off x="4527761" y="2245993"/>
            <a:ext cx="2971536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Clock</a:t>
            </a:r>
            <a:endParaRPr sz="2200">
              <a:solidFill>
                <a:schemeClr val="tx1"/>
              </a:solidFill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80845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33511" y="3425996"/>
            <a:ext cx="3496649" cy="3496648"/>
          </a:xfrm>
          <a:prstGeom prst="rect">
            <a:avLst/>
          </a:prstGeom>
        </p:spPr>
      </p:pic>
      <p:pic>
        <p:nvPicPr>
          <p:cNvPr id="120179265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779058" y="3428999"/>
            <a:ext cx="3496649" cy="3496648"/>
          </a:xfrm>
          <a:prstGeom prst="rect">
            <a:avLst/>
          </a:prstGeom>
        </p:spPr>
      </p:pic>
      <p:sp>
        <p:nvSpPr>
          <p:cNvPr id="995374112" name=""/>
          <p:cNvSpPr txBox="1"/>
          <p:nvPr/>
        </p:nvSpPr>
        <p:spPr bwMode="auto">
          <a:xfrm flipH="0" flipV="0">
            <a:off x="899848" y="6237940"/>
            <a:ext cx="2963975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Transmission </a:t>
            </a: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USRP</a:t>
            </a:r>
            <a:endParaRPr sz="220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632360998" name=""/>
          <p:cNvSpPr txBox="1"/>
          <p:nvPr/>
        </p:nvSpPr>
        <p:spPr bwMode="auto">
          <a:xfrm flipH="0" flipV="0">
            <a:off x="8025631" y="6237940"/>
            <a:ext cx="2969015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Reception </a:t>
            </a: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USRP</a:t>
            </a:r>
            <a:endParaRPr sz="220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pic>
        <p:nvPicPr>
          <p:cNvPr id="753801737" name="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 bwMode="auto">
          <a:xfrm flipH="0" flipV="0">
            <a:off x="4838329" y="36990"/>
            <a:ext cx="2515339" cy="2515339"/>
          </a:xfrm>
          <a:prstGeom prst="rect">
            <a:avLst/>
          </a:prstGeom>
        </p:spPr>
      </p:pic>
      <p:sp>
        <p:nvSpPr>
          <p:cNvPr id="902935800" name=""/>
          <p:cNvSpPr/>
          <p:nvPr/>
        </p:nvSpPr>
        <p:spPr bwMode="auto">
          <a:xfrm rot="18978940" flipH="0" flipV="0">
            <a:off x="2498054" y="2379771"/>
            <a:ext cx="2947183" cy="12767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12"/>
                </a:moveTo>
                <a:cubicBezTo>
                  <a:pt x="1792" y="21590"/>
                  <a:pt x="3584" y="42867"/>
                  <a:pt x="5385" y="43180"/>
                </a:cubicBezTo>
                <a:cubicBezTo>
                  <a:pt x="7187" y="43493"/>
                  <a:pt x="8995" y="2294"/>
                  <a:pt x="10809" y="2190"/>
                </a:cubicBezTo>
                <a:cubicBezTo>
                  <a:pt x="12623" y="2086"/>
                  <a:pt x="14463" y="42867"/>
                  <a:pt x="16271" y="42554"/>
                </a:cubicBezTo>
                <a:cubicBezTo>
                  <a:pt x="18079" y="42241"/>
                  <a:pt x="19868" y="260"/>
                  <a:pt x="21657" y="312"/>
                </a:cubicBezTo>
                <a:cubicBezTo>
                  <a:pt x="23446" y="365"/>
                  <a:pt x="25203" y="42919"/>
                  <a:pt x="27004" y="42867"/>
                </a:cubicBezTo>
                <a:cubicBezTo>
                  <a:pt x="28806" y="42815"/>
                  <a:pt x="30652" y="0"/>
                  <a:pt x="32466" y="0"/>
                </a:cubicBezTo>
                <a:cubicBezTo>
                  <a:pt x="34281" y="0"/>
                  <a:pt x="36101" y="42711"/>
                  <a:pt x="37890" y="42867"/>
                </a:cubicBezTo>
                <a:cubicBezTo>
                  <a:pt x="39679" y="43023"/>
                  <a:pt x="41439" y="21981"/>
                  <a:pt x="43200" y="938"/>
                </a:cubicBezTo>
              </a:path>
            </a:pathLst>
          </a:custGeom>
          <a:ln w="38099" cap="flat" cmpd="sng" algn="ctr">
            <a:solidFill>
              <a:srgbClr val="5DB2E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5742077" name=""/>
          <p:cNvSpPr/>
          <p:nvPr/>
        </p:nvSpPr>
        <p:spPr bwMode="auto">
          <a:xfrm rot="2839475" flipH="0" flipV="0">
            <a:off x="6065234" y="3060178"/>
            <a:ext cx="2947182" cy="12767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12"/>
                </a:moveTo>
                <a:cubicBezTo>
                  <a:pt x="1792" y="21590"/>
                  <a:pt x="3584" y="42867"/>
                  <a:pt x="5385" y="43180"/>
                </a:cubicBezTo>
                <a:cubicBezTo>
                  <a:pt x="7187" y="43493"/>
                  <a:pt x="8995" y="2294"/>
                  <a:pt x="10809" y="2190"/>
                </a:cubicBezTo>
                <a:cubicBezTo>
                  <a:pt x="12623" y="2086"/>
                  <a:pt x="14463" y="42867"/>
                  <a:pt x="16271" y="42554"/>
                </a:cubicBezTo>
                <a:cubicBezTo>
                  <a:pt x="18079" y="42241"/>
                  <a:pt x="19868" y="260"/>
                  <a:pt x="21657" y="312"/>
                </a:cubicBezTo>
                <a:cubicBezTo>
                  <a:pt x="23446" y="365"/>
                  <a:pt x="25203" y="42919"/>
                  <a:pt x="27004" y="42867"/>
                </a:cubicBezTo>
                <a:cubicBezTo>
                  <a:pt x="28806" y="42815"/>
                  <a:pt x="30652" y="0"/>
                  <a:pt x="32466" y="0"/>
                </a:cubicBezTo>
                <a:cubicBezTo>
                  <a:pt x="34281" y="0"/>
                  <a:pt x="36101" y="42711"/>
                  <a:pt x="37890" y="42867"/>
                </a:cubicBezTo>
                <a:cubicBezTo>
                  <a:pt x="39679" y="43023"/>
                  <a:pt x="41439" y="21981"/>
                  <a:pt x="43200" y="938"/>
                </a:cubicBezTo>
              </a:path>
            </a:pathLst>
          </a:custGeom>
          <a:ln w="38099" cap="flat" cmpd="sng" algn="ctr">
            <a:solidFill>
              <a:srgbClr val="5DB2E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1702056" name=""/>
          <p:cNvSpPr/>
          <p:nvPr/>
        </p:nvSpPr>
        <p:spPr bwMode="auto">
          <a:xfrm rot="2839475" flipH="0" flipV="0">
            <a:off x="7312929" y="1544066"/>
            <a:ext cx="1510836" cy="12767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12"/>
                </a:moveTo>
                <a:cubicBezTo>
                  <a:pt x="1792" y="21590"/>
                  <a:pt x="3584" y="42867"/>
                  <a:pt x="5385" y="43180"/>
                </a:cubicBezTo>
                <a:cubicBezTo>
                  <a:pt x="7187" y="43493"/>
                  <a:pt x="8995" y="2294"/>
                  <a:pt x="10809" y="2190"/>
                </a:cubicBezTo>
                <a:cubicBezTo>
                  <a:pt x="12623" y="2086"/>
                  <a:pt x="14463" y="42867"/>
                  <a:pt x="16271" y="42554"/>
                </a:cubicBezTo>
                <a:cubicBezTo>
                  <a:pt x="18079" y="42241"/>
                  <a:pt x="19868" y="260"/>
                  <a:pt x="21657" y="312"/>
                </a:cubicBezTo>
                <a:cubicBezTo>
                  <a:pt x="23446" y="365"/>
                  <a:pt x="25203" y="42919"/>
                  <a:pt x="27004" y="42867"/>
                </a:cubicBezTo>
                <a:cubicBezTo>
                  <a:pt x="28806" y="42815"/>
                  <a:pt x="30652" y="0"/>
                  <a:pt x="32466" y="0"/>
                </a:cubicBezTo>
                <a:cubicBezTo>
                  <a:pt x="34281" y="0"/>
                  <a:pt x="36101" y="42711"/>
                  <a:pt x="37890" y="42867"/>
                </a:cubicBezTo>
                <a:cubicBezTo>
                  <a:pt x="39679" y="43023"/>
                  <a:pt x="41439" y="21981"/>
                  <a:pt x="43200" y="938"/>
                </a:cubicBezTo>
              </a:path>
            </a:pathLst>
          </a:custGeom>
          <a:ln w="38099" cap="flat" cmpd="sng" algn="ctr">
            <a:solidFill>
              <a:srgbClr val="A5B7CA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2294090" name=""/>
          <p:cNvSpPr/>
          <p:nvPr/>
        </p:nvSpPr>
        <p:spPr bwMode="auto">
          <a:xfrm rot="2839475" flipH="0" flipV="0">
            <a:off x="8337034" y="2684570"/>
            <a:ext cx="1510835" cy="1276742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0" y="312"/>
                </a:moveTo>
                <a:cubicBezTo>
                  <a:pt x="1792" y="21590"/>
                  <a:pt x="3584" y="42867"/>
                  <a:pt x="5385" y="43180"/>
                </a:cubicBezTo>
                <a:cubicBezTo>
                  <a:pt x="7187" y="43493"/>
                  <a:pt x="8995" y="2294"/>
                  <a:pt x="10809" y="2190"/>
                </a:cubicBezTo>
                <a:cubicBezTo>
                  <a:pt x="12623" y="2086"/>
                  <a:pt x="14463" y="42867"/>
                  <a:pt x="16271" y="42554"/>
                </a:cubicBezTo>
                <a:cubicBezTo>
                  <a:pt x="18079" y="42241"/>
                  <a:pt x="19868" y="260"/>
                  <a:pt x="21657" y="312"/>
                </a:cubicBezTo>
                <a:cubicBezTo>
                  <a:pt x="23446" y="365"/>
                  <a:pt x="25203" y="42919"/>
                  <a:pt x="27004" y="42867"/>
                </a:cubicBezTo>
                <a:cubicBezTo>
                  <a:pt x="28806" y="42815"/>
                  <a:pt x="30652" y="0"/>
                  <a:pt x="32466" y="0"/>
                </a:cubicBezTo>
                <a:cubicBezTo>
                  <a:pt x="34281" y="0"/>
                  <a:pt x="36101" y="42711"/>
                  <a:pt x="37890" y="42867"/>
                </a:cubicBezTo>
                <a:cubicBezTo>
                  <a:pt x="39679" y="43023"/>
                  <a:pt x="41439" y="21981"/>
                  <a:pt x="43200" y="938"/>
                </a:cubicBezTo>
              </a:path>
            </a:pathLst>
          </a:custGeom>
          <a:ln w="38099" cap="flat" cmpd="sng" algn="ctr">
            <a:solidFill>
              <a:srgbClr val="A5B7CA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84211327" name=""/>
          <p:cNvGraphicFramePr>
            <a:graphicFrameLocks xmlns:a="http://schemas.openxmlformats.org/drawingml/2006/main"/>
          </p:cNvGraphicFramePr>
          <p:nvPr/>
        </p:nvGraphicFramePr>
        <p:xfrm>
          <a:off x="570883" y="1240930"/>
          <a:ext cx="1804923" cy="1799479"/>
        </p:xfrm>
        <a:graphic>
          <a:graphicData uri="http://schemas.openxmlformats.org/drawingml/2006/table">
            <a:tbl>
              <a:tblPr firstRow="0" firstCol="0" lastRow="0" lastCol="0" bandRow="1" bandCol="0">
                <a:tableStyleId>{5C22544A-7EE6-4342-B048-85BDC9FD1C3A}</a:tableStyleId>
              </a:tblPr>
              <a:tblGrid>
                <a:gridCol w="256032"/>
                <a:gridCol w="256032"/>
                <a:gridCol w="256031"/>
                <a:gridCol w="256032"/>
                <a:gridCol w="256032"/>
                <a:gridCol w="256032"/>
                <a:gridCol w="256032"/>
              </a:tblGrid>
              <a:tr h="255254"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P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00214E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P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00214E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P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00214E"/>
                    </a:solidFill>
                  </a:tcPr>
                </a:tc>
              </a:tr>
              <a:tr h="255254"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</a:tr>
              <a:tr h="255254"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P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00214E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P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00214E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P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00214E"/>
                    </a:solidFill>
                  </a:tcPr>
                </a:tc>
              </a:tr>
              <a:tr h="255254"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</a:tr>
              <a:tr h="255254"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P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00214E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P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00214E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P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00214E"/>
                    </a:solidFill>
                  </a:tcPr>
                </a:tc>
              </a:tr>
              <a:tr h="255254"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</a:tr>
              <a:tr h="255254"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P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00214E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P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00214E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9CB7D4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P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00214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245426" name=""/>
          <p:cNvGraphicFramePr>
            <a:graphicFrameLocks xmlns:a="http://schemas.openxmlformats.org/drawingml/2006/main"/>
          </p:cNvGraphicFramePr>
          <p:nvPr/>
        </p:nvGraphicFramePr>
        <p:xfrm>
          <a:off x="10146970" y="1578475"/>
          <a:ext cx="1804923" cy="1804923"/>
        </p:xfrm>
        <a:graphic>
          <a:graphicData uri="http://schemas.openxmlformats.org/drawingml/2006/table">
            <a:tbl>
              <a:tblPr firstRow="0" firstCol="0" lastRow="0" lastCol="0" bandRow="1" bandCol="0">
                <a:tableStyleId>{5C22544A-7EE6-4342-B048-85BDC9FD1C3A}</a:tableStyleId>
              </a:tblPr>
              <a:tblGrid>
                <a:gridCol w="256032"/>
                <a:gridCol w="256032"/>
                <a:gridCol w="256031"/>
                <a:gridCol w="256032"/>
                <a:gridCol w="256032"/>
                <a:gridCol w="256032"/>
                <a:gridCol w="256032"/>
              </a:tblGrid>
              <a:tr h="256032"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P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5DB2E6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P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5DB2E6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P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5DB2E6"/>
                    </a:solidFill>
                  </a:tcPr>
                </a:tc>
              </a:tr>
              <a:tr h="256032"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</a:tr>
              <a:tr h="256032"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P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5DB2E6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P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5DB2E6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P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5DB2E6"/>
                    </a:solidFill>
                  </a:tcPr>
                </a:tc>
              </a:tr>
              <a:tr h="256032"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</a:tr>
              <a:tr h="256032"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P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5DB2E6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P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5DB2E6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P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5DB2E6"/>
                    </a:solidFill>
                  </a:tcPr>
                </a:tc>
              </a:tr>
              <a:tr h="256032"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</a:tr>
              <a:tr h="256032"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P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5DB2E6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P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5DB2E6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D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A5B7CA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</a:rPr>
                        <a:t>P</a:t>
                      </a:r>
                      <a:endParaRPr sz="800" b="1">
                        <a:solidFill>
                          <a:srgbClr val="FFFFFF"/>
                        </a:solidFill>
                        <a:latin typeface="Montserrat"/>
                        <a:cs typeface="Montserrat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5DB2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087074" name=""/>
          <p:cNvSpPr/>
          <p:nvPr/>
        </p:nvSpPr>
        <p:spPr bwMode="auto">
          <a:xfrm flipH="0" flipV="0">
            <a:off x="8074077" y="628833"/>
            <a:ext cx="1174441" cy="434635"/>
          </a:xfrm>
          <a:prstGeom prst="rect">
            <a:avLst/>
          </a:prstGeom>
          <a:noFill/>
          <a:ln w="38099" cap="flat" cmpd="sng" algn="ctr">
            <a:solidFill>
              <a:srgbClr val="00214E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rgbClr val="00214E"/>
                </a:solidFill>
                <a:latin typeface="Montserrat"/>
                <a:ea typeface="Montserrat"/>
                <a:cs typeface="Montserrat"/>
              </a:rPr>
              <a:t>Pilots</a:t>
            </a:r>
            <a:endParaRPr sz="2200">
              <a:solidFill>
                <a:srgbClr val="00214E"/>
              </a:solidFill>
              <a:latin typeface="Montserrat"/>
              <a:cs typeface="Montserrat"/>
            </a:endParaRPr>
          </a:p>
        </p:txBody>
      </p:sp>
      <p:sp>
        <p:nvSpPr>
          <p:cNvPr id="1926928355" name=""/>
          <p:cNvSpPr/>
          <p:nvPr/>
        </p:nvSpPr>
        <p:spPr bwMode="auto">
          <a:xfrm flipH="0" flipV="0">
            <a:off x="9304004" y="628833"/>
            <a:ext cx="1766286" cy="434634"/>
          </a:xfrm>
          <a:prstGeom prst="rect">
            <a:avLst/>
          </a:prstGeom>
          <a:noFill/>
          <a:ln w="38099" cap="flat" cmpd="sng" algn="ctr">
            <a:solidFill>
              <a:srgbClr val="9CB7D4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rgbClr val="00214E"/>
                </a:solidFill>
                <a:latin typeface="Montserrat"/>
                <a:ea typeface="Montserrat"/>
                <a:cs typeface="Montserrat"/>
              </a:rPr>
              <a:t>Data</a:t>
            </a:r>
            <a:endParaRPr sz="2200">
              <a:solidFill>
                <a:srgbClr val="00214E"/>
              </a:solidFill>
              <a:latin typeface="Montserrat"/>
              <a:cs typeface="Montserrat"/>
            </a:endParaRPr>
          </a:p>
        </p:txBody>
      </p:sp>
      <p:sp>
        <p:nvSpPr>
          <p:cNvPr id="834158429" name=""/>
          <p:cNvSpPr/>
          <p:nvPr/>
        </p:nvSpPr>
        <p:spPr bwMode="auto">
          <a:xfrm flipH="0" flipV="0">
            <a:off x="1184635" y="628833"/>
            <a:ext cx="1174440" cy="434634"/>
          </a:xfrm>
          <a:prstGeom prst="rect">
            <a:avLst/>
          </a:prstGeom>
          <a:noFill/>
          <a:ln w="38099" cap="flat" cmpd="sng" algn="ctr">
            <a:solidFill>
              <a:srgbClr val="00214E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rgbClr val="00214E"/>
                </a:solidFill>
                <a:latin typeface="Montserrat"/>
                <a:ea typeface="Montserrat"/>
                <a:cs typeface="Montserrat"/>
              </a:rPr>
              <a:t>Pilots</a:t>
            </a:r>
            <a:endParaRPr sz="2200">
              <a:solidFill>
                <a:srgbClr val="00214E"/>
              </a:solidFill>
              <a:latin typeface="Montserrat"/>
              <a:cs typeface="Montserrat"/>
            </a:endParaRPr>
          </a:p>
        </p:txBody>
      </p:sp>
      <p:sp>
        <p:nvSpPr>
          <p:cNvPr id="1932014498" name=""/>
          <p:cNvSpPr/>
          <p:nvPr/>
        </p:nvSpPr>
        <p:spPr bwMode="auto">
          <a:xfrm flipH="0" flipV="0">
            <a:off x="4611764" y="628833"/>
            <a:ext cx="1766286" cy="434634"/>
          </a:xfrm>
          <a:prstGeom prst="rect">
            <a:avLst/>
          </a:prstGeom>
          <a:noFill/>
          <a:ln w="38099" cap="flat" cmpd="sng" algn="ctr">
            <a:solidFill>
              <a:srgbClr val="9CB7D4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rgbClr val="00214E"/>
                </a:solidFill>
                <a:latin typeface="Montserrat"/>
                <a:ea typeface="Montserrat"/>
                <a:cs typeface="Montserrat"/>
              </a:rPr>
              <a:t>Data</a:t>
            </a:r>
            <a:endParaRPr sz="2200">
              <a:solidFill>
                <a:srgbClr val="00214E"/>
              </a:solidFill>
              <a:latin typeface="Montserrat"/>
              <a:cs typeface="Montserrat"/>
            </a:endParaRPr>
          </a:p>
        </p:txBody>
      </p:sp>
      <p:sp>
        <p:nvSpPr>
          <p:cNvPr id="811828449" name=""/>
          <p:cNvSpPr txBox="1"/>
          <p:nvPr/>
        </p:nvSpPr>
        <p:spPr bwMode="auto">
          <a:xfrm flipH="0" flipV="0">
            <a:off x="331683" y="6204643"/>
            <a:ext cx="11717383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>
                <a:solidFill>
                  <a:srgbClr val="00214E"/>
                </a:solidFill>
                <a:latin typeface="Montserrat"/>
                <a:ea typeface="Montserrat"/>
                <a:cs typeface="Montserrat"/>
              </a:rPr>
              <a:t>— Known </a:t>
            </a:r>
            <a:r>
              <a:rPr sz="2200" b="1">
                <a:solidFill>
                  <a:srgbClr val="9CB7D4"/>
                </a:solidFill>
                <a:latin typeface="Montserrat"/>
                <a:cs typeface="Montserrat"/>
              </a:rPr>
              <a:t> —</a:t>
            </a:r>
            <a:r>
              <a:rPr sz="2200" b="1">
                <a:solidFill>
                  <a:srgbClr val="9CB7D4"/>
                </a:solidFill>
                <a:latin typeface="Montserrat"/>
                <a:cs typeface="Montserrat"/>
              </a:rPr>
              <a:t> Unknown</a:t>
            </a:r>
            <a:endParaRPr sz="2200" b="1">
              <a:solidFill>
                <a:srgbClr val="9CB7D4"/>
              </a:solidFill>
              <a:latin typeface="Montserrat"/>
              <a:cs typeface="Montserrat"/>
            </a:endParaRPr>
          </a:p>
        </p:txBody>
      </p:sp>
      <p:sp>
        <p:nvSpPr>
          <p:cNvPr id="337136502" name=""/>
          <p:cNvSpPr txBox="1"/>
          <p:nvPr/>
        </p:nvSpPr>
        <p:spPr bwMode="auto">
          <a:xfrm flipH="0" flipV="0">
            <a:off x="156706" y="124179"/>
            <a:ext cx="3230298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Radar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290240133" name=""/>
          <p:cNvSpPr txBox="1"/>
          <p:nvPr/>
        </p:nvSpPr>
        <p:spPr bwMode="auto">
          <a:xfrm flipH="0" flipV="0">
            <a:off x="3879578" y="124179"/>
            <a:ext cx="3237138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Communication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925356742" name=""/>
          <p:cNvSpPr txBox="1"/>
          <p:nvPr/>
        </p:nvSpPr>
        <p:spPr bwMode="auto">
          <a:xfrm flipH="0" flipV="0">
            <a:off x="8074077" y="124179"/>
            <a:ext cx="2999453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ISAC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489315431" name=""/>
          <p:cNvSpPr/>
          <p:nvPr/>
        </p:nvSpPr>
        <p:spPr bwMode="auto">
          <a:xfrm flipH="0" flipV="0">
            <a:off x="349533" y="1662112"/>
            <a:ext cx="2844643" cy="1419224"/>
          </a:xfrm>
          <a:prstGeom prst="cloud">
            <a:avLst/>
          </a:prstGeom>
          <a:noFill/>
          <a:ln w="38099" cap="flat" cmpd="sng" algn="ctr">
            <a:solidFill>
              <a:srgbClr val="A5B7CA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Channel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300489742" name=""/>
          <p:cNvSpPr/>
          <p:nvPr/>
        </p:nvSpPr>
        <p:spPr bwMode="auto">
          <a:xfrm flipH="0" flipV="0">
            <a:off x="4072586" y="1662112"/>
            <a:ext cx="2844642" cy="1419224"/>
          </a:xfrm>
          <a:prstGeom prst="cloud">
            <a:avLst/>
          </a:prstGeom>
          <a:noFill/>
          <a:ln w="38099" cap="flat" cmpd="sng" algn="ctr">
            <a:solidFill>
              <a:srgbClr val="00214E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Channel</a:t>
            </a:r>
            <a:endParaRPr/>
          </a:p>
        </p:txBody>
      </p:sp>
      <p:sp>
        <p:nvSpPr>
          <p:cNvPr id="500196448" name=""/>
          <p:cNvSpPr/>
          <p:nvPr/>
        </p:nvSpPr>
        <p:spPr bwMode="auto">
          <a:xfrm flipH="0" flipV="0">
            <a:off x="8151482" y="1662112"/>
            <a:ext cx="2844642" cy="1419224"/>
          </a:xfrm>
          <a:prstGeom prst="cloud">
            <a:avLst/>
          </a:prstGeom>
          <a:noFill/>
          <a:ln w="38099" cap="flat" cmpd="sng" algn="ctr">
            <a:solidFill>
              <a:srgbClr val="00214E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4523915" name=""/>
          <p:cNvSpPr/>
          <p:nvPr/>
        </p:nvSpPr>
        <p:spPr bwMode="auto">
          <a:xfrm flipH="0" flipV="0">
            <a:off x="349533" y="3662361"/>
            <a:ext cx="2844642" cy="1419224"/>
          </a:xfrm>
          <a:prstGeom prst="cloud">
            <a:avLst/>
          </a:prstGeom>
          <a:noFill/>
          <a:ln w="38099" cap="flat" cmpd="sng" algn="ctr">
            <a:solidFill>
              <a:srgbClr val="00214E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Channel</a:t>
            </a:r>
            <a:endParaRPr/>
          </a:p>
        </p:txBody>
      </p:sp>
      <p:sp>
        <p:nvSpPr>
          <p:cNvPr id="985414772" name=""/>
          <p:cNvSpPr/>
          <p:nvPr/>
        </p:nvSpPr>
        <p:spPr bwMode="auto">
          <a:xfrm flipH="0" flipV="0">
            <a:off x="4611764" y="4154656"/>
            <a:ext cx="1766286" cy="434634"/>
          </a:xfrm>
          <a:prstGeom prst="rect">
            <a:avLst/>
          </a:prstGeom>
          <a:noFill/>
          <a:ln w="38099" cap="flat" cmpd="sng" algn="ctr">
            <a:solidFill>
              <a:srgbClr val="00214E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rgbClr val="00214E"/>
                </a:solidFill>
                <a:latin typeface="Montserrat"/>
                <a:ea typeface="Montserrat"/>
                <a:cs typeface="Montserrat"/>
              </a:rPr>
              <a:t>Data</a:t>
            </a:r>
            <a:endParaRPr sz="2200">
              <a:solidFill>
                <a:srgbClr val="00214E"/>
              </a:solidFill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053254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99" y="0"/>
            <a:ext cx="12191999" cy="6858000"/>
          </a:xfrm>
          <a:prstGeom prst="rect">
            <a:avLst/>
          </a:prstGeom>
        </p:spPr>
      </p:pic>
      <p:sp>
        <p:nvSpPr>
          <p:cNvPr id="1955146852" name=""/>
          <p:cNvSpPr/>
          <p:nvPr/>
        </p:nvSpPr>
        <p:spPr bwMode="auto">
          <a:xfrm flipH="0" flipV="0">
            <a:off x="115273" y="1285412"/>
            <a:ext cx="4064365" cy="4839160"/>
          </a:xfrm>
          <a:prstGeom prst="rect">
            <a:avLst/>
          </a:prstGeom>
          <a:noFill/>
          <a:ln w="57150" cap="flat" cmpd="sng" algn="ctr">
            <a:solidFill>
              <a:srgbClr val="5DB2E6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762810349" name=""/>
          <p:cNvSpPr/>
          <p:nvPr/>
        </p:nvSpPr>
        <p:spPr bwMode="auto">
          <a:xfrm flipH="0" flipV="0">
            <a:off x="8040074" y="1285412"/>
            <a:ext cx="3638548" cy="4839161"/>
          </a:xfrm>
          <a:prstGeom prst="rect">
            <a:avLst/>
          </a:prstGeom>
          <a:noFill/>
          <a:ln w="57150" cap="flat" cmpd="sng" algn="ctr">
            <a:solidFill>
              <a:srgbClr val="5DB2E6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43637042" name=""/>
          <p:cNvSpPr/>
          <p:nvPr/>
        </p:nvSpPr>
        <p:spPr bwMode="auto">
          <a:xfrm flipH="0" flipV="0">
            <a:off x="4249125" y="3951612"/>
            <a:ext cx="1655565" cy="2172960"/>
          </a:xfrm>
          <a:prstGeom prst="rect">
            <a:avLst/>
          </a:prstGeom>
          <a:noFill/>
          <a:ln w="57150" cap="flat" cmpd="sng" algn="ctr">
            <a:solidFill>
              <a:srgbClr val="0021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721997735" name=""/>
          <p:cNvSpPr/>
          <p:nvPr/>
        </p:nvSpPr>
        <p:spPr bwMode="auto">
          <a:xfrm flipH="0" flipV="0">
            <a:off x="6315022" y="3951612"/>
            <a:ext cx="1648849" cy="2172960"/>
          </a:xfrm>
          <a:prstGeom prst="rect">
            <a:avLst/>
          </a:prstGeom>
          <a:noFill/>
          <a:ln w="57150" cap="flat" cmpd="sng" algn="ctr">
            <a:solidFill>
              <a:srgbClr val="0021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464765112" name=""/>
          <p:cNvSpPr txBox="1"/>
          <p:nvPr/>
        </p:nvSpPr>
        <p:spPr bwMode="auto">
          <a:xfrm flipH="0" flipV="0">
            <a:off x="331684" y="6204644"/>
            <a:ext cx="11708744" cy="42707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>
                <a:solidFill>
                  <a:srgbClr val="00214E"/>
                </a:solidFill>
                <a:latin typeface="Montserrat"/>
                <a:ea typeface="Montserrat"/>
                <a:cs typeface="Montserrat"/>
              </a:rPr>
              <a:t>— USRP</a:t>
            </a:r>
            <a:r>
              <a:rPr sz="2200" b="1">
                <a:solidFill>
                  <a:srgbClr val="5DB2E6"/>
                </a:solidFill>
                <a:latin typeface="Montserrat"/>
                <a:cs typeface="Montserrat"/>
              </a:rPr>
              <a:t> </a:t>
            </a:r>
            <a:r>
              <a:rPr sz="2200" b="1">
                <a:solidFill>
                  <a:srgbClr val="5DB2E6"/>
                </a:solidFill>
                <a:latin typeface="Montserrat"/>
                <a:cs typeface="Montserrat"/>
              </a:rPr>
              <a:t>  — Computer</a:t>
            </a:r>
            <a:r>
              <a:rPr sz="2200" b="1">
                <a:solidFill>
                  <a:srgbClr val="5DB2E6"/>
                </a:solidFill>
                <a:latin typeface="Montserrat"/>
                <a:cs typeface="Montserrat"/>
              </a:rPr>
              <a:t>   </a:t>
            </a:r>
            <a:r>
              <a:rPr sz="2200" b="1">
                <a:solidFill>
                  <a:srgbClr val="9CB7D4"/>
                </a:solidFill>
                <a:latin typeface="Montserrat"/>
                <a:cs typeface="Montserrat"/>
              </a:rPr>
              <a:t>—</a:t>
            </a:r>
            <a:r>
              <a:rPr sz="2200" b="1">
                <a:solidFill>
                  <a:srgbClr val="9CB7D4"/>
                </a:solidFill>
                <a:latin typeface="Montserrat"/>
                <a:cs typeface="Montserrat"/>
              </a:rPr>
              <a:t> Clock</a:t>
            </a:r>
            <a:r>
              <a:rPr sz="2200" b="1">
                <a:solidFill>
                  <a:srgbClr val="9CB7D4"/>
                </a:solidFill>
                <a:latin typeface="Montserrat"/>
                <a:cs typeface="Montserrat"/>
              </a:rPr>
              <a:t>            </a:t>
            </a:r>
            <a:endParaRPr sz="2200" b="1">
              <a:solidFill>
                <a:srgbClr val="9CB7D4"/>
              </a:solidFill>
              <a:latin typeface="Montserrat"/>
              <a:cs typeface="Montserrat"/>
            </a:endParaRPr>
          </a:p>
        </p:txBody>
      </p:sp>
      <p:sp>
        <p:nvSpPr>
          <p:cNvPr id="470729969" name=""/>
          <p:cNvSpPr/>
          <p:nvPr/>
        </p:nvSpPr>
        <p:spPr bwMode="auto">
          <a:xfrm flipH="0" flipV="0">
            <a:off x="4951164" y="2770511"/>
            <a:ext cx="2469782" cy="800118"/>
          </a:xfrm>
          <a:prstGeom prst="rect">
            <a:avLst/>
          </a:prstGeom>
          <a:noFill/>
          <a:ln w="57150" cap="flat" cmpd="sng" algn="ctr">
            <a:solidFill>
              <a:srgbClr val="9CB7D4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012035511" name=""/>
          <p:cNvSpPr txBox="1"/>
          <p:nvPr/>
        </p:nvSpPr>
        <p:spPr bwMode="auto">
          <a:xfrm flipH="0" flipV="0">
            <a:off x="871059" y="919292"/>
            <a:ext cx="2552793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Transmission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855260990" name=""/>
          <p:cNvSpPr txBox="1"/>
          <p:nvPr/>
        </p:nvSpPr>
        <p:spPr bwMode="auto">
          <a:xfrm flipH="0" flipV="0">
            <a:off x="8580251" y="919292"/>
            <a:ext cx="2558192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Reception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ONLYOFFICE/8.2.1.38</Application>
  <PresentationFormat>On-screen Show (4:3)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modified xsi:type="dcterms:W3CDTF">2024-11-20T12:51:35Z</dcterms:modified>
</cp:coreProperties>
</file>