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03" r:id="rId2"/>
    <p:sldId id="311" r:id="rId3"/>
    <p:sldId id="306" r:id="rId4"/>
    <p:sldId id="307" r:id="rId5"/>
    <p:sldId id="308" r:id="rId6"/>
    <p:sldId id="316" r:id="rId7"/>
    <p:sldId id="317" r:id="rId8"/>
    <p:sldId id="313" r:id="rId9"/>
    <p:sldId id="312" r:id="rId10"/>
    <p:sldId id="314" r:id="rId11"/>
    <p:sldId id="315" r:id="rId12"/>
    <p:sldId id="300" r:id="rId13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3F"/>
    <a:srgbClr val="A5A5A5"/>
    <a:srgbClr val="999AB9"/>
    <a:srgbClr val="C0C0C0"/>
    <a:srgbClr val="FF6600"/>
    <a:srgbClr val="FFB600"/>
    <a:srgbClr val="FF9900"/>
    <a:srgbClr val="C81D00"/>
    <a:srgbClr val="A7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8" autoAdjust="0"/>
    <p:restoredTop sz="72662" autoAdjust="0"/>
  </p:normalViewPr>
  <p:slideViewPr>
    <p:cSldViewPr snapToObjects="1" showGuides="1">
      <p:cViewPr>
        <p:scale>
          <a:sx n="70" d="100"/>
          <a:sy n="70" d="100"/>
        </p:scale>
        <p:origin x="-1854" y="-72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558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D7B9B1D2-2261-4941-939E-194145098AC9}" type="datetime1">
              <a:rPr lang="de-DE">
                <a:latin typeface="Lucida Sans Unicode"/>
              </a:rPr>
              <a:pPr>
                <a:defRPr/>
              </a:pPr>
              <a:t>07.01.2015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‹Nr.›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9625989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07.01.2015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76829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Close</a:t>
            </a:r>
            <a:r>
              <a:rPr lang="de-DE" baseline="0" dirty="0" smtClean="0"/>
              <a:t>-set </a:t>
            </a:r>
            <a:r>
              <a:rPr lang="de-DE" baseline="0" dirty="0" err="1" smtClean="0"/>
              <a:t>speaker</a:t>
            </a:r>
            <a:r>
              <a:rPr lang="de-DE" baseline="0" dirty="0" smtClean="0"/>
              <a:t>…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ablauf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07.01.2015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91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Loss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Bandwidh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Not </a:t>
            </a:r>
            <a:r>
              <a:rPr lang="de-DE" baseline="0" dirty="0" err="1" smtClean="0"/>
              <a:t>ever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recordings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07.01.2015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48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07.01.2015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159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07.01.2015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7482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weka</a:t>
            </a:r>
            <a:r>
              <a:rPr lang="de-DE" sz="2800" dirty="0" smtClean="0"/>
              <a:t>?</a:t>
            </a:r>
            <a:endParaRPr lang="de-DE" sz="11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07.01.2015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7482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we come to our classification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where we also used </a:t>
            </a:r>
            <a:r>
              <a:rPr lang="en-US" dirty="0" err="1" smtClean="0"/>
              <a:t>weka</a:t>
            </a:r>
            <a:r>
              <a:rPr lang="en-US" dirty="0" smtClean="0"/>
              <a:t> for our task of the closed set authentication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weka</a:t>
            </a:r>
            <a:r>
              <a:rPr lang="en-US" dirty="0" smtClean="0"/>
              <a:t> provides us a huge amount of possible classifier,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which we all tried and compare the results to find the best classifier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the best classifier turned out the IBK and the </a:t>
            </a:r>
            <a:r>
              <a:rPr lang="en-US" dirty="0" err="1" smtClean="0"/>
              <a:t>RandomForest</a:t>
            </a:r>
            <a:r>
              <a:rPr lang="en-US" dirty="0" smtClean="0"/>
              <a:t> with the results shown in this table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results say that we could match samples from one recording to the origin speaker with a probability of 56%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first sight these results </a:t>
            </a:r>
            <a:r>
              <a:rPr lang="en-US" dirty="0" err="1" smtClean="0"/>
              <a:t>doesnt</a:t>
            </a:r>
            <a:r>
              <a:rPr lang="en-US" dirty="0" smtClean="0"/>
              <a:t> look particularly well, but we have to consider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that the classifier was able to distinguish one sample from over 80 other speaker with a 56% which is quite well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</a:t>
            </a:r>
            <a:r>
              <a:rPr lang="en-US" baseline="0" dirty="0" smtClean="0"/>
              <a:t> more important is the fact that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main task was not to match samples with speaker, the main task was to match recordings to speaker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due to the fact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only used ONE recording each speaker in the test set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only ONE speaker is speaking in the recording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just need the majority of the sample to be classified right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lets just take a look of the results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07.01.2015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7482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see all samples </a:t>
            </a:r>
          </a:p>
          <a:p>
            <a:r>
              <a:rPr lang="en-US" dirty="0" smtClean="0"/>
              <a:t>and where they were classified</a:t>
            </a:r>
          </a:p>
          <a:p>
            <a:endParaRPr lang="en-US" dirty="0" smtClean="0"/>
          </a:p>
          <a:p>
            <a:r>
              <a:rPr lang="en-US" dirty="0" smtClean="0"/>
              <a:t>we also see that the classification is result is good because the majority of the sample lie on the diagonal of the matrix</a:t>
            </a:r>
          </a:p>
          <a:p>
            <a:endParaRPr lang="en-US" dirty="0" smtClean="0"/>
          </a:p>
          <a:p>
            <a:r>
              <a:rPr lang="en-US" dirty="0" smtClean="0"/>
              <a:t>on a closer look we see that</a:t>
            </a:r>
          </a:p>
          <a:p>
            <a:r>
              <a:rPr lang="en-US" dirty="0" smtClean="0"/>
              <a:t>some speaker were much harder to identified as other were almost all sample were right classified</a:t>
            </a:r>
          </a:p>
          <a:p>
            <a:endParaRPr lang="en-US" dirty="0" smtClean="0"/>
          </a:p>
          <a:p>
            <a:r>
              <a:rPr lang="en-US" dirty="0" smtClean="0"/>
              <a:t>we come to our last topic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07.01.2015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180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thesis we already had in the lecture</a:t>
            </a:r>
          </a:p>
          <a:p>
            <a:endParaRPr lang="en-US" dirty="0" smtClean="0"/>
          </a:p>
          <a:p>
            <a:r>
              <a:rPr lang="en-US" dirty="0" smtClean="0"/>
              <a:t>but as a small reminder</a:t>
            </a:r>
          </a:p>
          <a:p>
            <a:r>
              <a:rPr lang="en-US" dirty="0" smtClean="0"/>
              <a:t>they assume that every speaker can be assign to one of these animals</a:t>
            </a:r>
          </a:p>
          <a:p>
            <a:r>
              <a:rPr lang="en-US" dirty="0" smtClean="0"/>
              <a:t>every animal represent a other </a:t>
            </a:r>
            <a:r>
              <a:rPr lang="en-US" dirty="0" err="1" smtClean="0"/>
              <a:t>charateristic</a:t>
            </a:r>
            <a:r>
              <a:rPr lang="en-US" dirty="0" smtClean="0"/>
              <a:t> of speaker</a:t>
            </a:r>
          </a:p>
          <a:p>
            <a:endParaRPr lang="en-US" dirty="0" smtClean="0"/>
          </a:p>
          <a:p>
            <a:r>
              <a:rPr lang="en-US" dirty="0" smtClean="0"/>
              <a:t>sheep, 	represent the most speaker</a:t>
            </a:r>
          </a:p>
          <a:p>
            <a:r>
              <a:rPr lang="en-US" dirty="0" smtClean="0"/>
              <a:t>goats, 	where not much samples are right classified, speaker who could not authenticated are goats</a:t>
            </a:r>
          </a:p>
          <a:p>
            <a:r>
              <a:rPr lang="en-US" dirty="0" smtClean="0"/>
              <a:t>lambs, 	where many wrong samples are assign to, need to look on the vertical</a:t>
            </a:r>
          </a:p>
          <a:p>
            <a:r>
              <a:rPr lang="en-US" dirty="0" smtClean="0"/>
              <a:t>wolves,	where a lot of samples are </a:t>
            </a:r>
            <a:r>
              <a:rPr lang="en-US" dirty="0" err="1" smtClean="0"/>
              <a:t>classifed</a:t>
            </a:r>
            <a:r>
              <a:rPr lang="en-US" dirty="0" smtClean="0"/>
              <a:t> to few other speaker</a:t>
            </a:r>
          </a:p>
          <a:p>
            <a:endParaRPr lang="en-US" dirty="0" smtClean="0"/>
          </a:p>
          <a:p>
            <a:r>
              <a:rPr lang="en-US" dirty="0" smtClean="0"/>
              <a:t>this categorization we did with all our speaker an come to the conclusion shows in this table </a:t>
            </a:r>
          </a:p>
          <a:p>
            <a:r>
              <a:rPr lang="en-US" dirty="0" smtClean="0"/>
              <a:t>where we can see that the most are </a:t>
            </a:r>
            <a:r>
              <a:rPr lang="en-US" dirty="0" err="1" smtClean="0"/>
              <a:t>sheeps</a:t>
            </a:r>
            <a:r>
              <a:rPr lang="en-US" dirty="0" smtClean="0"/>
              <a:t> and </a:t>
            </a:r>
            <a:r>
              <a:rPr lang="en-US" dirty="0" err="1" smtClean="0"/>
              <a:t>easly</a:t>
            </a:r>
            <a:r>
              <a:rPr lang="en-US" dirty="0" smtClean="0"/>
              <a:t> to accepted by the system</a:t>
            </a:r>
          </a:p>
          <a:p>
            <a:r>
              <a:rPr lang="en-US" dirty="0" smtClean="0"/>
              <a:t>and only 10% shown this unwanted feature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07.01.2015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781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did we learn about </a:t>
            </a:r>
            <a:r>
              <a:rPr lang="en-US" dirty="0" err="1" smtClean="0"/>
              <a:t>skeaper</a:t>
            </a:r>
            <a:r>
              <a:rPr lang="en-US" dirty="0" smtClean="0"/>
              <a:t> recognition in our project?</a:t>
            </a:r>
          </a:p>
          <a:p>
            <a:r>
              <a:rPr lang="en-US" dirty="0" smtClean="0"/>
              <a:t>even with a non optimal database</a:t>
            </a:r>
          </a:p>
          <a:p>
            <a:r>
              <a:rPr lang="en-US" b="1" dirty="0" smtClean="0"/>
              <a:t>but</a:t>
            </a:r>
            <a:r>
              <a:rPr lang="en-US" dirty="0" smtClean="0"/>
              <a:t> </a:t>
            </a:r>
          </a:p>
          <a:p>
            <a:r>
              <a:rPr lang="en-US" dirty="0" smtClean="0"/>
              <a:t>with the right tools, feature extraction and classification</a:t>
            </a:r>
          </a:p>
          <a:p>
            <a:r>
              <a:rPr lang="en-US" dirty="0" smtClean="0"/>
              <a:t>We could accomplish </a:t>
            </a:r>
          </a:p>
          <a:p>
            <a:r>
              <a:rPr lang="en-US" dirty="0" smtClean="0"/>
              <a:t>A good result of 97.5% of right </a:t>
            </a:r>
            <a:r>
              <a:rPr lang="en-US" dirty="0" err="1" smtClean="0"/>
              <a:t>authentificated</a:t>
            </a:r>
            <a:r>
              <a:rPr lang="en-US" baseline="0" dirty="0" smtClean="0"/>
              <a:t> speakers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20452E-8883-5147-AA9D-6D93D27285EC}" type="datetime1">
              <a:rPr lang="de-DE" smtClean="0"/>
              <a:pPr>
                <a:defRPr/>
              </a:pPr>
              <a:t>07.01.2015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51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200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 smtClean="0"/>
              <a:t>Tabellentext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514600"/>
            <a:ext cx="8537574" cy="32004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005_INF_001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588"/>
            <a:ext cx="9144000" cy="6858000"/>
          </a:xfrm>
          <a:prstGeom prst="rect">
            <a:avLst/>
          </a:prstGeom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990600" y="6873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537575" y="2"/>
            <a:ext cx="454025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14250F2A-FD75-C648-9881-23847D42C43D}" type="slidenum">
              <a:rPr lang="de-DE" sz="800" b="1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l">
                <a:spcBef>
                  <a:spcPct val="50000"/>
                </a:spcBef>
                <a:defRPr/>
              </a:pPr>
              <a:t>‹Nr.›</a:t>
            </a:fld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7623175" y="0"/>
            <a:ext cx="914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b="1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07.01.2015</a:t>
            </a:r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5715000" y="2"/>
            <a:ext cx="2019300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rIns="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dirty="0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OVGU Präsentation</a:t>
            </a:r>
            <a:endParaRPr lang="de-DE" sz="800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cxnSp>
        <p:nvCxnSpPr>
          <p:cNvPr id="3" name="Gerade Verbindung 2"/>
          <p:cNvCxnSpPr/>
          <p:nvPr userDrawn="1"/>
        </p:nvCxnSpPr>
        <p:spPr bwMode="auto">
          <a:xfrm>
            <a:off x="0" y="6597352"/>
            <a:ext cx="9144000" cy="0"/>
          </a:xfrm>
          <a:prstGeom prst="line">
            <a:avLst/>
          </a:prstGeom>
          <a:solidFill>
            <a:srgbClr val="A33316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66" r:id="rId3"/>
    <p:sldLayoutId id="2147483667" r:id="rId4"/>
    <p:sldLayoutId id="2147483668" r:id="rId5"/>
    <p:sldLayoutId id="2147483670" r:id="rId6"/>
    <p:sldLayoutId id="2147483660" r:id="rId7"/>
    <p:sldLayoutId id="2147483661" r:id="rId8"/>
    <p:sldLayoutId id="2147483671" r:id="rId9"/>
  </p:sldLayoutIdLst>
  <p:transition spd="slow" advClick="0" advTm="4000">
    <p:fade/>
  </p:transition>
  <p:timing>
    <p:tnLst>
      <p:par>
        <p:cTn id="1" dur="indefinite" restart="never" nodeType="tmRoot"/>
      </p:par>
    </p:tnLst>
  </p:timing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005_INF_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 3"/>
          <p:cNvSpPr txBox="1">
            <a:spLocks/>
          </p:cNvSpPr>
          <p:nvPr/>
        </p:nvSpPr>
        <p:spPr bwMode="auto">
          <a:xfrm>
            <a:off x="536575" y="2501900"/>
            <a:ext cx="8001000" cy="18415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5080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0" cap="none" spc="0" normalizeH="0" baseline="0" noProof="0" dirty="0" smtClean="0">
              <a:ln>
                <a:noFill/>
              </a:ln>
              <a:solidFill>
                <a:srgbClr val="7A003F"/>
              </a:solidFill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0" cap="none" spc="0" normalizeH="0" baseline="0" noProof="0" dirty="0" smtClean="0">
              <a:ln>
                <a:noFill/>
              </a:ln>
              <a:solidFill>
                <a:srgbClr val="7A003F"/>
              </a:solidFill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b="1" kern="0" dirty="0" smtClean="0"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Speaker</a:t>
            </a:r>
            <a:r>
              <a:rPr kumimoji="0" lang="de-DE" sz="2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  <a:t> Recognition</a:t>
            </a: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0" baseline="0" dirty="0" smtClean="0">
                <a:latin typeface="Lucida Sans Unicode"/>
                <a:ea typeface="+mj-ea"/>
                <a:cs typeface="+mj-cs"/>
                <a:sym typeface="Lucida Grande" charset="0"/>
              </a:rPr>
              <a:t>Maik</a:t>
            </a:r>
            <a:r>
              <a:rPr lang="de-DE" sz="1400" kern="0" dirty="0" smtClean="0">
                <a:latin typeface="Lucida Sans Unicode"/>
                <a:ea typeface="+mj-ea"/>
                <a:cs typeface="+mj-cs"/>
                <a:sym typeface="Lucida Grande" charset="0"/>
              </a:rPr>
              <a:t> </a:t>
            </a:r>
            <a:r>
              <a:rPr lang="de-DE" sz="1400" kern="0" dirty="0" err="1" smtClean="0">
                <a:latin typeface="Lucida Sans Unicode"/>
                <a:ea typeface="+mj-ea"/>
                <a:cs typeface="+mj-cs"/>
                <a:sym typeface="Lucida Grande" charset="0"/>
              </a:rPr>
              <a:t>Riestock</a:t>
            </a:r>
            <a:r>
              <a:rPr lang="de-DE" sz="1400" kern="0" dirty="0" smtClean="0">
                <a:latin typeface="Lucida Sans Unicode"/>
                <a:ea typeface="+mj-ea"/>
                <a:cs typeface="+mj-cs"/>
                <a:sym typeface="Lucida Grande" charset="0"/>
              </a:rPr>
              <a:t> &amp; Jonas Marquardt</a:t>
            </a:r>
            <a:endParaRPr kumimoji="0" lang="de-DE" sz="2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</p:txBody>
      </p:sp>
      <p:pic>
        <p:nvPicPr>
          <p:cNvPr id="1026" name="Picture 2" descr="D:\Eigene Daten\Uni\BioSec\BioS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9014"/>
            <a:ext cx="254317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296268"/>
            <a:ext cx="8537574" cy="3644900"/>
          </a:xfrm>
        </p:spPr>
        <p:txBody>
          <a:bodyPr/>
          <a:lstStyle/>
          <a:p>
            <a:pPr marL="350520" indent="0">
              <a:buNone/>
            </a:pPr>
            <a:endParaRPr lang="en-US" sz="2400" dirty="0" smtClean="0"/>
          </a:p>
          <a:p>
            <a:pPr marL="350520" indent="0">
              <a:buNone/>
            </a:pPr>
            <a:endParaRPr lang="en-US" sz="2400" dirty="0"/>
          </a:p>
          <a:p>
            <a:pPr marL="350520" indent="0">
              <a:buNone/>
            </a:pPr>
            <a:r>
              <a:rPr lang="en-US" sz="2400" dirty="0" smtClean="0"/>
              <a:t>With:</a:t>
            </a:r>
          </a:p>
          <a:p>
            <a:r>
              <a:rPr lang="en-US" sz="2400" dirty="0" smtClean="0"/>
              <a:t>Non optimal database</a:t>
            </a:r>
            <a:endParaRPr lang="en-US" sz="2400" dirty="0" smtClean="0"/>
          </a:p>
          <a:p>
            <a:r>
              <a:rPr lang="en-US" sz="2400" dirty="0" smtClean="0"/>
              <a:t>Good feature extraction tool</a:t>
            </a:r>
            <a:endParaRPr lang="en-US" sz="2400" dirty="0" smtClean="0"/>
          </a:p>
          <a:p>
            <a:r>
              <a:rPr lang="en-US" sz="2400" dirty="0" smtClean="0"/>
              <a:t>Good classification tool</a:t>
            </a:r>
            <a:endParaRPr lang="en-US" sz="2400" dirty="0" smtClean="0"/>
          </a:p>
          <a:p>
            <a:r>
              <a:rPr lang="en-US" sz="2400" dirty="0" smtClean="0"/>
              <a:t>Minimal post-processing</a:t>
            </a:r>
          </a:p>
          <a:p>
            <a:endParaRPr lang="en-US" sz="2400" dirty="0"/>
          </a:p>
          <a:p>
            <a:pPr marL="350520" indent="0">
              <a:buNone/>
            </a:pPr>
            <a:endParaRPr lang="en-US" sz="2400" dirty="0" smtClean="0"/>
          </a:p>
          <a:p>
            <a:pPr marL="350520" indent="0">
              <a:buNone/>
            </a:pPr>
            <a:r>
              <a:rPr lang="en-US" sz="2400" dirty="0" smtClean="0"/>
              <a:t>We accomplish:</a:t>
            </a:r>
          </a:p>
          <a:p>
            <a:r>
              <a:rPr lang="en-US" sz="2400" dirty="0" smtClean="0"/>
              <a:t>97,5</a:t>
            </a:r>
            <a:r>
              <a:rPr lang="en-US" sz="2400" dirty="0" smtClean="0"/>
              <a:t>% authentication rate</a:t>
            </a:r>
          </a:p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936544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0520" indent="0">
              <a:buNone/>
            </a:pPr>
            <a:r>
              <a:rPr lang="de-DE" dirty="0"/>
              <a:t>[Reda2011] </a:t>
            </a:r>
            <a:r>
              <a:rPr lang="de-DE" dirty="0" err="1"/>
              <a:t>Azarias</a:t>
            </a:r>
            <a:r>
              <a:rPr lang="de-DE" dirty="0"/>
              <a:t> Reda, </a:t>
            </a:r>
            <a:r>
              <a:rPr lang="de-DE" dirty="0" err="1"/>
              <a:t>Saurabh</a:t>
            </a:r>
            <a:r>
              <a:rPr lang="de-DE" dirty="0"/>
              <a:t> </a:t>
            </a:r>
            <a:r>
              <a:rPr lang="de-DE" dirty="0" err="1"/>
              <a:t>Panjwani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Edward </a:t>
            </a:r>
            <a:r>
              <a:rPr lang="de-DE" dirty="0" err="1"/>
              <a:t>Cutrell</a:t>
            </a:r>
            <a:r>
              <a:rPr lang="de-DE" dirty="0"/>
              <a:t>: </a:t>
            </a:r>
            <a:r>
              <a:rPr lang="de-DE" dirty="0" err="1"/>
              <a:t>Hyke</a:t>
            </a:r>
            <a:r>
              <a:rPr lang="de-DE" dirty="0"/>
              <a:t>: A Low-</a:t>
            </a:r>
            <a:r>
              <a:rPr lang="de-DE" dirty="0" err="1"/>
              <a:t>cost</a:t>
            </a:r>
            <a:r>
              <a:rPr lang="de-DE" dirty="0"/>
              <a:t> Remote </a:t>
            </a:r>
            <a:r>
              <a:rPr lang="de-DE" dirty="0" err="1"/>
              <a:t>Attendance</a:t>
            </a:r>
            <a:r>
              <a:rPr lang="de-DE" dirty="0"/>
              <a:t> Tracking</a:t>
            </a:r>
            <a:br>
              <a:rPr lang="de-DE" dirty="0"/>
            </a:br>
            <a:r>
              <a:rPr lang="de-DE" dirty="0"/>
              <a:t>System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. The 5th ACM Workshop on </a:t>
            </a:r>
            <a:r>
              <a:rPr lang="de-DE" dirty="0" err="1"/>
              <a:t>Networked</a:t>
            </a:r>
            <a:r>
              <a:rPr lang="de-DE" dirty="0"/>
              <a:t> Systems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(NSDR),</a:t>
            </a:r>
            <a:br>
              <a:rPr lang="de-DE" dirty="0"/>
            </a:br>
            <a:r>
              <a:rPr lang="de-DE" dirty="0"/>
              <a:t>2011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[Doddington1998] George </a:t>
            </a:r>
            <a:r>
              <a:rPr lang="de-DE" dirty="0" err="1"/>
              <a:t>Doddington</a:t>
            </a:r>
            <a:r>
              <a:rPr lang="de-DE" dirty="0"/>
              <a:t>, Walter </a:t>
            </a:r>
            <a:r>
              <a:rPr lang="de-DE" dirty="0" err="1"/>
              <a:t>Liggett</a:t>
            </a:r>
            <a:r>
              <a:rPr lang="de-DE" dirty="0"/>
              <a:t>, Alvin Martin, Mark </a:t>
            </a:r>
            <a:r>
              <a:rPr lang="de-DE" dirty="0" err="1"/>
              <a:t>Przybocki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Douglas Reynolds:</a:t>
            </a:r>
            <a:br>
              <a:rPr lang="de-DE" dirty="0"/>
            </a:br>
            <a:r>
              <a:rPr lang="de-DE" dirty="0" err="1"/>
              <a:t>Sheep</a:t>
            </a:r>
            <a:r>
              <a:rPr lang="de-DE" dirty="0"/>
              <a:t>, </a:t>
            </a:r>
            <a:r>
              <a:rPr lang="de-DE" dirty="0" err="1"/>
              <a:t>Goats</a:t>
            </a:r>
            <a:r>
              <a:rPr lang="de-DE" dirty="0"/>
              <a:t>, Lambs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Wolves</a:t>
            </a:r>
            <a:r>
              <a:rPr lang="de-DE" dirty="0"/>
              <a:t> - A Statistical Analysis </a:t>
            </a:r>
            <a:r>
              <a:rPr lang="de-DE" dirty="0" err="1"/>
              <a:t>of</a:t>
            </a:r>
            <a:r>
              <a:rPr lang="de-DE" dirty="0"/>
              <a:t> Speaker Performance. In NIST 1998 Speaker</a:t>
            </a:r>
            <a:br>
              <a:rPr lang="de-DE" dirty="0"/>
            </a:br>
            <a:r>
              <a:rPr lang="de-DE" dirty="0"/>
              <a:t>Recognition Evaluation, Int. Conference on </a:t>
            </a:r>
            <a:r>
              <a:rPr lang="de-DE" dirty="0" err="1"/>
              <a:t>Spoken</a:t>
            </a:r>
            <a:r>
              <a:rPr lang="de-DE" dirty="0"/>
              <a:t> Language Processing, NIST, 1998.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en-US" dirty="0"/>
              <a:t>[Vielhauer2006] Claus </a:t>
            </a:r>
            <a:r>
              <a:rPr lang="en-US" dirty="0" err="1"/>
              <a:t>Vielhauer</a:t>
            </a:r>
            <a:r>
              <a:rPr lang="en-US" dirty="0"/>
              <a:t>: Biometric User Authentication for IT Security: From Fundamentals to</a:t>
            </a:r>
            <a:br>
              <a:rPr lang="en-US" dirty="0"/>
            </a:br>
            <a:r>
              <a:rPr lang="en-US" dirty="0"/>
              <a:t>Handwriting. Springer, Advances in Information Security, 2006.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de-DE" dirty="0"/>
              <a:t>http://www.cs.waikato.ac.nz/ml/weka/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http://www.azreda.org/audio.html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1051253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005_INF_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-68262" y="1600200"/>
            <a:ext cx="8605837" cy="4572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Thank you for your attention</a:t>
            </a:r>
            <a:r>
              <a:rPr lang="en-US" dirty="0" smtClean="0">
                <a:solidFill>
                  <a:srgbClr val="000000"/>
                </a:solidFill>
              </a:rPr>
              <a:t>!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0" y="1340768"/>
            <a:ext cx="8537574" cy="1872208"/>
          </a:xfrm>
        </p:spPr>
        <p:txBody>
          <a:bodyPr/>
          <a:lstStyle/>
          <a:p>
            <a:r>
              <a:rPr lang="en-US" sz="2000" dirty="0" smtClean="0"/>
              <a:t>Identify person by the speech</a:t>
            </a:r>
          </a:p>
          <a:p>
            <a:pPr marL="350520" indent="0">
              <a:buNone/>
            </a:pPr>
            <a:endParaRPr lang="en-US" sz="2000" dirty="0"/>
          </a:p>
          <a:p>
            <a:pPr marL="350520" indent="0">
              <a:buNone/>
            </a:pPr>
            <a:r>
              <a:rPr lang="en-US" sz="2000" dirty="0" smtClean="0"/>
              <a:t>Our </a:t>
            </a:r>
            <a:r>
              <a:rPr lang="en-US" sz="2000" dirty="0" smtClean="0"/>
              <a:t>task was:</a:t>
            </a:r>
          </a:p>
          <a:p>
            <a:pPr lvl="4"/>
            <a:r>
              <a:rPr lang="en-US" sz="2000" dirty="0" smtClean="0"/>
              <a:t>close set speaker recognition</a:t>
            </a:r>
          </a:p>
          <a:p>
            <a:pPr lvl="4"/>
            <a:r>
              <a:rPr lang="en-US" sz="2000" dirty="0" smtClean="0"/>
              <a:t>Projection of the Speaker to the Characters of „</a:t>
            </a:r>
            <a:r>
              <a:rPr lang="en-US" sz="2000" dirty="0" err="1" smtClean="0"/>
              <a:t>Doddingtons</a:t>
            </a:r>
            <a:r>
              <a:rPr lang="en-US" sz="2000" dirty="0" smtClean="0"/>
              <a:t> Zoo“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Speaker Recognition</a:t>
            </a:r>
            <a:endParaRPr lang="de-DE" dirty="0"/>
          </a:p>
        </p:txBody>
      </p:sp>
      <p:pic>
        <p:nvPicPr>
          <p:cNvPr id="2050" name="Picture 2" descr="D:\Eigene Daten\Uni\BioSec\Prozesskett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67"/>
          <a:stretch/>
        </p:blipFill>
        <p:spPr bwMode="auto">
          <a:xfrm>
            <a:off x="107504" y="3933056"/>
            <a:ext cx="8840865" cy="225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512590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0520" indent="0">
              <a:buNone/>
            </a:pPr>
            <a:endParaRPr lang="en-US" sz="2000" dirty="0" smtClean="0"/>
          </a:p>
          <a:p>
            <a:r>
              <a:rPr lang="en-US" sz="2000" dirty="0" smtClean="0"/>
              <a:t>Male speaker: 48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Female speaker: 35</a:t>
            </a:r>
          </a:p>
          <a:p>
            <a:endParaRPr lang="en-US" sz="2000" dirty="0" smtClean="0"/>
          </a:p>
          <a:p>
            <a:r>
              <a:rPr lang="en-US" sz="2000" dirty="0" smtClean="0"/>
              <a:t>mostly </a:t>
            </a:r>
            <a:r>
              <a:rPr lang="en-US" sz="2000" dirty="0"/>
              <a:t>5 </a:t>
            </a:r>
            <a:r>
              <a:rPr lang="en-US" sz="2000" dirty="0" smtClean="0"/>
              <a:t>recordings of each speaker</a:t>
            </a:r>
          </a:p>
          <a:p>
            <a:endParaRPr lang="en-US" sz="2000" dirty="0" smtClean="0"/>
          </a:p>
          <a:p>
            <a:r>
              <a:rPr lang="en-US" sz="2000" dirty="0" smtClean="0"/>
              <a:t>415 recordings with a length between 5 and 35 seconds</a:t>
            </a:r>
          </a:p>
          <a:p>
            <a:endParaRPr lang="en-US" sz="2000" dirty="0" smtClean="0"/>
          </a:p>
          <a:p>
            <a:r>
              <a:rPr lang="en-US" sz="2000" dirty="0" smtClean="0"/>
              <a:t>100mb Size</a:t>
            </a:r>
          </a:p>
          <a:p>
            <a:endParaRPr lang="en-US" sz="2000" dirty="0" smtClean="0"/>
          </a:p>
          <a:p>
            <a:r>
              <a:rPr lang="en-US" sz="2000" dirty="0" smtClean="0"/>
              <a:t>was recorded with normal telephones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pPr marL="350520" indent="0">
              <a:buNone/>
            </a:pPr>
            <a:r>
              <a:rPr lang="en-US" sz="2000" dirty="0" smtClean="0"/>
              <a:t>Source: </a:t>
            </a:r>
            <a:r>
              <a:rPr lang="en-US" sz="2000" dirty="0"/>
              <a:t>http://www.azreda.org/audio.html</a:t>
            </a:r>
            <a:endParaRPr lang="en-US" sz="2000" dirty="0" smtClean="0"/>
          </a:p>
          <a:p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53111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55576" y="3755434"/>
            <a:ext cx="2257042" cy="457200"/>
          </a:xfrm>
        </p:spPr>
        <p:txBody>
          <a:bodyPr/>
          <a:lstStyle/>
          <a:p>
            <a:pPr algn="ctr"/>
            <a:r>
              <a:rPr lang="de-DE" dirty="0" smtClean="0"/>
              <a:t>Train Set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77944" y="4660385"/>
            <a:ext cx="42484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de-DE" dirty="0"/>
              <a:t>4</a:t>
            </a:r>
            <a:r>
              <a:rPr lang="de-DE" dirty="0" smtClean="0"/>
              <a:t> </a:t>
            </a:r>
            <a:r>
              <a:rPr lang="de-DE" dirty="0" err="1" smtClean="0"/>
              <a:t>recordings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Speaker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de-DE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4508935" y="4647039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de-DE" dirty="0" smtClean="0"/>
              <a:t>1 </a:t>
            </a:r>
            <a:r>
              <a:rPr lang="de-DE" dirty="0" err="1" smtClean="0"/>
              <a:t>recording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10 </a:t>
            </a:r>
            <a:r>
              <a:rPr lang="de-DE" dirty="0" err="1" smtClean="0"/>
              <a:t>seconds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Speaker</a:t>
            </a:r>
            <a:endParaRPr lang="de-DE" dirty="0"/>
          </a:p>
        </p:txBody>
      </p:sp>
      <p:sp>
        <p:nvSpPr>
          <p:cNvPr id="10" name="Titel 2"/>
          <p:cNvSpPr txBox="1">
            <a:spLocks/>
          </p:cNvSpPr>
          <p:nvPr/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 algn="l" defTabSz="838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Lucida Sans Unicode"/>
                <a:ea typeface="+mj-ea"/>
                <a:cs typeface="+mj-cs"/>
                <a:sym typeface="Lucida Grande" charset="0"/>
              </a:defRPr>
            </a:lvl1pPr>
            <a:lvl2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2pPr>
            <a:lvl3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3pPr>
            <a:lvl4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4pPr>
            <a:lvl5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5pPr>
            <a:lvl6pPr marL="4572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6pPr>
            <a:lvl7pPr marL="9144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7pPr>
            <a:lvl8pPr marL="13716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8pPr>
            <a:lvl9pPr marL="18288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9pPr>
          </a:lstStyle>
          <a:p>
            <a:r>
              <a:rPr lang="en-US" dirty="0" smtClean="0"/>
              <a:t>Preprocessing</a:t>
            </a:r>
          </a:p>
        </p:txBody>
      </p:sp>
      <p:sp>
        <p:nvSpPr>
          <p:cNvPr id="13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</p:spPr>
        <p:txBody>
          <a:bodyPr/>
          <a:lstStyle/>
          <a:p>
            <a:r>
              <a:rPr lang="en-US" sz="2000" dirty="0" smtClean="0"/>
              <a:t>Created 3 different sets</a:t>
            </a:r>
          </a:p>
          <a:p>
            <a:pPr marL="350520" indent="0">
              <a:buNone/>
            </a:pPr>
            <a:r>
              <a:rPr lang="en-US" sz="2000" dirty="0"/>
              <a:t>	- </a:t>
            </a:r>
            <a:r>
              <a:rPr lang="en-US" sz="2000" dirty="0" smtClean="0"/>
              <a:t>Female</a:t>
            </a:r>
            <a:endParaRPr lang="en-US" sz="2000" dirty="0"/>
          </a:p>
          <a:p>
            <a:pPr marL="350520" indent="0">
              <a:buNone/>
            </a:pPr>
            <a:r>
              <a:rPr lang="en-US" sz="2000" dirty="0"/>
              <a:t>	- Male</a:t>
            </a:r>
          </a:p>
          <a:p>
            <a:pPr marL="350520" indent="0">
              <a:buNone/>
            </a:pPr>
            <a:r>
              <a:rPr lang="en-US" sz="2000" dirty="0"/>
              <a:t>	- </a:t>
            </a:r>
            <a:r>
              <a:rPr lang="en-US" sz="2000" dirty="0" smtClean="0"/>
              <a:t>Mixed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350520" indent="0">
              <a:buNone/>
            </a:pPr>
            <a:r>
              <a:rPr lang="en-US" sz="2000" dirty="0" smtClean="0"/>
              <a:t>Split into:</a:t>
            </a:r>
            <a:endParaRPr lang="en-US" sz="2000" dirty="0"/>
          </a:p>
        </p:txBody>
      </p:sp>
      <p:sp>
        <p:nvSpPr>
          <p:cNvPr id="14" name="Titel 2"/>
          <p:cNvSpPr txBox="1">
            <a:spLocks/>
          </p:cNvSpPr>
          <p:nvPr/>
        </p:nvSpPr>
        <p:spPr>
          <a:xfrm>
            <a:off x="3995936" y="3752534"/>
            <a:ext cx="4290316" cy="457200"/>
          </a:xfrm>
          <a:prstGeom prst="rect">
            <a:avLst/>
          </a:prstGeom>
        </p:spPr>
        <p:txBody>
          <a:bodyPr wrap="square" tIns="50800"/>
          <a:lstStyle>
            <a:lvl1pPr marL="533400" algn="l" defTabSz="838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Lucida Sans Unicode"/>
                <a:ea typeface="+mj-ea"/>
                <a:cs typeface="+mj-cs"/>
                <a:sym typeface="Lucida Grande" charset="0"/>
              </a:defRPr>
            </a:lvl1pPr>
            <a:lvl2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2pPr>
            <a:lvl3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3pPr>
            <a:lvl4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4pPr>
            <a:lvl5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5pPr>
            <a:lvl6pPr marL="4572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6pPr>
            <a:lvl7pPr marL="9144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7pPr>
            <a:lvl8pPr marL="13716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8pPr>
            <a:lvl9pPr marL="18288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9pPr>
          </a:lstStyle>
          <a:p>
            <a:pPr algn="ctr"/>
            <a:r>
              <a:rPr lang="de-DE" dirty="0" smtClean="0"/>
              <a:t>Test 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829483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69055" y="4941168"/>
            <a:ext cx="8101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Result</a:t>
            </a:r>
            <a:r>
              <a:rPr lang="en-US" dirty="0" smtClean="0"/>
              <a:t>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dirty="0" smtClean="0"/>
              <a:t>All 415 recordings delivered around 18.000 samples</a:t>
            </a:r>
            <a:endParaRPr lang="en-US" dirty="0"/>
          </a:p>
        </p:txBody>
      </p:sp>
      <p:sp>
        <p:nvSpPr>
          <p:cNvPr id="6" name="Titel 2"/>
          <p:cNvSpPr txBox="1">
            <a:spLocks/>
          </p:cNvSpPr>
          <p:nvPr/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 algn="l" defTabSz="838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Lucida Sans Unicode"/>
                <a:ea typeface="+mj-ea"/>
                <a:cs typeface="+mj-cs"/>
                <a:sym typeface="Lucida Grande" charset="0"/>
              </a:defRPr>
            </a:lvl1pPr>
            <a:lvl2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2pPr>
            <a:lvl3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3pPr>
            <a:lvl4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4pPr>
            <a:lvl5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5pPr>
            <a:lvl6pPr marL="4572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6pPr>
            <a:lvl7pPr marL="9144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7pPr>
            <a:lvl8pPr marL="13716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8pPr>
            <a:lvl9pPr marL="18288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9pPr>
          </a:lstStyle>
          <a:p>
            <a:r>
              <a:rPr lang="de-DE" dirty="0" smtClean="0"/>
              <a:t>Feature Extraktion</a:t>
            </a:r>
          </a:p>
        </p:txBody>
      </p:sp>
      <p:sp>
        <p:nvSpPr>
          <p:cNvPr id="7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Used the AMSL Audio Feature Extractor</a:t>
            </a:r>
          </a:p>
          <a:p>
            <a:pPr marL="350520" indent="0">
              <a:buNone/>
            </a:pPr>
            <a:endParaRPr lang="en-US" sz="2000" dirty="0" smtClean="0"/>
          </a:p>
          <a:p>
            <a:pPr marL="350520" indent="0">
              <a:buNone/>
            </a:pPr>
            <a:r>
              <a:rPr lang="en-US" sz="2000" dirty="0" smtClean="0"/>
              <a:t>	- Divide recordings in small samples</a:t>
            </a:r>
          </a:p>
          <a:p>
            <a:pPr marL="350520" indent="0">
              <a:buNone/>
            </a:pPr>
            <a:endParaRPr lang="en-US" sz="2000" dirty="0" smtClean="0"/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Delivers 593 Features each sample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9234659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 txBox="1">
            <a:spLocks/>
          </p:cNvSpPr>
          <p:nvPr/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 algn="l" defTabSz="838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Lucida Sans Unicode"/>
                <a:ea typeface="+mj-ea"/>
                <a:cs typeface="+mj-cs"/>
                <a:sym typeface="Lucida Grande" charset="0"/>
              </a:defRPr>
            </a:lvl1pPr>
            <a:lvl2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2pPr>
            <a:lvl3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3pPr>
            <a:lvl4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4pPr>
            <a:lvl5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5pPr>
            <a:lvl6pPr marL="4572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6pPr>
            <a:lvl7pPr marL="9144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7pPr>
            <a:lvl8pPr marL="13716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8pPr>
            <a:lvl9pPr marL="18288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9pPr>
          </a:lstStyle>
          <a:p>
            <a:r>
              <a:rPr lang="en-US" dirty="0" smtClean="0"/>
              <a:t>Post processing</a:t>
            </a:r>
          </a:p>
        </p:txBody>
      </p:sp>
      <p:sp>
        <p:nvSpPr>
          <p:cNvPr id="7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Using </a:t>
            </a:r>
            <a:r>
              <a:rPr lang="en-US" sz="2000" dirty="0" err="1" smtClean="0"/>
              <a:t>Weka</a:t>
            </a:r>
            <a:endParaRPr lang="en-US" sz="2000" dirty="0" smtClean="0"/>
          </a:p>
          <a:p>
            <a:pPr marL="350520" indent="0">
              <a:buNone/>
            </a:pPr>
            <a:endParaRPr lang="en-US" sz="2000" dirty="0" smtClean="0"/>
          </a:p>
          <a:p>
            <a:pPr marL="350520" indent="0">
              <a:buNone/>
            </a:pPr>
            <a:r>
              <a:rPr lang="en-US" sz="2000" dirty="0" smtClean="0"/>
              <a:t>	- Deleted unhelpful Features</a:t>
            </a:r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e.g. same value in all samples</a:t>
            </a:r>
          </a:p>
          <a:p>
            <a:pPr marL="350520" indent="0">
              <a:buNone/>
            </a:pPr>
            <a:endParaRPr lang="en-US" sz="2000" dirty="0" smtClean="0"/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Deleted samples without speech</a:t>
            </a:r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under usage of Amplitude</a:t>
            </a:r>
          </a:p>
          <a:p>
            <a:endParaRPr lang="en-US" sz="200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537060" y="4592659"/>
            <a:ext cx="78406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Approximately 50% of the </a:t>
            </a:r>
            <a:r>
              <a:rPr lang="en-US" sz="2800" dirty="0" smtClean="0"/>
              <a:t>Database was </a:t>
            </a:r>
            <a:r>
              <a:rPr lang="en-US" sz="2800" dirty="0" smtClean="0"/>
              <a:t>filtered</a:t>
            </a:r>
            <a:endParaRPr lang="en-US" sz="2800" dirty="0"/>
          </a:p>
          <a:p>
            <a:endParaRPr lang="de-DE" sz="2800" dirty="0"/>
          </a:p>
        </p:txBody>
      </p:sp>
      <p:sp>
        <p:nvSpPr>
          <p:cNvPr id="3" name="Textfeld 2"/>
          <p:cNvSpPr txBox="1"/>
          <p:nvPr/>
        </p:nvSpPr>
        <p:spPr>
          <a:xfrm>
            <a:off x="2141124" y="5120693"/>
            <a:ext cx="456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(Because it contains no speech)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5767129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Using </a:t>
            </a:r>
            <a:r>
              <a:rPr lang="en-US" sz="2000" dirty="0" err="1" smtClean="0"/>
              <a:t>Weka</a:t>
            </a:r>
            <a:endParaRPr lang="en-US" sz="2000" dirty="0" smtClean="0"/>
          </a:p>
          <a:p>
            <a:pPr marL="350520" indent="0">
              <a:buNone/>
            </a:pPr>
            <a:endParaRPr lang="en-US" sz="2000" dirty="0" smtClean="0"/>
          </a:p>
          <a:p>
            <a:pPr marL="350520" indent="0">
              <a:buNone/>
            </a:pPr>
            <a:r>
              <a:rPr lang="en-US" sz="2000" dirty="0" smtClean="0"/>
              <a:t>	- Used all relevant classifier</a:t>
            </a:r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Used train set for training of the classifier</a:t>
            </a:r>
          </a:p>
          <a:p>
            <a:pPr marL="35052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Used test set for evaluation of the classifier</a:t>
            </a:r>
          </a:p>
          <a:p>
            <a:endParaRPr lang="en-US" sz="2000" dirty="0" smtClean="0"/>
          </a:p>
        </p:txBody>
      </p:sp>
      <p:sp>
        <p:nvSpPr>
          <p:cNvPr id="8" name="Titel 2"/>
          <p:cNvSpPr txBox="1">
            <a:spLocks/>
          </p:cNvSpPr>
          <p:nvPr/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 algn="l" defTabSz="8382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Lucida Sans Unicode"/>
                <a:ea typeface="+mj-ea"/>
                <a:cs typeface="+mj-cs"/>
                <a:sym typeface="Lucida Grande" charset="0"/>
              </a:defRPr>
            </a:lvl1pPr>
            <a:lvl2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2pPr>
            <a:lvl3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3pPr>
            <a:lvl4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4pPr>
            <a:lvl5pPr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charset="0"/>
              </a:defRPr>
            </a:lvl5pPr>
            <a:lvl6pPr marL="4572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6pPr>
            <a:lvl7pPr marL="9144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7pPr>
            <a:lvl8pPr marL="13716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8pPr>
            <a:lvl9pPr marL="1828800" algn="l" defTabSz="838200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  <a:sym typeface="Lucida Grande" pitchFamily="-111" charset="0"/>
              </a:defRPr>
            </a:lvl9pPr>
          </a:lstStyle>
          <a:p>
            <a:r>
              <a:rPr lang="en-US" dirty="0" smtClean="0"/>
              <a:t>Classification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772754" y="3140968"/>
            <a:ext cx="499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Best </a:t>
            </a:r>
            <a:r>
              <a:rPr lang="en-US" dirty="0" smtClean="0"/>
              <a:t>classifiers (correct classified)</a:t>
            </a:r>
            <a:r>
              <a:rPr lang="de-DE" dirty="0" smtClean="0"/>
              <a:t>: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01863"/>
              </p:ext>
            </p:extLst>
          </p:nvPr>
        </p:nvGraphicFramePr>
        <p:xfrm>
          <a:off x="1086590" y="3717032"/>
          <a:ext cx="60960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35573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IBK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RandomForest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58,5%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41,8%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54,9%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39,1%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mixed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53,2%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33,9%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591453" y="5517232"/>
            <a:ext cx="8274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Speaker is correct classified, if the majority of samples of </a:t>
            </a:r>
            <a:r>
              <a:rPr lang="en-US" b="1" dirty="0" smtClean="0"/>
              <a:t>one</a:t>
            </a:r>
            <a:r>
              <a:rPr lang="en-US" dirty="0" smtClean="0"/>
              <a:t> recording is correct 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2262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Eigene Daten\Uni\BioSec\Matr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5" y="980728"/>
            <a:ext cx="7868143" cy="55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ovarianzmatrix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5008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 err="1" smtClean="0"/>
              <a:t>Sheeps</a:t>
            </a:r>
            <a:r>
              <a:rPr lang="de-DE" sz="2000" dirty="0" smtClean="0"/>
              <a:t>: </a:t>
            </a:r>
            <a:r>
              <a:rPr lang="en-US" sz="2000" dirty="0"/>
              <a:t>easily accepted by the system</a:t>
            </a:r>
          </a:p>
          <a:p>
            <a:pPr marL="350520" indent="0">
              <a:buNone/>
            </a:pPr>
            <a:endParaRPr lang="de-DE" sz="2000" dirty="0"/>
          </a:p>
          <a:p>
            <a:r>
              <a:rPr lang="de-DE" sz="2000" dirty="0" err="1" smtClean="0"/>
              <a:t>Goats</a:t>
            </a:r>
            <a:r>
              <a:rPr lang="de-DE" sz="2000" dirty="0" smtClean="0"/>
              <a:t>: </a:t>
            </a:r>
            <a:r>
              <a:rPr lang="en-US" sz="2000" dirty="0" smtClean="0"/>
              <a:t>exceptionally </a:t>
            </a:r>
            <a:r>
              <a:rPr lang="en-US" sz="2000" dirty="0"/>
              <a:t>unsuccessful at being accepted</a:t>
            </a:r>
          </a:p>
          <a:p>
            <a:pPr marL="350520" indent="0">
              <a:buNone/>
            </a:pPr>
            <a:endParaRPr lang="de-DE" sz="2000" dirty="0"/>
          </a:p>
          <a:p>
            <a:r>
              <a:rPr lang="de-DE" sz="2000" dirty="0" smtClean="0"/>
              <a:t>Lambs: </a:t>
            </a:r>
            <a:r>
              <a:rPr lang="en-US" sz="2000" dirty="0"/>
              <a:t>exceptionally vulnerable to impersonation</a:t>
            </a:r>
          </a:p>
          <a:p>
            <a:pPr marL="350520" indent="0">
              <a:buNone/>
            </a:pPr>
            <a:endParaRPr lang="de-DE" sz="2000" dirty="0" smtClean="0"/>
          </a:p>
          <a:p>
            <a:r>
              <a:rPr lang="de-DE" sz="2000" dirty="0" err="1" smtClean="0"/>
              <a:t>Wolves</a:t>
            </a:r>
            <a:r>
              <a:rPr lang="de-DE" sz="2000" dirty="0" smtClean="0"/>
              <a:t>: </a:t>
            </a:r>
            <a:r>
              <a:rPr lang="en-US" sz="2000" dirty="0"/>
              <a:t>exceptionally successful at impersonation</a:t>
            </a:r>
            <a:endParaRPr lang="de-DE" sz="2000" dirty="0"/>
          </a:p>
          <a:p>
            <a:endParaRPr lang="de-DE" sz="2000" dirty="0" smtClean="0"/>
          </a:p>
          <a:p>
            <a:endParaRPr lang="de-D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Doddington</a:t>
            </a:r>
            <a:r>
              <a:rPr lang="de-DE" dirty="0" smtClean="0"/>
              <a:t> Zoo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31796"/>
              </p:ext>
            </p:extLst>
          </p:nvPr>
        </p:nvGraphicFramePr>
        <p:xfrm>
          <a:off x="1255630" y="4005064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character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percentage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Sheep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90%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Goat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5%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2,5%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Wolfs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2,5%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806880"/>
      </p:ext>
    </p:extLst>
  </p:cSld>
  <p:clrMapOvr>
    <a:masterClrMapping/>
  </p:clrMapOvr>
  <p:transition spd="slow" advClick="0" advTm="4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vgu_INF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Ovgu_INF</Template>
  <TotalTime>0</TotalTime>
  <Words>623</Words>
  <Application>Microsoft Office PowerPoint</Application>
  <PresentationFormat>Bildschirmpräsentation (4:3)</PresentationFormat>
  <Paragraphs>192</Paragraphs>
  <Slides>12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Ovgu_INF</vt:lpstr>
      <vt:lpstr>PowerPoint-Präsentation</vt:lpstr>
      <vt:lpstr>Speaker Recognition</vt:lpstr>
      <vt:lpstr>Database</vt:lpstr>
      <vt:lpstr>Train Set</vt:lpstr>
      <vt:lpstr>PowerPoint-Präsentation</vt:lpstr>
      <vt:lpstr>PowerPoint-Präsentation</vt:lpstr>
      <vt:lpstr>PowerPoint-Präsentation</vt:lpstr>
      <vt:lpstr>Covarianzmatrix</vt:lpstr>
      <vt:lpstr>Doddington Zoo</vt:lpstr>
      <vt:lpstr>Conclusion</vt:lpstr>
      <vt:lpstr>Sources</vt:lpstr>
      <vt:lpstr>Thank you for your attention!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</dc:creator>
  <cp:lastModifiedBy>Jonas</cp:lastModifiedBy>
  <cp:revision>62</cp:revision>
  <cp:lastPrinted>2009-04-03T10:08:54Z</cp:lastPrinted>
  <dcterms:created xsi:type="dcterms:W3CDTF">2015-01-05T19:10:19Z</dcterms:created>
  <dcterms:modified xsi:type="dcterms:W3CDTF">2015-01-07T10:05:56Z</dcterms:modified>
</cp:coreProperties>
</file>