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03" r:id="rId2"/>
    <p:sldId id="311" r:id="rId3"/>
    <p:sldId id="318" r:id="rId4"/>
    <p:sldId id="319" r:id="rId5"/>
    <p:sldId id="306" r:id="rId6"/>
    <p:sldId id="307" r:id="rId7"/>
    <p:sldId id="308" r:id="rId8"/>
    <p:sldId id="316" r:id="rId9"/>
    <p:sldId id="317" r:id="rId10"/>
    <p:sldId id="320" r:id="rId11"/>
    <p:sldId id="313" r:id="rId12"/>
    <p:sldId id="312" r:id="rId13"/>
    <p:sldId id="314" r:id="rId14"/>
    <p:sldId id="315" r:id="rId15"/>
    <p:sldId id="300" r:id="rId16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8" autoAdjust="0"/>
    <p:restoredTop sz="72662" autoAdjust="0"/>
  </p:normalViewPr>
  <p:slideViewPr>
    <p:cSldViewPr snapToObjects="1" showGuides="1">
      <p:cViewPr>
        <p:scale>
          <a:sx n="70" d="100"/>
          <a:sy n="70" d="100"/>
        </p:scale>
        <p:origin x="-1854" y="-72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5F36F-30CC-4199-8E1A-54248063F77F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</dgm:pt>
    <dgm:pt modelId="{541B621A-F318-4799-B44C-94D64E982E25}">
      <dgm:prSet phldrT="[Text]" custT="1"/>
      <dgm:spPr/>
      <dgm:t>
        <a:bodyPr/>
        <a:lstStyle/>
        <a:p>
          <a:r>
            <a:rPr lang="de-DE" sz="2000" b="1" smtClean="0"/>
            <a:t>Feature Extraction</a:t>
          </a:r>
          <a:endParaRPr lang="de-DE" sz="2000" b="1" dirty="0"/>
        </a:p>
      </dgm:t>
    </dgm:pt>
    <dgm:pt modelId="{6A27DC28-A4FE-42ED-8D14-ECAE6A671CE0}" type="sibTrans" cxnId="{E3945B01-FCFD-45CF-A4D6-A28FB7D47DB7}">
      <dgm:prSet/>
      <dgm:spPr/>
      <dgm:t>
        <a:bodyPr/>
        <a:lstStyle/>
        <a:p>
          <a:endParaRPr lang="de-DE"/>
        </a:p>
      </dgm:t>
    </dgm:pt>
    <dgm:pt modelId="{7DA0A342-8CF4-4644-B2EE-93DF4BDCEA4C}" type="parTrans" cxnId="{E3945B01-FCFD-45CF-A4D6-A28FB7D47DB7}">
      <dgm:prSet/>
      <dgm:spPr/>
      <dgm:t>
        <a:bodyPr/>
        <a:lstStyle/>
        <a:p>
          <a:endParaRPr lang="de-DE"/>
        </a:p>
      </dgm:t>
    </dgm:pt>
    <dgm:pt modelId="{6B92CBE7-E902-444D-AE52-E860F2FCD728}">
      <dgm:prSet phldrT="[Text]" custT="1"/>
      <dgm:spPr/>
      <dgm:t>
        <a:bodyPr/>
        <a:lstStyle/>
        <a:p>
          <a:r>
            <a:rPr lang="de-DE" sz="2000" b="1" smtClean="0"/>
            <a:t>Data Acquisition</a:t>
          </a:r>
          <a:endParaRPr lang="de-DE" sz="2000" b="1" dirty="0"/>
        </a:p>
      </dgm:t>
    </dgm:pt>
    <dgm:pt modelId="{4DE79FA1-C7AF-492E-95C1-FA5893C46F58}" type="parTrans" cxnId="{E25EF656-E91D-4B71-8114-8BB43E720F86}">
      <dgm:prSet/>
      <dgm:spPr/>
      <dgm:t>
        <a:bodyPr/>
        <a:lstStyle/>
        <a:p>
          <a:endParaRPr lang="de-DE"/>
        </a:p>
      </dgm:t>
    </dgm:pt>
    <dgm:pt modelId="{9D4A27C7-10E3-4CED-904E-F34E4CBCDAD2}" type="sibTrans" cxnId="{E25EF656-E91D-4B71-8114-8BB43E720F86}">
      <dgm:prSet/>
      <dgm:spPr/>
      <dgm:t>
        <a:bodyPr/>
        <a:lstStyle/>
        <a:p>
          <a:endParaRPr lang="de-DE"/>
        </a:p>
      </dgm:t>
    </dgm:pt>
    <dgm:pt modelId="{413350AB-9F93-41E0-8970-40018F35EE75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56425014-3B7D-4F39-B72F-E8FA71C9C4BA}" type="parTrans" cxnId="{0B6F3640-AF25-4A9B-84AD-3B93F9B386F6}">
      <dgm:prSet/>
      <dgm:spPr/>
      <dgm:t>
        <a:bodyPr/>
        <a:lstStyle/>
        <a:p>
          <a:endParaRPr lang="de-DE"/>
        </a:p>
      </dgm:t>
    </dgm:pt>
    <dgm:pt modelId="{4342373A-4CA9-44C9-AE5D-0295F535E961}" type="sibTrans" cxnId="{0B6F3640-AF25-4A9B-84AD-3B93F9B386F6}">
      <dgm:prSet/>
      <dgm:spPr/>
      <dgm:t>
        <a:bodyPr/>
        <a:lstStyle/>
        <a:p>
          <a:endParaRPr lang="de-DE"/>
        </a:p>
      </dgm:t>
    </dgm:pt>
    <dgm:pt modelId="{C654C476-F2BC-4F28-A196-F009235CD57C}">
      <dgm:prSet phldrT="[Text]" custT="1"/>
      <dgm:spPr/>
      <dgm:t>
        <a:bodyPr/>
        <a:lstStyle/>
        <a:p>
          <a:r>
            <a:rPr lang="de-DE" sz="2000" b="1" dirty="0" err="1" smtClean="0"/>
            <a:t>Preprocessing</a:t>
          </a:r>
          <a:endParaRPr lang="de-DE" sz="2000" b="1" dirty="0"/>
        </a:p>
      </dgm:t>
    </dgm:pt>
    <dgm:pt modelId="{522EB042-FE23-4E62-8615-EEDC33755027}" type="parTrans" cxnId="{F0869BAC-565C-4D45-A16A-9861C6E6D191}">
      <dgm:prSet/>
      <dgm:spPr/>
      <dgm:t>
        <a:bodyPr/>
        <a:lstStyle/>
        <a:p>
          <a:endParaRPr lang="de-DE"/>
        </a:p>
      </dgm:t>
    </dgm:pt>
    <dgm:pt modelId="{76E23FF4-9F31-41EE-9CB3-670015BB8A83}" type="sibTrans" cxnId="{F0869BAC-565C-4D45-A16A-9861C6E6D191}">
      <dgm:prSet/>
      <dgm:spPr/>
      <dgm:t>
        <a:bodyPr/>
        <a:lstStyle/>
        <a:p>
          <a:endParaRPr lang="de-DE"/>
        </a:p>
      </dgm:t>
    </dgm:pt>
    <dgm:pt modelId="{BCFD4DBA-ED5D-494C-8FF1-59E4C902FD9C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D4513B5B-94ED-4D11-BC47-4E3E64D98443}" type="parTrans" cxnId="{5CA89E96-E248-4A3D-A102-79743578314D}">
      <dgm:prSet/>
      <dgm:spPr/>
      <dgm:t>
        <a:bodyPr/>
        <a:lstStyle/>
        <a:p>
          <a:endParaRPr lang="de-DE"/>
        </a:p>
      </dgm:t>
    </dgm:pt>
    <dgm:pt modelId="{D6388B87-C3A7-4CD8-AB3A-64852C3E9322}" type="sibTrans" cxnId="{5CA89E96-E248-4A3D-A102-79743578314D}">
      <dgm:prSet/>
      <dgm:spPr/>
      <dgm:t>
        <a:bodyPr/>
        <a:lstStyle/>
        <a:p>
          <a:endParaRPr lang="de-DE"/>
        </a:p>
      </dgm:t>
    </dgm:pt>
    <dgm:pt modelId="{AC671DB7-A9FD-4672-932A-69B9E15B58DE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3D220C18-1CB4-40BE-AEF1-89D4E102711E}" type="parTrans" cxnId="{F715B01A-5C04-4447-990A-EB6CEAAECFB3}">
      <dgm:prSet/>
      <dgm:spPr/>
      <dgm:t>
        <a:bodyPr/>
        <a:lstStyle/>
        <a:p>
          <a:endParaRPr lang="de-DE"/>
        </a:p>
      </dgm:t>
    </dgm:pt>
    <dgm:pt modelId="{5F830E5E-FA51-4251-86BA-7F256313EEA7}" type="sibTrans" cxnId="{F715B01A-5C04-4447-990A-EB6CEAAECFB3}">
      <dgm:prSet/>
      <dgm:spPr/>
      <dgm:t>
        <a:bodyPr/>
        <a:lstStyle/>
        <a:p>
          <a:endParaRPr lang="de-DE"/>
        </a:p>
      </dgm:t>
    </dgm:pt>
    <dgm:pt modelId="{C37C915D-7028-488B-8229-58693C3F1620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B2047586-CFFF-4057-B845-3DDDDC0851C5}" type="parTrans" cxnId="{A63358DF-6267-4B60-BBCA-206B169C23EE}">
      <dgm:prSet/>
      <dgm:spPr/>
      <dgm:t>
        <a:bodyPr/>
        <a:lstStyle/>
        <a:p>
          <a:endParaRPr lang="de-DE"/>
        </a:p>
      </dgm:t>
    </dgm:pt>
    <dgm:pt modelId="{C429D1C5-E23D-4EAE-8316-F7176599AE3F}" type="sibTrans" cxnId="{A63358DF-6267-4B60-BBCA-206B169C23EE}">
      <dgm:prSet/>
      <dgm:spPr/>
      <dgm:t>
        <a:bodyPr/>
        <a:lstStyle/>
        <a:p>
          <a:endParaRPr lang="de-DE"/>
        </a:p>
      </dgm:t>
    </dgm:pt>
    <dgm:pt modelId="{EF10002A-AE70-43EB-95FD-01D393D1B149}">
      <dgm:prSet phldrT="[Text]" custT="1"/>
      <dgm:spPr/>
      <dgm:t>
        <a:bodyPr/>
        <a:lstStyle/>
        <a:p>
          <a:r>
            <a:rPr lang="de-DE" sz="2000" b="1" dirty="0" err="1" smtClean="0"/>
            <a:t>Postprocessing</a:t>
          </a:r>
          <a:endParaRPr lang="de-DE" sz="2000" b="1" dirty="0"/>
        </a:p>
      </dgm:t>
    </dgm:pt>
    <dgm:pt modelId="{5E6D3100-C56F-4DD9-858F-F059F62EF7E9}" type="parTrans" cxnId="{924F3FCC-4469-4E8D-81B6-35EB4E71A37E}">
      <dgm:prSet/>
      <dgm:spPr/>
      <dgm:t>
        <a:bodyPr/>
        <a:lstStyle/>
        <a:p>
          <a:endParaRPr lang="de-DE"/>
        </a:p>
      </dgm:t>
    </dgm:pt>
    <dgm:pt modelId="{7663D679-0B55-4CD4-BA2E-FED6EF3E874B}" type="sibTrans" cxnId="{924F3FCC-4469-4E8D-81B6-35EB4E71A37E}">
      <dgm:prSet/>
      <dgm:spPr/>
      <dgm:t>
        <a:bodyPr/>
        <a:lstStyle/>
        <a:p>
          <a:endParaRPr lang="de-DE"/>
        </a:p>
      </dgm:t>
    </dgm:pt>
    <dgm:pt modelId="{6B8236A5-3549-4C03-8FDB-CDAE0B620C58}">
      <dgm:prSet phldrT="[Text]" custT="1"/>
      <dgm:spPr/>
      <dgm:t>
        <a:bodyPr/>
        <a:lstStyle/>
        <a:p>
          <a:r>
            <a:rPr lang="de-DE" sz="2000" b="1" smtClean="0"/>
            <a:t>Classification &amp; Comparison</a:t>
          </a:r>
          <a:endParaRPr lang="de-DE" sz="2000" b="1" dirty="0"/>
        </a:p>
      </dgm:t>
    </dgm:pt>
    <dgm:pt modelId="{C18CD82F-E98B-45AF-8393-E1FFC9C20443}" type="parTrans" cxnId="{BFE40FE6-5E01-488B-A872-FC83461B7C0A}">
      <dgm:prSet/>
      <dgm:spPr/>
      <dgm:t>
        <a:bodyPr/>
        <a:lstStyle/>
        <a:p>
          <a:endParaRPr lang="de-DE"/>
        </a:p>
      </dgm:t>
    </dgm:pt>
    <dgm:pt modelId="{D7936AEE-5466-42F9-A8C3-9FAAB478F0F5}" type="sibTrans" cxnId="{BFE40FE6-5E01-488B-A872-FC83461B7C0A}">
      <dgm:prSet/>
      <dgm:spPr/>
      <dgm:t>
        <a:bodyPr/>
        <a:lstStyle/>
        <a:p>
          <a:endParaRPr lang="de-DE"/>
        </a:p>
      </dgm:t>
    </dgm:pt>
    <dgm:pt modelId="{B7DE9923-7F86-424A-BB28-0EA2A1F2D607}">
      <dgm:prSet phldrT="[Text]" custT="1"/>
      <dgm:spPr/>
      <dgm:t>
        <a:bodyPr/>
        <a:lstStyle/>
        <a:p>
          <a:endParaRPr lang="de-DE" sz="2000" b="1" dirty="0">
            <a:solidFill>
              <a:schemeClr val="bg1"/>
            </a:solidFill>
          </a:endParaRPr>
        </a:p>
      </dgm:t>
    </dgm:pt>
    <dgm:pt modelId="{5146309B-2A4F-4C27-8C73-E7E556E74B94}" type="parTrans" cxnId="{FB9011BB-DE27-4F1B-8A47-0E5CA6C51F52}">
      <dgm:prSet/>
      <dgm:spPr/>
      <dgm:t>
        <a:bodyPr/>
        <a:lstStyle/>
        <a:p>
          <a:endParaRPr lang="de-DE"/>
        </a:p>
      </dgm:t>
    </dgm:pt>
    <dgm:pt modelId="{10BE0DD1-6920-44CF-A8F5-E414A207AC73}" type="sibTrans" cxnId="{FB9011BB-DE27-4F1B-8A47-0E5CA6C51F52}">
      <dgm:prSet/>
      <dgm:spPr/>
      <dgm:t>
        <a:bodyPr/>
        <a:lstStyle/>
        <a:p>
          <a:endParaRPr lang="de-DE"/>
        </a:p>
      </dgm:t>
    </dgm:pt>
    <dgm:pt modelId="{9B86C69D-6A6C-436C-BB0E-E3CD192C9631}" type="pres">
      <dgm:prSet presAssocID="{A845F36F-30CC-4199-8E1A-54248063F77F}" presName="linearFlow" presStyleCnt="0">
        <dgm:presLayoutVars>
          <dgm:dir/>
          <dgm:animLvl val="lvl"/>
          <dgm:resizeHandles val="exact"/>
        </dgm:presLayoutVars>
      </dgm:prSet>
      <dgm:spPr/>
    </dgm:pt>
    <dgm:pt modelId="{BB437D99-03E5-49F7-AF6C-9C4ECF33DE10}" type="pres">
      <dgm:prSet presAssocID="{413350AB-9F93-41E0-8970-40018F35EE75}" presName="composite" presStyleCnt="0"/>
      <dgm:spPr/>
    </dgm:pt>
    <dgm:pt modelId="{1334A13D-F0E4-4DE2-8A9E-AFAB9739D856}" type="pres">
      <dgm:prSet presAssocID="{413350AB-9F93-41E0-8970-40018F35EE7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5B9379-9D00-4E9A-88A0-9A89A90705D4}" type="pres">
      <dgm:prSet presAssocID="{413350AB-9F93-41E0-8970-40018F35EE7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3E56CC-5361-4766-A5DE-F4C0A08E9C58}" type="pres">
      <dgm:prSet presAssocID="{4342373A-4CA9-44C9-AE5D-0295F535E961}" presName="sp" presStyleCnt="0"/>
      <dgm:spPr/>
    </dgm:pt>
    <dgm:pt modelId="{AF25E257-2AB9-49CC-B6A8-223EEE2E23A6}" type="pres">
      <dgm:prSet presAssocID="{BCFD4DBA-ED5D-494C-8FF1-59E4C902FD9C}" presName="composite" presStyleCnt="0"/>
      <dgm:spPr/>
    </dgm:pt>
    <dgm:pt modelId="{AE6372F7-3A8A-4D6C-96A6-F6C12593CB6B}" type="pres">
      <dgm:prSet presAssocID="{BCFD4DBA-ED5D-494C-8FF1-59E4C902FD9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7B2730-1446-4684-BEFF-3FBDAD6B338F}" type="pres">
      <dgm:prSet presAssocID="{BCFD4DBA-ED5D-494C-8FF1-59E4C902FD9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041CFB-3EA2-4954-83B3-8A3C767C3F4C}" type="pres">
      <dgm:prSet presAssocID="{D6388B87-C3A7-4CD8-AB3A-64852C3E9322}" presName="sp" presStyleCnt="0"/>
      <dgm:spPr/>
    </dgm:pt>
    <dgm:pt modelId="{CA1F09AE-8281-4963-8E73-90E76A380017}" type="pres">
      <dgm:prSet presAssocID="{AC671DB7-A9FD-4672-932A-69B9E15B58DE}" presName="composite" presStyleCnt="0"/>
      <dgm:spPr/>
    </dgm:pt>
    <dgm:pt modelId="{5B19FEF8-CAC6-4574-A67E-C952F588D0D2}" type="pres">
      <dgm:prSet presAssocID="{AC671DB7-A9FD-4672-932A-69B9E15B58D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11BB37-4ACE-4054-B12B-3C4A8C3C2DE1}" type="pres">
      <dgm:prSet presAssocID="{AC671DB7-A9FD-4672-932A-69B9E15B58D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5AD38D-2C84-4827-A69D-67A29470DBCD}" type="pres">
      <dgm:prSet presAssocID="{5F830E5E-FA51-4251-86BA-7F256313EEA7}" presName="sp" presStyleCnt="0"/>
      <dgm:spPr/>
    </dgm:pt>
    <dgm:pt modelId="{4864392A-A877-494E-9BC7-44B127F8CB77}" type="pres">
      <dgm:prSet presAssocID="{C37C915D-7028-488B-8229-58693C3F1620}" presName="composite" presStyleCnt="0"/>
      <dgm:spPr/>
    </dgm:pt>
    <dgm:pt modelId="{30F5BBE5-D1A3-4709-899F-FD47840A8E3C}" type="pres">
      <dgm:prSet presAssocID="{C37C915D-7028-488B-8229-58693C3F162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02484E-802E-4043-8A1D-54A7F465DEB9}" type="pres">
      <dgm:prSet presAssocID="{C37C915D-7028-488B-8229-58693C3F16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6CED2D-74F1-410A-8D7F-7DB858DCE010}" type="pres">
      <dgm:prSet presAssocID="{C429D1C5-E23D-4EAE-8316-F7176599AE3F}" presName="sp" presStyleCnt="0"/>
      <dgm:spPr/>
    </dgm:pt>
    <dgm:pt modelId="{C1BDC3B8-AC96-4867-ADEC-3E4585FB9C7F}" type="pres">
      <dgm:prSet presAssocID="{B7DE9923-7F86-424A-BB28-0EA2A1F2D607}" presName="composite" presStyleCnt="0"/>
      <dgm:spPr/>
    </dgm:pt>
    <dgm:pt modelId="{984D793E-AD9F-4B17-B501-63C694295D4E}" type="pres">
      <dgm:prSet presAssocID="{B7DE9923-7F86-424A-BB28-0EA2A1F2D60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32A752-33EF-4B19-87F3-BBFC8B2AEF58}" type="pres">
      <dgm:prSet presAssocID="{B7DE9923-7F86-424A-BB28-0EA2A1F2D60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24F3FCC-4469-4E8D-81B6-35EB4E71A37E}" srcId="{C37C915D-7028-488B-8229-58693C3F1620}" destId="{EF10002A-AE70-43EB-95FD-01D393D1B149}" srcOrd="0" destOrd="0" parTransId="{5E6D3100-C56F-4DD9-858F-F059F62EF7E9}" sibTransId="{7663D679-0B55-4CD4-BA2E-FED6EF3E874B}"/>
    <dgm:cxn modelId="{59505865-74A2-4126-8485-D013010EE329}" type="presOf" srcId="{EF10002A-AE70-43EB-95FD-01D393D1B149}" destId="{5802484E-802E-4043-8A1D-54A7F465DEB9}" srcOrd="0" destOrd="0" presId="urn:microsoft.com/office/officeart/2005/8/layout/chevron2"/>
    <dgm:cxn modelId="{0B6F3640-AF25-4A9B-84AD-3B93F9B386F6}" srcId="{A845F36F-30CC-4199-8E1A-54248063F77F}" destId="{413350AB-9F93-41E0-8970-40018F35EE75}" srcOrd="0" destOrd="0" parTransId="{56425014-3B7D-4F39-B72F-E8FA71C9C4BA}" sibTransId="{4342373A-4CA9-44C9-AE5D-0295F535E961}"/>
    <dgm:cxn modelId="{FB9011BB-DE27-4F1B-8A47-0E5CA6C51F52}" srcId="{A845F36F-30CC-4199-8E1A-54248063F77F}" destId="{B7DE9923-7F86-424A-BB28-0EA2A1F2D607}" srcOrd="4" destOrd="0" parTransId="{5146309B-2A4F-4C27-8C73-E7E556E74B94}" sibTransId="{10BE0DD1-6920-44CF-A8F5-E414A207AC73}"/>
    <dgm:cxn modelId="{E25EF656-E91D-4B71-8114-8BB43E720F86}" srcId="{413350AB-9F93-41E0-8970-40018F35EE75}" destId="{6B92CBE7-E902-444D-AE52-E860F2FCD728}" srcOrd="0" destOrd="0" parTransId="{4DE79FA1-C7AF-492E-95C1-FA5893C46F58}" sibTransId="{9D4A27C7-10E3-4CED-904E-F34E4CBCDAD2}"/>
    <dgm:cxn modelId="{E3945B01-FCFD-45CF-A4D6-A28FB7D47DB7}" srcId="{AC671DB7-A9FD-4672-932A-69B9E15B58DE}" destId="{541B621A-F318-4799-B44C-94D64E982E25}" srcOrd="0" destOrd="0" parTransId="{7DA0A342-8CF4-4644-B2EE-93DF4BDCEA4C}" sibTransId="{6A27DC28-A4FE-42ED-8D14-ECAE6A671CE0}"/>
    <dgm:cxn modelId="{BFE40FE6-5E01-488B-A872-FC83461B7C0A}" srcId="{B7DE9923-7F86-424A-BB28-0EA2A1F2D607}" destId="{6B8236A5-3549-4C03-8FDB-CDAE0B620C58}" srcOrd="0" destOrd="0" parTransId="{C18CD82F-E98B-45AF-8393-E1FFC9C20443}" sibTransId="{D7936AEE-5466-42F9-A8C3-9FAAB478F0F5}"/>
    <dgm:cxn modelId="{35F7A427-4C95-4B31-A286-302FDD142FF0}" type="presOf" srcId="{A845F36F-30CC-4199-8E1A-54248063F77F}" destId="{9B86C69D-6A6C-436C-BB0E-E3CD192C9631}" srcOrd="0" destOrd="0" presId="urn:microsoft.com/office/officeart/2005/8/layout/chevron2"/>
    <dgm:cxn modelId="{F715B01A-5C04-4447-990A-EB6CEAAECFB3}" srcId="{A845F36F-30CC-4199-8E1A-54248063F77F}" destId="{AC671DB7-A9FD-4672-932A-69B9E15B58DE}" srcOrd="2" destOrd="0" parTransId="{3D220C18-1CB4-40BE-AEF1-89D4E102711E}" sibTransId="{5F830E5E-FA51-4251-86BA-7F256313EEA7}"/>
    <dgm:cxn modelId="{1ABB9F0B-0C01-4C23-B446-C7EBAA83C03B}" type="presOf" srcId="{413350AB-9F93-41E0-8970-40018F35EE75}" destId="{1334A13D-F0E4-4DE2-8A9E-AFAB9739D856}" srcOrd="0" destOrd="0" presId="urn:microsoft.com/office/officeart/2005/8/layout/chevron2"/>
    <dgm:cxn modelId="{D277E939-9CB6-4A71-B842-012727EC49BC}" type="presOf" srcId="{6B92CBE7-E902-444D-AE52-E860F2FCD728}" destId="{345B9379-9D00-4E9A-88A0-9A89A90705D4}" srcOrd="0" destOrd="0" presId="urn:microsoft.com/office/officeart/2005/8/layout/chevron2"/>
    <dgm:cxn modelId="{F0869BAC-565C-4D45-A16A-9861C6E6D191}" srcId="{BCFD4DBA-ED5D-494C-8FF1-59E4C902FD9C}" destId="{C654C476-F2BC-4F28-A196-F009235CD57C}" srcOrd="0" destOrd="0" parTransId="{522EB042-FE23-4E62-8615-EEDC33755027}" sibTransId="{76E23FF4-9F31-41EE-9CB3-670015BB8A83}"/>
    <dgm:cxn modelId="{CD4DD00C-EDE9-4874-BFF5-BE6179EE2BDB}" type="presOf" srcId="{C37C915D-7028-488B-8229-58693C3F1620}" destId="{30F5BBE5-D1A3-4709-899F-FD47840A8E3C}" srcOrd="0" destOrd="0" presId="urn:microsoft.com/office/officeart/2005/8/layout/chevron2"/>
    <dgm:cxn modelId="{5CA89E96-E248-4A3D-A102-79743578314D}" srcId="{A845F36F-30CC-4199-8E1A-54248063F77F}" destId="{BCFD4DBA-ED5D-494C-8FF1-59E4C902FD9C}" srcOrd="1" destOrd="0" parTransId="{D4513B5B-94ED-4D11-BC47-4E3E64D98443}" sibTransId="{D6388B87-C3A7-4CD8-AB3A-64852C3E9322}"/>
    <dgm:cxn modelId="{55EADAD0-4AE6-4EA2-ACC4-3695A5EDDE52}" type="presOf" srcId="{BCFD4DBA-ED5D-494C-8FF1-59E4C902FD9C}" destId="{AE6372F7-3A8A-4D6C-96A6-F6C12593CB6B}" srcOrd="0" destOrd="0" presId="urn:microsoft.com/office/officeart/2005/8/layout/chevron2"/>
    <dgm:cxn modelId="{17D44CA2-33E2-4464-B88D-8471806CFAF9}" type="presOf" srcId="{C654C476-F2BC-4F28-A196-F009235CD57C}" destId="{5B7B2730-1446-4684-BEFF-3FBDAD6B338F}" srcOrd="0" destOrd="0" presId="urn:microsoft.com/office/officeart/2005/8/layout/chevron2"/>
    <dgm:cxn modelId="{393133DC-A419-4655-8DC2-65ABB260B134}" type="presOf" srcId="{541B621A-F318-4799-B44C-94D64E982E25}" destId="{1E11BB37-4ACE-4054-B12B-3C4A8C3C2DE1}" srcOrd="0" destOrd="0" presId="urn:microsoft.com/office/officeart/2005/8/layout/chevron2"/>
    <dgm:cxn modelId="{6EA316DC-0907-4EB9-B148-134AF127C9F9}" type="presOf" srcId="{6B8236A5-3549-4C03-8FDB-CDAE0B620C58}" destId="{D532A752-33EF-4B19-87F3-BBFC8B2AEF58}" srcOrd="0" destOrd="0" presId="urn:microsoft.com/office/officeart/2005/8/layout/chevron2"/>
    <dgm:cxn modelId="{F2C20B38-0CDB-4C8D-8FB1-89779046A150}" type="presOf" srcId="{AC671DB7-A9FD-4672-932A-69B9E15B58DE}" destId="{5B19FEF8-CAC6-4574-A67E-C952F588D0D2}" srcOrd="0" destOrd="0" presId="urn:microsoft.com/office/officeart/2005/8/layout/chevron2"/>
    <dgm:cxn modelId="{CD64587A-07C9-42C5-AF64-BF17FD705FBE}" type="presOf" srcId="{B7DE9923-7F86-424A-BB28-0EA2A1F2D607}" destId="{984D793E-AD9F-4B17-B501-63C694295D4E}" srcOrd="0" destOrd="0" presId="urn:microsoft.com/office/officeart/2005/8/layout/chevron2"/>
    <dgm:cxn modelId="{A63358DF-6267-4B60-BBCA-206B169C23EE}" srcId="{A845F36F-30CC-4199-8E1A-54248063F77F}" destId="{C37C915D-7028-488B-8229-58693C3F1620}" srcOrd="3" destOrd="0" parTransId="{B2047586-CFFF-4057-B845-3DDDDC0851C5}" sibTransId="{C429D1C5-E23D-4EAE-8316-F7176599AE3F}"/>
    <dgm:cxn modelId="{15BE0397-8E73-46D0-B986-5DF5481A1E55}" type="presParOf" srcId="{9B86C69D-6A6C-436C-BB0E-E3CD192C9631}" destId="{BB437D99-03E5-49F7-AF6C-9C4ECF33DE10}" srcOrd="0" destOrd="0" presId="urn:microsoft.com/office/officeart/2005/8/layout/chevron2"/>
    <dgm:cxn modelId="{1BC6F27F-AA88-4273-A397-73A3B85CA330}" type="presParOf" srcId="{BB437D99-03E5-49F7-AF6C-9C4ECF33DE10}" destId="{1334A13D-F0E4-4DE2-8A9E-AFAB9739D856}" srcOrd="0" destOrd="0" presId="urn:microsoft.com/office/officeart/2005/8/layout/chevron2"/>
    <dgm:cxn modelId="{0BB8A153-FBFB-4647-BECD-517FECB817D2}" type="presParOf" srcId="{BB437D99-03E5-49F7-AF6C-9C4ECF33DE10}" destId="{345B9379-9D00-4E9A-88A0-9A89A90705D4}" srcOrd="1" destOrd="0" presId="urn:microsoft.com/office/officeart/2005/8/layout/chevron2"/>
    <dgm:cxn modelId="{BD6F2FC4-1AA3-4CD9-8980-3EBAD6AA4E41}" type="presParOf" srcId="{9B86C69D-6A6C-436C-BB0E-E3CD192C9631}" destId="{F33E56CC-5361-4766-A5DE-F4C0A08E9C58}" srcOrd="1" destOrd="0" presId="urn:microsoft.com/office/officeart/2005/8/layout/chevron2"/>
    <dgm:cxn modelId="{86D9D86C-DD6D-4C5E-B62E-C5E58CAE84B2}" type="presParOf" srcId="{9B86C69D-6A6C-436C-BB0E-E3CD192C9631}" destId="{AF25E257-2AB9-49CC-B6A8-223EEE2E23A6}" srcOrd="2" destOrd="0" presId="urn:microsoft.com/office/officeart/2005/8/layout/chevron2"/>
    <dgm:cxn modelId="{2C5FC377-3714-4DE8-880C-EEC4BE7DD133}" type="presParOf" srcId="{AF25E257-2AB9-49CC-B6A8-223EEE2E23A6}" destId="{AE6372F7-3A8A-4D6C-96A6-F6C12593CB6B}" srcOrd="0" destOrd="0" presId="urn:microsoft.com/office/officeart/2005/8/layout/chevron2"/>
    <dgm:cxn modelId="{AE142C53-5D41-46EA-B6E7-F503F8032074}" type="presParOf" srcId="{AF25E257-2AB9-49CC-B6A8-223EEE2E23A6}" destId="{5B7B2730-1446-4684-BEFF-3FBDAD6B338F}" srcOrd="1" destOrd="0" presId="urn:microsoft.com/office/officeart/2005/8/layout/chevron2"/>
    <dgm:cxn modelId="{ADED7373-7D4F-4217-89CB-BDEF229E5957}" type="presParOf" srcId="{9B86C69D-6A6C-436C-BB0E-E3CD192C9631}" destId="{CB041CFB-3EA2-4954-83B3-8A3C767C3F4C}" srcOrd="3" destOrd="0" presId="urn:microsoft.com/office/officeart/2005/8/layout/chevron2"/>
    <dgm:cxn modelId="{3FE24690-5156-4FAE-A337-19B5BCB5DCC9}" type="presParOf" srcId="{9B86C69D-6A6C-436C-BB0E-E3CD192C9631}" destId="{CA1F09AE-8281-4963-8E73-90E76A380017}" srcOrd="4" destOrd="0" presId="urn:microsoft.com/office/officeart/2005/8/layout/chevron2"/>
    <dgm:cxn modelId="{E5F603D1-2F83-463A-85D8-52B82862EBAF}" type="presParOf" srcId="{CA1F09AE-8281-4963-8E73-90E76A380017}" destId="{5B19FEF8-CAC6-4574-A67E-C952F588D0D2}" srcOrd="0" destOrd="0" presId="urn:microsoft.com/office/officeart/2005/8/layout/chevron2"/>
    <dgm:cxn modelId="{68FA7162-9FB4-4FB4-A9C2-CC4F4D6E7171}" type="presParOf" srcId="{CA1F09AE-8281-4963-8E73-90E76A380017}" destId="{1E11BB37-4ACE-4054-B12B-3C4A8C3C2DE1}" srcOrd="1" destOrd="0" presId="urn:microsoft.com/office/officeart/2005/8/layout/chevron2"/>
    <dgm:cxn modelId="{39B0EF4F-ED43-4595-9260-55F7A487DCC7}" type="presParOf" srcId="{9B86C69D-6A6C-436C-BB0E-E3CD192C9631}" destId="{0F5AD38D-2C84-4827-A69D-67A29470DBCD}" srcOrd="5" destOrd="0" presId="urn:microsoft.com/office/officeart/2005/8/layout/chevron2"/>
    <dgm:cxn modelId="{E4581818-F0D7-40EA-B264-BB12693B769D}" type="presParOf" srcId="{9B86C69D-6A6C-436C-BB0E-E3CD192C9631}" destId="{4864392A-A877-494E-9BC7-44B127F8CB77}" srcOrd="6" destOrd="0" presId="urn:microsoft.com/office/officeart/2005/8/layout/chevron2"/>
    <dgm:cxn modelId="{D453EE5C-FDB5-4050-87A4-6B26C187B2D3}" type="presParOf" srcId="{4864392A-A877-494E-9BC7-44B127F8CB77}" destId="{30F5BBE5-D1A3-4709-899F-FD47840A8E3C}" srcOrd="0" destOrd="0" presId="urn:microsoft.com/office/officeart/2005/8/layout/chevron2"/>
    <dgm:cxn modelId="{BC29A17B-AE9A-467C-A432-DE34A35E1602}" type="presParOf" srcId="{4864392A-A877-494E-9BC7-44B127F8CB77}" destId="{5802484E-802E-4043-8A1D-54A7F465DEB9}" srcOrd="1" destOrd="0" presId="urn:microsoft.com/office/officeart/2005/8/layout/chevron2"/>
    <dgm:cxn modelId="{C67D3FED-1884-45EA-AFAE-7B0D0BC9EC12}" type="presParOf" srcId="{9B86C69D-6A6C-436C-BB0E-E3CD192C9631}" destId="{7E6CED2D-74F1-410A-8D7F-7DB858DCE010}" srcOrd="7" destOrd="0" presId="urn:microsoft.com/office/officeart/2005/8/layout/chevron2"/>
    <dgm:cxn modelId="{543624BD-FCB5-476F-9EF5-A6DCFDED6016}" type="presParOf" srcId="{9B86C69D-6A6C-436C-BB0E-E3CD192C9631}" destId="{C1BDC3B8-AC96-4867-ADEC-3E4585FB9C7F}" srcOrd="8" destOrd="0" presId="urn:microsoft.com/office/officeart/2005/8/layout/chevron2"/>
    <dgm:cxn modelId="{04E2E1EB-07A5-495B-83F7-F3B69DAAFC70}" type="presParOf" srcId="{C1BDC3B8-AC96-4867-ADEC-3E4585FB9C7F}" destId="{984D793E-AD9F-4B17-B501-63C694295D4E}" srcOrd="0" destOrd="0" presId="urn:microsoft.com/office/officeart/2005/8/layout/chevron2"/>
    <dgm:cxn modelId="{1FD595B5-536F-4EF7-82C4-DE5A29B264E0}" type="presParOf" srcId="{C1BDC3B8-AC96-4867-ADEC-3E4585FB9C7F}" destId="{D532A752-33EF-4B19-87F3-BBFC8B2AEF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4A13D-F0E4-4DE2-8A9E-AFAB9739D856}">
      <dsp:nvSpPr>
        <dsp:cNvPr id="0" name=""/>
        <dsp:cNvSpPr/>
      </dsp:nvSpPr>
      <dsp:spPr>
        <a:xfrm rot="5400000">
          <a:off x="-154436" y="156421"/>
          <a:ext cx="1029577" cy="7207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362336"/>
        <a:ext cx="720704" cy="308873"/>
      </dsp:txXfrm>
    </dsp:sp>
    <dsp:sp modelId="{345B9379-9D00-4E9A-88A0-9A89A90705D4}">
      <dsp:nvSpPr>
        <dsp:cNvPr id="0" name=""/>
        <dsp:cNvSpPr/>
      </dsp:nvSpPr>
      <dsp:spPr>
        <a:xfrm rot="5400000">
          <a:off x="3628707" y="-2906019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smtClean="0"/>
            <a:t>Data Acquisition</a:t>
          </a:r>
          <a:endParaRPr lang="de-DE" sz="2000" b="1" kern="1200" dirty="0"/>
        </a:p>
      </dsp:txBody>
      <dsp:txXfrm rot="-5400000">
        <a:off x="720704" y="34653"/>
        <a:ext cx="6452563" cy="603887"/>
      </dsp:txXfrm>
    </dsp:sp>
    <dsp:sp modelId="{AE6372F7-3A8A-4D6C-96A6-F6C12593CB6B}">
      <dsp:nvSpPr>
        <dsp:cNvPr id="0" name=""/>
        <dsp:cNvSpPr/>
      </dsp:nvSpPr>
      <dsp:spPr>
        <a:xfrm rot="5400000">
          <a:off x="-154436" y="1068164"/>
          <a:ext cx="1029577" cy="720704"/>
        </a:xfrm>
        <a:prstGeom prst="chevron">
          <a:avLst/>
        </a:prstGeom>
        <a:solidFill>
          <a:schemeClr val="accent5">
            <a:hueOff val="-139587"/>
            <a:satOff val="0"/>
            <a:lumOff val="-11422"/>
            <a:alphaOff val="0"/>
          </a:schemeClr>
        </a:solidFill>
        <a:ln w="25400" cap="flat" cmpd="sng" algn="ctr">
          <a:solidFill>
            <a:schemeClr val="accent5">
              <a:hueOff val="-139587"/>
              <a:satOff val="0"/>
              <a:lumOff val="-1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1274079"/>
        <a:ext cx="720704" cy="308873"/>
      </dsp:txXfrm>
    </dsp:sp>
    <dsp:sp modelId="{5B7B2730-1446-4684-BEFF-3FBDAD6B338F}">
      <dsp:nvSpPr>
        <dsp:cNvPr id="0" name=""/>
        <dsp:cNvSpPr/>
      </dsp:nvSpPr>
      <dsp:spPr>
        <a:xfrm rot="5400000">
          <a:off x="3628707" y="-1994275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39587"/>
              <a:satOff val="0"/>
              <a:lumOff val="-1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dirty="0" err="1" smtClean="0"/>
            <a:t>Preprocessing</a:t>
          </a:r>
          <a:endParaRPr lang="de-DE" sz="2000" b="1" kern="1200" dirty="0"/>
        </a:p>
      </dsp:txBody>
      <dsp:txXfrm rot="-5400000">
        <a:off x="720704" y="946397"/>
        <a:ext cx="6452563" cy="603887"/>
      </dsp:txXfrm>
    </dsp:sp>
    <dsp:sp modelId="{5B19FEF8-CAC6-4574-A67E-C952F588D0D2}">
      <dsp:nvSpPr>
        <dsp:cNvPr id="0" name=""/>
        <dsp:cNvSpPr/>
      </dsp:nvSpPr>
      <dsp:spPr>
        <a:xfrm rot="5400000">
          <a:off x="-154436" y="1979907"/>
          <a:ext cx="1029577" cy="720704"/>
        </a:xfrm>
        <a:prstGeom prst="chevron">
          <a:avLst/>
        </a:prstGeom>
        <a:solidFill>
          <a:schemeClr val="accent5">
            <a:hueOff val="-279175"/>
            <a:satOff val="0"/>
            <a:lumOff val="-22843"/>
            <a:alphaOff val="0"/>
          </a:schemeClr>
        </a:solidFill>
        <a:ln w="25400" cap="flat" cmpd="sng" algn="ctr">
          <a:solidFill>
            <a:schemeClr val="accent5">
              <a:hueOff val="-279175"/>
              <a:satOff val="0"/>
              <a:lumOff val="-2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2185822"/>
        <a:ext cx="720704" cy="308873"/>
      </dsp:txXfrm>
    </dsp:sp>
    <dsp:sp modelId="{1E11BB37-4ACE-4054-B12B-3C4A8C3C2DE1}">
      <dsp:nvSpPr>
        <dsp:cNvPr id="0" name=""/>
        <dsp:cNvSpPr/>
      </dsp:nvSpPr>
      <dsp:spPr>
        <a:xfrm rot="5400000">
          <a:off x="3628707" y="-1082532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79175"/>
              <a:satOff val="0"/>
              <a:lumOff val="-2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smtClean="0"/>
            <a:t>Feature Extraction</a:t>
          </a:r>
          <a:endParaRPr lang="de-DE" sz="2000" b="1" kern="1200" dirty="0"/>
        </a:p>
      </dsp:txBody>
      <dsp:txXfrm rot="-5400000">
        <a:off x="720704" y="1858140"/>
        <a:ext cx="6452563" cy="603887"/>
      </dsp:txXfrm>
    </dsp:sp>
    <dsp:sp modelId="{30F5BBE5-D1A3-4709-899F-FD47840A8E3C}">
      <dsp:nvSpPr>
        <dsp:cNvPr id="0" name=""/>
        <dsp:cNvSpPr/>
      </dsp:nvSpPr>
      <dsp:spPr>
        <a:xfrm rot="5400000">
          <a:off x="-154436" y="2891651"/>
          <a:ext cx="1029577" cy="720704"/>
        </a:xfrm>
        <a:prstGeom prst="chevron">
          <a:avLst/>
        </a:prstGeom>
        <a:solidFill>
          <a:schemeClr val="accent5">
            <a:hueOff val="-418762"/>
            <a:satOff val="0"/>
            <a:lumOff val="-34265"/>
            <a:alphaOff val="0"/>
          </a:schemeClr>
        </a:solidFill>
        <a:ln w="25400" cap="flat" cmpd="sng" algn="ctr">
          <a:solidFill>
            <a:schemeClr val="accent5">
              <a:hueOff val="-418762"/>
              <a:satOff val="0"/>
              <a:lumOff val="-34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3097566"/>
        <a:ext cx="720704" cy="308873"/>
      </dsp:txXfrm>
    </dsp:sp>
    <dsp:sp modelId="{5802484E-802E-4043-8A1D-54A7F465DEB9}">
      <dsp:nvSpPr>
        <dsp:cNvPr id="0" name=""/>
        <dsp:cNvSpPr/>
      </dsp:nvSpPr>
      <dsp:spPr>
        <a:xfrm rot="5400000">
          <a:off x="3628707" y="-170789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18762"/>
              <a:satOff val="0"/>
              <a:lumOff val="-34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dirty="0" err="1" smtClean="0"/>
            <a:t>Postprocessing</a:t>
          </a:r>
          <a:endParaRPr lang="de-DE" sz="2000" b="1" kern="1200" dirty="0"/>
        </a:p>
      </dsp:txBody>
      <dsp:txXfrm rot="-5400000">
        <a:off x="720704" y="2769883"/>
        <a:ext cx="6452563" cy="603887"/>
      </dsp:txXfrm>
    </dsp:sp>
    <dsp:sp modelId="{984D793E-AD9F-4B17-B501-63C694295D4E}">
      <dsp:nvSpPr>
        <dsp:cNvPr id="0" name=""/>
        <dsp:cNvSpPr/>
      </dsp:nvSpPr>
      <dsp:spPr>
        <a:xfrm rot="5400000">
          <a:off x="-154436" y="3803394"/>
          <a:ext cx="1029577" cy="720704"/>
        </a:xfrm>
        <a:prstGeom prst="chevron">
          <a:avLst/>
        </a:prstGeom>
        <a:solidFill>
          <a:schemeClr val="accent5">
            <a:hueOff val="-558350"/>
            <a:satOff val="0"/>
            <a:lumOff val="-45686"/>
            <a:alphaOff val="0"/>
          </a:schemeClr>
        </a:solidFill>
        <a:ln w="25400" cap="flat" cmpd="sng" algn="ctr">
          <a:solidFill>
            <a:schemeClr val="accent5">
              <a:hueOff val="-558350"/>
              <a:satOff val="0"/>
              <a:lumOff val="-4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b="1" kern="1200" dirty="0">
            <a:solidFill>
              <a:schemeClr val="bg1"/>
            </a:solidFill>
          </a:endParaRPr>
        </a:p>
      </dsp:txBody>
      <dsp:txXfrm rot="-5400000">
        <a:off x="1" y="4009309"/>
        <a:ext cx="720704" cy="308873"/>
      </dsp:txXfrm>
    </dsp:sp>
    <dsp:sp modelId="{D532A752-33EF-4B19-87F3-BBFC8B2AEF58}">
      <dsp:nvSpPr>
        <dsp:cNvPr id="0" name=""/>
        <dsp:cNvSpPr/>
      </dsp:nvSpPr>
      <dsp:spPr>
        <a:xfrm rot="5400000">
          <a:off x="3628707" y="740954"/>
          <a:ext cx="669225" cy="64852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58350"/>
              <a:satOff val="0"/>
              <a:lumOff val="-4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b="1" kern="1200" smtClean="0"/>
            <a:t>Classification &amp; Comparison</a:t>
          </a:r>
          <a:endParaRPr lang="de-DE" sz="2000" b="1" kern="1200" dirty="0"/>
        </a:p>
      </dsp:txBody>
      <dsp:txXfrm rot="-5400000">
        <a:off x="720704" y="3681627"/>
        <a:ext cx="6452563" cy="603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14.01.2015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9625989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6829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Close</a:t>
            </a:r>
            <a:r>
              <a:rPr lang="de-DE" baseline="0" dirty="0" smtClean="0"/>
              <a:t>-set </a:t>
            </a:r>
            <a:r>
              <a:rPr lang="de-DE" baseline="0" dirty="0" err="1" smtClean="0"/>
              <a:t>speaker</a:t>
            </a:r>
            <a:r>
              <a:rPr lang="de-DE" baseline="0" dirty="0" smtClean="0"/>
              <a:t>…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91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see all samples </a:t>
            </a:r>
          </a:p>
          <a:p>
            <a:r>
              <a:rPr lang="en-US" dirty="0" smtClean="0"/>
              <a:t>and where they were classified</a:t>
            </a:r>
          </a:p>
          <a:p>
            <a:endParaRPr lang="en-US" dirty="0" smtClean="0"/>
          </a:p>
          <a:p>
            <a:r>
              <a:rPr lang="en-US" dirty="0" smtClean="0"/>
              <a:t>we also see that the classification is result is good because the majority of the sample lie on the diagonal of the matrix</a:t>
            </a:r>
          </a:p>
          <a:p>
            <a:endParaRPr lang="en-US" dirty="0" smtClean="0"/>
          </a:p>
          <a:p>
            <a:r>
              <a:rPr lang="en-US" dirty="0" smtClean="0"/>
              <a:t>on a closer look we see that</a:t>
            </a:r>
          </a:p>
          <a:p>
            <a:r>
              <a:rPr lang="en-US" dirty="0" smtClean="0"/>
              <a:t>some speaker were much harder to identified as other were almost all sample were right classified</a:t>
            </a:r>
          </a:p>
          <a:p>
            <a:endParaRPr lang="en-US" dirty="0" smtClean="0"/>
          </a:p>
          <a:p>
            <a:r>
              <a:rPr lang="en-US" dirty="0" smtClean="0"/>
              <a:t>we come to our last topic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18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thesis we already had in the lecture</a:t>
            </a:r>
          </a:p>
          <a:p>
            <a:endParaRPr lang="en-US" dirty="0" smtClean="0"/>
          </a:p>
          <a:p>
            <a:r>
              <a:rPr lang="en-US" dirty="0" smtClean="0"/>
              <a:t>but as a small reminder</a:t>
            </a:r>
          </a:p>
          <a:p>
            <a:r>
              <a:rPr lang="en-US" dirty="0" smtClean="0"/>
              <a:t>they assume that every speaker can be assign to one of these animals</a:t>
            </a:r>
          </a:p>
          <a:p>
            <a:r>
              <a:rPr lang="en-US" dirty="0" smtClean="0"/>
              <a:t>every animal represent a other </a:t>
            </a:r>
            <a:r>
              <a:rPr lang="en-US" dirty="0" err="1" smtClean="0"/>
              <a:t>charateristic</a:t>
            </a:r>
            <a:r>
              <a:rPr lang="en-US" dirty="0" smtClean="0"/>
              <a:t> of speaker</a:t>
            </a:r>
          </a:p>
          <a:p>
            <a:endParaRPr lang="en-US" dirty="0" smtClean="0"/>
          </a:p>
          <a:p>
            <a:r>
              <a:rPr lang="en-US" dirty="0" smtClean="0"/>
              <a:t>sheep, 	represent the most speaker</a:t>
            </a:r>
          </a:p>
          <a:p>
            <a:r>
              <a:rPr lang="en-US" dirty="0" smtClean="0"/>
              <a:t>goats, 	where not much samples are right classified, speaker who could not authenticated are goats</a:t>
            </a:r>
          </a:p>
          <a:p>
            <a:r>
              <a:rPr lang="en-US" dirty="0" smtClean="0"/>
              <a:t>lambs, 	where many wrong samples are assign to, need to look on the vertical</a:t>
            </a:r>
          </a:p>
          <a:p>
            <a:r>
              <a:rPr lang="en-US" dirty="0" smtClean="0"/>
              <a:t>wolves,	where a lot of samples are </a:t>
            </a:r>
            <a:r>
              <a:rPr lang="en-US" dirty="0" err="1" smtClean="0"/>
              <a:t>classifed</a:t>
            </a:r>
            <a:r>
              <a:rPr lang="en-US" dirty="0" smtClean="0"/>
              <a:t> to few other speaker</a:t>
            </a:r>
          </a:p>
          <a:p>
            <a:endParaRPr lang="en-US" dirty="0" smtClean="0"/>
          </a:p>
          <a:p>
            <a:r>
              <a:rPr lang="en-US" dirty="0" smtClean="0"/>
              <a:t>this categorization we did with all our speaker an come to the conclusion shows in this table </a:t>
            </a:r>
          </a:p>
          <a:p>
            <a:r>
              <a:rPr lang="en-US" dirty="0" smtClean="0"/>
              <a:t>where we can see that the most are </a:t>
            </a:r>
            <a:r>
              <a:rPr lang="en-US" dirty="0" err="1" smtClean="0"/>
              <a:t>sheeps</a:t>
            </a:r>
            <a:r>
              <a:rPr lang="en-US" dirty="0" smtClean="0"/>
              <a:t> and </a:t>
            </a:r>
            <a:r>
              <a:rPr lang="en-US" dirty="0" err="1" smtClean="0"/>
              <a:t>easly</a:t>
            </a:r>
            <a:r>
              <a:rPr lang="en-US" dirty="0" smtClean="0"/>
              <a:t> to accepted by the system</a:t>
            </a:r>
          </a:p>
          <a:p>
            <a:r>
              <a:rPr lang="en-US" dirty="0" smtClean="0"/>
              <a:t>and only 10% shown this unwanted feature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78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we learn about </a:t>
            </a:r>
            <a:r>
              <a:rPr lang="en-US" dirty="0" err="1" smtClean="0"/>
              <a:t>skeaper</a:t>
            </a:r>
            <a:r>
              <a:rPr lang="en-US" dirty="0" smtClean="0"/>
              <a:t> recognition in our project?</a:t>
            </a:r>
          </a:p>
          <a:p>
            <a:r>
              <a:rPr lang="en-US" dirty="0" smtClean="0"/>
              <a:t>even with a non optimal database</a:t>
            </a:r>
          </a:p>
          <a:p>
            <a:r>
              <a:rPr lang="en-US" b="1" dirty="0" smtClean="0"/>
              <a:t>but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 the right tools, feature extraction and classification</a:t>
            </a:r>
          </a:p>
          <a:p>
            <a:r>
              <a:rPr lang="en-US" dirty="0" smtClean="0"/>
              <a:t>We could accomplish </a:t>
            </a:r>
          </a:p>
          <a:p>
            <a:r>
              <a:rPr lang="en-US" dirty="0" smtClean="0"/>
              <a:t>A good result of </a:t>
            </a:r>
            <a:r>
              <a:rPr lang="en-US" dirty="0" smtClean="0"/>
              <a:t>96.68% </a:t>
            </a:r>
            <a:r>
              <a:rPr lang="en-US" dirty="0" smtClean="0"/>
              <a:t>of right </a:t>
            </a:r>
            <a:r>
              <a:rPr lang="en-US" dirty="0" err="1" smtClean="0"/>
              <a:t>authentificated</a:t>
            </a:r>
            <a:r>
              <a:rPr lang="en-US" baseline="0" dirty="0" smtClean="0"/>
              <a:t> speakers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51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11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Proccessing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chain</a:t>
            </a:r>
            <a:r>
              <a:rPr lang="de-DE" baseline="0" dirty="0" smtClean="0"/>
              <a:t> aus der </a:t>
            </a:r>
            <a:r>
              <a:rPr lang="de-DE" baseline="0" dirty="0" err="1" smtClean="0"/>
              <a:t>lectrure</a:t>
            </a:r>
            <a:endParaRPr lang="de-DE" baseline="0" dirty="0" smtClean="0"/>
          </a:p>
          <a:p>
            <a:r>
              <a:rPr lang="de-DE" baseline="0" dirty="0" err="1" smtClean="0"/>
              <a:t>Postprocessing</a:t>
            </a:r>
            <a:r>
              <a:rPr lang="de-DE" baseline="0" dirty="0" smtClean="0"/>
              <a:t> eingefügt</a:t>
            </a:r>
          </a:p>
          <a:p>
            <a:r>
              <a:rPr lang="de-DE" baseline="0" dirty="0" smtClean="0"/>
              <a:t>Das ist unsere </a:t>
            </a:r>
            <a:r>
              <a:rPr lang="de-DE" baseline="0" dirty="0" err="1" smtClean="0"/>
              <a:t>gliederung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projektes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67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hyke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projekt</a:t>
            </a:r>
            <a:endParaRPr lang="de-DE" baseline="0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0" dirty="0" smtClean="0"/>
              <a:t>Loss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of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Bandwidh</a:t>
            </a:r>
            <a:endParaRPr lang="de-DE" b="0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Not </a:t>
            </a:r>
            <a:r>
              <a:rPr lang="de-DE" baseline="0" dirty="0" err="1" smtClean="0"/>
              <a:t>ever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recordings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48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- 6 </a:t>
            </a:r>
            <a:r>
              <a:rPr lang="de-DE" dirty="0" err="1" smtClean="0"/>
              <a:t>datasets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15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Data rein ins </a:t>
            </a:r>
            <a:r>
              <a:rPr lang="de-DE" dirty="0" err="1" smtClean="0"/>
              <a:t>tool</a:t>
            </a:r>
            <a:r>
              <a:rPr lang="de-DE" dirty="0" smtClean="0"/>
              <a:t> und viele </a:t>
            </a:r>
            <a:r>
              <a:rPr lang="de-DE" dirty="0" err="1" smtClean="0"/>
              <a:t>viele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raus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8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improve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baseline="0" dirty="0" smtClean="0"/>
              <a:t> </a:t>
            </a:r>
            <a:r>
              <a:rPr lang="de-DE" sz="2800" baseline="0" dirty="0" err="1" smtClean="0"/>
              <a:t>for</a:t>
            </a:r>
            <a:r>
              <a:rPr lang="de-DE" sz="2800" baseline="0" dirty="0" smtClean="0"/>
              <a:t> </a:t>
            </a:r>
            <a:r>
              <a:rPr lang="de-DE" sz="2800" baseline="0" dirty="0" err="1" smtClean="0"/>
              <a:t>classification</a:t>
            </a:r>
            <a:endParaRPr lang="de-DE" sz="28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weka</a:t>
            </a:r>
            <a:r>
              <a:rPr lang="de-DE" sz="2800" dirty="0" smtClean="0"/>
              <a:t>?</a:t>
            </a:r>
            <a:endParaRPr lang="de-DE" sz="11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we come to our classification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we also used </a:t>
            </a:r>
            <a:r>
              <a:rPr lang="en-US" dirty="0" err="1" smtClean="0"/>
              <a:t>weka</a:t>
            </a:r>
            <a:r>
              <a:rPr lang="en-US" dirty="0" smtClean="0"/>
              <a:t> for our task of the closed set authentication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weka</a:t>
            </a:r>
            <a:r>
              <a:rPr lang="en-US" dirty="0" smtClean="0"/>
              <a:t> provides us a huge amount of possible classifier,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we all tried and compare the results to find the best classifier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the best classifier turned out the IBK and the </a:t>
            </a:r>
            <a:r>
              <a:rPr lang="en-US" dirty="0" err="1" smtClean="0"/>
              <a:t>RandomForest</a:t>
            </a:r>
            <a:r>
              <a:rPr lang="en-US" dirty="0" smtClean="0"/>
              <a:t> with the results shown in this table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results say that we could match samples from one recording to the origin speaker with a probability of 56%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first sight these results </a:t>
            </a:r>
            <a:r>
              <a:rPr lang="en-US" dirty="0" err="1" smtClean="0"/>
              <a:t>doesnt</a:t>
            </a:r>
            <a:r>
              <a:rPr lang="en-US" dirty="0" smtClean="0"/>
              <a:t> look particularly well, but we have to consider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the classifier was able to distinguish one sample from over 80 other speaker with a 56% which is quite well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more important is the fact that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task was not to match samples with speaker, the main task was to match recordings to speaker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due to the fact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only used ONE recording each speaker in the test set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only ONE speaker is speaking in the recording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just need the majority of the sample to be classified right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lets just take a look of the results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8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out</a:t>
            </a:r>
            <a:r>
              <a:rPr lang="de-DE" baseline="0" dirty="0" err="1" smtClean="0"/>
              <a:t>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I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attention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closed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authentication</a:t>
            </a:r>
            <a:endParaRPr lang="de-DE" baseline="0" dirty="0" smtClean="0"/>
          </a:p>
          <a:p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affect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endParaRPr lang="de-DE" baseline="0" dirty="0" smtClean="0"/>
          </a:p>
          <a:p>
            <a:r>
              <a:rPr lang="de-DE" baseline="0" dirty="0" smtClean="0"/>
              <a:t>…</a:t>
            </a:r>
            <a:r>
              <a:rPr lang="de-DE" baseline="0" dirty="0" err="1" smtClean="0"/>
              <a:t>slides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Result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significant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male/</a:t>
            </a:r>
            <a:r>
              <a:rPr lang="de-DE" baseline="0" dirty="0" err="1" smtClean="0"/>
              <a:t>female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14.01.2015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5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Tabellentext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07.01.2015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15000" y="2"/>
            <a:ext cx="20193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OVGU Präsentation</a:t>
            </a:r>
            <a:endParaRPr lang="de-DE" sz="800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cxnSp>
        <p:nvCxnSpPr>
          <p:cNvPr id="3" name="Gerade Verbindung 2"/>
          <p:cNvCxnSpPr/>
          <p:nvPr userDrawn="1"/>
        </p:nvCxnSpPr>
        <p:spPr bwMode="auto">
          <a:xfrm>
            <a:off x="0" y="6597352"/>
            <a:ext cx="9144000" cy="0"/>
          </a:xfrm>
          <a:prstGeom prst="line">
            <a:avLst/>
          </a:prstGeom>
          <a:solidFill>
            <a:srgbClr val="A3331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ransition spd="slow" advClick="0" advTm="4000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2501900"/>
            <a:ext cx="8001000" cy="184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 smtClean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 smtClean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="1" kern="0" dirty="0" smtClean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Speaker</a:t>
            </a:r>
            <a:r>
              <a:rPr kumimoji="0" lang="de-DE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Recognition</a:t>
            </a: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baseline="0" dirty="0" smtClean="0">
                <a:latin typeface="Lucida Sans Unicode"/>
                <a:ea typeface="+mj-ea"/>
                <a:cs typeface="+mj-cs"/>
                <a:sym typeface="Lucida Grande" charset="0"/>
              </a:rPr>
              <a:t>Maik</a:t>
            </a:r>
            <a:r>
              <a:rPr lang="de-DE" sz="1400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lang="de-DE" sz="1400" kern="0" dirty="0" err="1" smtClean="0">
                <a:latin typeface="Lucida Sans Unicode"/>
                <a:ea typeface="+mj-ea"/>
                <a:cs typeface="+mj-cs"/>
                <a:sym typeface="Lucida Grande" charset="0"/>
              </a:rPr>
              <a:t>Riestock</a:t>
            </a:r>
            <a:r>
              <a:rPr lang="de-DE" sz="1400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&amp; Jonas Marquardt</a:t>
            </a:r>
            <a:endParaRPr kumimoji="0" lang="de-DE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</p:txBody>
      </p:sp>
      <p:pic>
        <p:nvPicPr>
          <p:cNvPr id="1026" name="Picture 2" descr="D:\Eigene Daten\Uni\BioSec\BioS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9014"/>
            <a:ext cx="25431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r>
              <a:rPr lang="en-US" b="1" dirty="0" smtClean="0"/>
              <a:t>Task</a:t>
            </a:r>
            <a:r>
              <a:rPr lang="en-US" dirty="0" smtClean="0"/>
              <a:t>: closed</a:t>
            </a:r>
            <a:r>
              <a:rPr lang="en-US" dirty="0" smtClean="0"/>
              <a:t> speaker recognition</a:t>
            </a:r>
          </a:p>
          <a:p>
            <a:pPr marL="350520" indent="0">
              <a:buNone/>
            </a:pPr>
            <a:r>
              <a:rPr lang="en-US" dirty="0" smtClean="0"/>
              <a:t>	- no rejection scheme</a:t>
            </a:r>
          </a:p>
          <a:p>
            <a:pPr marL="350520" indent="0">
              <a:buNone/>
            </a:pPr>
            <a:r>
              <a:rPr lang="en-US" dirty="0" smtClean="0"/>
              <a:t>	- no acceptance threshold</a:t>
            </a:r>
          </a:p>
          <a:p>
            <a:pPr marL="350520" indent="0">
              <a:buNone/>
            </a:pPr>
            <a:r>
              <a:rPr lang="en-US" smtClean="0"/>
              <a:t>	</a:t>
            </a:r>
            <a:endParaRPr lang="en-US" dirty="0" smtClean="0"/>
          </a:p>
          <a:p>
            <a:pPr marL="350520" indent="0">
              <a:buNone/>
            </a:pPr>
            <a:r>
              <a:rPr lang="en-US" b="1" dirty="0" smtClean="0"/>
              <a:t>Only need</a:t>
            </a:r>
            <a:r>
              <a:rPr lang="en-US" dirty="0" smtClean="0"/>
              <a:t>:</a:t>
            </a:r>
          </a:p>
          <a:p>
            <a:pPr marL="350520" indent="0">
              <a:buNone/>
            </a:pPr>
            <a:r>
              <a:rPr lang="en-US" dirty="0"/>
              <a:t>	</a:t>
            </a:r>
            <a:r>
              <a:rPr lang="en-US" dirty="0" smtClean="0"/>
              <a:t>- closest match, witch means the majority of samples</a:t>
            </a:r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r>
              <a:rPr lang="en-US" b="1" dirty="0" smtClean="0"/>
              <a:t>Result</a:t>
            </a:r>
            <a:r>
              <a:rPr lang="en-US" dirty="0" smtClean="0"/>
              <a:t>: </a:t>
            </a:r>
          </a:p>
          <a:p>
            <a:pPr marL="350520" indent="0">
              <a:buNone/>
            </a:pPr>
            <a:r>
              <a:rPr lang="en-US" dirty="0"/>
              <a:t>	</a:t>
            </a:r>
            <a:r>
              <a:rPr lang="en-US" dirty="0" smtClean="0"/>
              <a:t>- 96,68 % </a:t>
            </a:r>
            <a:r>
              <a:rPr lang="en-US" dirty="0"/>
              <a:t>correctly  </a:t>
            </a:r>
            <a:r>
              <a:rPr lang="en-US" dirty="0" smtClean="0"/>
              <a:t>authenticated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classification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4957716"/>
            <a:ext cx="8274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Speaker is correct classified, if the majority of samples of </a:t>
            </a:r>
            <a:r>
              <a:rPr lang="en-US" b="1" dirty="0" smtClean="0"/>
              <a:t>one</a:t>
            </a:r>
            <a:r>
              <a:rPr lang="en-US" dirty="0" smtClean="0"/>
              <a:t> recording is correct 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6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Eigene Daten\Uni\BioSec\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5" y="980728"/>
            <a:ext cx="7868143" cy="55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ovarianzmatrix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 err="1" smtClean="0"/>
              <a:t>Sheeps</a:t>
            </a:r>
            <a:r>
              <a:rPr lang="de-DE" sz="2000" dirty="0" smtClean="0"/>
              <a:t>: </a:t>
            </a:r>
            <a:r>
              <a:rPr lang="en-US" sz="2000" dirty="0"/>
              <a:t>easily accepted by the system</a:t>
            </a:r>
          </a:p>
          <a:p>
            <a:pPr marL="350520" indent="0">
              <a:buNone/>
            </a:pPr>
            <a:endParaRPr lang="de-DE" sz="2000" dirty="0"/>
          </a:p>
          <a:p>
            <a:r>
              <a:rPr lang="de-DE" sz="2000" dirty="0" err="1" smtClean="0"/>
              <a:t>Goats</a:t>
            </a:r>
            <a:r>
              <a:rPr lang="de-DE" sz="2000" dirty="0" smtClean="0"/>
              <a:t>: </a:t>
            </a:r>
            <a:r>
              <a:rPr lang="en-US" sz="2000" dirty="0" smtClean="0"/>
              <a:t>exceptionally </a:t>
            </a:r>
            <a:r>
              <a:rPr lang="en-US" sz="2000" dirty="0"/>
              <a:t>unsuccessful at being accepted</a:t>
            </a:r>
          </a:p>
          <a:p>
            <a:pPr marL="350520" indent="0">
              <a:buNone/>
            </a:pPr>
            <a:endParaRPr lang="de-DE" sz="2000" dirty="0"/>
          </a:p>
          <a:p>
            <a:r>
              <a:rPr lang="de-DE" sz="2000" dirty="0" smtClean="0"/>
              <a:t>Lambs: </a:t>
            </a:r>
            <a:r>
              <a:rPr lang="en-US" sz="2000" dirty="0"/>
              <a:t>exceptionally vulnerable to impersonation</a:t>
            </a:r>
          </a:p>
          <a:p>
            <a:pPr marL="350520" indent="0">
              <a:buNone/>
            </a:pPr>
            <a:endParaRPr lang="de-DE" sz="2000" dirty="0" smtClean="0"/>
          </a:p>
          <a:p>
            <a:r>
              <a:rPr lang="de-DE" sz="2000" dirty="0" err="1" smtClean="0"/>
              <a:t>Wolves</a:t>
            </a:r>
            <a:r>
              <a:rPr lang="de-DE" sz="2000" dirty="0" smtClean="0"/>
              <a:t>: </a:t>
            </a:r>
            <a:r>
              <a:rPr lang="en-US" sz="2000" dirty="0"/>
              <a:t>exceptionally successful at impersonation</a:t>
            </a:r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Doddington</a:t>
            </a:r>
            <a:r>
              <a:rPr lang="de-DE" dirty="0" smtClean="0"/>
              <a:t> Zoo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89672"/>
              </p:ext>
            </p:extLst>
          </p:nvPr>
        </p:nvGraphicFramePr>
        <p:xfrm>
          <a:off x="1255630" y="4005064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character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percentage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Sheep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93,36%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Goat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3,32%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1,66%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Wolfs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1,66%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80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96268"/>
            <a:ext cx="8537574" cy="3644900"/>
          </a:xfrm>
        </p:spPr>
        <p:txBody>
          <a:bodyPr/>
          <a:lstStyle/>
          <a:p>
            <a:pPr marL="350520" indent="0">
              <a:buNone/>
            </a:pPr>
            <a:endParaRPr lang="en-US" sz="2400" dirty="0" smtClean="0"/>
          </a:p>
          <a:p>
            <a:pPr marL="350520" indent="0">
              <a:buNone/>
            </a:pPr>
            <a:endParaRPr lang="en-US" sz="2400" dirty="0"/>
          </a:p>
          <a:p>
            <a:pPr marL="350520" indent="0">
              <a:buNone/>
            </a:pPr>
            <a:r>
              <a:rPr lang="en-US" sz="2400" dirty="0" smtClean="0"/>
              <a:t>With:</a:t>
            </a:r>
          </a:p>
          <a:p>
            <a:r>
              <a:rPr lang="en-US" sz="2400" dirty="0" smtClean="0"/>
              <a:t>Non optimal database</a:t>
            </a:r>
          </a:p>
          <a:p>
            <a:r>
              <a:rPr lang="en-US" sz="2400" dirty="0" smtClean="0"/>
              <a:t>Good feature extraction tool</a:t>
            </a:r>
          </a:p>
          <a:p>
            <a:r>
              <a:rPr lang="en-US" sz="2400" dirty="0" smtClean="0"/>
              <a:t>Good classification tool</a:t>
            </a:r>
          </a:p>
          <a:p>
            <a:r>
              <a:rPr lang="en-US" sz="2400" dirty="0" smtClean="0"/>
              <a:t>Minimal post-processing</a:t>
            </a:r>
          </a:p>
          <a:p>
            <a:endParaRPr lang="en-US" sz="2400" dirty="0"/>
          </a:p>
          <a:p>
            <a:pPr marL="350520" indent="0">
              <a:buNone/>
            </a:pPr>
            <a:endParaRPr lang="en-US" sz="2400" dirty="0" smtClean="0"/>
          </a:p>
          <a:p>
            <a:pPr marL="350520" indent="0">
              <a:buNone/>
            </a:pPr>
            <a:r>
              <a:rPr lang="en-US" sz="2400" dirty="0" smtClean="0"/>
              <a:t>We accomplish:</a:t>
            </a:r>
          </a:p>
          <a:p>
            <a:r>
              <a:rPr lang="en-US" sz="2400" dirty="0" smtClean="0"/>
              <a:t>96,68% </a:t>
            </a:r>
            <a:r>
              <a:rPr lang="en-US" sz="2400" dirty="0" smtClean="0"/>
              <a:t>authentication </a:t>
            </a:r>
            <a:r>
              <a:rPr lang="en-US" sz="2400" dirty="0" smtClean="0"/>
              <a:t>rate</a:t>
            </a:r>
          </a:p>
          <a:p>
            <a:r>
              <a:rPr lang="en-US" sz="2400" dirty="0" smtClean="0"/>
              <a:t>Successfully projection of </a:t>
            </a:r>
            <a:r>
              <a:rPr lang="en-US" sz="2400" dirty="0"/>
              <a:t>‘</a:t>
            </a:r>
            <a:r>
              <a:rPr lang="en-US" sz="2400" dirty="0" err="1"/>
              <a:t>Doddingtons</a:t>
            </a:r>
            <a:r>
              <a:rPr lang="en-US" sz="2400" dirty="0"/>
              <a:t> Zoo</a:t>
            </a:r>
            <a:r>
              <a:rPr lang="en-US" sz="2400" dirty="0" smtClean="0"/>
              <a:t>’</a:t>
            </a:r>
            <a:endParaRPr lang="en-US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93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r>
              <a:rPr lang="de-DE" dirty="0"/>
              <a:t>[Reda2011] </a:t>
            </a:r>
            <a:r>
              <a:rPr lang="de-DE" dirty="0" err="1"/>
              <a:t>Azarias</a:t>
            </a:r>
            <a:r>
              <a:rPr lang="de-DE" dirty="0"/>
              <a:t> Reda, </a:t>
            </a:r>
            <a:r>
              <a:rPr lang="de-DE" dirty="0" err="1"/>
              <a:t>Saurabh</a:t>
            </a:r>
            <a:r>
              <a:rPr lang="de-DE" dirty="0"/>
              <a:t> </a:t>
            </a:r>
            <a:r>
              <a:rPr lang="de-DE" dirty="0" err="1"/>
              <a:t>Panjwani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Edward </a:t>
            </a:r>
            <a:r>
              <a:rPr lang="de-DE" dirty="0" err="1"/>
              <a:t>Cutrell</a:t>
            </a:r>
            <a:r>
              <a:rPr lang="de-DE" dirty="0"/>
              <a:t>: </a:t>
            </a:r>
            <a:r>
              <a:rPr lang="de-DE" dirty="0" err="1"/>
              <a:t>Hyke</a:t>
            </a:r>
            <a:r>
              <a:rPr lang="de-DE" dirty="0"/>
              <a:t>: A Low-</a:t>
            </a:r>
            <a:r>
              <a:rPr lang="de-DE" dirty="0" err="1"/>
              <a:t>cost</a:t>
            </a:r>
            <a:r>
              <a:rPr lang="de-DE" dirty="0"/>
              <a:t> Remote </a:t>
            </a:r>
            <a:r>
              <a:rPr lang="de-DE" dirty="0" err="1"/>
              <a:t>Attendance</a:t>
            </a:r>
            <a:r>
              <a:rPr lang="de-DE" dirty="0"/>
              <a:t> Tracking</a:t>
            </a:r>
            <a:br>
              <a:rPr lang="de-DE" dirty="0"/>
            </a:br>
            <a:r>
              <a:rPr lang="de-DE" dirty="0"/>
              <a:t>System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. The 5th ACM Workshop on </a:t>
            </a:r>
            <a:r>
              <a:rPr lang="de-DE" dirty="0" err="1"/>
              <a:t>Networked</a:t>
            </a:r>
            <a:r>
              <a:rPr lang="de-DE" dirty="0"/>
              <a:t> Systems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(NSDR),</a:t>
            </a:r>
            <a:br>
              <a:rPr lang="de-DE" dirty="0"/>
            </a:br>
            <a:r>
              <a:rPr lang="de-DE" dirty="0"/>
              <a:t>2011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[Doddington1998] George </a:t>
            </a:r>
            <a:r>
              <a:rPr lang="de-DE" dirty="0" err="1"/>
              <a:t>Doddington</a:t>
            </a:r>
            <a:r>
              <a:rPr lang="de-DE" dirty="0"/>
              <a:t>, Walter </a:t>
            </a:r>
            <a:r>
              <a:rPr lang="de-DE" dirty="0" err="1"/>
              <a:t>Liggett</a:t>
            </a:r>
            <a:r>
              <a:rPr lang="de-DE" dirty="0"/>
              <a:t>, Alvin Martin, Mark </a:t>
            </a:r>
            <a:r>
              <a:rPr lang="de-DE" dirty="0" err="1"/>
              <a:t>Przybocki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Douglas Reynolds:</a:t>
            </a:r>
            <a:br>
              <a:rPr lang="de-DE" dirty="0"/>
            </a:br>
            <a:r>
              <a:rPr lang="de-DE" dirty="0" err="1"/>
              <a:t>Sheep</a:t>
            </a:r>
            <a:r>
              <a:rPr lang="de-DE" dirty="0"/>
              <a:t>, </a:t>
            </a:r>
            <a:r>
              <a:rPr lang="de-DE" dirty="0" err="1"/>
              <a:t>Goats</a:t>
            </a:r>
            <a:r>
              <a:rPr lang="de-DE" dirty="0"/>
              <a:t>, Lambs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Wolves</a:t>
            </a:r>
            <a:r>
              <a:rPr lang="de-DE" dirty="0"/>
              <a:t> - A Statistical Analysis </a:t>
            </a:r>
            <a:r>
              <a:rPr lang="de-DE" dirty="0" err="1"/>
              <a:t>of</a:t>
            </a:r>
            <a:r>
              <a:rPr lang="de-DE" dirty="0"/>
              <a:t> Speaker Performance. In NIST 1998 Speaker</a:t>
            </a:r>
            <a:br>
              <a:rPr lang="de-DE" dirty="0"/>
            </a:br>
            <a:r>
              <a:rPr lang="de-DE" dirty="0"/>
              <a:t>Recognition Evaluation, Int. Conference on </a:t>
            </a:r>
            <a:r>
              <a:rPr lang="de-DE" dirty="0" err="1"/>
              <a:t>Spoken</a:t>
            </a:r>
            <a:r>
              <a:rPr lang="de-DE" dirty="0"/>
              <a:t> Language Processing, NIST, 1998.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en-US" dirty="0"/>
              <a:t>[Vielhauer2006] Claus </a:t>
            </a:r>
            <a:r>
              <a:rPr lang="en-US" dirty="0" err="1"/>
              <a:t>Vielhauer</a:t>
            </a:r>
            <a:r>
              <a:rPr lang="en-US" dirty="0"/>
              <a:t>: Biometric User Authentication for IT Security: From Fundamentals to</a:t>
            </a:r>
            <a:br>
              <a:rPr lang="en-US" dirty="0"/>
            </a:br>
            <a:r>
              <a:rPr lang="en-US" dirty="0"/>
              <a:t>Handwriting. Springer, Advances in Information Security, 2006.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de-DE" dirty="0"/>
              <a:t>http://www.cs.waikato.ac.nz/ml/weka/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http://www.azreda.org/audio.html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051253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05_INF_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Thank you for your attention!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340768"/>
            <a:ext cx="8537574" cy="1872208"/>
          </a:xfrm>
        </p:spPr>
        <p:txBody>
          <a:bodyPr/>
          <a:lstStyle/>
          <a:p>
            <a:r>
              <a:rPr lang="en-US" sz="2000" dirty="0" smtClean="0"/>
              <a:t>Identify person by the speech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endParaRPr lang="en-US" sz="2000" dirty="0"/>
          </a:p>
          <a:p>
            <a:pPr marL="350520" indent="0">
              <a:buNone/>
            </a:pPr>
            <a:r>
              <a:rPr lang="en-US" sz="2000" dirty="0" smtClean="0"/>
              <a:t>Our task was:</a:t>
            </a:r>
          </a:p>
          <a:p>
            <a:pPr marL="350520" indent="0">
              <a:buNone/>
            </a:pPr>
            <a:endParaRPr lang="en-US" sz="2000" dirty="0" smtClean="0"/>
          </a:p>
          <a:p>
            <a:r>
              <a:rPr lang="en-US" sz="2000" dirty="0" smtClean="0"/>
              <a:t>Closed </a:t>
            </a:r>
            <a:r>
              <a:rPr lang="en-US" sz="2000" dirty="0"/>
              <a:t>set speaker authentication on the </a:t>
            </a:r>
            <a:r>
              <a:rPr lang="en-US" sz="2000" dirty="0" err="1"/>
              <a:t>Hyke</a:t>
            </a:r>
            <a:r>
              <a:rPr lang="en-US" sz="2000" dirty="0"/>
              <a:t> speech </a:t>
            </a:r>
            <a:r>
              <a:rPr lang="en-US" sz="2000" dirty="0" smtClean="0"/>
              <a:t>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Compare </a:t>
            </a:r>
            <a:r>
              <a:rPr lang="en-US" sz="2000" dirty="0"/>
              <a:t>the results achieved (in terms of </a:t>
            </a:r>
            <a:r>
              <a:rPr lang="en-US" sz="2000" dirty="0" smtClean="0"/>
              <a:t>authentication performance</a:t>
            </a:r>
            <a:r>
              <a:rPr lang="en-US" sz="2000" dirty="0"/>
              <a:t>) to </a:t>
            </a:r>
            <a:r>
              <a:rPr lang="en-US" sz="2000" dirty="0" smtClean="0"/>
              <a:t>results presented </a:t>
            </a:r>
            <a:r>
              <a:rPr lang="en-US" sz="2000" dirty="0"/>
              <a:t>in [</a:t>
            </a:r>
            <a:r>
              <a:rPr lang="en-US" sz="2000" dirty="0" smtClean="0"/>
              <a:t>Reda2011]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projection of the samples in your data set to the characters of ‘</a:t>
            </a:r>
            <a:r>
              <a:rPr lang="en-US" sz="2000" dirty="0" err="1"/>
              <a:t>Doddingtons</a:t>
            </a:r>
            <a:r>
              <a:rPr lang="en-US" sz="2000" dirty="0"/>
              <a:t> Zoo</a:t>
            </a:r>
            <a:r>
              <a:rPr lang="en-US" sz="2000" dirty="0" smtClean="0"/>
              <a:t>’ [Doddington1998]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Speaker Recognition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51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46622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Attendance tracking </a:t>
            </a:r>
          </a:p>
          <a:p>
            <a:pPr marL="35052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/>
              <a:t>without trusted administrator on-side</a:t>
            </a:r>
          </a:p>
          <a:p>
            <a:endParaRPr lang="en-US" dirty="0" smtClean="0"/>
          </a:p>
          <a:p>
            <a:r>
              <a:rPr lang="en-US" dirty="0" smtClean="0"/>
              <a:t>Teacher in northwestern Indian</a:t>
            </a:r>
          </a:p>
          <a:p>
            <a:endParaRPr lang="en-US" dirty="0" smtClean="0"/>
          </a:p>
          <a:p>
            <a:r>
              <a:rPr lang="en-US" dirty="0" smtClean="0"/>
              <a:t>In past: </a:t>
            </a:r>
          </a:p>
          <a:p>
            <a:pPr marL="350520" lvl="1" indent="0">
              <a:buNone/>
            </a:pPr>
            <a:r>
              <a:rPr lang="en-US" dirty="0" smtClean="0"/>
              <a:t>	- camera based</a:t>
            </a:r>
          </a:p>
          <a:p>
            <a:pPr marL="350520" lvl="1" indent="0">
              <a:buNone/>
            </a:pPr>
            <a:r>
              <a:rPr lang="en-US" dirty="0" smtClean="0"/>
              <a:t>	- two photos per day (with timestamp)</a:t>
            </a:r>
          </a:p>
          <a:p>
            <a:pPr marL="350520" lvl="1" indent="0">
              <a:buNone/>
            </a:pPr>
            <a:r>
              <a:rPr lang="en-US" dirty="0" smtClean="0"/>
              <a:t>	- physically verified</a:t>
            </a:r>
          </a:p>
          <a:p>
            <a:pPr marL="350520" lvl="1" indent="0">
              <a:buNone/>
            </a:pPr>
            <a:endParaRPr lang="de-DE" dirty="0" smtClean="0"/>
          </a:p>
          <a:p>
            <a:r>
              <a:rPr lang="en-US" dirty="0" smtClean="0"/>
              <a:t>Advantages of speaker recognition:</a:t>
            </a:r>
          </a:p>
          <a:p>
            <a:pPr marL="350520" indent="0">
              <a:buNone/>
            </a:pPr>
            <a:r>
              <a:rPr lang="en-US" dirty="0" smtClean="0"/>
              <a:t>	- cheap device</a:t>
            </a:r>
          </a:p>
          <a:p>
            <a:pPr marL="350520" indent="0">
              <a:buNone/>
            </a:pPr>
            <a:r>
              <a:rPr lang="en-US" dirty="0" smtClean="0"/>
              <a:t>	- no need of internet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Hyke</a:t>
            </a:r>
            <a:r>
              <a:rPr lang="de-DE" dirty="0" smtClean="0"/>
              <a:t> Projekt [Reda2011]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16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chain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514735004"/>
              </p:ext>
            </p:extLst>
          </p:nvPr>
        </p:nvGraphicFramePr>
        <p:xfrm>
          <a:off x="1115616" y="1412776"/>
          <a:ext cx="7205937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374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endParaRPr lang="en-US" sz="2000" dirty="0" smtClean="0"/>
          </a:p>
          <a:p>
            <a:r>
              <a:rPr lang="en-US" sz="2000" dirty="0"/>
              <a:t>Speaker </a:t>
            </a:r>
            <a:r>
              <a:rPr lang="en-US" sz="2000" dirty="0" smtClean="0"/>
              <a:t>83:</a:t>
            </a:r>
          </a:p>
          <a:p>
            <a:pPr marL="350520" lvl="4" indent="0">
              <a:buNone/>
            </a:pPr>
            <a:r>
              <a:rPr lang="en-US" sz="2000" dirty="0" smtClean="0"/>
              <a:t>	- Male: 48</a:t>
            </a:r>
            <a:endParaRPr lang="en-US" sz="2000" dirty="0"/>
          </a:p>
          <a:p>
            <a:pPr marL="350520" lvl="4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Female: 35</a:t>
            </a:r>
          </a:p>
          <a:p>
            <a:endParaRPr lang="en-US" sz="2000" dirty="0" smtClean="0"/>
          </a:p>
          <a:p>
            <a:r>
              <a:rPr lang="en-US" sz="2000" dirty="0" smtClean="0"/>
              <a:t>Recordings:</a:t>
            </a:r>
          </a:p>
          <a:p>
            <a:pPr marL="350520" indent="0">
              <a:buNone/>
            </a:pPr>
            <a:r>
              <a:rPr lang="en-US" sz="2000" dirty="0" smtClean="0"/>
              <a:t>	- mostly </a:t>
            </a:r>
            <a:r>
              <a:rPr lang="en-US" sz="2000" dirty="0"/>
              <a:t>5 </a:t>
            </a:r>
            <a:r>
              <a:rPr lang="en-US" sz="2000" dirty="0" smtClean="0"/>
              <a:t>recordings of each speaker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total recordings: </a:t>
            </a:r>
            <a:r>
              <a:rPr lang="en-US" sz="2000" dirty="0"/>
              <a:t>415</a:t>
            </a:r>
            <a:endParaRPr lang="en-US" sz="2000" dirty="0" smtClean="0"/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length between 5 and 35 seconds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overall Size 100mb</a:t>
            </a:r>
            <a:endParaRPr lang="en-US" sz="2000" dirty="0"/>
          </a:p>
          <a:p>
            <a:pPr marL="350520" indent="0">
              <a:buNone/>
            </a:pPr>
            <a:r>
              <a:rPr lang="en-US" sz="2000" dirty="0" smtClean="0"/>
              <a:t>	- recorded with normal telephones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natural environment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Source: </a:t>
            </a:r>
            <a:r>
              <a:rPr lang="en-US" sz="2000" dirty="0"/>
              <a:t>http://www.azreda.org/audio.html</a:t>
            </a:r>
            <a:endParaRPr lang="en-US" sz="2000" dirty="0" smtClean="0"/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Hyke</a:t>
            </a:r>
            <a:r>
              <a:rPr lang="de-DE" dirty="0" smtClean="0"/>
              <a:t> Projekt[Reda2011]</a:t>
            </a:r>
            <a:endParaRPr lang="de-DE" dirty="0"/>
          </a:p>
        </p:txBody>
      </p:sp>
      <p:pic>
        <p:nvPicPr>
          <p:cNvPr id="5" name="1298653986_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39952" y="50947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en-US" dirty="0" smtClean="0"/>
              <a:t>Preprocessing</a:t>
            </a:r>
          </a:p>
        </p:txBody>
      </p:sp>
      <p:sp>
        <p:nvSpPr>
          <p:cNvPr id="13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sz="2400" b="1" dirty="0" smtClean="0"/>
              <a:t>1. Step: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350520" indent="0">
              <a:buNone/>
            </a:pPr>
            <a:r>
              <a:rPr lang="en-US" sz="2400" b="1" dirty="0" smtClean="0"/>
              <a:t>2. Step:</a:t>
            </a:r>
            <a:endParaRPr lang="en-US" sz="20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95814" y="3573016"/>
            <a:ext cx="418415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Train Set</a:t>
            </a:r>
          </a:p>
          <a:p>
            <a:endParaRPr lang="en-US" sz="1200" dirty="0" smtClean="0"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+mn-lt"/>
              </a:rPr>
              <a:t>For training of the classifiers 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+mn-lt"/>
              </a:rPr>
              <a:t>4 recordings each speaker</a:t>
            </a:r>
            <a:endParaRPr lang="en-US" sz="2000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503732" y="3573016"/>
            <a:ext cx="4565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Test Set</a:t>
            </a:r>
          </a:p>
          <a:p>
            <a:endParaRPr lang="en-US" sz="1200" dirty="0" smtClean="0"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+mn-lt"/>
              </a:rPr>
              <a:t>For evaluation of the classifiers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+mn-lt"/>
              </a:rPr>
              <a:t>1 recording of 10 seconds each speaker</a:t>
            </a:r>
            <a:endParaRPr lang="en-US" sz="2000" dirty="0">
              <a:latin typeface="+mn-l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44177" y="1695645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+mn-lt"/>
              </a:rPr>
              <a:t>Male/</a:t>
            </a:r>
            <a:r>
              <a:rPr lang="de-DE" dirty="0" err="1" smtClean="0">
                <a:latin typeface="+mn-lt"/>
              </a:rPr>
              <a:t>Female</a:t>
            </a:r>
            <a:endParaRPr lang="de-DE" dirty="0"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171796" y="1695644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+mn-lt"/>
              </a:rPr>
              <a:t>Overall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82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69055" y="4941168"/>
            <a:ext cx="8101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Result</a:t>
            </a:r>
            <a:r>
              <a:rPr lang="en-US" dirty="0" smtClean="0"/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All 415 recordings delivered around 18.000 samples</a:t>
            </a:r>
            <a:endParaRPr lang="en-US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de-DE" dirty="0" smtClean="0"/>
              <a:t>Feature Extraktion</a:t>
            </a:r>
          </a:p>
        </p:txBody>
      </p:sp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Used the AMSL Audio Feature Extractor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	- Divide recordings in small samples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Delivers 593 Features each sample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23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en-US" dirty="0" smtClean="0"/>
              <a:t>Post processing</a:t>
            </a:r>
          </a:p>
        </p:txBody>
      </p:sp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Weka</a:t>
            </a:r>
            <a:endParaRPr lang="en-US" sz="2000" dirty="0" smtClean="0"/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	- Deleted unhelpful Features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e.g. same value in all samples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Deleted samples without speech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under usage of Amplitude</a:t>
            </a:r>
          </a:p>
          <a:p>
            <a:endParaRPr lang="en-US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537060" y="4592659"/>
            <a:ext cx="7840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Approximately 50% of the </a:t>
            </a:r>
            <a:r>
              <a:rPr lang="en-US" sz="2800" dirty="0" smtClean="0"/>
              <a:t>Database was filtered</a:t>
            </a:r>
            <a:endParaRPr lang="en-US" sz="2800" dirty="0"/>
          </a:p>
          <a:p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2141124" y="5120693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(Because it contains no speech)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576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Weka</a:t>
            </a:r>
            <a:endParaRPr lang="en-US" sz="2000" dirty="0" smtClean="0"/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	- Used all relevant classifier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Used train set for training of the classifier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Used test set for evaluation of the classifier</a:t>
            </a:r>
          </a:p>
          <a:p>
            <a:endParaRPr lang="en-US" sz="2000" dirty="0" smtClean="0"/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en-US" dirty="0" smtClean="0"/>
              <a:t>Classification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72754" y="3717032"/>
            <a:ext cx="499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Best </a:t>
            </a:r>
            <a:r>
              <a:rPr lang="en-US" dirty="0" smtClean="0"/>
              <a:t>classifiers (correct classified)</a:t>
            </a:r>
            <a:r>
              <a:rPr lang="de-DE" dirty="0" smtClean="0"/>
              <a:t>: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9247"/>
              </p:ext>
            </p:extLst>
          </p:nvPr>
        </p:nvGraphicFramePr>
        <p:xfrm>
          <a:off x="1086590" y="4293096"/>
          <a:ext cx="6096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5573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IBK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RandomForest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58,5%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41,8%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39,1%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mixed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33,9%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6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Ovgu_INF</Template>
  <TotalTime>0</TotalTime>
  <Words>757</Words>
  <Application>Microsoft Office PowerPoint</Application>
  <PresentationFormat>Bildschirmpräsentation (4:3)</PresentationFormat>
  <Paragraphs>260</Paragraphs>
  <Slides>15</Slides>
  <Notes>12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Ovgu_INF</vt:lpstr>
      <vt:lpstr>PowerPoint-Präsentation</vt:lpstr>
      <vt:lpstr>Speaker Recognition</vt:lpstr>
      <vt:lpstr>Hyke Projekt [Reda2011]</vt:lpstr>
      <vt:lpstr>Processing chain</vt:lpstr>
      <vt:lpstr>Database from Hyke Projekt[Reda2011]</vt:lpstr>
      <vt:lpstr>PowerPoint-Präsentation</vt:lpstr>
      <vt:lpstr>PowerPoint-Präsentation</vt:lpstr>
      <vt:lpstr>PowerPoint-Präsentation</vt:lpstr>
      <vt:lpstr>PowerPoint-Präsentation</vt:lpstr>
      <vt:lpstr>Result of classification</vt:lpstr>
      <vt:lpstr>Covarianzmatrix</vt:lpstr>
      <vt:lpstr>Doddington Zoo</vt:lpstr>
      <vt:lpstr>Conclusion</vt:lpstr>
      <vt:lpstr>Sources</vt:lpstr>
      <vt:lpstr>Thank you for your attention!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99</cp:revision>
  <cp:lastPrinted>2009-04-03T10:08:54Z</cp:lastPrinted>
  <dcterms:created xsi:type="dcterms:W3CDTF">2015-01-05T19:10:19Z</dcterms:created>
  <dcterms:modified xsi:type="dcterms:W3CDTF">2015-01-14T10:44:55Z</dcterms:modified>
</cp:coreProperties>
</file>