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7.jpeg" ContentType="image/jpeg"/>
  <Override PartName="/ppt/media/image28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9.jpeg" ContentType="image/jpeg"/>
  <Override PartName="/ppt/media/image32.png" ContentType="image/png"/>
  <Override PartName="/ppt/media/image30.jpeg" ContentType="image/jpeg"/>
  <Override PartName="/ppt/media/image31.jpeg" ContentType="image/jpeg"/>
  <Override PartName="/ppt/media/image33.jpeg" ContentType="image/jpe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 rtl="1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 rtl="1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 rtl="1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 rtl="1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0e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 rtl="1">
              <a:lnSpc>
                <a:spcPct val="100000"/>
              </a:lnSpc>
            </a:pPr>
            <a:r>
              <a:rPr lang="he-IL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לחץ כדי לערוך סגנון כותרת של תבנית בסיס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 rtl="1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לחץ כדי לערוך סגנון כותרת משנה של תבנית בסיס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 rtl="1"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21/6/16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r" rtl="1"/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 rtl="1">
              <a:lnSpc>
                <a:spcPct val="100000"/>
              </a:lnSpc>
            </a:pPr>
            <a:fld id="{8A7C29A3-4BC0-4EDA-98A6-754793E4AB4C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r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 algn="r" rtl="1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he-IL" sz="2000" spc="-1">
                <a:latin typeface="Calibri"/>
              </a:rPr>
              <a:t>Second Outline Level</a:t>
            </a:r>
            <a:endParaRPr/>
          </a:p>
          <a:p>
            <a:pPr lvl="2" marL="1296000" indent="-288000" algn="r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1800" spc="-1">
                <a:latin typeface="Calibri"/>
              </a:rPr>
              <a:t>Third Outline Level</a:t>
            </a:r>
            <a:endParaRPr/>
          </a:p>
          <a:p>
            <a:pPr lvl="3" marL="1728000" indent="-216000" algn="r" rtl="1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he-IL" sz="1800" spc="-1">
                <a:latin typeface="Calibri"/>
              </a:rPr>
              <a:t>Fourth Outline Level</a:t>
            </a:r>
            <a:endParaRPr/>
          </a:p>
          <a:p>
            <a:pPr lvl="4" marL="2160000" indent="-216000" algn="r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000" spc="-1">
                <a:latin typeface="Calibri"/>
              </a:rPr>
              <a:t>Fifth Outline Level</a:t>
            </a:r>
            <a:endParaRPr/>
          </a:p>
          <a:p>
            <a:pPr lvl="5" marL="2592000" indent="-216000" algn="r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000" spc="-1">
                <a:latin typeface="Calibri"/>
              </a:rPr>
              <a:t>Sixth Outline Level</a:t>
            </a:r>
            <a:endParaRPr/>
          </a:p>
          <a:p>
            <a:pPr lvl="6" marL="3024000" indent="-216000" algn="r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0e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 algn="r" rtl="1">
              <a:lnSpc>
                <a:spcPct val="90000"/>
              </a:lnSpc>
            </a:pPr>
            <a:r>
              <a:rPr lang="he-I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לחץ כדי לערוך סגנון כותרת של תבנית בסיס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 rtl="1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 rtl="1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 rtl="1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228600" indent="-228240" algn="r" rtl="1">
              <a:lnSpc>
                <a:spcPct val="100000"/>
              </a:lnSpc>
              <a:buFont typeface="Arial"/>
              <a:buChar char="•"/>
            </a:pP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lang="he-I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לחץ כדי לערוך סגנונות טקסט של תבנית בסיס</a:t>
            </a:r>
            <a:endParaRPr/>
          </a:p>
          <a:p>
            <a:pPr lvl="1" marL="685800" indent="-228240" algn="r" rtl="1">
              <a:lnSpc>
                <a:spcPct val="100000"/>
              </a:lnSpc>
              <a:buFont typeface="Arial"/>
              <a:buChar char="•"/>
            </a:pPr>
            <a:r>
              <a:rPr lang="he-I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רמה שנייה</a:t>
            </a:r>
            <a:endParaRPr/>
          </a:p>
          <a:p>
            <a:pPr lvl="2" marL="1143000" indent="-228240" algn="r" rtl="1">
              <a:lnSpc>
                <a:spcPct val="100000"/>
              </a:lnSpc>
              <a:buFont typeface="Arial"/>
              <a:buChar char="•"/>
            </a:pPr>
            <a:r>
              <a:rPr lang="he-I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רמה שלישית</a:t>
            </a:r>
            <a:endParaRPr/>
          </a:p>
          <a:p>
            <a:pPr lvl="3" marL="1600200" indent="-228240" algn="r" rtl="1">
              <a:lnSpc>
                <a:spcPct val="100000"/>
              </a:lnSpc>
              <a:buFont typeface="Arial"/>
              <a:buChar char="•"/>
            </a:pPr>
            <a:r>
              <a:rPr lang="he-I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רמה רביעית</a:t>
            </a:r>
            <a:endParaRPr/>
          </a:p>
          <a:p>
            <a:pPr lvl="4" marL="2057400" indent="-228240" algn="r" rtl="1">
              <a:lnSpc>
                <a:spcPct val="100000"/>
              </a:lnSpc>
              <a:buFont typeface="Arial"/>
              <a:buChar char="•"/>
            </a:pPr>
            <a:r>
              <a:rPr lang="he-I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רמה חמישית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 rtl="1"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21/6/16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r" rtl="1"/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 rtl="1">
              <a:lnSpc>
                <a:spcPct val="100000"/>
              </a:lnSpc>
            </a:pPr>
            <a:fld id="{2CEF462E-C244-4B07-AC36-3ECAE6C8EEFC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image" Target="../media/image31.jpeg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414960" y="1586160"/>
            <a:ext cx="9149760" cy="2408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r>
              <a:rPr lang="he-IL" sz="32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he-IL" sz="32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flex_container </a:t>
            </a:r>
            <a:r>
              <a:rPr lang="he-I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r>
              <a:rPr lang="he-I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he-I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he-I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he-I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</a:t>
            </a:r>
            <a:r>
              <a:rPr lang="he-I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he-I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he-IL" sz="3200" spc="-1" strike="noStrike">
                <a:solidFill>
                  <a:srgbClr val="3d818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display: 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</a:t>
            </a:r>
            <a:r>
              <a:rPr lang="he-I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r>
              <a:rPr lang="he-I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he-IL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0" y="5086440"/>
            <a:ext cx="12191760" cy="40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</a:t>
            </a:r>
            <a:r>
              <a:rPr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://masterscripter.co.il/</a:t>
            </a:r>
            <a:r>
              <a:rPr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מדריך</a:t>
            </a:r>
            <a:r>
              <a:rPr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-flexbox</a:t>
            </a:r>
            <a:r>
              <a:rPr lang="en-US" sz="20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5644080" y="4663440"/>
            <a:ext cx="68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מתוך: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5140440" y="5577840"/>
            <a:ext cx="1694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מאת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יונתן נקסון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אב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38080" y="1432800"/>
            <a:ext cx="1135332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.flex-container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6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flex;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6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align-content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flex-start | flex-end | center | space-between | space-around | stretch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838080" y="2828880"/>
            <a:ext cx="1057500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מגדירה כיצד ליישר את כלל האלמנטים על הציר החוצה,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אך ורק כאשר יש יותר משתי שורות של </a:t>
            </a: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flex-items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.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Open Sans Hebrew"/>
              </a:rPr>
              <a:t>
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הגדרה זו מקבצת את כלל האלמנטים, לעומת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align-items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שמיישרת כל אלמנט כפרט.</a:t>
            </a:r>
            <a:endParaRPr/>
          </a:p>
        </p:txBody>
      </p:sp>
      <p:pic>
        <p:nvPicPr>
          <p:cNvPr id="131" name="תמונה 4" descr=""/>
          <p:cNvPicPr/>
          <p:nvPr/>
        </p:nvPicPr>
        <p:blipFill>
          <a:blip r:embed="rId1"/>
          <a:stretch/>
        </p:blipFill>
        <p:spPr>
          <a:xfrm>
            <a:off x="843840" y="4018680"/>
            <a:ext cx="1688400" cy="1688400"/>
          </a:xfrm>
          <a:prstGeom prst="rect">
            <a:avLst/>
          </a:prstGeom>
          <a:ln>
            <a:noFill/>
          </a:ln>
        </p:spPr>
      </p:pic>
      <p:pic>
        <p:nvPicPr>
          <p:cNvPr id="132" name="תמונה 5" descr=""/>
          <p:cNvPicPr/>
          <p:nvPr/>
        </p:nvPicPr>
        <p:blipFill>
          <a:blip r:embed="rId2"/>
          <a:stretch/>
        </p:blipFill>
        <p:spPr>
          <a:xfrm>
            <a:off x="2632680" y="4018680"/>
            <a:ext cx="1688400" cy="1688400"/>
          </a:xfrm>
          <a:prstGeom prst="rect">
            <a:avLst/>
          </a:prstGeom>
          <a:ln>
            <a:noFill/>
          </a:ln>
        </p:spPr>
      </p:pic>
      <p:pic>
        <p:nvPicPr>
          <p:cNvPr id="133" name="תמונה 6" descr=""/>
          <p:cNvPicPr/>
          <p:nvPr/>
        </p:nvPicPr>
        <p:blipFill>
          <a:blip r:embed="rId3"/>
          <a:stretch/>
        </p:blipFill>
        <p:spPr>
          <a:xfrm>
            <a:off x="4399920" y="4018680"/>
            <a:ext cx="1688400" cy="1688400"/>
          </a:xfrm>
          <a:prstGeom prst="rect">
            <a:avLst/>
          </a:prstGeom>
          <a:ln>
            <a:noFill/>
          </a:ln>
        </p:spPr>
      </p:pic>
      <p:pic>
        <p:nvPicPr>
          <p:cNvPr id="134" name="תמונה 7" descr=""/>
          <p:cNvPicPr/>
          <p:nvPr/>
        </p:nvPicPr>
        <p:blipFill>
          <a:blip r:embed="rId4"/>
          <a:stretch/>
        </p:blipFill>
        <p:spPr>
          <a:xfrm>
            <a:off x="6167160" y="4018680"/>
            <a:ext cx="1688400" cy="1688400"/>
          </a:xfrm>
          <a:prstGeom prst="rect">
            <a:avLst/>
          </a:prstGeom>
          <a:ln>
            <a:noFill/>
          </a:ln>
        </p:spPr>
      </p:pic>
      <p:pic>
        <p:nvPicPr>
          <p:cNvPr id="135" name="תמונה 8" descr=""/>
          <p:cNvPicPr/>
          <p:nvPr/>
        </p:nvPicPr>
        <p:blipFill>
          <a:blip r:embed="rId5"/>
          <a:stretch/>
        </p:blipFill>
        <p:spPr>
          <a:xfrm>
            <a:off x="7916040" y="4018680"/>
            <a:ext cx="1688400" cy="1688400"/>
          </a:xfrm>
          <a:prstGeom prst="rect">
            <a:avLst/>
          </a:prstGeom>
          <a:ln>
            <a:noFill/>
          </a:ln>
        </p:spPr>
      </p:pic>
      <p:pic>
        <p:nvPicPr>
          <p:cNvPr id="136" name="תמונה 14" descr=""/>
          <p:cNvPicPr/>
          <p:nvPr/>
        </p:nvPicPr>
        <p:blipFill>
          <a:blip r:embed="rId6"/>
          <a:stretch/>
        </p:blipFill>
        <p:spPr>
          <a:xfrm>
            <a:off x="9664920" y="4018680"/>
            <a:ext cx="1688400" cy="168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he-IL" sz="4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בן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5618520" y="6060600"/>
            <a:ext cx="741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lang="en-US" sz="1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.</a:t>
            </a:r>
            <a:r>
              <a:rPr lang="en-US" sz="1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item</a:t>
            </a: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4598640" y="1690560"/>
            <a:ext cx="2781720" cy="4230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בן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838080" y="1432800"/>
            <a:ext cx="11353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.item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6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order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&lt;integer&gt;;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838080" y="2581200"/>
            <a:ext cx="105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מגדירה סדר תצוגה ספציפי ל-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item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838080" y="3189600"/>
            <a:ext cx="11353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.item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6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align-self</a:t>
            </a:r>
            <a:r>
              <a:rPr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auto | flex-start | flex-end | center | stretch | baseline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838080" y="4161240"/>
            <a:ext cx="105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מאפשרת לדרוס את הדרך שבה אלמנט יתיישר על הציר החוצה</a:t>
            </a:r>
            <a:endParaRPr/>
          </a:p>
        </p:txBody>
      </p:sp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בן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838080" y="1163160"/>
            <a:ext cx="11353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.item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6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flex-grow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&lt;integer&gt;;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778320" y="1902600"/>
            <a:ext cx="105750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מגדירה את יחס הגדילה בין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items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לפי הנוסחה: </a:t>
            </a:r>
            <a:r>
              <a:rPr lang="en-US" sz="14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(</a:t>
            </a:r>
            <a:r>
              <a:rPr lang="en-US" sz="14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flexContainerWidth - flexItemsWidth</a:t>
            </a:r>
            <a:r>
              <a:rPr lang="en-US" sz="14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) / </a:t>
            </a:r>
            <a:r>
              <a:rPr lang="en-US" sz="14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totalFlexGrowthUnits</a:t>
            </a:r>
            <a:r>
              <a:rPr lang="en-US" sz="14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  </a:t>
            </a:r>
            <a:endParaRPr/>
          </a:p>
          <a:p>
            <a:pPr algn="r" rtl="1">
              <a:lnSpc>
                <a:spcPct val="150000"/>
              </a:lnSpc>
            </a:pP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778320" y="2504520"/>
            <a:ext cx="11353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.item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6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flex-shrink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&lt;integer&gt;;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149" name="CustomShape 5"/>
          <p:cNvSpPr/>
          <p:nvPr/>
        </p:nvSpPr>
        <p:spPr>
          <a:xfrm>
            <a:off x="664200" y="3162960"/>
            <a:ext cx="105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מגדירה את יחס ההתכווצות בין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items</a:t>
            </a:r>
            <a:endParaRPr/>
          </a:p>
        </p:txBody>
      </p:sp>
      <p:sp>
        <p:nvSpPr>
          <p:cNvPr id="150" name="CustomShape 6"/>
          <p:cNvSpPr/>
          <p:nvPr/>
        </p:nvSpPr>
        <p:spPr>
          <a:xfrm>
            <a:off x="664200" y="4289400"/>
            <a:ext cx="10575000" cy="7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מגדירה גודל ברירת מחדל של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item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לפני חלוקת שארית השטח הריק.</a:t>
            </a:r>
            <a:endParaRPr/>
          </a:p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auto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= גודל ברירת המחדל. יקבע לפי הגדרת ה-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width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של האלמנט</a:t>
            </a:r>
            <a:endParaRPr/>
          </a:p>
        </p:txBody>
      </p:sp>
      <p:sp>
        <p:nvSpPr>
          <p:cNvPr id="151" name="CustomShape 7"/>
          <p:cNvSpPr/>
          <p:nvPr/>
        </p:nvSpPr>
        <p:spPr>
          <a:xfrm>
            <a:off x="838080" y="3760920"/>
            <a:ext cx="1135332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.item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6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flex-basis</a:t>
            </a: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&lt;unit&gt; | auto;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838080" y="5435280"/>
            <a:ext cx="8286480" cy="913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.item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none | [&lt;flex-grow&gt; &lt;flex-shrink&gt; &lt;flex-basis&gt;]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לסיכום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...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778320" y="1690560"/>
            <a:ext cx="10575000" cy="369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r" rtl="1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פלקס מספק מענה מצוין כאשר מדובר ביישור אלמנטים, אבל לא חף </a:t>
            </a:r>
            <a:r>
              <a:rPr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מבאגים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. </a:t>
            </a:r>
            <a:endParaRPr/>
          </a:p>
          <a:p>
            <a:pPr marL="285840" indent="-285480" algn="r" rtl="1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המודל מכסה מגוון שינויים שמשתמש הקצה עתיד לבצע באתר.</a:t>
            </a:r>
            <a:endParaRPr/>
          </a:p>
          <a:p>
            <a:pPr marL="285840" indent="-285480" algn="r" rtl="1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רצוי לשמור על מבנה קלאסים אחיד: 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flex_container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ו-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flex_item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.</a:t>
            </a:r>
            <a:endParaRPr/>
          </a:p>
          <a:p>
            <a:pPr marL="285840" indent="-285480" algn="r" rtl="1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חובה  להשתמש בקידומות (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prefix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)</a:t>
            </a:r>
            <a:endParaRPr/>
          </a:p>
          <a:p>
            <a:pPr marL="285840" indent="-285480" algn="r" rtl="1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חובה לבדוק את האתר באקספלורר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10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ו-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11</a:t>
            </a:r>
            <a:endParaRPr/>
          </a:p>
          <a:p>
            <a:pPr marL="285840" indent="-285480" algn="r" rtl="1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איך שלא תסובבו את זה - 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Sublime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יותר יעילה, מהירה וטובה בכל קנה מידה מ-</a:t>
            </a: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Atom</a:t>
            </a:r>
            <a:endParaRPr/>
          </a:p>
          <a:p>
            <a:pPr algn="r" rtl="1">
              <a:lnSpc>
                <a:spcPct val="150000"/>
              </a:lnSpc>
            </a:pPr>
            <a:endParaRPr/>
          </a:p>
          <a:p>
            <a:pPr algn="r" rtl="1">
              <a:lnSpc>
                <a:spcPct val="150000"/>
              </a:lnSpc>
            </a:pPr>
            <a:endParaRPr/>
          </a:p>
          <a:p>
            <a:pPr algn="r" rtl="1">
              <a:lnSpc>
                <a:spcPct val="150000"/>
              </a:lnSpc>
            </a:pPr>
            <a:endParaRPr/>
          </a:p>
        </p:txBody>
      </p:sp>
      <p:pic>
        <p:nvPicPr>
          <p:cNvPr id="155" name="Picture 2" descr=""/>
          <p:cNvPicPr/>
          <p:nvPr/>
        </p:nvPicPr>
        <p:blipFill>
          <a:blip r:embed="rId1"/>
          <a:srcRect l="18591" t="4932" r="34783" b="0"/>
          <a:stretch/>
        </p:blipFill>
        <p:spPr>
          <a:xfrm>
            <a:off x="497880" y="3016080"/>
            <a:ext cx="2855520" cy="3308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0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8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12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49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0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8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12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49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What is Flex?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64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60000"/>
              </a:lnSpc>
            </a:pPr>
            <a:r>
              <a:rPr lang="he-I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"The main idea behind the flex layout is to give the container the ability to alter its items' width/height (and order) to best fill the available space...“, Chris Coyier (CSS-Tricks.com)</a:t>
            </a:r>
            <a:endParaRPr/>
          </a:p>
          <a:p>
            <a:pPr algn="r" rtl="1">
              <a:lnSpc>
                <a:spcPct val="160000"/>
              </a:lnSpc>
            </a:pPr>
            <a:r>
              <a:rPr lang="he-I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
</a:t>
            </a:r>
            <a:r>
              <a:rPr lang="he-I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בעברית: תכונת "פלקס" מספקת לקונטיינר את היכולת לשנות את הרוחב והגובה של הבנים שלו על מנת להתאימם בצורה מיטבית לכל השטח הזמין.</a:t>
            </a:r>
            <a:r>
              <a:rPr lang="he-IL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
</a:t>
            </a:r>
            <a:endParaRPr/>
          </a:p>
          <a:p>
            <a:pPr>
              <a:lnSpc>
                <a:spcPct val="160000"/>
              </a:lnSpc>
            </a:pPr>
            <a:r>
              <a:rPr lang="he-I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В России</a:t>
            </a:r>
            <a:r>
              <a:rPr lang="he-I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 </a:t>
            </a:r>
            <a:r>
              <a:rPr lang="he-I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Основная идея гибкой компоновки , чтобы дать контейнер возможность изменять ширину / высоту его элементы '( и порядок ) , чтобы наилучшим образом заполнить имеющееся пространство ...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rtl="1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 VS Grid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7974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r" rtl="1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Grid</a:t>
            </a: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– משמש בעיקר לאלמנטים ראשיים.</a:t>
            </a:r>
            <a:endParaRPr/>
          </a:p>
          <a:p>
            <a:pPr marL="228600" indent="-228240" algn="r" rtl="1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Flexbox Layout</a:t>
            </a: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– משמש לפריסת הרכיבים בתוך האלמנטים הראשיים ובתוך כל אלמנט.</a:t>
            </a:r>
            <a:endParaRPr/>
          </a:p>
          <a:p>
            <a:pPr marL="228600" indent="-228240" algn="r" rtl="1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Grid</a:t>
            </a: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לא נתמך באופן מלא באף דפדפן </a:t>
            </a: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Wingdings"/>
                <a:cs typeface="Open Sans Hebrew"/>
              </a:rPr>
              <a:t></a:t>
            </a:r>
            <a:endParaRPr/>
          </a:p>
          <a:p>
            <a:pPr marL="228600" indent="-228240" algn="r" rtl="1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אבל </a:t>
            </a: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Flex</a:t>
            </a:r>
            <a:r>
              <a:rPr lang="he-IL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...</a:t>
            </a:r>
            <a:endParaRPr/>
          </a:p>
        </p:txBody>
      </p:sp>
      <p:pic>
        <p:nvPicPr>
          <p:cNvPr id="87" name="תמונה 3" descr=""/>
          <p:cNvPicPr/>
          <p:nvPr/>
        </p:nvPicPr>
        <p:blipFill>
          <a:blip r:embed="rId1"/>
          <a:stretch/>
        </p:blipFill>
        <p:spPr>
          <a:xfrm>
            <a:off x="3696120" y="3411000"/>
            <a:ext cx="8495640" cy="2737440"/>
          </a:xfrm>
          <a:prstGeom prst="rect">
            <a:avLst/>
          </a:prstGeom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>
              <a:rot lat="300000" lon="19800000" rev="0"/>
            </a:camera>
            <a:lightRig dir="t" rig="threeP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8" name="תמונה 4" descr=""/>
          <p:cNvPicPr/>
          <p:nvPr/>
        </p:nvPicPr>
        <p:blipFill>
          <a:blip r:embed="rId2"/>
          <a:stretch/>
        </p:blipFill>
        <p:spPr>
          <a:xfrm>
            <a:off x="4973040" y="2521800"/>
            <a:ext cx="2005920" cy="556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9" name="CustomShape 3"/>
          <p:cNvSpPr/>
          <p:nvPr/>
        </p:nvSpPr>
        <p:spPr>
          <a:xfrm>
            <a:off x="183960" y="6153480"/>
            <a:ext cx="2657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b="1" i="1" lang="en-US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ולא לשכוח </a:t>
            </a:r>
            <a:r>
              <a:rPr b="1" i="1" lang="en-US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Prefix</a:t>
            </a:r>
            <a:r>
              <a:rPr b="1" i="1" lang="en-US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!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מהלך ההדרכה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649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 rtl="1">
              <a:lnSpc>
                <a:spcPct val="160000"/>
              </a:lnSpc>
            </a:pPr>
            <a:r>
              <a:rPr lang="he-I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האבא - </a:t>
            </a:r>
            <a:r>
              <a:rPr lang="he-IL" sz="2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.</a:t>
            </a:r>
            <a:r>
              <a:rPr lang="he-IL" sz="2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flex_container</a:t>
            </a:r>
            <a:endParaRPr/>
          </a:p>
          <a:p>
            <a:pPr algn="r" rtl="1">
              <a:lnSpc>
                <a:spcPct val="160000"/>
              </a:lnSpc>
            </a:pPr>
            <a:r>
              <a:rPr lang="he-IL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הבן - </a:t>
            </a:r>
            <a:r>
              <a:rPr lang="he-IL" sz="2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.</a:t>
            </a:r>
            <a:r>
              <a:rPr lang="he-IL" sz="2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item</a:t>
            </a:r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 rot="21193800">
            <a:off x="828360" y="2105280"/>
            <a:ext cx="3144960" cy="341604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he-IL" sz="4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אב</a:t>
            </a:r>
            <a:endParaRPr/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4752000" y="1861560"/>
            <a:ext cx="3515760" cy="4028040"/>
          </a:xfrm>
          <a:prstGeom prst="rect">
            <a:avLst/>
          </a:prstGeom>
          <a:ln w="190440">
            <a:solidFill>
              <a:srgbClr val="ffffff"/>
            </a:solidFill>
            <a:miter/>
          </a:ln>
          <a:effectLst>
            <a:outerShdw algn="tl" blurRad="65000" dir="12900000" dist="50800" kx="195000" ky="145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5" name="CustomShape 2"/>
          <p:cNvSpPr/>
          <p:nvPr/>
        </p:nvSpPr>
        <p:spPr>
          <a:xfrm>
            <a:off x="5100120" y="6264720"/>
            <a:ext cx="1991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lang="en-US" sz="1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.</a:t>
            </a:r>
            <a:r>
              <a:rPr lang="en-US" sz="1800" spc="-1" strike="noStrike">
                <a:solidFill>
                  <a:srgbClr val="41c812"/>
                </a:solidFill>
                <a:uFill>
                  <a:solidFill>
                    <a:srgbClr val="ffffff"/>
                  </a:solidFill>
                </a:uFill>
                <a:latin typeface="Consolas"/>
                <a:cs typeface="Open Sans Hebrew"/>
              </a:rPr>
              <a:t>flex_container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אב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838080" y="1895400"/>
            <a:ext cx="10515240" cy="123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he-IL" sz="20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Menlo"/>
                <a:cs typeface="Open Sans Hebrew"/>
              </a:rPr>
              <a:t>flex – </a:t>
            </a:r>
            <a:r>
              <a:rPr lang="he-IL" sz="20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Menlo"/>
                <a:cs typeface="Open Sans Hebrew"/>
              </a:rPr>
              <a:t>האלמנט המכיל יהיה בפריסת בלוק</a:t>
            </a:r>
            <a:endParaRPr/>
          </a:p>
          <a:p>
            <a:pPr algn="r">
              <a:lnSpc>
                <a:spcPct val="100000"/>
              </a:lnSpc>
            </a:pPr>
            <a:r>
              <a:rPr lang="he-IL" sz="20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Menlo"/>
                <a:cs typeface="Open Sans Hebrew"/>
              </a:rPr>
              <a:t>flex-inline – </a:t>
            </a:r>
            <a:r>
              <a:rPr lang="he-IL" sz="20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Menlo"/>
                <a:cs typeface="Open Sans Hebrew"/>
              </a:rPr>
              <a:t>האלמנט המכיל יהיה בפריסה פנימית</a:t>
            </a:r>
            <a:endParaRPr/>
          </a:p>
          <a:p>
            <a:pPr algn="r">
              <a:lnSpc>
                <a:spcPct val="100000"/>
              </a:lnSpc>
            </a:pPr>
            <a:r>
              <a:rPr b="1" lang="he-IL" sz="20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Menlo"/>
                <a:cs typeface="Open Sans Hebrew"/>
              </a:rPr>
              <a:t>ההגדרה חלה על האלמנט המכיל בלבד ולא על ילדיו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838080" y="1347840"/>
            <a:ext cx="6095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.flex-container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flex | inline-flex;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838080" y="3134880"/>
            <a:ext cx="9353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.flex-container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flex-direction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row | row-reverse | column | column-reverse;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6193440" y="3992400"/>
            <a:ext cx="5138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מגדירה את הציר עליו ייפרסו בניו של האלמנט ואת הכיוון.</a:t>
            </a:r>
            <a:endParaRPr/>
          </a:p>
          <a:p>
            <a:pPr algn="r" rtl="1">
              <a:lnSpc>
                <a:spcPct val="100000"/>
              </a:lnSpc>
            </a:pPr>
            <a:endParaRPr/>
          </a:p>
        </p:txBody>
      </p:sp>
      <p:pic>
        <p:nvPicPr>
          <p:cNvPr id="101" name="תמונה 6" descr=""/>
          <p:cNvPicPr/>
          <p:nvPr/>
        </p:nvPicPr>
        <p:blipFill>
          <a:blip r:embed="rId1"/>
          <a:stretch/>
        </p:blipFill>
        <p:spPr>
          <a:xfrm>
            <a:off x="3414600" y="45100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02" name="תמונה 7" descr=""/>
          <p:cNvPicPr/>
          <p:nvPr/>
        </p:nvPicPr>
        <p:blipFill>
          <a:blip r:embed="rId2"/>
          <a:stretch/>
        </p:blipFill>
        <p:spPr>
          <a:xfrm>
            <a:off x="6095880" y="44956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03" name="תמונה 8" descr=""/>
          <p:cNvPicPr/>
          <p:nvPr/>
        </p:nvPicPr>
        <p:blipFill>
          <a:blip r:embed="rId3"/>
          <a:stretch/>
        </p:blipFill>
        <p:spPr>
          <a:xfrm>
            <a:off x="8777160" y="44956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04" name="תמונה 9" descr=""/>
          <p:cNvPicPr/>
          <p:nvPr/>
        </p:nvPicPr>
        <p:blipFill>
          <a:blip r:embed="rId4"/>
          <a:stretch/>
        </p:blipFill>
        <p:spPr>
          <a:xfrm>
            <a:off x="838080" y="4510080"/>
            <a:ext cx="1904760" cy="190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אב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028880" y="1398240"/>
            <a:ext cx="6590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.flex-container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flex-wrap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nowrap | wrap | wrap-reverse;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pic>
        <p:nvPicPr>
          <p:cNvPr id="107" name="תמונה 12" descr=""/>
          <p:cNvPicPr/>
          <p:nvPr/>
        </p:nvPicPr>
        <p:blipFill>
          <a:blip r:embed="rId1"/>
          <a:stretch/>
        </p:blipFill>
        <p:spPr>
          <a:xfrm>
            <a:off x="7936560" y="2278800"/>
            <a:ext cx="1677240" cy="1677240"/>
          </a:xfrm>
          <a:prstGeom prst="rect">
            <a:avLst/>
          </a:prstGeom>
          <a:ln>
            <a:noFill/>
          </a:ln>
        </p:spPr>
      </p:pic>
      <p:pic>
        <p:nvPicPr>
          <p:cNvPr id="108" name="תמונה 13" descr=""/>
          <p:cNvPicPr/>
          <p:nvPr/>
        </p:nvPicPr>
        <p:blipFill>
          <a:blip r:embed="rId2"/>
          <a:stretch/>
        </p:blipFill>
        <p:spPr>
          <a:xfrm>
            <a:off x="5868360" y="2255040"/>
            <a:ext cx="1672200" cy="1672200"/>
          </a:xfrm>
          <a:prstGeom prst="rect">
            <a:avLst/>
          </a:prstGeom>
          <a:ln>
            <a:noFill/>
          </a:ln>
        </p:spPr>
      </p:pic>
      <p:pic>
        <p:nvPicPr>
          <p:cNvPr id="109" name="תמונה 14" descr=""/>
          <p:cNvPicPr/>
          <p:nvPr/>
        </p:nvPicPr>
        <p:blipFill>
          <a:blip r:embed="rId3"/>
          <a:stretch/>
        </p:blipFill>
        <p:spPr>
          <a:xfrm>
            <a:off x="10009440" y="2300040"/>
            <a:ext cx="1672200" cy="167220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995480" y="4003920"/>
            <a:ext cx="96498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50000"/>
              </a:lnSpc>
            </a:pPr>
            <a:r>
              <a:rPr b="1"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nowrap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– רוחב האלמנטים יותאים כדי שיוכלו להיות בשורה אחת.</a:t>
            </a:r>
            <a:endParaRPr/>
          </a:p>
          <a:p>
            <a:pPr algn="r" rtl="1">
              <a:lnSpc>
                <a:spcPct val="150000"/>
              </a:lnSpc>
            </a:pPr>
            <a:r>
              <a:rPr b="1"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wrap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– כאשר אין מקום לכל האלמנטים בשורה אחת, הם ייפרסו על פני כמה שורות. תצוגה עם כיוון המסמך.</a:t>
            </a:r>
            <a:endParaRPr/>
          </a:p>
          <a:p>
            <a:pPr algn="r" rtl="1">
              <a:lnSpc>
                <a:spcPct val="150000"/>
              </a:lnSpc>
            </a:pPr>
            <a:r>
              <a:rPr b="1"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wrap-reverse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– סדר התצוגה יהיה בניגוד לכיוון המסמך.</a:t>
            </a:r>
            <a:endParaRPr/>
          </a:p>
        </p:txBody>
      </p:sp>
      <p:sp>
        <p:nvSpPr>
          <p:cNvPr id="111" name="CustomShape 4"/>
          <p:cNvSpPr/>
          <p:nvPr/>
        </p:nvSpPr>
        <p:spPr>
          <a:xfrm>
            <a:off x="838080" y="5537160"/>
            <a:ext cx="8286480" cy="913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.flex-container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flex-flow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&lt;flex-direction-value&gt; &lt;flex-wrap-value&gt;;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אב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432800"/>
            <a:ext cx="11162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.flex-container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flex;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justify-content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flex-start | flex-end | center | space-between | space-around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pic>
        <p:nvPicPr>
          <p:cNvPr id="114" name="תמונה 2" descr=""/>
          <p:cNvPicPr/>
          <p:nvPr/>
        </p:nvPicPr>
        <p:blipFill>
          <a:blip r:embed="rId1"/>
          <a:stretch/>
        </p:blipFill>
        <p:spPr>
          <a:xfrm>
            <a:off x="942840" y="298116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15" name="תמונה 4" descr=""/>
          <p:cNvPicPr/>
          <p:nvPr/>
        </p:nvPicPr>
        <p:blipFill>
          <a:blip r:embed="rId2"/>
          <a:stretch/>
        </p:blipFill>
        <p:spPr>
          <a:xfrm>
            <a:off x="2967120" y="298116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16" name="תמונה 5" descr=""/>
          <p:cNvPicPr/>
          <p:nvPr/>
        </p:nvPicPr>
        <p:blipFill>
          <a:blip r:embed="rId3"/>
          <a:stretch/>
        </p:blipFill>
        <p:spPr>
          <a:xfrm>
            <a:off x="4991040" y="298116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17" name="תמונה 6" descr=""/>
          <p:cNvPicPr/>
          <p:nvPr/>
        </p:nvPicPr>
        <p:blipFill>
          <a:blip r:embed="rId4"/>
          <a:stretch/>
        </p:blipFill>
        <p:spPr>
          <a:xfrm>
            <a:off x="7015320" y="298656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18" name="תמונה 7" descr=""/>
          <p:cNvPicPr/>
          <p:nvPr/>
        </p:nvPicPr>
        <p:blipFill>
          <a:blip r:embed="rId5"/>
          <a:stretch/>
        </p:blipFill>
        <p:spPr>
          <a:xfrm>
            <a:off x="9039240" y="2981160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3133800" y="5157000"/>
            <a:ext cx="8581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 rtl="1">
              <a:lnSpc>
                <a:spcPct val="150000"/>
              </a:lnSpc>
            </a:pPr>
            <a:r>
              <a:rPr b="1"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 </a:t>
            </a:r>
            <a:r>
              <a:rPr b="1"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space-around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– האלמנטים יתיישרו לפי יחידת מרווח שווה מכל צד.</a:t>
            </a:r>
            <a:endParaRPr/>
          </a:p>
          <a:p>
            <a:pPr algn="r" rtl="1">
              <a:lnSpc>
                <a:spcPct val="15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שימו לב שמכיוון שבקצוות ישנה רק יחידת מרווח אחת, הרווח מנקודת ההתחלה ומנקודת הסוף לא שווה לרווח שבין האלמנטים (בין האלמנטים נוצרות שתי יחידות מרווח)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הגדרות אב</a:t>
            </a:r>
            <a:r>
              <a:rPr lang="he-IL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: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838080" y="1432800"/>
            <a:ext cx="11162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a6e22e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.flex-container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 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
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display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flex;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spc="-1" strike="noStrike">
                <a:solidFill>
                  <a:srgbClr val="66d9e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align-items</a:t>
            </a: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: flex-start | flex-end | center | stretch | </a:t>
            </a:r>
            <a:r>
              <a:rPr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baseline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f8f8f2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/>
          </a:p>
        </p:txBody>
      </p:sp>
      <p:pic>
        <p:nvPicPr>
          <p:cNvPr id="122" name="תמונה 9" descr=""/>
          <p:cNvPicPr/>
          <p:nvPr/>
        </p:nvPicPr>
        <p:blipFill>
          <a:blip r:embed="rId1"/>
          <a:stretch/>
        </p:blipFill>
        <p:spPr>
          <a:xfrm>
            <a:off x="838080" y="38260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23" name="תמונה 10" descr=""/>
          <p:cNvPicPr/>
          <p:nvPr/>
        </p:nvPicPr>
        <p:blipFill>
          <a:blip r:embed="rId2"/>
          <a:stretch/>
        </p:blipFill>
        <p:spPr>
          <a:xfrm>
            <a:off x="2841120" y="38260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24" name="תמונה 11" descr=""/>
          <p:cNvPicPr/>
          <p:nvPr/>
        </p:nvPicPr>
        <p:blipFill>
          <a:blip r:embed="rId3"/>
          <a:stretch/>
        </p:blipFill>
        <p:spPr>
          <a:xfrm>
            <a:off x="4844160" y="38260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25" name="תמונה 12" descr=""/>
          <p:cNvPicPr/>
          <p:nvPr/>
        </p:nvPicPr>
        <p:blipFill>
          <a:blip r:embed="rId4"/>
          <a:stretch/>
        </p:blipFill>
        <p:spPr>
          <a:xfrm>
            <a:off x="8850240" y="382608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126" name="תמונה 13" descr=""/>
          <p:cNvPicPr/>
          <p:nvPr/>
        </p:nvPicPr>
        <p:blipFill>
          <a:blip r:embed="rId5"/>
          <a:stretch/>
        </p:blipFill>
        <p:spPr>
          <a:xfrm>
            <a:off x="6847200" y="3826080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5417280" y="3044880"/>
            <a:ext cx="5378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 Hebrew"/>
                <a:cs typeface="Open Sans Hebrew"/>
              </a:rPr>
              <a:t>מגדירה את הדרך שבה האלמנטים יתיישרו על הציר החוצה: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Application>LibreOffice/5.0.1.2$Windows_x86 LibreOffice_project/81898c9f5c0d43f3473ba111d7b351050be20261</Application>
  <Paragraphs>82</Paragraphs>
  <Company>Yaron'S Team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2016-06-02T21:17:10Z</dcterms:created>
  <dc:creator>Yuval Sabar</dc:creator>
  <dc:language>he-IL</dc:language>
  <dcterms:modified xsi:type="dcterms:W3CDTF">2016-06-21T07:02:49Z</dcterms:modified>
  <cp:revision>140</cp:revision>
  <dc:title>.flex_container {                       display: flex; }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Yaron'S Team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מסך רחב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