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01" r:id="rId4"/>
    <p:sldId id="302" r:id="rId5"/>
    <p:sldId id="262" r:id="rId6"/>
    <p:sldId id="296" r:id="rId7"/>
    <p:sldId id="300" r:id="rId8"/>
    <p:sldId id="303" r:id="rId9"/>
    <p:sldId id="304" r:id="rId10"/>
    <p:sldId id="263" r:id="rId11"/>
    <p:sldId id="264" r:id="rId12"/>
    <p:sldId id="267" r:id="rId13"/>
    <p:sldId id="265" r:id="rId14"/>
    <p:sldId id="266" r:id="rId15"/>
    <p:sldId id="305" r:id="rId16"/>
    <p:sldId id="269" r:id="rId17"/>
    <p:sldId id="270" r:id="rId18"/>
    <p:sldId id="293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97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4" r:id="rId38"/>
    <p:sldId id="306" r:id="rId39"/>
    <p:sldId id="299" r:id="rId40"/>
    <p:sldId id="26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count-elasticsearch" TargetMode="External"/><Relationship Id="rId2" Type="http://schemas.openxmlformats.org/officeDocument/2006/relationships/hyperlink" Target="http://antirez.com/news/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ooker.com/blog/practical-data-science-amazon-announces-hyperloglo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cs.neu.edu/home/ekanou/ISU535.09X2/Handouts/Review_Material/zipfslaw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mhash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/blob/6e3a4e21a118b73be2dfd5dfc2c787df5b950253/core/src/main/java/org/elasticsearch/search/aggregations/metrics/cardinality/HyperLogLogPlusPlus.java" TargetMode="External"/><Relationship Id="rId2" Type="http://schemas.openxmlformats.org/officeDocument/2006/relationships/hyperlink" Target="https://highlyscalable.wordpress.com/2012/05/01/probabilistic-structures-web-analytics-data-min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SKETCHING TECHNIQUES</a:t>
            </a:r>
            <a:br>
              <a:rPr lang="en-US" dirty="0" smtClean="0"/>
            </a:b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Real-time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Stefan </a:t>
            </a:r>
            <a:r>
              <a:rPr lang="en-US" dirty="0" err="1" smtClean="0"/>
              <a:t>Savev</a:t>
            </a:r>
            <a:endParaRPr lang="en-US" dirty="0" smtClean="0"/>
          </a:p>
          <a:p>
            <a:r>
              <a:rPr lang="en-US" dirty="0" smtClean="0"/>
              <a:t>Course@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Science </a:t>
            </a:r>
            <a:r>
              <a:rPr lang="en-US" dirty="0" smtClean="0"/>
              <a:t>Retreat, Berlin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distinct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case:</a:t>
            </a:r>
          </a:p>
          <a:p>
            <a:pPr lvl="1"/>
            <a:r>
              <a:rPr lang="en-US" dirty="0" smtClean="0"/>
              <a:t>An organization has many (e.g. millions) of web pages</a:t>
            </a:r>
          </a:p>
          <a:p>
            <a:pPr lvl="1"/>
            <a:r>
              <a:rPr lang="en-US" dirty="0" smtClean="0"/>
              <a:t>Each page is hit by many (e.g. millions) of users.</a:t>
            </a:r>
          </a:p>
          <a:p>
            <a:pPr lvl="1"/>
            <a:r>
              <a:rPr lang="en-US" dirty="0" smtClean="0"/>
              <a:t>We want to be able for each page to find the number of DISTINCT users that saw the page for a given time interval</a:t>
            </a:r>
          </a:p>
          <a:p>
            <a:pPr lvl="1"/>
            <a:r>
              <a:rPr lang="en-US" dirty="0" smtClean="0"/>
              <a:t>Special case: count all unique visitors on a web 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use cases</a:t>
            </a:r>
            <a:endParaRPr lang="en-US" dirty="0"/>
          </a:p>
          <a:p>
            <a:pPr lvl="1"/>
            <a:r>
              <a:rPr lang="en-US" dirty="0" smtClean="0"/>
              <a:t>Use case at Google: number of unique queries for a given time frame</a:t>
            </a:r>
          </a:p>
          <a:p>
            <a:pPr lvl="1"/>
            <a:r>
              <a:rPr lang="en-US" dirty="0" smtClean="0"/>
              <a:t>Use case in database optimizers: Select good query plans</a:t>
            </a:r>
          </a:p>
          <a:p>
            <a:pPr lvl="1"/>
            <a:r>
              <a:rPr lang="en-US" dirty="0" smtClean="0"/>
              <a:t>Extended use case: range queries, show trend of unique counts</a:t>
            </a:r>
          </a:p>
          <a:p>
            <a:pPr lvl="1"/>
            <a:r>
              <a:rPr lang="en-US" dirty="0" smtClean="0"/>
              <a:t>Fast computation of similarity</a:t>
            </a:r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Naïve solution: use a hash set for each page. Next slide: compute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Brute force solution: store the page-visitor interactions in Hadoop and run offline jobs.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 </a:t>
            </a:r>
            <a:r>
              <a:rPr lang="en-US" b="1" dirty="0" err="1" smtClean="0"/>
              <a:t>HyperLogLog</a:t>
            </a:r>
            <a:r>
              <a:rPr lang="en-US" b="1" dirty="0" smtClean="0"/>
              <a:t>++</a:t>
            </a:r>
            <a:r>
              <a:rPr lang="en-US" dirty="0" smtClean="0"/>
              <a:t> algorithm: approximate solution</a:t>
            </a:r>
          </a:p>
        </p:txBody>
      </p:sp>
    </p:spTree>
    <p:extLst>
      <p:ext uri="{BB962C8B-B14F-4D97-AF65-F5344CB8AC3E}">
        <p14:creationId xmlns:p14="http://schemas.microsoft.com/office/powerpoint/2010/main" val="269972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hyperloglog</a:t>
            </a:r>
            <a:r>
              <a:rPr lang="en-US" dirty="0" smtClean="0"/>
              <a:t>(++)?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New Data structure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antirez.com/news/75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ElasticSearch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www.elastic.co/blog/count-elasticsearch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(according to </a:t>
            </a:r>
            <a:r>
              <a:rPr lang="en-US" dirty="0" err="1" smtClean="0"/>
              <a:t>ElasticSearch</a:t>
            </a:r>
            <a:r>
              <a:rPr lang="en-US" dirty="0" smtClean="0"/>
              <a:t> this feature has been requested by many users)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Amazon: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www.looker.com/blog/practical-data-science-amazon-announces-hyperloglog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Facebook in Presto database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4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count: naïve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Uses a hash table for each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One million web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How </a:t>
            </a:r>
            <a:r>
              <a:rPr lang="en-US" dirty="0" smtClean="0"/>
              <a:t>much memory is used in (GB?)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Next slide: assume </a:t>
            </a:r>
            <a:r>
              <a:rPr lang="en-US" dirty="0" err="1" smtClean="0"/>
              <a:t>Zipfean</a:t>
            </a:r>
            <a:r>
              <a:rPr lang="en-US" dirty="0" smtClean="0"/>
              <a:t>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8936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count: </a:t>
            </a:r>
            <a:r>
              <a:rPr lang="en-US" dirty="0" err="1" smtClean="0"/>
              <a:t>zipfean</a:t>
            </a:r>
            <a:r>
              <a:rPr lang="en-US" dirty="0" smtClean="0"/>
              <a:t> distribution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456" y="4571999"/>
            <a:ext cx="10183581" cy="8626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14" y="2084832"/>
            <a:ext cx="3267075" cy="418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456" y="2084832"/>
            <a:ext cx="4010025" cy="85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2456" y="3295375"/>
            <a:ext cx="556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case: fraction of the words that appear once</a:t>
            </a:r>
          </a:p>
          <a:p>
            <a:r>
              <a:rPr lang="en-US" dirty="0" smtClean="0"/>
              <a:t>Set n = 1, then V/2 is the result, </a:t>
            </a:r>
          </a:p>
          <a:p>
            <a:r>
              <a:rPr lang="en-US" dirty="0" smtClean="0"/>
              <a:t>Half of the words appear only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9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for all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 (1/(1*2)) of the web pages have one unique view</a:t>
            </a:r>
          </a:p>
          <a:p>
            <a:r>
              <a:rPr lang="en-US" dirty="0" smtClean="0"/>
              <a:t>(1/(2*3)) of the pages have 2 distinct users</a:t>
            </a:r>
          </a:p>
          <a:p>
            <a:r>
              <a:rPr lang="en-US" dirty="0" smtClean="0"/>
              <a:t>(1/(3*4)) of the pages have 3 distinct users</a:t>
            </a:r>
          </a:p>
          <a:p>
            <a:r>
              <a:rPr lang="en-US" dirty="0" smtClean="0"/>
              <a:t>And so on.</a:t>
            </a:r>
          </a:p>
          <a:p>
            <a:r>
              <a:rPr lang="en-US" dirty="0" smtClean="0"/>
              <a:t>1*1/(1*2) + 2/(2*3) + … + n*1/(n*(n + 1)) = log(n)</a:t>
            </a:r>
          </a:p>
          <a:p>
            <a:r>
              <a:rPr lang="en-US" dirty="0" smtClean="0"/>
              <a:t>Basically:</a:t>
            </a:r>
          </a:p>
          <a:p>
            <a:pPr lvl="1"/>
            <a:r>
              <a:rPr lang="en-US" dirty="0" smtClean="0"/>
              <a:t>Most pages are viewed a few times [small memory to count]</a:t>
            </a:r>
          </a:p>
          <a:p>
            <a:pPr lvl="1"/>
            <a:r>
              <a:rPr lang="en-US" dirty="0" smtClean="0"/>
              <a:t>A few pages a looked at by a lot of users [lots of memory but for a few pages]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8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count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Input: a collection of (</a:t>
            </a:r>
            <a:r>
              <a:rPr lang="en-US" dirty="0" err="1" smtClean="0"/>
              <a:t>page_id</a:t>
            </a:r>
            <a:r>
              <a:rPr lang="en-US" dirty="0" smtClean="0"/>
              <a:t>, </a:t>
            </a:r>
            <a:r>
              <a:rPr lang="en-US" dirty="0" err="1" smtClean="0"/>
              <a:t>user_id</a:t>
            </a:r>
            <a:r>
              <a:rPr lang="en-US" dirty="0" smtClean="0"/>
              <a:t>) tuples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Goal: for each page compute number of unique user id’s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Simple solution: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Problem: </a:t>
            </a:r>
            <a:r>
              <a:rPr lang="en-US" dirty="0" err="1" smtClean="0"/>
              <a:t>page_ids</a:t>
            </a:r>
            <a:r>
              <a:rPr lang="en-US" dirty="0" smtClean="0"/>
              <a:t> </a:t>
            </a:r>
            <a:r>
              <a:rPr lang="en-US" dirty="0" smtClean="0"/>
              <a:t>with largest number of distinct users may cause out-of-memory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error in reducer or the corresponding reducer to run very long</a:t>
            </a:r>
          </a:p>
          <a:p>
            <a:pPr marL="128016" lvl="1" indent="0">
              <a:buNone/>
            </a:pPr>
            <a:r>
              <a:rPr lang="en-US" dirty="0" smtClean="0"/>
              <a:t> </a:t>
            </a:r>
          </a:p>
          <a:p>
            <a:pPr marL="310896" lvl="2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06782" y="3450181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mapper(key=</a:t>
            </a:r>
            <a:r>
              <a:rPr lang="en-US" dirty="0" err="1" smtClean="0"/>
              <a:t>page_id</a:t>
            </a:r>
            <a:r>
              <a:rPr lang="en-US" dirty="0" smtClean="0"/>
              <a:t>, value=</a:t>
            </a:r>
            <a:r>
              <a:rPr lang="en-US" dirty="0" err="1" smtClean="0"/>
              <a:t>user_id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emit(</a:t>
            </a:r>
            <a:r>
              <a:rPr lang="en-US" dirty="0" err="1" smtClean="0"/>
              <a:t>page_id</a:t>
            </a:r>
            <a:r>
              <a:rPr lang="en-US" dirty="0" smtClean="0"/>
              <a:t>, </a:t>
            </a:r>
            <a:r>
              <a:rPr lang="en-US" dirty="0" err="1" smtClean="0"/>
              <a:t>user_id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6782" y="4183380"/>
            <a:ext cx="704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reduce(key=</a:t>
            </a:r>
            <a:r>
              <a:rPr lang="en-US" dirty="0" err="1" smtClean="0"/>
              <a:t>page_id</a:t>
            </a:r>
            <a:r>
              <a:rPr lang="en-US" dirty="0" smtClean="0"/>
              <a:t>, </a:t>
            </a:r>
            <a:r>
              <a:rPr lang="en-US" dirty="0" err="1" smtClean="0"/>
              <a:t>values_iterator</a:t>
            </a:r>
            <a:r>
              <a:rPr lang="en-US" dirty="0" smtClean="0"/>
              <a:t>=</a:t>
            </a:r>
            <a:r>
              <a:rPr lang="en-US" dirty="0" err="1" smtClean="0"/>
              <a:t>user_ids_per_page_id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num_distinct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disctinct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user_ids_per_page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emit(</a:t>
            </a:r>
            <a:r>
              <a:rPr lang="en-US" dirty="0" err="1" smtClean="0"/>
              <a:t>page_id</a:t>
            </a:r>
            <a:r>
              <a:rPr lang="en-US" dirty="0" smtClean="0"/>
              <a:t>, </a:t>
            </a:r>
            <a:r>
              <a:rPr lang="en-US" dirty="0" err="1" smtClean="0"/>
              <a:t>num_distinct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6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count with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page_id</a:t>
            </a:r>
            <a:r>
              <a:rPr lang="en-US" dirty="0" smtClean="0"/>
              <a:t>, </a:t>
            </a:r>
            <a:r>
              <a:rPr lang="en-US" b="1" dirty="0" smtClean="0"/>
              <a:t>COUNT(DISTINCT</a:t>
            </a:r>
            <a:r>
              <a:rPr lang="en-US" dirty="0" smtClean="0"/>
              <a:t> </a:t>
            </a:r>
            <a:r>
              <a:rPr lang="en-US" dirty="0" err="1" smtClean="0"/>
              <a:t>user_id</a:t>
            </a:r>
            <a:r>
              <a:rPr lang="en-US" dirty="0" smtClean="0"/>
              <a:t>) AS </a:t>
            </a:r>
            <a:r>
              <a:rPr lang="en-US" dirty="0" err="1" smtClean="0"/>
              <a:t>num_distinct_ids</a:t>
            </a:r>
            <a:r>
              <a:rPr lang="en-US" dirty="0" smtClean="0"/>
              <a:t> FROM visits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page_id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Question: how many map reduce jobs does HIVE run for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count with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data = Array((</a:t>
            </a:r>
            <a:r>
              <a:rPr lang="en-US" dirty="0" err="1" smtClean="0"/>
              <a:t>page_id</a:t>
            </a:r>
            <a:r>
              <a:rPr lang="en-US" dirty="0" smtClean="0"/>
              <a:t>, </a:t>
            </a:r>
            <a:r>
              <a:rPr lang="en-US" dirty="0" err="1" smtClean="0"/>
              <a:t>user_id</a:t>
            </a:r>
            <a:r>
              <a:rPr lang="en-US" dirty="0" smtClean="0"/>
              <a:t>))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ata.groupBy</a:t>
            </a:r>
            <a:r>
              <a:rPr lang="en-US" dirty="0" smtClean="0"/>
              <a:t>({case (</a:t>
            </a:r>
            <a:r>
              <a:rPr lang="en-US" dirty="0" err="1" smtClean="0"/>
              <a:t>page_id</a:t>
            </a:r>
            <a:r>
              <a:rPr lang="en-US" dirty="0" smtClean="0"/>
              <a:t>, </a:t>
            </a:r>
            <a:r>
              <a:rPr lang="en-US" dirty="0" err="1" smtClean="0"/>
              <a:t>user_id</a:t>
            </a:r>
            <a:r>
              <a:rPr lang="en-US" dirty="0" smtClean="0"/>
              <a:t>) =&gt; </a:t>
            </a:r>
            <a:r>
              <a:rPr lang="en-US" dirty="0" err="1" smtClean="0"/>
              <a:t>page_id</a:t>
            </a:r>
            <a:r>
              <a:rPr lang="en-US" dirty="0" smtClean="0"/>
              <a:t>}).</a:t>
            </a:r>
          </a:p>
          <a:p>
            <a:r>
              <a:rPr lang="en-US" dirty="0"/>
              <a:t>m</a:t>
            </a:r>
            <a:r>
              <a:rPr lang="en-US" dirty="0" smtClean="0"/>
              <a:t>ap({case (</a:t>
            </a:r>
            <a:r>
              <a:rPr lang="en-US" dirty="0" err="1" smtClean="0"/>
              <a:t>page_id</a:t>
            </a:r>
            <a:r>
              <a:rPr lang="en-US" dirty="0" smtClean="0"/>
              <a:t>, </a:t>
            </a:r>
            <a:r>
              <a:rPr lang="en-US" dirty="0" err="1" smtClean="0"/>
              <a:t>user_ids</a:t>
            </a:r>
            <a:r>
              <a:rPr lang="en-US" dirty="0" smtClean="0"/>
              <a:t>) =&gt; </a:t>
            </a:r>
            <a:r>
              <a:rPr lang="en-US" dirty="0" err="1" smtClean="0"/>
              <a:t>page_ids</a:t>
            </a:r>
            <a:r>
              <a:rPr lang="en-US" dirty="0" smtClean="0"/>
              <a:t>, </a:t>
            </a:r>
            <a:r>
              <a:rPr lang="en-US" dirty="0" err="1" smtClean="0"/>
              <a:t>Array.distrinct</a:t>
            </a:r>
            <a:r>
              <a:rPr lang="en-US" dirty="0" smtClean="0"/>
              <a:t>(</a:t>
            </a:r>
            <a:r>
              <a:rPr lang="en-US" dirty="0" err="1" smtClean="0"/>
              <a:t>user_ids</a:t>
            </a:r>
            <a:r>
              <a:rPr lang="en-US" dirty="0" smtClean="0"/>
              <a:t>).length})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36" y="3449366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 can be long (</a:t>
            </a:r>
            <a:r>
              <a:rPr lang="en-US" dirty="0" err="1" smtClean="0"/>
              <a:t>e.g</a:t>
            </a:r>
            <a:r>
              <a:rPr lang="en-US" dirty="0" smtClean="0"/>
              <a:t> user id), string (e.g. cookie), tuple (e.g. (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page_id</a:t>
            </a:r>
            <a:r>
              <a:rPr lang="en-US" dirty="0" smtClean="0"/>
              <a:t>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Precision: how to specify it?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ElasticSearch</a:t>
            </a:r>
            <a:r>
              <a:rPr lang="en-US" dirty="0" smtClean="0"/>
              <a:t> uses a number between 0 and 40000. Default is 40000. What does it mean?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More later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Counts are integers (or longs), but some algorithms may return double because we return an </a:t>
            </a:r>
            <a:r>
              <a:rPr lang="en-US" dirty="0" smtClean="0"/>
              <a:t>approximation. </a:t>
            </a:r>
            <a:r>
              <a:rPr lang="en-US" dirty="0" err="1" smtClean="0"/>
              <a:t>ElasticSearch</a:t>
            </a:r>
            <a:r>
              <a:rPr lang="en-US" dirty="0" smtClean="0"/>
              <a:t> and </a:t>
            </a:r>
            <a:r>
              <a:rPr lang="en-US" dirty="0" err="1" smtClean="0"/>
              <a:t>StreamLib</a:t>
            </a:r>
            <a:r>
              <a:rPr lang="en-US" dirty="0" smtClean="0"/>
              <a:t> return a Long.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Since the result is a random variable, we can return the std. deviation as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Approximation Method = Linear Counting, </a:t>
            </a:r>
            <a:r>
              <a:rPr lang="en-US" dirty="0" err="1" smtClean="0"/>
              <a:t>HyperLogLog</a:t>
            </a:r>
            <a:r>
              <a:rPr lang="en-US" dirty="0" smtClean="0"/>
              <a:t>, </a:t>
            </a:r>
            <a:r>
              <a:rPr lang="en-US" dirty="0" err="1" smtClean="0"/>
              <a:t>HyperLogLog</a:t>
            </a:r>
            <a:r>
              <a:rPr lang="en-US" dirty="0" smtClean="0"/>
              <a:t>++,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036" y="1856232"/>
            <a:ext cx="860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ApproximateCounter</a:t>
            </a:r>
            <a:r>
              <a:rPr lang="en-US" dirty="0" smtClean="0"/>
              <a:t> (precision</a:t>
            </a:r>
            <a:r>
              <a:rPr lang="en-US" dirty="0" smtClean="0"/>
              <a:t>: </a:t>
            </a:r>
            <a:r>
              <a:rPr lang="en-US" dirty="0" err="1" smtClean="0"/>
              <a:t>PrecisionSpec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add(id: </a:t>
            </a:r>
            <a:r>
              <a:rPr lang="en-US" dirty="0" smtClean="0"/>
              <a:t>Long): </a:t>
            </a:r>
            <a:r>
              <a:rPr lang="en-US" dirty="0" smtClean="0"/>
              <a:t>Unit = …</a:t>
            </a:r>
          </a:p>
          <a:p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distinctCount</a:t>
            </a:r>
            <a:r>
              <a:rPr lang="en-US" dirty="0" smtClean="0"/>
              <a:t>(): (</a:t>
            </a:r>
            <a:r>
              <a:rPr lang="en-US" b="1" dirty="0" smtClean="0"/>
              <a:t>Double</a:t>
            </a:r>
            <a:r>
              <a:rPr lang="en-US" dirty="0" smtClean="0"/>
              <a:t>, </a:t>
            </a:r>
            <a:r>
              <a:rPr lang="en-US" dirty="0" err="1" smtClean="0"/>
              <a:t>StdDev</a:t>
            </a:r>
            <a:r>
              <a:rPr lang="en-US" dirty="0" smtClean="0"/>
              <a:t>) = 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Big Data.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Here Big Data == Big Matrix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Here data = interaction/co-occurrence data from </a:t>
            </a:r>
            <a:r>
              <a:rPr lang="en-US" sz="1600" dirty="0" smtClean="0"/>
              <a:t>e-commerce, traffic logs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</a:t>
            </a:r>
            <a:r>
              <a:rPr lang="en-US" sz="3600" dirty="0" smtClean="0"/>
              <a:t>Some data </a:t>
            </a:r>
            <a:r>
              <a:rPr lang="en-US" sz="3600" dirty="0" smtClean="0"/>
              <a:t>analysis 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How many DISTINCT users viewed a page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Approximate trends (counts of events over time) 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Fast linear </a:t>
            </a:r>
            <a:r>
              <a:rPr lang="en-US" sz="1600" dirty="0" smtClean="0"/>
              <a:t>regression </a:t>
            </a:r>
            <a:r>
              <a:rPr lang="en-US" sz="1600" dirty="0" smtClean="0"/>
              <a:t>with extremely large number of </a:t>
            </a:r>
            <a:r>
              <a:rPr lang="en-US" sz="1600" dirty="0" smtClean="0"/>
              <a:t>features (large number of features = all bigrams)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Fast dimensionality reduction with the </a:t>
            </a:r>
            <a:r>
              <a:rPr lang="en-US" sz="1600" dirty="0" smtClean="0"/>
              <a:t>SVD (detect patterns)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Main Theme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Sometimes approximate answers are good enough (When?)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We are turning the big data into small data </a:t>
            </a:r>
            <a:r>
              <a:rPr lang="en-US" sz="1600" dirty="0" smtClean="0"/>
              <a:t>(sketches) on </a:t>
            </a:r>
            <a:r>
              <a:rPr lang="en-US" sz="1600" dirty="0" smtClean="0"/>
              <a:t>which we can still compute the answers (approximately</a:t>
            </a:r>
            <a:r>
              <a:rPr lang="en-US" sz="16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Suitable </a:t>
            </a:r>
            <a:r>
              <a:rPr lang="en-US" sz="1600" dirty="0" smtClean="0"/>
              <a:t>for real time answers and streaming application (real </a:t>
            </a:r>
            <a:r>
              <a:rPr lang="en-US" sz="1600" dirty="0" smtClean="0"/>
              <a:t>time streaming </a:t>
            </a:r>
            <a:r>
              <a:rPr lang="en-US" sz="1600" dirty="0" smtClean="0"/>
              <a:t>needs little memory)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34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design/implement the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Suggested API:</a:t>
            </a:r>
          </a:p>
          <a:p>
            <a:r>
              <a:rPr lang="en-US" dirty="0" smtClean="0"/>
              <a:t>trait </a:t>
            </a:r>
            <a:r>
              <a:rPr lang="en-US" dirty="0" err="1" smtClean="0"/>
              <a:t>ApproximateCounter</a:t>
            </a:r>
            <a:r>
              <a:rPr lang="en-US" dirty="0" smtClean="0"/>
              <a:t>{</a:t>
            </a:r>
            <a:endParaRPr lang="en-US" dirty="0" smtClean="0"/>
          </a:p>
          <a:p>
            <a:pPr marL="128016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add(</a:t>
            </a:r>
            <a:r>
              <a:rPr lang="en-US" dirty="0" err="1" smtClean="0"/>
              <a:t>obj</a:t>
            </a:r>
            <a:r>
              <a:rPr lang="en-US" dirty="0" smtClean="0"/>
              <a:t>: T): Unit</a:t>
            </a:r>
          </a:p>
          <a:p>
            <a:pPr marL="128016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distinctCount</a:t>
            </a:r>
            <a:r>
              <a:rPr lang="en-US" dirty="0" smtClean="0"/>
              <a:t>(): Double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51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implementation With standard hash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verifying implementation with Scala/Java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NaiveCounter</a:t>
            </a:r>
            <a:r>
              <a:rPr lang="en-US" dirty="0" smtClean="0"/>
              <a:t> extends </a:t>
            </a:r>
            <a:r>
              <a:rPr lang="en-US" dirty="0" err="1" smtClean="0"/>
              <a:t>ApproximateCounter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7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create a wrapper around </a:t>
            </a:r>
            <a:r>
              <a:rPr lang="en-US" dirty="0" smtClean="0"/>
              <a:t>stream-LIB </a:t>
            </a:r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4: CREATE A WRAPPER AROUND ELASTIC SEARCH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15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 Test on random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- Create a generator class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ItemGenerator</a:t>
            </a:r>
            <a:r>
              <a:rPr lang="en-US" dirty="0" smtClean="0"/>
              <a:t>(</a:t>
            </a:r>
            <a:r>
              <a:rPr lang="en-US" dirty="0" err="1" smtClean="0"/>
              <a:t>objectCounts</a:t>
            </a:r>
            <a:r>
              <a:rPr lang="en-US" dirty="0" smtClean="0"/>
              <a:t>: Array[</a:t>
            </a:r>
            <a:r>
              <a:rPr lang="en-US" dirty="0" err="1" smtClean="0"/>
              <a:t>Int</a:t>
            </a:r>
            <a:r>
              <a:rPr lang="en-US" dirty="0" smtClean="0"/>
              <a:t>], </a:t>
            </a:r>
            <a:r>
              <a:rPr lang="en-US" dirty="0" err="1" smtClean="0"/>
              <a:t>rnd</a:t>
            </a:r>
            <a:r>
              <a:rPr lang="en-US" dirty="0" smtClean="0"/>
              <a:t>: Random) {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onProcessItem</a:t>
            </a:r>
            <a:r>
              <a:rPr lang="en-US" dirty="0" smtClean="0"/>
              <a:t>(processor: </a:t>
            </a:r>
            <a:r>
              <a:rPr lang="en-US" dirty="0" err="1" smtClean="0"/>
              <a:t>Int</a:t>
            </a:r>
            <a:r>
              <a:rPr lang="en-US" dirty="0" smtClean="0"/>
              <a:t> =&gt; Unit): Unit = …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objectCounts</a:t>
            </a:r>
            <a:r>
              <a:rPr lang="en-US" dirty="0" smtClean="0"/>
              <a:t> is an array such that </a:t>
            </a:r>
            <a:r>
              <a:rPr lang="en-US" dirty="0" err="1" smtClean="0"/>
              <a:t>objectCount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k means that object </a:t>
            </a:r>
            <a:r>
              <a:rPr lang="en-US" dirty="0" err="1" smtClean="0"/>
              <a:t>i</a:t>
            </a:r>
            <a:r>
              <a:rPr lang="en-US" dirty="0" smtClean="0"/>
              <a:t> will be generated k times</a:t>
            </a:r>
          </a:p>
          <a:p>
            <a:r>
              <a:rPr lang="en-US" dirty="0" smtClean="0"/>
              <a:t>For example if </a:t>
            </a:r>
            <a:r>
              <a:rPr lang="en-US" dirty="0" err="1" smtClean="0"/>
              <a:t>objectCounts</a:t>
            </a:r>
            <a:r>
              <a:rPr lang="en-US" dirty="0"/>
              <a:t> </a:t>
            </a:r>
            <a:r>
              <a:rPr lang="en-US" dirty="0" smtClean="0"/>
              <a:t>= Array(2,1,4) we can generate a sequence 0,0,1,2,2,2,2 or any permutation of this sequence. The generated items are send to </a:t>
            </a:r>
            <a:r>
              <a:rPr lang="en-US" dirty="0" err="1" smtClean="0"/>
              <a:t>onProcessItem</a:t>
            </a:r>
            <a:r>
              <a:rPr lang="en-US" dirty="0" smtClean="0"/>
              <a:t>(...) and received via the function processor</a:t>
            </a:r>
          </a:p>
          <a:p>
            <a:r>
              <a:rPr lang="en-US" dirty="0" smtClean="0"/>
              <a:t>Or just a generator class that outputs 1,2,3,….</a:t>
            </a:r>
          </a:p>
          <a:p>
            <a:r>
              <a:rPr lang="en-US" dirty="0" smtClean="0"/>
              <a:t>Or use an 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 Tester object. For example</a:t>
            </a:r>
          </a:p>
          <a:p>
            <a:r>
              <a:rPr lang="en-US" dirty="0"/>
              <a:t>c</a:t>
            </a:r>
            <a:r>
              <a:rPr lang="en-US" dirty="0" smtClean="0"/>
              <a:t>lass Tester(</a:t>
            </a:r>
            <a:r>
              <a:rPr lang="en-US" dirty="0" err="1" smtClean="0"/>
              <a:t>itemGenerator</a:t>
            </a:r>
            <a:r>
              <a:rPr lang="en-US" dirty="0" smtClean="0"/>
              <a:t>: </a:t>
            </a:r>
            <a:r>
              <a:rPr lang="en-US" dirty="0" err="1" smtClean="0"/>
              <a:t>ItemGenerator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         </a:t>
            </a:r>
            <a:r>
              <a:rPr lang="en-US" dirty="0" err="1" smtClean="0"/>
              <a:t>counterImplementations</a:t>
            </a:r>
            <a:r>
              <a:rPr lang="en-US" dirty="0" smtClean="0"/>
              <a:t>: Vector[</a:t>
            </a:r>
            <a:r>
              <a:rPr lang="en-US" dirty="0" err="1" smtClean="0"/>
              <a:t>ApproximateCounter</a:t>
            </a:r>
            <a:r>
              <a:rPr lang="en-US" dirty="0" smtClean="0"/>
              <a:t>])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printWriter</a:t>
            </a:r>
            <a:r>
              <a:rPr lang="en-US" dirty="0" smtClean="0"/>
              <a:t> = new </a:t>
            </a:r>
            <a:r>
              <a:rPr lang="en-US" dirty="0" err="1" smtClean="0"/>
              <a:t>PrintWriter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itemGenerator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onProcessItem</a:t>
            </a:r>
            <a:r>
              <a:rPr lang="en-US" dirty="0" smtClean="0"/>
              <a:t>(</a:t>
            </a:r>
            <a:r>
              <a:rPr lang="en-US" dirty="0" err="1" smtClean="0"/>
              <a:t>itemId</a:t>
            </a:r>
            <a:r>
              <a:rPr lang="en-US" dirty="0" smtClean="0"/>
              <a:t> =&gt; {</a:t>
            </a:r>
          </a:p>
          <a:p>
            <a:r>
              <a:rPr lang="en-US" dirty="0" smtClean="0"/>
              <a:t>       for(</a:t>
            </a:r>
            <a:r>
              <a:rPr lang="en-US" dirty="0" err="1" smtClean="0"/>
              <a:t>impl</a:t>
            </a:r>
            <a:r>
              <a:rPr lang="en-US" dirty="0" smtClean="0"/>
              <a:t> &lt;- </a:t>
            </a:r>
            <a:r>
              <a:rPr lang="en-US" dirty="0" err="1" smtClean="0"/>
              <a:t>counterImplementations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lang="en-US" dirty="0" err="1" smtClean="0"/>
              <a:t>impl.add</a:t>
            </a:r>
            <a:r>
              <a:rPr lang="en-US" dirty="0" smtClean="0"/>
              <a:t>(</a:t>
            </a:r>
            <a:r>
              <a:rPr lang="en-US" dirty="0" err="1" smtClean="0"/>
              <a:t>itemId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printWriter.printLine</a:t>
            </a:r>
            <a:r>
              <a:rPr lang="en-US" dirty="0" smtClean="0"/>
              <a:t> (</a:t>
            </a:r>
            <a:r>
              <a:rPr lang="en-US" dirty="0" err="1" smtClean="0"/>
              <a:t>impl</a:t>
            </a:r>
            <a:r>
              <a:rPr lang="en-US" dirty="0" smtClean="0"/>
              <a:t>. </a:t>
            </a:r>
            <a:r>
              <a:rPr lang="en-US" dirty="0" err="1" smtClean="0"/>
              <a:t>distinctCount</a:t>
            </a:r>
            <a:r>
              <a:rPr lang="en-US" dirty="0" smtClean="0"/>
              <a:t>().</a:t>
            </a:r>
            <a:r>
              <a:rPr lang="en-US" dirty="0" err="1" smtClean="0"/>
              <a:t>value.toString</a:t>
            </a:r>
            <a:r>
              <a:rPr lang="en-US" dirty="0" smtClean="0"/>
              <a:t>())</a:t>
            </a:r>
          </a:p>
          <a:p>
            <a:r>
              <a:rPr lang="en-US" dirty="0"/>
              <a:t> </a:t>
            </a:r>
            <a:r>
              <a:rPr lang="en-US" dirty="0" smtClean="0"/>
              <a:t> 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})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printWriter.close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7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6: evaluate the accuracy of the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created from the previous step should contain at least two columns</a:t>
            </a:r>
          </a:p>
          <a:p>
            <a:r>
              <a:rPr lang="en-US" dirty="0"/>
              <a:t> </a:t>
            </a:r>
            <a:r>
              <a:rPr lang="en-US" dirty="0" smtClean="0"/>
              <a:t> the first column is for the naïve (exact) distinct count.</a:t>
            </a:r>
          </a:p>
          <a:p>
            <a:r>
              <a:rPr lang="en-US" dirty="0"/>
              <a:t> </a:t>
            </a:r>
            <a:r>
              <a:rPr lang="en-US" dirty="0" smtClean="0"/>
              <a:t> the second count is for the approximate distinct count.</a:t>
            </a:r>
          </a:p>
          <a:p>
            <a:r>
              <a:rPr lang="en-US" dirty="0" smtClean="0"/>
              <a:t>We want to plot them against each other (for example in R or Python)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6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7: OUR FIRST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38" y="1984664"/>
            <a:ext cx="6062472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we are working with long numbers that represent ids.</a:t>
            </a:r>
          </a:p>
          <a:p>
            <a:r>
              <a:rPr lang="en-US" dirty="0" smtClean="0"/>
              <a:t>We map each id to a random number in the interval (0,1).</a:t>
            </a:r>
          </a:p>
          <a:p>
            <a:r>
              <a:rPr lang="en-US" dirty="0" smtClean="0"/>
              <a:t>If k unique items are seen, they are mapped to k unique numbers in (0, 1).</a:t>
            </a:r>
          </a:p>
          <a:p>
            <a:r>
              <a:rPr lang="en-US" dirty="0" smtClean="0"/>
              <a:t>Those numbers split the interval into (k + 1) parts. The expected lengths of each part are equal and since they sum to 1, the expected length of any part is 1/(k + 1)</a:t>
            </a:r>
          </a:p>
          <a:p>
            <a:r>
              <a:rPr lang="en-US" dirty="0" smtClean="0"/>
              <a:t>Therefore if we know the smallest number in the interval, we can solve for k</a:t>
            </a:r>
          </a:p>
          <a:p>
            <a:r>
              <a:rPr lang="en-US" dirty="0" smtClean="0"/>
              <a:t>1/(k + 1) = E[first interval length] = smallest number.</a:t>
            </a:r>
          </a:p>
          <a:p>
            <a:r>
              <a:rPr lang="en-US" dirty="0" smtClean="0"/>
              <a:t>Number of distinct objects = 1/smallest number - 1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296572" y="2084832"/>
            <a:ext cx="3686618" cy="2651678"/>
            <a:chOff x="3470987" y="2722416"/>
            <a:chExt cx="3686618" cy="265167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761508" y="4956463"/>
              <a:ext cx="25873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491345" y="2722418"/>
              <a:ext cx="290946" cy="259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78927" y="2722417"/>
              <a:ext cx="290946" cy="259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77790" y="2722417"/>
              <a:ext cx="290946" cy="259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66659" y="2722416"/>
              <a:ext cx="290946" cy="259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636818" y="2982190"/>
              <a:ext cx="503958" cy="197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92755" y="2881606"/>
              <a:ext cx="331645" cy="2074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689662" y="2931898"/>
              <a:ext cx="304592" cy="2041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782291" y="5091537"/>
              <a:ext cx="358485" cy="103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70987" y="497296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4446" y="50047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048031" y="2982190"/>
              <a:ext cx="1884430" cy="197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78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ounters = </a:t>
            </a:r>
            <a:r>
              <a:rPr lang="en-US" dirty="0" err="1" smtClean="0"/>
              <a:t>Array.ofDim</a:t>
            </a:r>
            <a:r>
              <a:rPr lang="en-US" dirty="0" smtClean="0"/>
              <a:t>[Double](k).map(_=&gt; 1.0) //initialize to 1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add(</a:t>
            </a:r>
            <a:r>
              <a:rPr lang="en-US" dirty="0" err="1" smtClean="0"/>
              <a:t>obj</a:t>
            </a:r>
            <a:r>
              <a:rPr lang="en-US" dirty="0" smtClean="0"/>
              <a:t>): Unit = {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&lt;- 0 until k){</a:t>
            </a:r>
          </a:p>
          <a:p>
            <a:pPr marL="12801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hash_code_i</a:t>
            </a:r>
            <a:r>
              <a:rPr lang="en-US" dirty="0" smtClean="0"/>
              <a:t> = hash(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obj</a:t>
            </a:r>
            <a:r>
              <a:rPr lang="en-US" dirty="0" smtClean="0"/>
              <a:t>) //assume output from [0 to MAX_LONG)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rnd_number</a:t>
            </a:r>
            <a:r>
              <a:rPr lang="en-US" dirty="0" smtClean="0"/>
              <a:t> = </a:t>
            </a:r>
            <a:r>
              <a:rPr lang="en-US" dirty="0" err="1" smtClean="0"/>
              <a:t>hash_code_i.toDouble</a:t>
            </a:r>
            <a:r>
              <a:rPr lang="en-US" dirty="0" smtClean="0"/>
              <a:t>/MAX_LONG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smtClean="0"/>
              <a:t>	counters(</a:t>
            </a:r>
            <a:r>
              <a:rPr lang="en-US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Math.min</a:t>
            </a:r>
            <a:r>
              <a:rPr lang="en-US" dirty="0" smtClean="0"/>
              <a:t>(counters(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rnd_number</a:t>
            </a:r>
            <a:r>
              <a:rPr lang="en-US" dirty="0" smtClean="0"/>
              <a:t>)</a:t>
            </a:r>
          </a:p>
          <a:p>
            <a:pPr marL="128016" lvl="1" indent="0">
              <a:buNone/>
            </a:pPr>
            <a:r>
              <a:rPr lang="en-US" dirty="0" smtClean="0"/>
              <a:t>	}}}</a:t>
            </a:r>
          </a:p>
          <a:p>
            <a:pPr marL="128016" lvl="1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getDistinct</a:t>
            </a:r>
            <a:r>
              <a:rPr lang="en-US" dirty="0" smtClean="0"/>
              <a:t>(): Double = {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avg</a:t>
            </a:r>
            <a:r>
              <a:rPr lang="en-US" dirty="0" smtClean="0"/>
              <a:t> = </a:t>
            </a:r>
            <a:r>
              <a:rPr lang="en-US" dirty="0" err="1" smtClean="0"/>
              <a:t>Array.average</a:t>
            </a:r>
            <a:r>
              <a:rPr lang="en-US" dirty="0" smtClean="0"/>
              <a:t>(counters)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smtClean="0"/>
              <a:t>1.0/</a:t>
            </a:r>
            <a:r>
              <a:rPr lang="en-US" dirty="0" err="1" smtClean="0"/>
              <a:t>avg</a:t>
            </a:r>
            <a:r>
              <a:rPr lang="en-US" dirty="0" smtClean="0"/>
              <a:t> - 1</a:t>
            </a: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7" y="2084832"/>
            <a:ext cx="8514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Add more counters</a:t>
            </a:r>
          </a:p>
          <a:p>
            <a:r>
              <a:rPr lang="en-US" dirty="0"/>
              <a:t>t</a:t>
            </a:r>
            <a:r>
              <a:rPr lang="en-US" dirty="0" smtClean="0"/>
              <a:t>hen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5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approximate good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Aggregate statistics: # users of a website, they change all the time so why focus on complete exactness</a:t>
            </a:r>
          </a:p>
          <a:p>
            <a:r>
              <a:rPr lang="en-US" dirty="0" smtClean="0"/>
              <a:t>Machine Learning – it’s already an approximation</a:t>
            </a:r>
          </a:p>
          <a:p>
            <a:r>
              <a:rPr lang="en-US" dirty="0" smtClean="0"/>
              <a:t>Search – it’s already based on “fuzzy matching”</a:t>
            </a:r>
          </a:p>
          <a:p>
            <a:r>
              <a:rPr lang="en-US" dirty="0" smtClean="0"/>
              <a:t>Recommendation Systems – it’s a </a:t>
            </a:r>
            <a:r>
              <a:rPr lang="en-US" dirty="0" err="1" smtClean="0"/>
              <a:t>blackbox</a:t>
            </a:r>
            <a:r>
              <a:rPr lang="en-US" dirty="0" smtClean="0"/>
              <a:t> with little guarantees </a:t>
            </a:r>
            <a:r>
              <a:rPr lang="en-US" dirty="0" smtClean="0"/>
              <a:t>anyway (for </a:t>
            </a:r>
            <a:r>
              <a:rPr lang="en-US" dirty="0" smtClean="0"/>
              <a:t>example it will work for one customer very well and poorly for another one)</a:t>
            </a:r>
          </a:p>
          <a:p>
            <a:endParaRPr lang="en-US" dirty="0"/>
          </a:p>
          <a:p>
            <a:r>
              <a:rPr lang="en-US" b="1" dirty="0" smtClean="0"/>
              <a:t>When is approximate NOT appropriate?</a:t>
            </a:r>
          </a:p>
          <a:p>
            <a:r>
              <a:rPr lang="en-US" dirty="0" smtClean="0"/>
              <a:t>Total sales for last year in $</a:t>
            </a:r>
          </a:p>
          <a:p>
            <a:r>
              <a:rPr lang="en-US" dirty="0" smtClean="0"/>
              <a:t>What about projected sales for next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hyperloglog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1935568"/>
            <a:ext cx="3584864" cy="2168841"/>
          </a:xfrm>
        </p:spPr>
        <p:txBody>
          <a:bodyPr>
            <a:normAutofit/>
          </a:bodyPr>
          <a:lstStyle/>
          <a:p>
            <a:r>
              <a:rPr lang="en-US" sz="1200" dirty="0" smtClean="0"/>
              <a:t>17 (id) -&gt; 2989035304 (hash code) 00010100111100001001010001001101 (hash code in binary)</a:t>
            </a:r>
          </a:p>
          <a:p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2732191004  00111000101101111001101101000101</a:t>
            </a:r>
          </a:p>
          <a:p>
            <a:r>
              <a:rPr lang="en-US" sz="1200" dirty="0" smtClean="0"/>
              <a:t>1704704513  10000000010111011101100110100110</a:t>
            </a:r>
          </a:p>
        </p:txBody>
      </p:sp>
      <p:pic>
        <p:nvPicPr>
          <p:cNvPr id="1027" name="Picture 3" descr="http://stefansavev.com/assets/images/hyperloglog2/random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65" y="1761886"/>
            <a:ext cx="5302101" cy="420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stefansavev.com/assets/images/hyperloglog2/treedynam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64" y="1935569"/>
            <a:ext cx="3377045" cy="19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68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Hyperloglog</a:t>
            </a:r>
            <a:r>
              <a:rPr lang="en-US" dirty="0" smtClean="0"/>
              <a:t> basic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 = 2^p (for example p = 14)</a:t>
            </a:r>
          </a:p>
          <a:p>
            <a:r>
              <a:rPr lang="en-US" dirty="0" smtClean="0"/>
              <a:t>counters = </a:t>
            </a:r>
            <a:r>
              <a:rPr lang="en-US" dirty="0" err="1" smtClean="0"/>
              <a:t>Array.ofDim</a:t>
            </a:r>
            <a:r>
              <a:rPr lang="en-US" dirty="0" smtClean="0"/>
              <a:t>[Double](m)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add(</a:t>
            </a:r>
            <a:r>
              <a:rPr lang="en-US" dirty="0" err="1" smtClean="0"/>
              <a:t>obj</a:t>
            </a:r>
            <a:r>
              <a:rPr lang="en-US" dirty="0" smtClean="0"/>
              <a:t>: T): Unit ={</a:t>
            </a:r>
          </a:p>
          <a:p>
            <a:pPr marL="128016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hash_code</a:t>
            </a:r>
            <a:r>
              <a:rPr lang="en-US" dirty="0" smtClean="0"/>
              <a:t> = hash(</a:t>
            </a:r>
            <a:r>
              <a:rPr lang="en-US" dirty="0" err="1" smtClean="0"/>
              <a:t>obj</a:t>
            </a:r>
            <a:r>
              <a:rPr lang="en-US" dirty="0" smtClean="0"/>
              <a:t>) //use 64 bit hash code</a:t>
            </a:r>
          </a:p>
          <a:p>
            <a:pPr marL="128016" lvl="1" indent="0">
              <a:buNone/>
            </a:pPr>
            <a:r>
              <a:rPr lang="en-US" dirty="0"/>
              <a:t> </a:t>
            </a:r>
            <a:r>
              <a:rPr lang="en-US" dirty="0" smtClean="0"/>
              <a:t> index = first p bits of </a:t>
            </a:r>
            <a:r>
              <a:rPr lang="en-US" dirty="0" err="1" smtClean="0"/>
              <a:t>hash_code</a:t>
            </a:r>
            <a:endParaRPr lang="en-US" dirty="0" smtClean="0"/>
          </a:p>
          <a:p>
            <a:pPr marL="128016" lvl="1" indent="0">
              <a:buNone/>
            </a:pPr>
            <a:r>
              <a:rPr lang="en-US" dirty="0"/>
              <a:t> </a:t>
            </a:r>
            <a:r>
              <a:rPr lang="en-US" dirty="0" smtClean="0"/>
              <a:t> w = last (64 – p) bits of </a:t>
            </a:r>
            <a:r>
              <a:rPr lang="en-US" dirty="0" err="1" smtClean="0"/>
              <a:t>hash_code</a:t>
            </a:r>
            <a:r>
              <a:rPr lang="en-US" dirty="0" smtClean="0"/>
              <a:t> = 00…01… (the number of leading “0” can be zero)</a:t>
            </a:r>
          </a:p>
          <a:p>
            <a:pPr marL="128016" lvl="1" indent="0">
              <a:buNone/>
            </a:pPr>
            <a:r>
              <a:rPr lang="en-US" dirty="0" smtClean="0"/>
              <a:t>  sigma = 1 + number of leading zeros in w </a:t>
            </a:r>
          </a:p>
          <a:p>
            <a:pPr marL="128016" lvl="1" indent="0">
              <a:buNone/>
            </a:pPr>
            <a:r>
              <a:rPr lang="en-US" dirty="0"/>
              <a:t> </a:t>
            </a:r>
            <a:r>
              <a:rPr lang="en-US" dirty="0" smtClean="0"/>
              <a:t> counters(index) = max(counter(index), sigma)</a:t>
            </a: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}</a:t>
            </a:r>
          </a:p>
          <a:p>
            <a:pPr marL="128016" lvl="1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getCount</a:t>
            </a:r>
            <a:r>
              <a:rPr lang="en-US" dirty="0" smtClean="0"/>
              <a:t>(): Double= {</a:t>
            </a:r>
          </a:p>
          <a:p>
            <a:pPr marL="128016" lvl="1" indent="0">
              <a:buNone/>
            </a:pPr>
            <a:r>
              <a:rPr lang="en-US" dirty="0" smtClean="0"/>
              <a:t>	m*</a:t>
            </a:r>
            <a:r>
              <a:rPr lang="en-US" dirty="0" err="1" smtClean="0"/>
              <a:t>Array.average</a:t>
            </a:r>
            <a:r>
              <a:rPr lang="en-US" dirty="0" smtClean="0"/>
              <a:t>(</a:t>
            </a:r>
            <a:r>
              <a:rPr lang="en-US" dirty="0" err="1" smtClean="0"/>
              <a:t>counters.map</a:t>
            </a:r>
            <a:r>
              <a:rPr lang="en-US" dirty="0" smtClean="0"/>
              <a:t>(h=&gt; 2^h)) //does not work well, see next slide</a:t>
            </a:r>
          </a:p>
          <a:p>
            <a:pPr marL="128016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9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Hyperloglog</a:t>
            </a:r>
            <a:r>
              <a:rPr lang="en-US" dirty="0" smtClean="0"/>
              <a:t>: improved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getCount</a:t>
            </a:r>
            <a:r>
              <a:rPr lang="en-US" dirty="0" smtClean="0"/>
              <a:t>(): Double = {</a:t>
            </a:r>
          </a:p>
          <a:p>
            <a:pPr marL="310896" lvl="2" indent="0">
              <a:buNone/>
            </a:pPr>
            <a:r>
              <a:rPr lang="en-US" sz="1800" dirty="0"/>
              <a:t>c</a:t>
            </a:r>
            <a:r>
              <a:rPr lang="en-US" sz="1800" dirty="0" smtClean="0"/>
              <a:t>orrection = </a:t>
            </a:r>
            <a:r>
              <a:rPr lang="en-US" sz="1800" dirty="0"/>
              <a:t>0</a:t>
            </a:r>
            <a:r>
              <a:rPr lang="en-US" sz="1800" i="1" dirty="0"/>
              <a:t>.</a:t>
            </a:r>
            <a:r>
              <a:rPr lang="en-US" sz="1800" dirty="0"/>
              <a:t>7213</a:t>
            </a:r>
            <a:r>
              <a:rPr lang="en-US" sz="1800" i="1" dirty="0"/>
              <a:t>/</a:t>
            </a:r>
            <a:r>
              <a:rPr lang="en-US" sz="1800" dirty="0"/>
              <a:t>(1 + 1</a:t>
            </a:r>
            <a:r>
              <a:rPr lang="en-US" sz="1800" i="1" dirty="0"/>
              <a:t>.</a:t>
            </a:r>
            <a:r>
              <a:rPr lang="en-US" sz="1800" dirty="0"/>
              <a:t>079</a:t>
            </a:r>
            <a:r>
              <a:rPr lang="en-US" sz="1800" i="1" dirty="0"/>
              <a:t>/m</a:t>
            </a:r>
            <a:r>
              <a:rPr lang="en-US" sz="1800" dirty="0" smtClean="0"/>
              <a:t>) //bias, computed empirically by google implementation</a:t>
            </a:r>
          </a:p>
          <a:p>
            <a:pPr marL="310896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//not by a formula like here</a:t>
            </a:r>
            <a:endParaRPr lang="en-US" sz="1800" dirty="0"/>
          </a:p>
          <a:p>
            <a:pPr marL="128016" lvl="1" indent="0">
              <a:buNone/>
            </a:pPr>
            <a:r>
              <a:rPr lang="en-US" dirty="0" smtClean="0"/>
              <a:t>   correction * m * </a:t>
            </a:r>
            <a:r>
              <a:rPr lang="en-US" dirty="0" err="1" smtClean="0"/>
              <a:t>Array.harmonic_mean</a:t>
            </a:r>
            <a:r>
              <a:rPr lang="en-US" dirty="0" smtClean="0"/>
              <a:t>(</a:t>
            </a:r>
            <a:r>
              <a:rPr lang="en-US" dirty="0" err="1" smtClean="0"/>
              <a:t>counters.map</a:t>
            </a:r>
            <a:r>
              <a:rPr lang="en-US" dirty="0" smtClean="0"/>
              <a:t>(h</a:t>
            </a:r>
            <a:r>
              <a:rPr lang="en-US" dirty="0"/>
              <a:t>=&gt; 2^h</a:t>
            </a:r>
            <a:r>
              <a:rPr lang="en-US" dirty="0" smtClean="0"/>
              <a:t>))</a:t>
            </a:r>
          </a:p>
          <a:p>
            <a:pPr marL="128016" lvl="1" indent="0">
              <a:buNone/>
            </a:pPr>
            <a:r>
              <a:rPr lang="en-US" dirty="0" smtClean="0"/>
              <a:t>}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For small numbers of distinct values, </a:t>
            </a:r>
            <a:r>
              <a:rPr lang="en-US" dirty="0" err="1" smtClean="0"/>
              <a:t>HyperLogLog</a:t>
            </a:r>
            <a:r>
              <a:rPr lang="en-US" dirty="0" smtClean="0"/>
              <a:t> over-estimates. Correction shrinks the estimate.</a:t>
            </a:r>
          </a:p>
          <a:p>
            <a:pPr marL="128016" lvl="1" indent="0">
              <a:buNone/>
            </a:pPr>
            <a:r>
              <a:rPr lang="en-US" dirty="0" smtClean="0"/>
              <a:t>Try with and without correction on our test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1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HyperLogLog</a:t>
            </a:r>
            <a:r>
              <a:rPr lang="en-US" dirty="0" smtClean="0"/>
              <a:t> does not work very well when the number of distinct elements is small.</a:t>
            </a:r>
          </a:p>
          <a:p>
            <a:r>
              <a:rPr lang="en-US" dirty="0" smtClean="0"/>
              <a:t>(absolute error vs. relative error)</a:t>
            </a:r>
          </a:p>
          <a:p>
            <a:r>
              <a:rPr lang="en-US" dirty="0" smtClean="0"/>
              <a:t>Why? Given that we’ve seen k zeros at the beginning of a number, what’s the chance of seeing (k + extra) at the beginning of a number? Does not depend on k, but if k is big, the fluctuation has very small effect because it’s relative to k. </a:t>
            </a:r>
          </a:p>
          <a:p>
            <a:r>
              <a:rPr lang="en-US" dirty="0" smtClean="0"/>
              <a:t>Solution: use a different algorithm (Linear Counting) for small number of distinct elements.</a:t>
            </a:r>
          </a:p>
          <a:p>
            <a:r>
              <a:rPr lang="en-US" dirty="0"/>
              <a:t>p</a:t>
            </a:r>
            <a:r>
              <a:rPr lang="en-US" dirty="0" smtClean="0"/>
              <a:t> = 14</a:t>
            </a:r>
          </a:p>
          <a:p>
            <a:r>
              <a:rPr lang="en-US" dirty="0"/>
              <a:t>m</a:t>
            </a:r>
            <a:r>
              <a:rPr lang="en-US" dirty="0" smtClean="0"/>
              <a:t> = 2^p </a:t>
            </a:r>
            <a:r>
              <a:rPr lang="en-US" dirty="0"/>
              <a:t>= </a:t>
            </a:r>
            <a:r>
              <a:rPr lang="en-US" dirty="0" smtClean="0"/>
              <a:t>16384 counters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7337" y="4804241"/>
            <a:ext cx="796636" cy="25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3419" y="4813266"/>
            <a:ext cx="814380" cy="25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35029" y="4815541"/>
            <a:ext cx="814380" cy="25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7799" y="4733241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206928" y="5395552"/>
            <a:ext cx="1972982" cy="1225536"/>
          </a:xfrm>
          <a:prstGeom prst="wedgeRoundRectCallout">
            <a:avLst>
              <a:gd name="adj1" fmla="val -31170"/>
              <a:gd name="adj2" fmla="val -73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Max. number of leading zeros</a:t>
            </a:r>
          </a:p>
          <a:p>
            <a:pPr algn="ctr"/>
            <a:r>
              <a:rPr lang="en-US" dirty="0" smtClean="0"/>
              <a:t>of bit strings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nto this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0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 = 14</a:t>
            </a:r>
          </a:p>
          <a:p>
            <a:r>
              <a:rPr lang="en-US" dirty="0"/>
              <a:t>m</a:t>
            </a:r>
            <a:r>
              <a:rPr lang="en-US" dirty="0" smtClean="0"/>
              <a:t> = 2^p </a:t>
            </a:r>
            <a:r>
              <a:rPr lang="en-US" dirty="0"/>
              <a:t>= </a:t>
            </a:r>
            <a:r>
              <a:rPr lang="en-US" dirty="0" smtClean="0"/>
              <a:t>16384 counters </a:t>
            </a:r>
          </a:p>
          <a:p>
            <a:endParaRPr lang="en-US" dirty="0" smtClean="0"/>
          </a:p>
          <a:p>
            <a:r>
              <a:rPr lang="en-US" b="1" dirty="0" smtClean="0"/>
              <a:t>MAIN OBSERVATION</a:t>
            </a:r>
          </a:p>
          <a:p>
            <a:r>
              <a:rPr lang="en-US" dirty="0" smtClean="0"/>
              <a:t>For small number of distinct elements, most buckets are empty. Nothing is hashed to them. So, the number of buckets that have 0 is more indicative of the number of distinct elements, than the actual values in the buckets</a:t>
            </a:r>
            <a:r>
              <a:rPr lang="en-US" b="1" dirty="0" smtClean="0"/>
              <a:t>. </a:t>
            </a:r>
            <a:endParaRPr lang="en-US" b="1" dirty="0"/>
          </a:p>
          <a:p>
            <a:r>
              <a:rPr lang="en-US" b="1" dirty="0" smtClean="0"/>
              <a:t>Distinct elements = - m * log(zeros/m)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33421" y="2226021"/>
            <a:ext cx="3403450" cy="1993783"/>
            <a:chOff x="5133421" y="2226021"/>
            <a:chExt cx="3403450" cy="1993783"/>
          </a:xfrm>
        </p:grpSpPr>
        <p:sp>
          <p:nvSpPr>
            <p:cNvPr id="7" name="Rectangle 6"/>
            <p:cNvSpPr/>
            <p:nvPr/>
          </p:nvSpPr>
          <p:spPr>
            <a:xfrm>
              <a:off x="5188840" y="2286000"/>
              <a:ext cx="796636" cy="250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8569" y="2286000"/>
              <a:ext cx="814380" cy="250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22491" y="2285311"/>
              <a:ext cx="814380" cy="250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58338" y="2226021"/>
              <a:ext cx="49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133421" y="2862611"/>
              <a:ext cx="1704109" cy="1357193"/>
            </a:xfrm>
            <a:prstGeom prst="wedgeRoundRectCallout">
              <a:avLst>
                <a:gd name="adj1" fmla="val -31170"/>
                <a:gd name="adj2" fmla="val -730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Max. number of leading zeros</a:t>
              </a:r>
            </a:p>
            <a:p>
              <a:pPr algn="ctr"/>
              <a:r>
                <a:rPr lang="en-US" dirty="0" smtClean="0"/>
                <a:t>of bit strings</a:t>
              </a:r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nto this bucket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691067" y="2228387"/>
            <a:ext cx="10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6934" y="2226021"/>
            <a:ext cx="10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02211" y="2226021"/>
            <a:ext cx="10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8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counting formula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 distinct ids</a:t>
            </a:r>
          </a:p>
          <a:p>
            <a:r>
              <a:rPr lang="en-US" dirty="0"/>
              <a:t>m</a:t>
            </a:r>
            <a:r>
              <a:rPr lang="en-US" dirty="0" smtClean="0"/>
              <a:t> buckets</a:t>
            </a:r>
          </a:p>
          <a:p>
            <a:r>
              <a:rPr lang="en-US" dirty="0"/>
              <a:t>p</a:t>
            </a:r>
            <a:r>
              <a:rPr lang="en-US" dirty="0" smtClean="0"/>
              <a:t> = prob. a values goes to a particular bucket = 1/m because each bucket is equally likely</a:t>
            </a:r>
          </a:p>
          <a:p>
            <a:pPr marL="128016" lvl="1" indent="0">
              <a:buNone/>
            </a:pPr>
            <a:r>
              <a:rPr lang="en-US" dirty="0" smtClean="0"/>
              <a:t>q = out of k distinct ids, no id goes to a bucket = (1 – p)^k </a:t>
            </a:r>
          </a:p>
          <a:p>
            <a:pPr marL="128016" lvl="1" indent="0">
              <a:buNone/>
            </a:pPr>
            <a:r>
              <a:rPr lang="en-US" dirty="0" smtClean="0"/>
              <a:t>Z = 1 if bucket is empty and 0 otherwise</a:t>
            </a:r>
          </a:p>
          <a:p>
            <a:pPr marL="128016" lvl="1" indent="0">
              <a:buNone/>
            </a:pPr>
            <a:r>
              <a:rPr lang="en-US" dirty="0" smtClean="0"/>
              <a:t>E[Z] = 1*q + 0*(1 – q) = q</a:t>
            </a:r>
          </a:p>
          <a:p>
            <a:pPr marL="128016" lvl="1" indent="0">
              <a:buNone/>
            </a:pPr>
            <a:r>
              <a:rPr lang="en-US" dirty="0" smtClean="0"/>
              <a:t>Expected number of empty buckets = m * E[Z] = m * q = m (1 – 1/m)^k = m * </a:t>
            </a:r>
            <a:r>
              <a:rPr lang="en-US" dirty="0" err="1" smtClean="0"/>
              <a:t>exp</a:t>
            </a:r>
            <a:r>
              <a:rPr lang="en-US" dirty="0" smtClean="0"/>
              <a:t>(-k/m)</a:t>
            </a:r>
          </a:p>
          <a:p>
            <a:pPr marL="128016" lvl="1" indent="0">
              <a:buNone/>
            </a:pPr>
            <a:r>
              <a:rPr lang="en-US" dirty="0" smtClean="0"/>
              <a:t>Solve for k: log(zeros/m) = - k/m, k = - m * log(zeros/m)  </a:t>
            </a:r>
          </a:p>
        </p:txBody>
      </p:sp>
    </p:spTree>
    <p:extLst>
      <p:ext uri="{BB962C8B-B14F-4D97-AF65-F5344CB8AC3E}">
        <p14:creationId xmlns:p14="http://schemas.microsoft.com/office/powerpoint/2010/main" val="752769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8: linear counting in </a:t>
            </a:r>
            <a:r>
              <a:rPr lang="en-US" dirty="0" err="1" smtClean="0"/>
              <a:t>hyperloglog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add(): Unit //as before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(): Double= {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zeros = </a:t>
            </a:r>
            <a:r>
              <a:rPr lang="en-US" dirty="0" err="1" smtClean="0"/>
              <a:t>counters.filter</a:t>
            </a:r>
            <a:r>
              <a:rPr lang="en-US" dirty="0" smtClean="0"/>
              <a:t>(_== 0).length //how many counters are zero	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smtClean="0"/>
              <a:t>- m log(</a:t>
            </a:r>
            <a:r>
              <a:rPr lang="en-US" dirty="0" err="1" smtClean="0"/>
              <a:t>m.toDouble</a:t>
            </a:r>
            <a:r>
              <a:rPr lang="en-US" dirty="0" smtClean="0"/>
              <a:t>/zeros)</a:t>
            </a:r>
          </a:p>
          <a:p>
            <a:pPr marL="128016" lvl="1" indent="0">
              <a:buNone/>
            </a:pPr>
            <a:r>
              <a:rPr lang="en-US" dirty="0" smtClean="0"/>
              <a:t>}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What happens if zeros = 0 (i.e. </a:t>
            </a:r>
            <a:r>
              <a:rPr lang="en-US" dirty="0" smtClean="0"/>
              <a:t>we have no empty buckets)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0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memory usage of </a:t>
            </a:r>
            <a:r>
              <a:rPr lang="en-US" dirty="0" err="1" smtClean="0"/>
              <a:t>hll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data that HLL++ keeps is just the counters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Observation 1: For small distinct counts, most of the counters are zero. So we don’t need to materialize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Observation 2: Even when the counters are not zero, they store the height of the binary tree. Since we are considering 2^(64 – 14) max. distinct elements, this means the counters will store max (64 – 14). This number is represented in less than log(64 – 14) = 6 bits.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45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9: Use elastic search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30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https://code.google.com/p/smhasher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Each bit of the output has to have a prob</a:t>
            </a:r>
            <a:r>
              <a:rPr lang="en-US" dirty="0"/>
              <a:t>. </a:t>
            </a:r>
            <a:r>
              <a:rPr lang="en-US" dirty="0" smtClean="0"/>
              <a:t>½ o</a:t>
            </a:r>
            <a:r>
              <a:rPr lang="en-US" dirty="0" smtClean="0"/>
              <a:t>f bein</a:t>
            </a:r>
            <a:r>
              <a:rPr lang="en-US" dirty="0" smtClean="0"/>
              <a:t>g 0 or 1 </a:t>
            </a:r>
          </a:p>
          <a:p>
            <a:r>
              <a:rPr lang="en-US" dirty="0" smtClean="0"/>
              <a:t>We have to see all 256 values of a byte roughly the same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7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smtClean="0"/>
              <a:t>data (</a:t>
            </a:r>
            <a:r>
              <a:rPr lang="en-US" dirty="0" err="1" smtClean="0"/>
              <a:t>Typesafe</a:t>
            </a:r>
            <a:r>
              <a:rPr lang="en-US" dirty="0" smtClean="0"/>
              <a:t> white paper)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Turning big data into little data</a:t>
            </a:r>
          </a:p>
          <a:p>
            <a:pPr lvl="1"/>
            <a:r>
              <a:rPr lang="en-US" dirty="0" smtClean="0"/>
              <a:t>For example to estimate the mean (e.g. mean latency) you don’t need to store the whole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To estimate a histogram you may need to see all the data, but you don’t need to store it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47" y="2732809"/>
            <a:ext cx="7470198" cy="13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://highlyscalable.wordpress.com/2012/05/01/probabilistic-structures-web-analytics-data-mining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Elastic Search Implementation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github.com/elastic/elasticsearch/blob/6e3a4e21a118b73be2dfd5dfc2c787df5b950253/core/src/main/java/org/elasticsearch/search/aggregations/metrics/cardinality/HyperLogLogPlusPlus.java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Day 1: Implement memory efficient (approximate) COUNT DISTINCT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Day 2: </a:t>
            </a:r>
            <a:r>
              <a:rPr lang="en-US" dirty="0" smtClean="0"/>
              <a:t>Implement Ted </a:t>
            </a:r>
            <a:r>
              <a:rPr lang="en-US" dirty="0" smtClean="0"/>
              <a:t>Dunning’s </a:t>
            </a:r>
            <a:r>
              <a:rPr lang="en-US" dirty="0" smtClean="0"/>
              <a:t>t-digest together with an anomaly detector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Day 3: Overview </a:t>
            </a:r>
            <a:r>
              <a:rPr lang="en-US" dirty="0" smtClean="0"/>
              <a:t>of hashing/sketching/random projection </a:t>
            </a:r>
            <a:r>
              <a:rPr lang="en-US" dirty="0" smtClean="0"/>
              <a:t>techniques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092" y="1724891"/>
            <a:ext cx="9979844" cy="49564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Analysis of the approximate </a:t>
            </a:r>
            <a:r>
              <a:rPr lang="en-US" dirty="0" smtClean="0"/>
              <a:t>distinct count </a:t>
            </a:r>
            <a:r>
              <a:rPr lang="en-US" dirty="0" smtClean="0"/>
              <a:t>problem. Memory usage. What are advantages of different approaches (Hadoop, Streaming, exact vs. approximate)</a:t>
            </a:r>
          </a:p>
          <a:p>
            <a:r>
              <a:rPr lang="en-US" dirty="0" smtClean="0"/>
              <a:t>Building an API for this problem</a:t>
            </a:r>
          </a:p>
          <a:p>
            <a:r>
              <a:rPr lang="en-US" dirty="0" smtClean="0"/>
              <a:t>Building a small testing framework for this problem.</a:t>
            </a:r>
          </a:p>
          <a:p>
            <a:r>
              <a:rPr lang="en-US" dirty="0" smtClean="0"/>
              <a:t>Testing mainstream libraries for approximate distinct count (</a:t>
            </a:r>
            <a:r>
              <a:rPr lang="en-US" dirty="0" err="1" smtClean="0"/>
              <a:t>ElasticSearch</a:t>
            </a:r>
            <a:r>
              <a:rPr lang="en-US" dirty="0" smtClean="0"/>
              <a:t> and </a:t>
            </a:r>
            <a:r>
              <a:rPr lang="en-US" dirty="0" err="1"/>
              <a:t>S</a:t>
            </a:r>
            <a:r>
              <a:rPr lang="en-US" dirty="0" err="1" smtClean="0"/>
              <a:t>treamlib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Creating your own simple solution (algorithm) for this problem and testing it.</a:t>
            </a:r>
          </a:p>
          <a:p>
            <a:r>
              <a:rPr lang="en-US" dirty="0" smtClean="0"/>
              <a:t>Rough understanding the </a:t>
            </a:r>
            <a:r>
              <a:rPr lang="en-US" dirty="0" err="1" smtClean="0"/>
              <a:t>HyperLogLog</a:t>
            </a:r>
            <a:r>
              <a:rPr lang="en-US" dirty="0" smtClean="0"/>
              <a:t> algorithm.</a:t>
            </a:r>
          </a:p>
          <a:p>
            <a:r>
              <a:rPr lang="en-US" dirty="0" smtClean="0"/>
              <a:t>Implementing </a:t>
            </a:r>
            <a:r>
              <a:rPr lang="en-US" dirty="0" err="1" smtClean="0"/>
              <a:t>HyperLogLog</a:t>
            </a:r>
            <a:r>
              <a:rPr lang="en-US" dirty="0" smtClean="0"/>
              <a:t> without fine tuning.</a:t>
            </a:r>
          </a:p>
          <a:p>
            <a:r>
              <a:rPr lang="en-US" dirty="0" smtClean="0"/>
              <a:t>Understanding where </a:t>
            </a:r>
            <a:r>
              <a:rPr lang="en-US" dirty="0" err="1" smtClean="0"/>
              <a:t>HyperLogLog</a:t>
            </a:r>
            <a:r>
              <a:rPr lang="en-US" dirty="0" smtClean="0"/>
              <a:t> breaks and why.</a:t>
            </a:r>
          </a:p>
          <a:p>
            <a:r>
              <a:rPr lang="en-US" dirty="0" smtClean="0"/>
              <a:t>Improving upon </a:t>
            </a:r>
            <a:r>
              <a:rPr lang="en-US" dirty="0" err="1" smtClean="0"/>
              <a:t>HyperLogLog</a:t>
            </a:r>
            <a:r>
              <a:rPr lang="en-US" dirty="0" smtClean="0"/>
              <a:t> </a:t>
            </a:r>
            <a:r>
              <a:rPr lang="en-US" dirty="0" smtClean="0"/>
              <a:t>with Linear Counting. </a:t>
            </a:r>
            <a:r>
              <a:rPr lang="en-US" dirty="0" err="1" smtClean="0"/>
              <a:t>HyperLog</a:t>
            </a:r>
            <a:r>
              <a:rPr lang="en-US" dirty="0" smtClean="0"/>
              <a:t>++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smtClean="0"/>
              <a:t>the fine print in </a:t>
            </a:r>
            <a:r>
              <a:rPr lang="en-US" dirty="0" err="1" smtClean="0"/>
              <a:t>HyperLogLog</a:t>
            </a:r>
            <a:r>
              <a:rPr lang="en-US" dirty="0" smtClean="0"/>
              <a:t>++. Exactly how much memory is used for exactly how much precision.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Warm up: estimate </a:t>
                </a:r>
                <a14:m>
                  <m:oMath xmlns:m="http://schemas.openxmlformats.org/officeDocument/2006/math">
                    <m:r>
                      <a:rPr lang="el-GR" sz="6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by throwing darts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09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01485" y="2152114"/>
            <a:ext cx="1589809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56034" y="2175493"/>
            <a:ext cx="1511878" cy="1553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673811" y="2084832"/>
                <a:ext cx="4971426" cy="402336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 smtClean="0"/>
                  <a:t>r </a:t>
                </a:r>
                <a:r>
                  <a:rPr lang="en-US" dirty="0" smtClean="0"/>
                  <a:t>= 1/2</a:t>
                </a:r>
              </a:p>
              <a:p>
                <a:pPr lvl="1"/>
                <a:r>
                  <a:rPr lang="en-US" dirty="0" smtClean="0"/>
                  <a:t>Area of circle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/4</a:t>
                </a:r>
              </a:p>
              <a:p>
                <a:pPr lvl="1"/>
                <a:r>
                  <a:rPr lang="en-US" dirty="0" smtClean="0"/>
                  <a:t>Area of rectangle = (</a:t>
                </a:r>
                <a:r>
                  <a:rPr lang="en-US" dirty="0" smtClean="0"/>
                  <a:t>2r)^</a:t>
                </a:r>
                <a:r>
                  <a:rPr lang="en-US" dirty="0" smtClean="0"/>
                  <a:t>2 = 1</a:t>
                </a:r>
              </a:p>
              <a:p>
                <a:pPr lvl="1"/>
                <a:r>
                  <a:rPr lang="en-US" dirty="0" smtClean="0"/>
                  <a:t>Ratio = Area of circle/Area of square =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/4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= 4*Ratio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On the other hand:</a:t>
                </a:r>
              </a:p>
              <a:p>
                <a:pPr lvl="1"/>
                <a:r>
                  <a:rPr lang="en-US" dirty="0" smtClean="0"/>
                  <a:t>Ratio = fraction of darts that fall in the circle</a:t>
                </a:r>
                <a:endParaRPr lang="en-US" dirty="0"/>
              </a:p>
              <a:p>
                <a:r>
                  <a:rPr lang="en-US" dirty="0" smtClean="0"/>
                  <a:t>(note that all darts fall in the square)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3811" y="2084832"/>
                <a:ext cx="4971426" cy="4023360"/>
              </a:xfrm>
              <a:blipFill rotWithShape="0">
                <a:blip r:embed="rId3"/>
                <a:stretch>
                  <a:fillRect l="-736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130135" y="3295172"/>
            <a:ext cx="332509" cy="15898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3119" y="4256331"/>
            <a:ext cx="13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Warm up: estimate </a:t>
                </a:r>
                <a14:m>
                  <m:oMath xmlns:m="http://schemas.openxmlformats.org/officeDocument/2006/math">
                    <m:r>
                      <a:rPr lang="el-GR" sz="5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by throwing darts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9828" y="2192552"/>
            <a:ext cx="8342348" cy="22775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numDarts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4811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Point2D(x: Double, y: Double)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circleRadius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throwDart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Point2D 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(…,…)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inCircle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(point: Point2D) = … //test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whether the point is in the circle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numDartsInCircle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numDarts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).map(_ =&gt;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throwDart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()).count(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inCircle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estimate(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numDartsInCircle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numTotalDarts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Double =…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"pi estimate: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estimate(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numDartsInCircle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numDarts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averaging explained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1" y="2608118"/>
            <a:ext cx="3639563" cy="27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16503</TotalTime>
  <Words>2110</Words>
  <Application>Microsoft Office PowerPoint</Application>
  <PresentationFormat>Widescreen</PresentationFormat>
  <Paragraphs>290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Cambria Math</vt:lpstr>
      <vt:lpstr>Courier New</vt:lpstr>
      <vt:lpstr>Tw Cen MT</vt:lpstr>
      <vt:lpstr>Tw Cen MT Condensed</vt:lpstr>
      <vt:lpstr>Wingdings</vt:lpstr>
      <vt:lpstr>Wingdings 3</vt:lpstr>
      <vt:lpstr>Integral</vt:lpstr>
      <vt:lpstr>SKETCHING TECHNIQUES FOR Real-time big data</vt:lpstr>
      <vt:lpstr>OVERVIEW</vt:lpstr>
      <vt:lpstr>When is approximate good enough?</vt:lpstr>
      <vt:lpstr>Interesting trends</vt:lpstr>
      <vt:lpstr>Tasks</vt:lpstr>
      <vt:lpstr>goals</vt:lpstr>
      <vt:lpstr>Warm up: estimate π by throwing darts</vt:lpstr>
      <vt:lpstr>Warm up: estimate π by throwing darts</vt:lpstr>
      <vt:lpstr>Stochastic averaging explained</vt:lpstr>
      <vt:lpstr>Approximate distinct count</vt:lpstr>
      <vt:lpstr>Possible solutions</vt:lpstr>
      <vt:lpstr>Who uses hyperloglog(++)?</vt:lpstr>
      <vt:lpstr>Distinct count: naïve solution</vt:lpstr>
      <vt:lpstr>Distinct count: zipfean distribution analysis</vt:lpstr>
      <vt:lpstr>Memory for all pages</vt:lpstr>
      <vt:lpstr>Distinct count with hadoop</vt:lpstr>
      <vt:lpstr>Distinct count with hive</vt:lpstr>
      <vt:lpstr>Distinct count with scala</vt:lpstr>
      <vt:lpstr>approximate counting</vt:lpstr>
      <vt:lpstr>Task 1: design/implement the api</vt:lpstr>
      <vt:lpstr>Task 2: implementation With standard hash table </vt:lpstr>
      <vt:lpstr>Task 3: create a wrapper around stream-LIB IMPLEMENTATION </vt:lpstr>
      <vt:lpstr>TASK 4: CREATE A WRAPPER AROUND ELASTIC SEARCH IMPLEMENTATION</vt:lpstr>
      <vt:lpstr>Task 5: Test on random data</vt:lpstr>
      <vt:lpstr>Task 5:</vt:lpstr>
      <vt:lpstr>Task 6: evaluate the accuracy of the counters</vt:lpstr>
      <vt:lpstr>TASK 7: OUR FIRST IMPLEMENTATION</vt:lpstr>
      <vt:lpstr>One algorithm</vt:lpstr>
      <vt:lpstr>improvement</vt:lpstr>
      <vt:lpstr>hyperloglog</vt:lpstr>
      <vt:lpstr>Hyperloglog basic implementation</vt:lpstr>
      <vt:lpstr>Hyperloglog: improved estimation</vt:lpstr>
      <vt:lpstr>Linear counting</vt:lpstr>
      <vt:lpstr>Linear counting</vt:lpstr>
      <vt:lpstr>Linear counting formula derivation</vt:lpstr>
      <vt:lpstr>Task 8: linear counting in hyperloglog</vt:lpstr>
      <vt:lpstr>Improving the memory usage of hll</vt:lpstr>
      <vt:lpstr>Task 9: Use elastic search aggregation</vt:lpstr>
      <vt:lpstr>About hash functions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RandomTrees Team</dc:creator>
  <cp:lastModifiedBy>RandomTrees Team</cp:lastModifiedBy>
  <cp:revision>150</cp:revision>
  <dcterms:created xsi:type="dcterms:W3CDTF">2015-09-04T10:29:14Z</dcterms:created>
  <dcterms:modified xsi:type="dcterms:W3CDTF">2015-10-18T18:52:31Z</dcterms:modified>
</cp:coreProperties>
</file>