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0" r:id="rId4"/>
    <p:sldId id="270" r:id="rId5"/>
    <p:sldId id="271" r:id="rId6"/>
    <p:sldId id="272" r:id="rId7"/>
    <p:sldId id="26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66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599" autoAdjust="0"/>
  </p:normalViewPr>
  <p:slideViewPr>
    <p:cSldViewPr>
      <p:cViewPr varScale="1">
        <p:scale>
          <a:sx n="57" d="100"/>
          <a:sy n="57" d="100"/>
        </p:scale>
        <p:origin x="78" y="137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Problematica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Credit One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Percepcion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08634-BFDD-4AF2-9875-033DA4E66050}"/>
              </a:ext>
            </a:extLst>
          </p:cNvPr>
          <p:cNvSpPr txBox="1"/>
          <p:nvPr/>
        </p:nvSpPr>
        <p:spPr>
          <a:xfrm>
            <a:off x="1522414" y="1844824"/>
            <a:ext cx="1033263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 </a:t>
            </a:r>
            <a:r>
              <a:rPr lang="en-US" sz="2400" dirty="0" err="1"/>
              <a:t>obtener</a:t>
            </a:r>
            <a:r>
              <a:rPr lang="en-US" sz="2400" dirty="0"/>
              <a:t> </a:t>
            </a:r>
            <a:r>
              <a:rPr lang="en-US" sz="2400" dirty="0" err="1"/>
              <a:t>mayores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personales</a:t>
            </a:r>
            <a:r>
              <a:rPr lang="en-US" sz="2400" dirty="0"/>
              <a:t> del </a:t>
            </a:r>
            <a:r>
              <a:rPr lang="en-US" sz="2400" dirty="0" err="1"/>
              <a:t>prospecto</a:t>
            </a:r>
            <a:r>
              <a:rPr lang="en-US" sz="2400" dirty="0"/>
              <a:t>, se </a:t>
            </a:r>
            <a:r>
              <a:rPr lang="en-US" sz="2400" dirty="0" err="1"/>
              <a:t>pueden</a:t>
            </a:r>
            <a:r>
              <a:rPr lang="en-US" sz="2400" dirty="0"/>
              <a:t> </a:t>
            </a:r>
            <a:r>
              <a:rPr lang="en-US" sz="2400" dirty="0" err="1"/>
              <a:t>analizar</a:t>
            </a:r>
            <a:r>
              <a:rPr lang="en-US" sz="2400" dirty="0"/>
              <a:t> y </a:t>
            </a:r>
            <a:r>
              <a:rPr lang="en-US" sz="2400" dirty="0" err="1"/>
              <a:t>agrupar</a:t>
            </a:r>
            <a:r>
              <a:rPr lang="en-US" sz="2400" dirty="0"/>
              <a:t> los </a:t>
            </a:r>
            <a:r>
              <a:rPr lang="en-US" sz="2400" dirty="0" err="1"/>
              <a:t>posibles</a:t>
            </a:r>
            <a:r>
              <a:rPr lang="en-US" sz="2400" dirty="0"/>
              <a:t> </a:t>
            </a:r>
            <a:r>
              <a:rPr lang="en-US" sz="2400" dirty="0" err="1"/>
              <a:t>deudores</a:t>
            </a:r>
            <a:r>
              <a:rPr lang="en-US" sz="2400" dirty="0"/>
              <a:t> que van </a:t>
            </a:r>
            <a:r>
              <a:rPr lang="en-US" sz="2400" dirty="0" err="1"/>
              <a:t>cumplir</a:t>
            </a:r>
            <a:r>
              <a:rPr lang="en-US" sz="2400" dirty="0"/>
              <a:t> </a:t>
            </a:r>
            <a:r>
              <a:rPr lang="en-US" sz="2400" dirty="0" err="1"/>
              <a:t>mensualmente</a:t>
            </a:r>
            <a:r>
              <a:rPr lang="en-US" sz="2400" dirty="0"/>
              <a:t> con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obligacion</a:t>
            </a:r>
            <a:r>
              <a:rPr lang="en-US" sz="2400" dirty="0"/>
              <a:t> </a:t>
            </a:r>
            <a:r>
              <a:rPr lang="en-US" sz="2400" dirty="0" err="1"/>
              <a:t>crediticia</a:t>
            </a:r>
            <a:r>
              <a:rPr lang="en-US" sz="2400" dirty="0"/>
              <a:t> y Tambien </a:t>
            </a:r>
            <a:r>
              <a:rPr lang="en-US" sz="2400" dirty="0" err="1"/>
              <a:t>aquellos</a:t>
            </a:r>
            <a:r>
              <a:rPr lang="en-US" sz="2400" dirty="0"/>
              <a:t> que </a:t>
            </a:r>
            <a:r>
              <a:rPr lang="en-US" sz="2400" dirty="0" err="1"/>
              <a:t>puedan</a:t>
            </a:r>
            <a:r>
              <a:rPr lang="en-US" sz="2400" dirty="0"/>
              <a:t> ser un </a:t>
            </a:r>
            <a:r>
              <a:rPr lang="en-US" sz="2400" dirty="0" err="1"/>
              <a:t>riesgo</a:t>
            </a:r>
            <a:r>
              <a:rPr lang="en-US" sz="2400" dirty="0"/>
              <a:t> e </a:t>
            </a:r>
            <a:r>
              <a:rPr lang="en-US" sz="2400" dirty="0" err="1"/>
              <a:t>incumplan</a:t>
            </a:r>
            <a:r>
              <a:rPr lang="en-US" sz="2400" dirty="0"/>
              <a:t> con los </a:t>
            </a:r>
            <a:r>
              <a:rPr lang="en-US" sz="2400" dirty="0" err="1"/>
              <a:t>pagos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867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Recomendacion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08634-BFDD-4AF2-9875-033DA4E66050}"/>
              </a:ext>
            </a:extLst>
          </p:cNvPr>
          <p:cNvSpPr txBox="1"/>
          <p:nvPr/>
        </p:nvSpPr>
        <p:spPr>
          <a:xfrm>
            <a:off x="1494186" y="1772816"/>
            <a:ext cx="1033263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Para </a:t>
            </a:r>
            <a:r>
              <a:rPr lang="en-US" sz="2400" dirty="0" err="1"/>
              <a:t>mostrar</a:t>
            </a:r>
            <a:r>
              <a:rPr lang="en-US" sz="2400" dirty="0"/>
              <a:t> las </a:t>
            </a:r>
            <a:r>
              <a:rPr lang="en-US" sz="2400" dirty="0" err="1"/>
              <a:t>recomendaciones</a:t>
            </a:r>
            <a:r>
              <a:rPr lang="en-US" sz="2400" dirty="0"/>
              <a:t> y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encontrados</a:t>
            </a:r>
            <a:r>
              <a:rPr lang="en-US" sz="2400" dirty="0"/>
              <a:t> a la </a:t>
            </a:r>
            <a:r>
              <a:rPr lang="en-US" sz="2400" dirty="0" err="1"/>
              <a:t>gerencia</a:t>
            </a:r>
            <a:r>
              <a:rPr lang="en-US" sz="2400" dirty="0"/>
              <a:t> de Credit One, se van a utilizer </a:t>
            </a:r>
            <a:r>
              <a:rPr lang="en-US" sz="2400" dirty="0" err="1"/>
              <a:t>graficos</a:t>
            </a:r>
            <a:r>
              <a:rPr lang="en-US" sz="2400" dirty="0"/>
              <a:t> y </a:t>
            </a:r>
            <a:r>
              <a:rPr lang="en-US" sz="2400" dirty="0" err="1"/>
              <a:t>cuadros</a:t>
            </a:r>
            <a:r>
              <a:rPr lang="en-US" sz="2400" dirty="0"/>
              <a:t> con </a:t>
            </a:r>
            <a:r>
              <a:rPr lang="en-US" sz="2400" dirty="0" err="1"/>
              <a:t>estadisticas</a:t>
            </a:r>
            <a:r>
              <a:rPr lang="en-US" sz="2400" dirty="0"/>
              <a:t> </a:t>
            </a:r>
            <a:r>
              <a:rPr lang="en-US" sz="2400" dirty="0" err="1"/>
              <a:t>numericas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una breve </a:t>
            </a:r>
            <a:r>
              <a:rPr lang="en-US" sz="2400" dirty="0" err="1"/>
              <a:t>presentacion</a:t>
            </a:r>
            <a:r>
              <a:rPr lang="en-US" sz="2400" dirty="0"/>
              <a:t>, </a:t>
            </a:r>
            <a:r>
              <a:rPr lang="en-US" sz="2400" dirty="0" err="1"/>
              <a:t>pero</a:t>
            </a:r>
            <a:r>
              <a:rPr lang="en-US" sz="2400" dirty="0"/>
              <a:t> que </a:t>
            </a:r>
            <a:r>
              <a:rPr lang="en-US" sz="2400" dirty="0" err="1"/>
              <a:t>contendra</a:t>
            </a:r>
            <a:r>
              <a:rPr lang="en-US" sz="2400" dirty="0"/>
              <a:t> </a:t>
            </a:r>
            <a:r>
              <a:rPr lang="en-US" sz="2400" dirty="0" err="1"/>
              <a:t>toda</a:t>
            </a:r>
            <a:r>
              <a:rPr lang="en-US" sz="2400" dirty="0"/>
              <a:t> la informacion </a:t>
            </a:r>
            <a:r>
              <a:rPr lang="en-US" sz="2400" dirty="0" err="1"/>
              <a:t>necesaria</a:t>
            </a:r>
            <a:r>
              <a:rPr lang="en-US" sz="2400" dirty="0"/>
              <a:t> para que se </a:t>
            </a:r>
            <a:r>
              <a:rPr lang="en-US" sz="2400" dirty="0" err="1"/>
              <a:t>puedan</a:t>
            </a:r>
            <a:r>
              <a:rPr lang="en-US" sz="2400" dirty="0"/>
              <a:t> tomar decisions. </a:t>
            </a:r>
          </a:p>
        </p:txBody>
      </p:sp>
    </p:spTree>
    <p:extLst>
      <p:ext uri="{BB962C8B-B14F-4D97-AF65-F5344CB8AC3E}">
        <p14:creationId xmlns:p14="http://schemas.microsoft.com/office/powerpoint/2010/main" val="183609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Administracion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08634-BFDD-4AF2-9875-033DA4E66050}"/>
              </a:ext>
            </a:extLst>
          </p:cNvPr>
          <p:cNvSpPr txBox="1"/>
          <p:nvPr/>
        </p:nvSpPr>
        <p:spPr>
          <a:xfrm>
            <a:off x="1494186" y="1772816"/>
            <a:ext cx="1033263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Los </a:t>
            </a:r>
            <a:r>
              <a:rPr lang="en-US" sz="2400" dirty="0" err="1"/>
              <a:t>datos</a:t>
            </a:r>
            <a:r>
              <a:rPr lang="en-US" sz="2400" dirty="0"/>
              <a:t> se van a </a:t>
            </a:r>
            <a:r>
              <a:rPr lang="en-US" sz="2400" dirty="0" err="1"/>
              <a:t>manejar</a:t>
            </a:r>
            <a:r>
              <a:rPr lang="en-US" sz="2400" dirty="0"/>
              <a:t> con total </a:t>
            </a:r>
            <a:r>
              <a:rPr lang="en-US" sz="2400" dirty="0" err="1"/>
              <a:t>seguridad</a:t>
            </a:r>
            <a:r>
              <a:rPr lang="en-US" sz="2400" dirty="0"/>
              <a:t> y </a:t>
            </a:r>
            <a:r>
              <a:rPr lang="en-US" sz="2400" dirty="0" err="1"/>
              <a:t>discrecion</a:t>
            </a:r>
            <a:r>
              <a:rPr lang="en-US" sz="2400" dirty="0"/>
              <a:t> </a:t>
            </a:r>
            <a:r>
              <a:rPr lang="en-US" sz="2400" dirty="0" err="1"/>
              <a:t>utilizando</a:t>
            </a:r>
            <a:r>
              <a:rPr lang="en-US" sz="2400" dirty="0"/>
              <a:t> </a:t>
            </a:r>
            <a:r>
              <a:rPr lang="en-US" sz="2400" dirty="0" err="1"/>
              <a:t>diferentes</a:t>
            </a:r>
            <a:r>
              <a:rPr lang="en-US" sz="2400" dirty="0"/>
              <a:t> </a:t>
            </a:r>
            <a:r>
              <a:rPr lang="en-US" sz="2400" dirty="0" err="1"/>
              <a:t>algoritmos</a:t>
            </a:r>
            <a:r>
              <a:rPr lang="en-US" sz="2400" dirty="0"/>
              <a:t> para el </a:t>
            </a:r>
            <a:r>
              <a:rPr lang="en-US" sz="2400" dirty="0" err="1"/>
              <a:t>procesaamiento</a:t>
            </a:r>
            <a:r>
              <a:rPr lang="en-US" sz="2400" dirty="0"/>
              <a:t> y </a:t>
            </a:r>
            <a:r>
              <a:rPr lang="en-US" sz="2400" dirty="0" err="1"/>
              <a:t>clasificacion</a:t>
            </a:r>
            <a:r>
              <a:rPr lang="en-US" sz="2400" dirty="0"/>
              <a:t> de la informacion.</a:t>
            </a:r>
          </a:p>
        </p:txBody>
      </p:sp>
    </p:spTree>
    <p:extLst>
      <p:ext uri="{BB962C8B-B14F-4D97-AF65-F5344CB8AC3E}">
        <p14:creationId xmlns:p14="http://schemas.microsoft.com/office/powerpoint/2010/main" val="251909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uso de los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08634-BFDD-4AF2-9875-033DA4E66050}"/>
              </a:ext>
            </a:extLst>
          </p:cNvPr>
          <p:cNvSpPr txBox="1"/>
          <p:nvPr/>
        </p:nvSpPr>
        <p:spPr>
          <a:xfrm>
            <a:off x="1494186" y="1772816"/>
            <a:ext cx="1033263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 </a:t>
            </a:r>
            <a:r>
              <a:rPr lang="en-US" sz="2400" dirty="0" err="1"/>
              <a:t>tiene</a:t>
            </a:r>
            <a:r>
              <a:rPr lang="en-US" sz="2400" dirty="0"/>
              <a:t> que </a:t>
            </a:r>
            <a:r>
              <a:rPr lang="en-US" sz="2400" dirty="0" err="1"/>
              <a:t>trabajar</a:t>
            </a:r>
            <a:r>
              <a:rPr lang="en-US" sz="2400" dirty="0"/>
              <a:t> con los </a:t>
            </a:r>
            <a:r>
              <a:rPr lang="en-US" sz="2400" dirty="0" err="1"/>
              <a:t>datos</a:t>
            </a:r>
            <a:r>
              <a:rPr lang="en-US" sz="2400" dirty="0"/>
              <a:t> que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dirty="0" err="1"/>
              <a:t>fueron</a:t>
            </a:r>
            <a:r>
              <a:rPr lang="en-US" sz="2400" dirty="0"/>
              <a:t> </a:t>
            </a:r>
            <a:r>
              <a:rPr lang="en-US" sz="2400" dirty="0" err="1"/>
              <a:t>entregados</a:t>
            </a:r>
            <a:r>
              <a:rPr lang="en-US" sz="2400" dirty="0"/>
              <a:t>, sin embargo, seria </a:t>
            </a:r>
            <a:r>
              <a:rPr lang="en-US" sz="2400" dirty="0" err="1"/>
              <a:t>idoneo</a:t>
            </a:r>
            <a:r>
              <a:rPr lang="en-US" sz="2400" dirty="0"/>
              <a:t> que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dirty="0" err="1"/>
              <a:t>brindaran</a:t>
            </a:r>
            <a:r>
              <a:rPr lang="en-US" sz="2400" dirty="0"/>
              <a:t> otro tipo de </a:t>
            </a:r>
            <a:r>
              <a:rPr lang="en-US" sz="2400" dirty="0" err="1"/>
              <a:t>atributos</a:t>
            </a:r>
            <a:r>
              <a:rPr lang="en-US" sz="2400" dirty="0"/>
              <a:t> que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dirty="0" err="1"/>
              <a:t>mostraran</a:t>
            </a:r>
            <a:r>
              <a:rPr lang="en-US" sz="2400" dirty="0"/>
              <a:t> mayor valor para realizer el </a:t>
            </a:r>
            <a:r>
              <a:rPr lang="en-US" sz="2400" dirty="0" err="1"/>
              <a:t>analisis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91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Informacion </a:t>
            </a:r>
            <a:r>
              <a:rPr lang="en-US" dirty="0" err="1"/>
              <a:t>inicial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08634-BFDD-4AF2-9875-033DA4E66050}"/>
              </a:ext>
            </a:extLst>
          </p:cNvPr>
          <p:cNvSpPr txBox="1"/>
          <p:nvPr/>
        </p:nvSpPr>
        <p:spPr>
          <a:xfrm>
            <a:off x="928093" y="1988840"/>
            <a:ext cx="103326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419" sz="2400" dirty="0"/>
              <a:t>Según el </a:t>
            </a:r>
            <a:r>
              <a:rPr lang="es-419" sz="2400" dirty="0" err="1"/>
              <a:t>dataset</a:t>
            </a:r>
            <a:r>
              <a:rPr lang="es-419" sz="2400" dirty="0"/>
              <a:t> suministrado, existen aproximadamente 18 mil 100 créditos otorgados a mujeres, mientras que en los hombres existen 11888.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419" sz="2400" dirty="0"/>
              <a:t>10585 créditos fueron emitidos a personas con estudios de escuela, y de los cuales 2036 tienen comportamiento de no pago.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419" sz="2400" dirty="0"/>
              <a:t>4917 créditos se emitieron a personas con secundaria completa, y de los cuales 1237 incumplieron con sus pagos.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419" sz="2400" dirty="0"/>
              <a:t>14 mil créditos fueron otorgados a personas con un grado de escolaridad universitario, de los cuales 3330 tienen un comportamiento de no pago.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419" sz="2400" dirty="0"/>
              <a:t>De los créditos otorgados, 15964 préstamos fueron otorgados a solteros, 13659 a casados y 323 a divorciados.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417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Gracias por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atencion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22DF74-7EBF-4893-81C3-7C3FE7FA8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844824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Descripción Empresa</a:t>
            </a:r>
          </a:p>
          <a:p>
            <a:r>
              <a:rPr lang="es-419" dirty="0"/>
              <a:t>Objetivo</a:t>
            </a:r>
          </a:p>
          <a:p>
            <a:r>
              <a:rPr lang="es-419" dirty="0"/>
              <a:t>Marco de referencia de Data </a:t>
            </a:r>
            <a:r>
              <a:rPr lang="es-419" dirty="0" err="1"/>
              <a:t>Science</a:t>
            </a:r>
            <a:endParaRPr lang="es-419" dirty="0"/>
          </a:p>
          <a:p>
            <a:r>
              <a:rPr lang="es-419" dirty="0"/>
              <a:t>Descripción y ubicación de fuentes de datos</a:t>
            </a:r>
          </a:p>
          <a:p>
            <a:r>
              <a:rPr lang="es-419" dirty="0"/>
              <a:t>Administración de los datos</a:t>
            </a:r>
          </a:p>
          <a:p>
            <a:r>
              <a:rPr lang="es-419" dirty="0"/>
              <a:t>Problemas en el uso de los datos</a:t>
            </a:r>
          </a:p>
          <a:p>
            <a:r>
              <a:rPr lang="es-419" dirty="0"/>
              <a:t>Diagrama de flujo</a:t>
            </a:r>
          </a:p>
          <a:p>
            <a:r>
              <a:rPr lang="es-419" dirty="0"/>
              <a:t>Información inicial de los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Descripcion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1905000"/>
            <a:ext cx="10260631" cy="4678362"/>
          </a:xfrm>
        </p:spPr>
        <p:txBody>
          <a:bodyPr/>
          <a:lstStyle/>
          <a:p>
            <a:r>
              <a:rPr lang="en-US" dirty="0" err="1"/>
              <a:t>Empresa</a:t>
            </a:r>
            <a:r>
              <a:rPr lang="en-US" dirty="0"/>
              <a:t>: Credit One </a:t>
            </a:r>
            <a:r>
              <a:rPr lang="en-US" dirty="0" err="1"/>
              <a:t>financiera</a:t>
            </a:r>
            <a:r>
              <a:rPr lang="en-US" dirty="0"/>
              <a:t> </a:t>
            </a:r>
            <a:r>
              <a:rPr lang="en-US" dirty="0" err="1"/>
              <a:t>dedicada</a:t>
            </a:r>
            <a:r>
              <a:rPr lang="en-US" dirty="0"/>
              <a:t> a </a:t>
            </a:r>
            <a:r>
              <a:rPr lang="en-US" dirty="0" err="1"/>
              <a:t>otorgar</a:t>
            </a:r>
            <a:r>
              <a:rPr lang="en-US" dirty="0"/>
              <a:t> </a:t>
            </a:r>
            <a:r>
              <a:rPr lang="en-US" dirty="0" err="1"/>
              <a:t>creditos</a:t>
            </a:r>
            <a:r>
              <a:rPr lang="en-US" dirty="0"/>
              <a:t> </a:t>
            </a:r>
            <a:r>
              <a:rPr lang="en-US" dirty="0" err="1"/>
              <a:t>personales</a:t>
            </a:r>
            <a:r>
              <a:rPr lang="en-US" dirty="0"/>
              <a:t>. </a:t>
            </a:r>
          </a:p>
          <a:p>
            <a:endParaRPr lang="en-US" dirty="0"/>
          </a:p>
          <a:p>
            <a:pPr algn="just"/>
            <a:r>
              <a:rPr lang="en-US" dirty="0" err="1"/>
              <a:t>Problema</a:t>
            </a:r>
            <a:r>
              <a:rPr lang="en-US" dirty="0"/>
              <a:t>: </a:t>
            </a:r>
            <a:r>
              <a:rPr lang="en-US" dirty="0" err="1"/>
              <a:t>Aumento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numero de clientes que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incumplido</a:t>
            </a:r>
            <a:r>
              <a:rPr lang="en-US" dirty="0"/>
              <a:t> con los </a:t>
            </a:r>
            <a:r>
              <a:rPr lang="en-US" dirty="0" err="1"/>
              <a:t>pagos</a:t>
            </a:r>
            <a:r>
              <a:rPr lang="en-US" dirty="0"/>
              <a:t> de sus </a:t>
            </a:r>
            <a:r>
              <a:rPr lang="en-US" dirty="0" err="1"/>
              <a:t>prestamos</a:t>
            </a:r>
            <a:r>
              <a:rPr lang="en-US" dirty="0"/>
              <a:t>, por lo que la </a:t>
            </a:r>
            <a:r>
              <a:rPr lang="en-US" dirty="0" err="1"/>
              <a:t>emrpesa</a:t>
            </a:r>
            <a:r>
              <a:rPr lang="en-US" dirty="0"/>
              <a:t> puede </a:t>
            </a:r>
            <a:r>
              <a:rPr lang="en-US" dirty="0" err="1"/>
              <a:t>perder</a:t>
            </a:r>
            <a:r>
              <a:rPr lang="en-US" dirty="0"/>
              <a:t> la </a:t>
            </a:r>
            <a:r>
              <a:rPr lang="en-US" dirty="0" err="1"/>
              <a:t>calificacion</a:t>
            </a:r>
            <a:r>
              <a:rPr lang="en-US" dirty="0"/>
              <a:t> </a:t>
            </a:r>
            <a:r>
              <a:rPr lang="en-US" dirty="0" err="1"/>
              <a:t>crediticia</a:t>
            </a:r>
            <a:r>
              <a:rPr lang="en-US" dirty="0"/>
              <a:t> y verse </a:t>
            </a:r>
            <a:r>
              <a:rPr lang="en-US" dirty="0" err="1"/>
              <a:t>afectada</a:t>
            </a:r>
            <a:r>
              <a:rPr lang="en-US" dirty="0"/>
              <a:t> de </a:t>
            </a:r>
            <a:r>
              <a:rPr lang="en-US" dirty="0" err="1"/>
              <a:t>futuros</a:t>
            </a:r>
            <a:r>
              <a:rPr lang="en-US" dirty="0"/>
              <a:t> </a:t>
            </a:r>
            <a:r>
              <a:rPr lang="en-US" dirty="0" err="1"/>
              <a:t>negocios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1905000"/>
            <a:ext cx="10260631" cy="4678362"/>
          </a:xfrm>
        </p:spPr>
        <p:txBody>
          <a:bodyPr/>
          <a:lstStyle/>
          <a:p>
            <a:r>
              <a:rPr lang="en-US" dirty="0" err="1"/>
              <a:t>Predecir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future de clientes, con el fin de </a:t>
            </a:r>
            <a:r>
              <a:rPr lang="en-US" dirty="0" err="1"/>
              <a:t>tener</a:t>
            </a:r>
            <a:r>
              <a:rPr lang="en-US" dirty="0"/>
              <a:t> mayor Certeza del dinero que </a:t>
            </a:r>
            <a:r>
              <a:rPr lang="en-US" dirty="0" err="1"/>
              <a:t>va</a:t>
            </a:r>
            <a:r>
              <a:rPr lang="en-US" dirty="0"/>
              <a:t> ser </a:t>
            </a:r>
            <a:r>
              <a:rPr lang="en-US" dirty="0" err="1"/>
              <a:t>reintegrado</a:t>
            </a:r>
            <a:r>
              <a:rPr lang="en-US" dirty="0"/>
              <a:t> a los </a:t>
            </a:r>
            <a:r>
              <a:rPr lang="en-US" dirty="0" err="1"/>
              <a:t>socios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703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o Marco de </a:t>
            </a:r>
            <a:r>
              <a:rPr lang="en-US" dirty="0" err="1"/>
              <a:t>Referencia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1905000"/>
            <a:ext cx="10260631" cy="4678362"/>
          </a:xfrm>
        </p:spPr>
        <p:txBody>
          <a:bodyPr/>
          <a:lstStyle/>
          <a:p>
            <a:r>
              <a:rPr lang="en-US" dirty="0"/>
              <a:t>Framework BADIR. </a:t>
            </a:r>
            <a:r>
              <a:rPr lang="en-US" dirty="0" err="1"/>
              <a:t>Caracteristicas</a:t>
            </a:r>
            <a:r>
              <a:rPr lang="en-US" dirty="0"/>
              <a:t> principals:</a:t>
            </a:r>
          </a:p>
          <a:p>
            <a:endParaRPr lang="en-US" dirty="0"/>
          </a:p>
          <a:p>
            <a:r>
              <a:rPr lang="en-US" dirty="0"/>
              <a:t>1 Pregunta de </a:t>
            </a:r>
            <a:r>
              <a:rPr lang="en-US" dirty="0" err="1"/>
              <a:t>negocio</a:t>
            </a:r>
            <a:endParaRPr lang="en-US" dirty="0"/>
          </a:p>
          <a:p>
            <a:r>
              <a:rPr lang="en-US" dirty="0"/>
              <a:t>2 Plan de </a:t>
            </a:r>
            <a:r>
              <a:rPr lang="en-US" dirty="0" err="1"/>
              <a:t>Analisis</a:t>
            </a:r>
            <a:r>
              <a:rPr lang="en-US" dirty="0"/>
              <a:t> </a:t>
            </a:r>
          </a:p>
          <a:p>
            <a:r>
              <a:rPr lang="en-US" dirty="0"/>
              <a:t>3 </a:t>
            </a:r>
            <a:r>
              <a:rPr lang="en-US" dirty="0" err="1"/>
              <a:t>Coleccion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  <a:p>
            <a:r>
              <a:rPr lang="en-US" dirty="0"/>
              <a:t>4 Ideas </a:t>
            </a:r>
          </a:p>
          <a:p>
            <a:r>
              <a:rPr lang="en-US" dirty="0"/>
              <a:t>5 </a:t>
            </a:r>
            <a:r>
              <a:rPr lang="en-US" dirty="0" err="1"/>
              <a:t>Recomendaciones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8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Pregunta </a:t>
            </a:r>
            <a:r>
              <a:rPr lang="en-US" dirty="0" err="1"/>
              <a:t>Negocio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1905000"/>
            <a:ext cx="10260631" cy="4678362"/>
          </a:xfrm>
        </p:spPr>
        <p:txBody>
          <a:bodyPr/>
          <a:lstStyle/>
          <a:p>
            <a:r>
              <a:rPr lang="en-US" dirty="0"/>
              <a:t>Se puede </a:t>
            </a: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cuales</a:t>
            </a:r>
            <a:r>
              <a:rPr lang="en-US" dirty="0"/>
              <a:t> clientes van </a:t>
            </a:r>
            <a:r>
              <a:rPr lang="en-US" dirty="0" err="1"/>
              <a:t>incumplir</a:t>
            </a:r>
            <a:r>
              <a:rPr lang="en-US" dirty="0"/>
              <a:t> con sus </a:t>
            </a:r>
            <a:r>
              <a:rPr lang="en-US" dirty="0" err="1"/>
              <a:t>pagos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1537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de </a:t>
            </a:r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08634-BFDD-4AF2-9875-033DA4E66050}"/>
              </a:ext>
            </a:extLst>
          </p:cNvPr>
          <p:cNvSpPr txBox="1"/>
          <p:nvPr/>
        </p:nvSpPr>
        <p:spPr>
          <a:xfrm>
            <a:off x="1522414" y="1844824"/>
            <a:ext cx="10332638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Objetivo</a:t>
            </a:r>
            <a:r>
              <a:rPr lang="en-US" sz="2400" dirty="0"/>
              <a:t> </a:t>
            </a:r>
            <a:r>
              <a:rPr lang="en-US" sz="2400" dirty="0" err="1"/>
              <a:t>prever</a:t>
            </a:r>
            <a:r>
              <a:rPr lang="en-US" sz="2400" dirty="0"/>
              <a:t> y </a:t>
            </a:r>
            <a:r>
              <a:rPr lang="en-US" sz="2400" dirty="0" err="1"/>
              <a:t>filtrar</a:t>
            </a:r>
            <a:r>
              <a:rPr lang="en-US" sz="2400" dirty="0"/>
              <a:t> de </a:t>
            </a:r>
            <a:r>
              <a:rPr lang="en-US" sz="2400" dirty="0" err="1"/>
              <a:t>antemano</a:t>
            </a:r>
            <a:r>
              <a:rPr lang="en-US" sz="2400" dirty="0"/>
              <a:t> los clientes que </a:t>
            </a:r>
            <a:r>
              <a:rPr lang="en-US" sz="2400" dirty="0" err="1"/>
              <a:t>posiblemente</a:t>
            </a:r>
            <a:r>
              <a:rPr lang="en-US" sz="2400" dirty="0"/>
              <a:t> van </a:t>
            </a:r>
            <a:r>
              <a:rPr lang="en-US" sz="2400" dirty="0" err="1"/>
              <a:t>incumplir</a:t>
            </a:r>
            <a:r>
              <a:rPr lang="en-US" sz="2400" dirty="0"/>
              <a:t> con sus </a:t>
            </a:r>
            <a:r>
              <a:rPr lang="en-US" sz="2400" dirty="0" err="1"/>
              <a:t>obligaciones</a:t>
            </a:r>
            <a:r>
              <a:rPr lang="en-US" sz="2400" dirty="0"/>
              <a:t> de </a:t>
            </a:r>
            <a:r>
              <a:rPr lang="en-US" sz="2400" dirty="0" err="1"/>
              <a:t>pago</a:t>
            </a:r>
            <a:r>
              <a:rPr lang="en-US" sz="2400" dirty="0"/>
              <a:t>. 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Hipotesis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tenemos una </a:t>
            </a:r>
            <a:r>
              <a:rPr lang="en-US" sz="2400" dirty="0" err="1"/>
              <a:t>clasificacion</a:t>
            </a:r>
            <a:r>
              <a:rPr lang="en-US" sz="2400" dirty="0"/>
              <a:t> con un </a:t>
            </a:r>
            <a:r>
              <a:rPr lang="en-US" sz="2400" dirty="0" err="1"/>
              <a:t>porcentaje</a:t>
            </a:r>
            <a:r>
              <a:rPr lang="en-US" sz="2400" dirty="0"/>
              <a:t> de </a:t>
            </a:r>
            <a:r>
              <a:rPr lang="en-US" sz="2400" dirty="0" err="1"/>
              <a:t>probabilidad</a:t>
            </a:r>
            <a:r>
              <a:rPr lang="en-US" sz="2400" dirty="0"/>
              <a:t>. Podemos tomar </a:t>
            </a:r>
            <a:r>
              <a:rPr lang="en-US" sz="2400" dirty="0" err="1"/>
              <a:t>desiciones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descalificarlos</a:t>
            </a:r>
            <a:r>
              <a:rPr lang="en-US" sz="2400" dirty="0"/>
              <a:t> antes de </a:t>
            </a:r>
            <a:r>
              <a:rPr lang="en-US" sz="2400" dirty="0" err="1"/>
              <a:t>otorgar</a:t>
            </a:r>
            <a:r>
              <a:rPr lang="en-US" sz="2400" dirty="0"/>
              <a:t> </a:t>
            </a:r>
            <a:r>
              <a:rPr lang="en-US" sz="2400" dirty="0" err="1"/>
              <a:t>credito</a:t>
            </a:r>
            <a:r>
              <a:rPr lang="en-US" sz="2400" dirty="0"/>
              <a:t>, </a:t>
            </a:r>
            <a:r>
              <a:rPr lang="en-US" sz="2400" dirty="0" err="1"/>
              <a:t>asi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brindarles</a:t>
            </a:r>
            <a:r>
              <a:rPr lang="en-US" sz="2400" dirty="0"/>
              <a:t> un </a:t>
            </a:r>
            <a:r>
              <a:rPr lang="en-US" sz="2400" dirty="0" err="1"/>
              <a:t>monto</a:t>
            </a:r>
            <a:r>
              <a:rPr lang="en-US" sz="2400" dirty="0"/>
              <a:t> inferior para que se </a:t>
            </a:r>
            <a:r>
              <a:rPr lang="en-US" sz="2400" dirty="0" err="1"/>
              <a:t>ajuste</a:t>
            </a:r>
            <a:r>
              <a:rPr lang="en-US" sz="2400" dirty="0"/>
              <a:t> a la </a:t>
            </a:r>
            <a:r>
              <a:rPr lang="en-US" sz="2400" dirty="0" err="1"/>
              <a:t>capacidad</a:t>
            </a:r>
            <a:r>
              <a:rPr lang="en-US" sz="2400" dirty="0"/>
              <a:t> de </a:t>
            </a:r>
            <a:r>
              <a:rPr lang="en-US" sz="2400" dirty="0" err="1"/>
              <a:t>pago</a:t>
            </a:r>
            <a:r>
              <a:rPr lang="en-US" sz="2400" dirty="0"/>
              <a:t>. 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Metodologia seria </a:t>
            </a:r>
            <a:r>
              <a:rPr lang="en-US" sz="2400" dirty="0" err="1"/>
              <a:t>segmentacion</a:t>
            </a:r>
            <a:r>
              <a:rPr lang="en-US" sz="2400" dirty="0"/>
              <a:t> de clientes y una </a:t>
            </a:r>
            <a:r>
              <a:rPr lang="en-US" sz="2400" dirty="0" err="1"/>
              <a:t>prediccion</a:t>
            </a:r>
            <a:r>
              <a:rPr lang="en-US" sz="2400" dirty="0"/>
              <a:t> de </a:t>
            </a:r>
            <a:r>
              <a:rPr lang="en-US" sz="2400" dirty="0" err="1"/>
              <a:t>aquellos</a:t>
            </a:r>
            <a:r>
              <a:rPr lang="en-US" sz="2400" dirty="0"/>
              <a:t> con </a:t>
            </a:r>
            <a:r>
              <a:rPr lang="en-US" sz="2400" dirty="0" err="1"/>
              <a:t>capacidad</a:t>
            </a:r>
            <a:r>
              <a:rPr lang="en-US" sz="2400" dirty="0"/>
              <a:t> de </a:t>
            </a:r>
            <a:r>
              <a:rPr lang="en-US" sz="2400" dirty="0" err="1"/>
              <a:t>pago</a:t>
            </a:r>
            <a:r>
              <a:rPr lang="en-US" sz="2400" dirty="0"/>
              <a:t>. 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Los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especificos</a:t>
            </a:r>
            <a:r>
              <a:rPr lang="en-US" sz="2400" dirty="0"/>
              <a:t> que vamos a tomar se </a:t>
            </a:r>
            <a:r>
              <a:rPr lang="en-US" sz="2400" dirty="0" err="1"/>
              <a:t>deben</a:t>
            </a:r>
            <a:r>
              <a:rPr lang="en-US" sz="2400" dirty="0"/>
              <a:t> tomar de </a:t>
            </a:r>
            <a:r>
              <a:rPr lang="en-US" sz="2400" dirty="0" err="1"/>
              <a:t>creditos</a:t>
            </a:r>
            <a:r>
              <a:rPr lang="en-US" sz="2400" dirty="0"/>
              <a:t> </a:t>
            </a:r>
            <a:r>
              <a:rPr lang="en-US" sz="2400" dirty="0" err="1"/>
              <a:t>exitosos</a:t>
            </a:r>
            <a:r>
              <a:rPr lang="en-US" sz="2400" dirty="0"/>
              <a:t> (plan de </a:t>
            </a:r>
            <a:r>
              <a:rPr lang="en-US" sz="2400" dirty="0" err="1"/>
              <a:t>pagos</a:t>
            </a:r>
            <a:r>
              <a:rPr lang="en-US" sz="2400" dirty="0"/>
              <a:t> </a:t>
            </a:r>
            <a:r>
              <a:rPr lang="en-US" sz="2400" dirty="0" err="1"/>
              <a:t>realizado</a:t>
            </a:r>
            <a:r>
              <a:rPr lang="en-US" sz="2400" dirty="0"/>
              <a:t> </a:t>
            </a:r>
            <a:r>
              <a:rPr lang="en-US" sz="2400" dirty="0" err="1"/>
              <a:t>segun</a:t>
            </a:r>
            <a:r>
              <a:rPr lang="en-US" sz="2400" dirty="0"/>
              <a:t> lo </a:t>
            </a:r>
            <a:r>
              <a:rPr lang="en-US" sz="2400" dirty="0" err="1"/>
              <a:t>acordado</a:t>
            </a:r>
            <a:r>
              <a:rPr lang="en-US" sz="2400" dirty="0"/>
              <a:t>), </a:t>
            </a:r>
            <a:r>
              <a:rPr lang="en-US" sz="2400" dirty="0" err="1"/>
              <a:t>creditos</a:t>
            </a:r>
            <a:r>
              <a:rPr lang="en-US" sz="2400" dirty="0"/>
              <a:t> </a:t>
            </a:r>
            <a:r>
              <a:rPr lang="en-US" sz="2400" dirty="0" err="1"/>
              <a:t>medianamente</a:t>
            </a:r>
            <a:r>
              <a:rPr lang="en-US" sz="2400" dirty="0"/>
              <a:t> </a:t>
            </a:r>
            <a:r>
              <a:rPr lang="en-US" sz="2400" dirty="0" err="1"/>
              <a:t>exitosos</a:t>
            </a:r>
            <a:r>
              <a:rPr lang="en-US" sz="2400" dirty="0"/>
              <a:t> (</a:t>
            </a:r>
            <a:r>
              <a:rPr lang="en-US" sz="2400" dirty="0" err="1"/>
              <a:t>hubo</a:t>
            </a:r>
            <a:r>
              <a:rPr lang="en-US" sz="2400" dirty="0"/>
              <a:t> </a:t>
            </a:r>
            <a:r>
              <a:rPr lang="en-US" sz="2400" dirty="0" err="1"/>
              <a:t>atrasos</a:t>
            </a:r>
            <a:r>
              <a:rPr lang="en-US" sz="2400" dirty="0"/>
              <a:t> </a:t>
            </a:r>
            <a:r>
              <a:rPr lang="en-US" sz="2400" dirty="0" err="1"/>
              <a:t>aun</a:t>
            </a:r>
            <a:r>
              <a:rPr lang="en-US" sz="2400" dirty="0"/>
              <a:t> </a:t>
            </a:r>
            <a:r>
              <a:rPr lang="en-US" sz="2400" dirty="0" err="1"/>
              <a:t>asi</a:t>
            </a:r>
            <a:r>
              <a:rPr lang="en-US" sz="2400" dirty="0"/>
              <a:t> </a:t>
            </a:r>
            <a:r>
              <a:rPr lang="en-US" sz="2400" dirty="0" err="1"/>
              <a:t>cumplio</a:t>
            </a:r>
            <a:r>
              <a:rPr lang="en-US" sz="2400" dirty="0"/>
              <a:t> con todos los </a:t>
            </a:r>
            <a:r>
              <a:rPr lang="en-US" sz="2400" dirty="0" err="1"/>
              <a:t>pagos</a:t>
            </a:r>
            <a:r>
              <a:rPr lang="en-US" sz="2400" dirty="0"/>
              <a:t>) y </a:t>
            </a:r>
            <a:r>
              <a:rPr lang="en-US" sz="2400" dirty="0" err="1"/>
              <a:t>creditos</a:t>
            </a:r>
            <a:r>
              <a:rPr lang="en-US" sz="2400" dirty="0"/>
              <a:t> </a:t>
            </a:r>
            <a:r>
              <a:rPr lang="en-US" sz="2400" dirty="0" err="1"/>
              <a:t>fallidos</a:t>
            </a:r>
            <a:r>
              <a:rPr lang="en-US" sz="2400" dirty="0"/>
              <a:t> (</a:t>
            </a:r>
            <a:r>
              <a:rPr lang="en-US" sz="2400" dirty="0" err="1"/>
              <a:t>incumplimiento</a:t>
            </a:r>
            <a:r>
              <a:rPr lang="en-US" sz="2400" dirty="0"/>
              <a:t> de </a:t>
            </a:r>
            <a:r>
              <a:rPr lang="en-US" sz="2400" dirty="0" err="1"/>
              <a:t>pagos</a:t>
            </a:r>
            <a:r>
              <a:rPr lang="en-US" sz="2400" dirty="0"/>
              <a:t> </a:t>
            </a:r>
            <a:r>
              <a:rPr lang="en-US" sz="2400" dirty="0" err="1"/>
              <a:t>constante</a:t>
            </a:r>
            <a:r>
              <a:rPr lang="en-US" sz="2400" dirty="0"/>
              <a:t> y no cancel el </a:t>
            </a:r>
            <a:r>
              <a:rPr lang="en-US" sz="2400" dirty="0" err="1"/>
              <a:t>credito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de </a:t>
            </a:r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08634-BFDD-4AF2-9875-033DA4E66050}"/>
              </a:ext>
            </a:extLst>
          </p:cNvPr>
          <p:cNvSpPr txBox="1"/>
          <p:nvPr/>
        </p:nvSpPr>
        <p:spPr>
          <a:xfrm>
            <a:off x="1522414" y="1844824"/>
            <a:ext cx="10332638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Plan de Proyecto: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Planteamiento</a:t>
            </a:r>
            <a:r>
              <a:rPr lang="en-US" sz="2400" dirty="0"/>
              <a:t> y </a:t>
            </a:r>
            <a:r>
              <a:rPr lang="en-US" sz="2400" dirty="0" err="1"/>
              <a:t>analisis</a:t>
            </a:r>
            <a:r>
              <a:rPr lang="en-US" sz="2400" dirty="0"/>
              <a:t> de </a:t>
            </a:r>
            <a:r>
              <a:rPr lang="en-US" sz="2400" dirty="0" err="1"/>
              <a:t>problema</a:t>
            </a:r>
            <a:r>
              <a:rPr lang="en-US" sz="2400" dirty="0"/>
              <a:t>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Recopilar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Analizar</a:t>
            </a:r>
            <a:r>
              <a:rPr lang="en-US" sz="2400" dirty="0"/>
              <a:t> y </a:t>
            </a:r>
            <a:r>
              <a:rPr lang="en-US" sz="2400" dirty="0" err="1"/>
              <a:t>depurar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Ejecutar </a:t>
            </a:r>
            <a:r>
              <a:rPr lang="en-US" sz="2400" dirty="0" err="1"/>
              <a:t>algoritmos</a:t>
            </a:r>
            <a:r>
              <a:rPr lang="en-US" sz="2400" dirty="0"/>
              <a:t> de </a:t>
            </a:r>
            <a:r>
              <a:rPr lang="en-US" sz="2400" dirty="0" err="1"/>
              <a:t>procesamiento</a:t>
            </a:r>
            <a:r>
              <a:rPr lang="en-US" sz="2400" dirty="0"/>
              <a:t> de los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Identificar</a:t>
            </a:r>
            <a:r>
              <a:rPr lang="en-US" sz="2400" dirty="0"/>
              <a:t> el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optimo</a:t>
            </a:r>
            <a:r>
              <a:rPr lang="en-US" sz="2400" dirty="0"/>
              <a:t> para </a:t>
            </a:r>
            <a:r>
              <a:rPr lang="en-US" sz="2400" dirty="0" err="1"/>
              <a:t>validar</a:t>
            </a:r>
            <a:r>
              <a:rPr lang="en-US" sz="2400" dirty="0"/>
              <a:t> o refuter la </a:t>
            </a:r>
            <a:r>
              <a:rPr lang="en-US" sz="2400" dirty="0" err="1"/>
              <a:t>hipotesis</a:t>
            </a:r>
            <a:r>
              <a:rPr lang="en-US" sz="2400" dirty="0"/>
              <a:t>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Graficar</a:t>
            </a:r>
            <a:r>
              <a:rPr lang="en-US" sz="2400" dirty="0"/>
              <a:t> y tabular los </a:t>
            </a:r>
            <a:r>
              <a:rPr lang="en-US" sz="2400" dirty="0" err="1"/>
              <a:t>resultados</a:t>
            </a:r>
            <a:r>
              <a:rPr lang="en-US" sz="2400" dirty="0"/>
              <a:t>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Realizar</a:t>
            </a:r>
            <a:r>
              <a:rPr lang="en-US" sz="2400" dirty="0"/>
              <a:t> </a:t>
            </a:r>
            <a:r>
              <a:rPr lang="en-US" sz="2400" dirty="0" err="1"/>
              <a:t>presentacion</a:t>
            </a:r>
            <a:r>
              <a:rPr lang="en-US" sz="2400" dirty="0"/>
              <a:t> </a:t>
            </a:r>
            <a:r>
              <a:rPr lang="en-US" sz="2400" dirty="0" err="1"/>
              <a:t>gerencial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150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Coleccion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08634-BFDD-4AF2-9875-033DA4E66050}"/>
              </a:ext>
            </a:extLst>
          </p:cNvPr>
          <p:cNvSpPr txBox="1"/>
          <p:nvPr/>
        </p:nvSpPr>
        <p:spPr>
          <a:xfrm>
            <a:off x="1522414" y="1844824"/>
            <a:ext cx="1033263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Para realizer el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correspondiente</a:t>
            </a:r>
            <a:r>
              <a:rPr lang="en-US" sz="2400" dirty="0"/>
              <a:t> se debe de </a:t>
            </a:r>
            <a:r>
              <a:rPr lang="en-US" sz="2400" dirty="0" err="1"/>
              <a:t>obtener</a:t>
            </a:r>
            <a:r>
              <a:rPr lang="en-US" sz="2400" dirty="0"/>
              <a:t> un dataset con el </a:t>
            </a:r>
            <a:r>
              <a:rPr lang="en-US" sz="2400" dirty="0" err="1"/>
              <a:t>historico</a:t>
            </a:r>
            <a:r>
              <a:rPr lang="en-US" sz="2400" dirty="0"/>
              <a:t> </a:t>
            </a:r>
            <a:r>
              <a:rPr lang="en-US" sz="2400" dirty="0" err="1"/>
              <a:t>crediticio</a:t>
            </a:r>
            <a:r>
              <a:rPr lang="en-US" sz="2400" dirty="0"/>
              <a:t> (6-12 </a:t>
            </a:r>
            <a:r>
              <a:rPr lang="en-US" sz="2400" dirty="0" err="1"/>
              <a:t>meses</a:t>
            </a:r>
            <a:r>
              <a:rPr lang="en-US" sz="2400" dirty="0"/>
              <a:t>) de </a:t>
            </a:r>
            <a:r>
              <a:rPr lang="en-US" sz="2400" dirty="0" err="1"/>
              <a:t>diferentes</a:t>
            </a:r>
            <a:r>
              <a:rPr lang="en-US" sz="2400" dirty="0"/>
              <a:t> clientes y </a:t>
            </a:r>
            <a:r>
              <a:rPr lang="en-US" sz="2400" dirty="0" err="1"/>
              <a:t>asi</a:t>
            </a:r>
            <a:r>
              <a:rPr lang="en-US" sz="2400" dirty="0"/>
              <a:t> </a:t>
            </a:r>
            <a:r>
              <a:rPr lang="en-US" sz="2400" dirty="0" err="1"/>
              <a:t>agrupar</a:t>
            </a:r>
            <a:r>
              <a:rPr lang="en-US" sz="2400" dirty="0"/>
              <a:t> </a:t>
            </a:r>
            <a:r>
              <a:rPr lang="en-US" sz="2400" dirty="0" err="1"/>
              <a:t>comportamientos</a:t>
            </a:r>
            <a:r>
              <a:rPr lang="en-US" sz="2400" dirty="0"/>
              <a:t> de </a:t>
            </a:r>
            <a:r>
              <a:rPr lang="en-US" sz="2400" dirty="0" err="1"/>
              <a:t>pago</a:t>
            </a:r>
            <a:r>
              <a:rPr lang="en-US" sz="2400" dirty="0"/>
              <a:t> que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dirty="0" err="1"/>
              <a:t>permitan</a:t>
            </a:r>
            <a:r>
              <a:rPr lang="en-US" sz="2400" dirty="0"/>
              <a:t> </a:t>
            </a:r>
            <a:r>
              <a:rPr lang="en-US" sz="2400" dirty="0" err="1"/>
              <a:t>predecir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una persona </a:t>
            </a:r>
            <a:r>
              <a:rPr lang="en-US" sz="2400" dirty="0" err="1"/>
              <a:t>tiene</a:t>
            </a:r>
            <a:r>
              <a:rPr lang="en-US" sz="2400" dirty="0"/>
              <a:t> alto </a:t>
            </a:r>
            <a:r>
              <a:rPr lang="en-US" sz="2400" dirty="0" err="1"/>
              <a:t>indice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posibles</a:t>
            </a:r>
            <a:r>
              <a:rPr lang="en-US" sz="2400" dirty="0"/>
              <a:t> </a:t>
            </a:r>
            <a:r>
              <a:rPr lang="en-US" sz="2400" dirty="0" err="1"/>
              <a:t>atrasos</a:t>
            </a:r>
            <a:r>
              <a:rPr lang="en-US" sz="2400" dirty="0"/>
              <a:t> de sus </a:t>
            </a:r>
            <a:r>
              <a:rPr lang="en-US" sz="2400" dirty="0" err="1"/>
              <a:t>cuotas</a:t>
            </a:r>
            <a:r>
              <a:rPr lang="en-US" sz="2400" dirty="0"/>
              <a:t> o no. 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 necesito que la data tenga informacion personal de los clientes, esto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ayudar</a:t>
            </a:r>
            <a:r>
              <a:rPr lang="en-US" sz="2400" dirty="0"/>
              <a:t> a </a:t>
            </a:r>
            <a:r>
              <a:rPr lang="en-US" sz="2400" dirty="0" err="1"/>
              <a:t>segmentar</a:t>
            </a:r>
            <a:r>
              <a:rPr lang="en-US" sz="2400" dirty="0"/>
              <a:t> el mercado de una </a:t>
            </a:r>
            <a:r>
              <a:rPr lang="en-US" sz="2400" dirty="0" err="1"/>
              <a:t>manera</a:t>
            </a:r>
            <a:r>
              <a:rPr lang="en-US" sz="2400" dirty="0"/>
              <a:t> optima. Entre los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deben</a:t>
            </a:r>
            <a:r>
              <a:rPr lang="en-US" sz="2400" dirty="0"/>
              <a:t> ser </a:t>
            </a:r>
            <a:r>
              <a:rPr lang="en-US" sz="2400" dirty="0" err="1"/>
              <a:t>sexo</a:t>
            </a:r>
            <a:r>
              <a:rPr lang="en-US" sz="2400" dirty="0"/>
              <a:t>, </a:t>
            </a:r>
            <a:r>
              <a:rPr lang="en-US" sz="2400" dirty="0" err="1"/>
              <a:t>edad</a:t>
            </a:r>
            <a:r>
              <a:rPr lang="en-US" sz="2400" dirty="0"/>
              <a:t>, </a:t>
            </a:r>
            <a:r>
              <a:rPr lang="en-US" sz="2400" dirty="0" err="1"/>
              <a:t>estado</a:t>
            </a:r>
            <a:r>
              <a:rPr lang="en-US" sz="2400" dirty="0"/>
              <a:t> civil, </a:t>
            </a:r>
            <a:r>
              <a:rPr lang="en-US" sz="2400" dirty="0" err="1"/>
              <a:t>lugar</a:t>
            </a:r>
            <a:r>
              <a:rPr lang="en-US" sz="2400" dirty="0"/>
              <a:t> de residencia, </a:t>
            </a:r>
            <a:r>
              <a:rPr lang="en-US" sz="2400" dirty="0" err="1"/>
              <a:t>cantidad</a:t>
            </a:r>
            <a:r>
              <a:rPr lang="en-US" sz="2400" dirty="0"/>
              <a:t> de </a:t>
            </a:r>
            <a:r>
              <a:rPr lang="en-US" sz="2400" dirty="0" err="1"/>
              <a:t>hijos</a:t>
            </a:r>
            <a:r>
              <a:rPr lang="en-US" sz="2400" dirty="0"/>
              <a:t>, nivel de </a:t>
            </a:r>
            <a:r>
              <a:rPr lang="en-US" sz="2400" dirty="0" err="1"/>
              <a:t>escolaridad</a:t>
            </a:r>
            <a:r>
              <a:rPr lang="en-US" sz="2400" dirty="0"/>
              <a:t>, </a:t>
            </a:r>
            <a:r>
              <a:rPr lang="en-US" sz="2400" dirty="0" err="1"/>
              <a:t>trabajador</a:t>
            </a:r>
            <a:r>
              <a:rPr lang="en-US" sz="2400" dirty="0"/>
              <a:t> </a:t>
            </a:r>
            <a:r>
              <a:rPr lang="en-US" sz="2400" dirty="0" err="1"/>
              <a:t>independiente</a:t>
            </a:r>
            <a:r>
              <a:rPr lang="en-US" sz="2400" dirty="0"/>
              <a:t> o </a:t>
            </a:r>
            <a:r>
              <a:rPr lang="en-US" sz="2400" dirty="0" err="1"/>
              <a:t>asalariado</a:t>
            </a:r>
            <a:r>
              <a:rPr lang="en-US" sz="2400" dirty="0"/>
              <a:t> y </a:t>
            </a:r>
            <a:r>
              <a:rPr lang="en-US" sz="2400" dirty="0" err="1"/>
              <a:t>cantidad</a:t>
            </a:r>
            <a:r>
              <a:rPr lang="en-US" sz="2400" dirty="0"/>
              <a:t> de </a:t>
            </a:r>
            <a:r>
              <a:rPr lang="en-US" sz="2400" dirty="0" err="1"/>
              <a:t>anos</a:t>
            </a:r>
            <a:r>
              <a:rPr lang="en-US" sz="2400" dirty="0"/>
              <a:t> </a:t>
            </a:r>
            <a:r>
              <a:rPr lang="en-US" sz="2400" dirty="0" err="1"/>
              <a:t>trabajados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30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163</TotalTime>
  <Words>696</Words>
  <Application>Microsoft Office PowerPoint</Application>
  <PresentationFormat>Custom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Corbel</vt:lpstr>
      <vt:lpstr>Chalkboard 16x9</vt:lpstr>
      <vt:lpstr>Problematica</vt:lpstr>
      <vt:lpstr>Agenda</vt:lpstr>
      <vt:lpstr>Descripcion</vt:lpstr>
      <vt:lpstr>Objetivo</vt:lpstr>
      <vt:lpstr>Framework o Marco de Referencia </vt:lpstr>
      <vt:lpstr>Pregunta Negocio</vt:lpstr>
      <vt:lpstr>Plan de Analisis</vt:lpstr>
      <vt:lpstr>Plan de Analisis</vt:lpstr>
      <vt:lpstr>Coleccion de Datos</vt:lpstr>
      <vt:lpstr>Percepcion</vt:lpstr>
      <vt:lpstr>Recomendacion</vt:lpstr>
      <vt:lpstr>Administracion de los datos</vt:lpstr>
      <vt:lpstr>Problemas en el uso de los datos</vt:lpstr>
      <vt:lpstr>Informacion inicial de datos</vt:lpstr>
      <vt:lpstr>Gracias por su atencion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Problematica</dc:title>
  <dc:creator>Oscar Quesada Ávalos</dc:creator>
  <cp:lastModifiedBy>Oscar Quesada Ávalos</cp:lastModifiedBy>
  <cp:revision>6</cp:revision>
  <dcterms:created xsi:type="dcterms:W3CDTF">2020-03-13T23:05:09Z</dcterms:created>
  <dcterms:modified xsi:type="dcterms:W3CDTF">2020-03-14T01:48:18Z</dcterms:modified>
</cp:coreProperties>
</file>