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79"/>
  </p:notesMasterIdLst>
  <p:sldIdLst>
    <p:sldId id="256" r:id="rId2"/>
    <p:sldId id="257" r:id="rId3"/>
    <p:sldId id="258" r:id="rId4"/>
    <p:sldId id="320"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7" r:id="rId53"/>
    <p:sldId id="308" r:id="rId54"/>
    <p:sldId id="309" r:id="rId55"/>
    <p:sldId id="310" r:id="rId56"/>
    <p:sldId id="311" r:id="rId57"/>
    <p:sldId id="312" r:id="rId58"/>
    <p:sldId id="313" r:id="rId59"/>
    <p:sldId id="314"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15" r:id="rId73"/>
    <p:sldId id="316" r:id="rId74"/>
    <p:sldId id="319" r:id="rId75"/>
    <p:sldId id="317" r:id="rId76"/>
    <p:sldId id="318" r:id="rId77"/>
    <p:sldId id="306"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59098D-F4D9-4D50-89DC-EBEF9428D4BA}" type="datetimeFigureOut">
              <a:rPr lang="es-CL" smtClean="0"/>
              <a:t>13-06-2018</a:t>
            </a:fld>
            <a:endParaRPr lang="es-C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58194-1E1B-4BB8-9213-121063E7B82D}" type="slidenum">
              <a:rPr lang="es-CL" smtClean="0"/>
              <a:t>‹#›</a:t>
            </a:fld>
            <a:endParaRPr lang="es-CL"/>
          </a:p>
        </p:txBody>
      </p:sp>
    </p:spTree>
    <p:extLst>
      <p:ext uri="{BB962C8B-B14F-4D97-AF65-F5344CB8AC3E}">
        <p14:creationId xmlns:p14="http://schemas.microsoft.com/office/powerpoint/2010/main" val="2241800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p:cNvSpPr txBox="1">
            <a:spLocks noGrp="1"/>
          </p:cNvSpPr>
          <p:nvPr>
            <p:ph type="sldNum" sz="quarter" idx="5"/>
          </p:nvPr>
        </p:nvSpPr>
        <p:spPr>
          <a:ln/>
        </p:spPr>
        <p:txBody>
          <a:bodyPr lIns="0" tIns="0" rIns="0" bIns="0" anchor="b" anchorCtr="0">
            <a:noAutofit/>
          </a:bodyPr>
          <a:lstStyle/>
          <a:p>
            <a:pPr lvl="0"/>
            <a:fld id="{40CAC509-6353-428F-A770-80D76B3D808D}" type="slidenum">
              <a:t>60</a:t>
            </a:fld>
            <a:endParaRPr lang="es-CL"/>
          </a:p>
        </p:txBody>
      </p:sp>
      <p:sp>
        <p:nvSpPr>
          <p:cNvPr id="2" name="Shape 274"/>
          <p:cNvSpPr>
            <a:spLocks noGrp="1" noRot="1" noChangeAspect="1" noResize="1"/>
          </p:cNvSpPr>
          <p:nvPr>
            <p:ph type="sldImg"/>
          </p:nvPr>
        </p:nvSpPr>
        <p:spPr>
          <a:xfrm>
            <a:off x="382588" y="695325"/>
            <a:ext cx="6091237" cy="3427413"/>
          </a:xfrm>
          <a:solidFill>
            <a:srgbClr val="729FCF"/>
          </a:solidFill>
          <a:ln w="25400">
            <a:solidFill>
              <a:srgbClr val="3465A4"/>
            </a:solidFill>
            <a:prstDash val="solid"/>
          </a:ln>
        </p:spPr>
      </p:sp>
      <p:sp>
        <p:nvSpPr>
          <p:cNvPr id="3" name="Shape 275"/>
          <p:cNvSpPr txBox="1">
            <a:spLocks noGrp="1"/>
          </p:cNvSpPr>
          <p:nvPr>
            <p:ph type="body" sz="quarter" idx="1"/>
          </p:nvPr>
        </p:nvSpPr>
        <p:spPr>
          <a:xfrm>
            <a:off x="685799" y="4343400"/>
            <a:ext cx="5486040" cy="4114440"/>
          </a:xfrm>
        </p:spPr>
        <p:txBody>
          <a:bodyPr wrap="square" lIns="91440" tIns="91440" rIns="91440" bIns="91440" anchor="t">
            <a:noAutofit/>
          </a:bodyPr>
          <a:lstStyle/>
          <a:p>
            <a:endParaRPr lang="es-CL" sz="2400">
              <a:latin typeface="Source Sans Pro" pitchFamily="34"/>
            </a:endParaRPr>
          </a:p>
        </p:txBody>
      </p:sp>
    </p:spTree>
    <p:extLst>
      <p:ext uri="{BB962C8B-B14F-4D97-AF65-F5344CB8AC3E}">
        <p14:creationId xmlns:p14="http://schemas.microsoft.com/office/powerpoint/2010/main" val="2063196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p:cNvSpPr txBox="1">
            <a:spLocks noGrp="1"/>
          </p:cNvSpPr>
          <p:nvPr>
            <p:ph type="sldNum" sz="quarter" idx="5"/>
          </p:nvPr>
        </p:nvSpPr>
        <p:spPr>
          <a:ln/>
        </p:spPr>
        <p:txBody>
          <a:bodyPr lIns="0" tIns="0" rIns="0" bIns="0" anchor="b" anchorCtr="0">
            <a:noAutofit/>
          </a:bodyPr>
          <a:lstStyle/>
          <a:p>
            <a:pPr lvl="0"/>
            <a:fld id="{3A59D8A6-76A5-4DF1-9250-A3B6D812B04F}" type="slidenum">
              <a:t>69</a:t>
            </a:fld>
            <a:endParaRPr lang="es-CL"/>
          </a:p>
        </p:txBody>
      </p:sp>
      <p:sp>
        <p:nvSpPr>
          <p:cNvPr id="2" name="Shape 328"/>
          <p:cNvSpPr>
            <a:spLocks noGrp="1" noRot="1" noChangeAspect="1" noResize="1"/>
          </p:cNvSpPr>
          <p:nvPr>
            <p:ph type="sldImg"/>
          </p:nvPr>
        </p:nvSpPr>
        <p:spPr>
          <a:xfrm>
            <a:off x="382588" y="695325"/>
            <a:ext cx="6091237" cy="3427413"/>
          </a:xfrm>
          <a:solidFill>
            <a:srgbClr val="729FCF"/>
          </a:solidFill>
          <a:ln w="25400">
            <a:solidFill>
              <a:srgbClr val="3465A4"/>
            </a:solidFill>
            <a:prstDash val="solid"/>
          </a:ln>
        </p:spPr>
      </p:sp>
      <p:sp>
        <p:nvSpPr>
          <p:cNvPr id="3" name="Shape 329"/>
          <p:cNvSpPr txBox="1">
            <a:spLocks noGrp="1"/>
          </p:cNvSpPr>
          <p:nvPr>
            <p:ph type="body" sz="quarter" idx="1"/>
          </p:nvPr>
        </p:nvSpPr>
        <p:spPr>
          <a:xfrm>
            <a:off x="685799" y="4343400"/>
            <a:ext cx="5486040" cy="4114440"/>
          </a:xfrm>
        </p:spPr>
        <p:txBody>
          <a:bodyPr wrap="square" lIns="91440" tIns="91440" rIns="91440" bIns="91440" anchor="t">
            <a:noAutofit/>
          </a:bodyPr>
          <a:lstStyle/>
          <a:p>
            <a:endParaRPr lang="es-CL" sz="2400">
              <a:latin typeface="Source Sans Pro" pitchFamily="34"/>
            </a:endParaRPr>
          </a:p>
        </p:txBody>
      </p:sp>
    </p:spTree>
    <p:extLst>
      <p:ext uri="{BB962C8B-B14F-4D97-AF65-F5344CB8AC3E}">
        <p14:creationId xmlns:p14="http://schemas.microsoft.com/office/powerpoint/2010/main" val="3189094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p:cNvSpPr txBox="1">
            <a:spLocks noGrp="1"/>
          </p:cNvSpPr>
          <p:nvPr>
            <p:ph type="sldNum" sz="quarter" idx="5"/>
          </p:nvPr>
        </p:nvSpPr>
        <p:spPr>
          <a:ln/>
        </p:spPr>
        <p:txBody>
          <a:bodyPr lIns="0" tIns="0" rIns="0" bIns="0" anchor="b" anchorCtr="0">
            <a:noAutofit/>
          </a:bodyPr>
          <a:lstStyle/>
          <a:p>
            <a:pPr lvl="0"/>
            <a:fld id="{31DE552B-274B-4AC8-BF32-A64C0557AE5E}" type="slidenum">
              <a:t>70</a:t>
            </a:fld>
            <a:endParaRPr lang="es-CL"/>
          </a:p>
        </p:txBody>
      </p:sp>
      <p:sp>
        <p:nvSpPr>
          <p:cNvPr id="2" name="Shape 334"/>
          <p:cNvSpPr>
            <a:spLocks noGrp="1" noRot="1" noChangeAspect="1" noResize="1"/>
          </p:cNvSpPr>
          <p:nvPr>
            <p:ph type="sldImg"/>
          </p:nvPr>
        </p:nvSpPr>
        <p:spPr>
          <a:xfrm>
            <a:off x="382588" y="695325"/>
            <a:ext cx="6091237" cy="3427413"/>
          </a:xfrm>
          <a:solidFill>
            <a:srgbClr val="729FCF"/>
          </a:solidFill>
          <a:ln w="25400">
            <a:solidFill>
              <a:srgbClr val="3465A4"/>
            </a:solidFill>
            <a:prstDash val="solid"/>
          </a:ln>
        </p:spPr>
      </p:sp>
      <p:sp>
        <p:nvSpPr>
          <p:cNvPr id="3" name="Shape 335"/>
          <p:cNvSpPr txBox="1">
            <a:spLocks noGrp="1"/>
          </p:cNvSpPr>
          <p:nvPr>
            <p:ph type="body" sz="quarter" idx="1"/>
          </p:nvPr>
        </p:nvSpPr>
        <p:spPr>
          <a:xfrm>
            <a:off x="685799" y="4343400"/>
            <a:ext cx="5486040" cy="4114440"/>
          </a:xfrm>
        </p:spPr>
        <p:txBody>
          <a:bodyPr wrap="square" lIns="91440" tIns="91440" rIns="91440" bIns="91440" anchor="t">
            <a:noAutofit/>
          </a:bodyPr>
          <a:lstStyle/>
          <a:p>
            <a:endParaRPr lang="es-CL" sz="2400">
              <a:latin typeface="Source Sans Pro" pitchFamily="34"/>
            </a:endParaRPr>
          </a:p>
        </p:txBody>
      </p:sp>
    </p:spTree>
    <p:extLst>
      <p:ext uri="{BB962C8B-B14F-4D97-AF65-F5344CB8AC3E}">
        <p14:creationId xmlns:p14="http://schemas.microsoft.com/office/powerpoint/2010/main" val="2387912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p:cNvSpPr txBox="1">
            <a:spLocks noGrp="1"/>
          </p:cNvSpPr>
          <p:nvPr>
            <p:ph type="sldNum" sz="quarter" idx="5"/>
          </p:nvPr>
        </p:nvSpPr>
        <p:spPr>
          <a:ln/>
        </p:spPr>
        <p:txBody>
          <a:bodyPr lIns="0" tIns="0" rIns="0" bIns="0" anchor="b" anchorCtr="0">
            <a:noAutofit/>
          </a:bodyPr>
          <a:lstStyle/>
          <a:p>
            <a:pPr lvl="0"/>
            <a:fld id="{B8323561-3573-4600-8FB9-8DD72BB6548E}" type="slidenum">
              <a:t>71</a:t>
            </a:fld>
            <a:endParaRPr lang="es-CL"/>
          </a:p>
        </p:txBody>
      </p:sp>
      <p:sp>
        <p:nvSpPr>
          <p:cNvPr id="2" name="Shape 339"/>
          <p:cNvSpPr>
            <a:spLocks noGrp="1" noRot="1" noChangeAspect="1" noResize="1"/>
          </p:cNvSpPr>
          <p:nvPr>
            <p:ph type="sldImg"/>
          </p:nvPr>
        </p:nvSpPr>
        <p:spPr>
          <a:xfrm>
            <a:off x="382588" y="695325"/>
            <a:ext cx="6091237" cy="3427413"/>
          </a:xfrm>
          <a:solidFill>
            <a:srgbClr val="729FCF"/>
          </a:solidFill>
          <a:ln w="25400">
            <a:solidFill>
              <a:srgbClr val="3465A4"/>
            </a:solidFill>
            <a:prstDash val="solid"/>
          </a:ln>
        </p:spPr>
      </p:sp>
      <p:sp>
        <p:nvSpPr>
          <p:cNvPr id="3" name="Shape 340"/>
          <p:cNvSpPr txBox="1">
            <a:spLocks noGrp="1"/>
          </p:cNvSpPr>
          <p:nvPr>
            <p:ph type="body" sz="quarter" idx="1"/>
          </p:nvPr>
        </p:nvSpPr>
        <p:spPr>
          <a:xfrm>
            <a:off x="685799" y="4343400"/>
            <a:ext cx="5486040" cy="4114440"/>
          </a:xfrm>
        </p:spPr>
        <p:txBody>
          <a:bodyPr wrap="square" lIns="91440" tIns="91440" rIns="91440" bIns="91440" anchor="t">
            <a:noAutofit/>
          </a:bodyPr>
          <a:lstStyle/>
          <a:p>
            <a:endParaRPr lang="es-CL" sz="2400">
              <a:latin typeface="Source Sans Pro" pitchFamily="34"/>
            </a:endParaRPr>
          </a:p>
        </p:txBody>
      </p:sp>
    </p:spTree>
    <p:extLst>
      <p:ext uri="{BB962C8B-B14F-4D97-AF65-F5344CB8AC3E}">
        <p14:creationId xmlns:p14="http://schemas.microsoft.com/office/powerpoint/2010/main" val="83683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p:cNvSpPr txBox="1">
            <a:spLocks noGrp="1"/>
          </p:cNvSpPr>
          <p:nvPr>
            <p:ph type="sldNum" sz="quarter" idx="5"/>
          </p:nvPr>
        </p:nvSpPr>
        <p:spPr>
          <a:ln/>
        </p:spPr>
        <p:txBody>
          <a:bodyPr lIns="0" tIns="0" rIns="0" bIns="0" anchor="b" anchorCtr="0">
            <a:noAutofit/>
          </a:bodyPr>
          <a:lstStyle/>
          <a:p>
            <a:pPr lvl="0"/>
            <a:fld id="{ABBA10D9-D8BE-4CE9-9875-23548AB7C653}" type="slidenum">
              <a:t>61</a:t>
            </a:fld>
            <a:endParaRPr lang="es-CL"/>
          </a:p>
        </p:txBody>
      </p:sp>
      <p:sp>
        <p:nvSpPr>
          <p:cNvPr id="2" name="Shape 280"/>
          <p:cNvSpPr>
            <a:spLocks noGrp="1" noRot="1" noChangeAspect="1" noResize="1"/>
          </p:cNvSpPr>
          <p:nvPr>
            <p:ph type="sldImg"/>
          </p:nvPr>
        </p:nvSpPr>
        <p:spPr>
          <a:xfrm>
            <a:off x="382588" y="695325"/>
            <a:ext cx="6091237" cy="3427413"/>
          </a:xfrm>
          <a:solidFill>
            <a:srgbClr val="729FCF"/>
          </a:solidFill>
          <a:ln w="25400">
            <a:solidFill>
              <a:srgbClr val="3465A4"/>
            </a:solidFill>
            <a:prstDash val="solid"/>
          </a:ln>
        </p:spPr>
      </p:sp>
      <p:sp>
        <p:nvSpPr>
          <p:cNvPr id="3" name="Shape 281"/>
          <p:cNvSpPr txBox="1">
            <a:spLocks noGrp="1"/>
          </p:cNvSpPr>
          <p:nvPr>
            <p:ph type="body" sz="quarter" idx="1"/>
          </p:nvPr>
        </p:nvSpPr>
        <p:spPr>
          <a:xfrm>
            <a:off x="685799" y="4343400"/>
            <a:ext cx="5486040" cy="4114440"/>
          </a:xfrm>
        </p:spPr>
        <p:txBody>
          <a:bodyPr wrap="square" lIns="91440" tIns="91440" rIns="91440" bIns="91440" anchor="t">
            <a:noAutofit/>
          </a:bodyPr>
          <a:lstStyle/>
          <a:p>
            <a:endParaRPr lang="es-CL" sz="2400">
              <a:latin typeface="Source Sans Pro" pitchFamily="34"/>
            </a:endParaRPr>
          </a:p>
        </p:txBody>
      </p:sp>
    </p:spTree>
    <p:extLst>
      <p:ext uri="{BB962C8B-B14F-4D97-AF65-F5344CB8AC3E}">
        <p14:creationId xmlns:p14="http://schemas.microsoft.com/office/powerpoint/2010/main" val="3090980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p:cNvSpPr txBox="1">
            <a:spLocks noGrp="1"/>
          </p:cNvSpPr>
          <p:nvPr>
            <p:ph type="sldNum" sz="quarter" idx="5"/>
          </p:nvPr>
        </p:nvSpPr>
        <p:spPr>
          <a:ln/>
        </p:spPr>
        <p:txBody>
          <a:bodyPr lIns="0" tIns="0" rIns="0" bIns="0" anchor="b" anchorCtr="0">
            <a:noAutofit/>
          </a:bodyPr>
          <a:lstStyle/>
          <a:p>
            <a:pPr lvl="0"/>
            <a:fld id="{D09F28AE-403A-4273-B645-CE6FD63CEFA6}" type="slidenum">
              <a:t>62</a:t>
            </a:fld>
            <a:endParaRPr lang="es-CL"/>
          </a:p>
        </p:txBody>
      </p:sp>
      <p:sp>
        <p:nvSpPr>
          <p:cNvPr id="2" name="Shape 286"/>
          <p:cNvSpPr>
            <a:spLocks noGrp="1" noRot="1" noChangeAspect="1" noResize="1"/>
          </p:cNvSpPr>
          <p:nvPr>
            <p:ph type="sldImg"/>
          </p:nvPr>
        </p:nvSpPr>
        <p:spPr>
          <a:xfrm>
            <a:off x="382588" y="695325"/>
            <a:ext cx="6091237" cy="3427413"/>
          </a:xfrm>
          <a:solidFill>
            <a:srgbClr val="729FCF"/>
          </a:solidFill>
          <a:ln w="25400">
            <a:solidFill>
              <a:srgbClr val="3465A4"/>
            </a:solidFill>
            <a:prstDash val="solid"/>
          </a:ln>
        </p:spPr>
      </p:sp>
      <p:sp>
        <p:nvSpPr>
          <p:cNvPr id="3" name="Shape 287"/>
          <p:cNvSpPr txBox="1">
            <a:spLocks noGrp="1"/>
          </p:cNvSpPr>
          <p:nvPr>
            <p:ph type="body" sz="quarter" idx="1"/>
          </p:nvPr>
        </p:nvSpPr>
        <p:spPr>
          <a:xfrm>
            <a:off x="685799" y="4343400"/>
            <a:ext cx="5486040" cy="4114440"/>
          </a:xfrm>
        </p:spPr>
        <p:txBody>
          <a:bodyPr wrap="square" lIns="91440" tIns="91440" rIns="91440" bIns="91440" anchor="t">
            <a:noAutofit/>
          </a:bodyPr>
          <a:lstStyle/>
          <a:p>
            <a:endParaRPr lang="es-CL" sz="2400">
              <a:latin typeface="Source Sans Pro" pitchFamily="34"/>
            </a:endParaRPr>
          </a:p>
        </p:txBody>
      </p:sp>
    </p:spTree>
    <p:extLst>
      <p:ext uri="{BB962C8B-B14F-4D97-AF65-F5344CB8AC3E}">
        <p14:creationId xmlns:p14="http://schemas.microsoft.com/office/powerpoint/2010/main" val="2535146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p:cNvSpPr txBox="1">
            <a:spLocks noGrp="1"/>
          </p:cNvSpPr>
          <p:nvPr>
            <p:ph type="sldNum" sz="quarter" idx="5"/>
          </p:nvPr>
        </p:nvSpPr>
        <p:spPr>
          <a:ln/>
        </p:spPr>
        <p:txBody>
          <a:bodyPr lIns="0" tIns="0" rIns="0" bIns="0" anchor="b" anchorCtr="0">
            <a:noAutofit/>
          </a:bodyPr>
          <a:lstStyle/>
          <a:p>
            <a:pPr lvl="0"/>
            <a:fld id="{19B5D96F-6C2C-40CB-8A75-ED1730B0A20C}" type="slidenum">
              <a:t>63</a:t>
            </a:fld>
            <a:endParaRPr lang="es-CL"/>
          </a:p>
        </p:txBody>
      </p:sp>
      <p:sp>
        <p:nvSpPr>
          <p:cNvPr id="2" name="Shape 292"/>
          <p:cNvSpPr>
            <a:spLocks noGrp="1" noRot="1" noChangeAspect="1" noResize="1"/>
          </p:cNvSpPr>
          <p:nvPr>
            <p:ph type="sldImg"/>
          </p:nvPr>
        </p:nvSpPr>
        <p:spPr>
          <a:xfrm>
            <a:off x="382588" y="695325"/>
            <a:ext cx="6091237" cy="3427413"/>
          </a:xfrm>
          <a:solidFill>
            <a:srgbClr val="729FCF"/>
          </a:solidFill>
          <a:ln w="25400">
            <a:solidFill>
              <a:srgbClr val="3465A4"/>
            </a:solidFill>
            <a:prstDash val="solid"/>
          </a:ln>
        </p:spPr>
      </p:sp>
      <p:sp>
        <p:nvSpPr>
          <p:cNvPr id="3" name="Shape 293"/>
          <p:cNvSpPr txBox="1">
            <a:spLocks noGrp="1"/>
          </p:cNvSpPr>
          <p:nvPr>
            <p:ph type="body" sz="quarter" idx="1"/>
          </p:nvPr>
        </p:nvSpPr>
        <p:spPr>
          <a:xfrm>
            <a:off x="685799" y="4343400"/>
            <a:ext cx="5486040" cy="4114440"/>
          </a:xfrm>
        </p:spPr>
        <p:txBody>
          <a:bodyPr wrap="square" lIns="91440" tIns="91440" rIns="91440" bIns="91440" anchor="t">
            <a:noAutofit/>
          </a:bodyPr>
          <a:lstStyle/>
          <a:p>
            <a:endParaRPr lang="es-CL" sz="2400">
              <a:latin typeface="Source Sans Pro" pitchFamily="34"/>
            </a:endParaRPr>
          </a:p>
        </p:txBody>
      </p:sp>
    </p:spTree>
    <p:extLst>
      <p:ext uri="{BB962C8B-B14F-4D97-AF65-F5344CB8AC3E}">
        <p14:creationId xmlns:p14="http://schemas.microsoft.com/office/powerpoint/2010/main" val="2422916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p:cNvSpPr txBox="1">
            <a:spLocks noGrp="1"/>
          </p:cNvSpPr>
          <p:nvPr>
            <p:ph type="sldNum" sz="quarter" idx="5"/>
          </p:nvPr>
        </p:nvSpPr>
        <p:spPr>
          <a:ln/>
        </p:spPr>
        <p:txBody>
          <a:bodyPr lIns="0" tIns="0" rIns="0" bIns="0" anchor="b" anchorCtr="0">
            <a:noAutofit/>
          </a:bodyPr>
          <a:lstStyle/>
          <a:p>
            <a:pPr lvl="0"/>
            <a:fld id="{DE19D630-2F6A-4269-BA4F-EF8EF23A561C}" type="slidenum">
              <a:t>64</a:t>
            </a:fld>
            <a:endParaRPr lang="es-CL"/>
          </a:p>
        </p:txBody>
      </p:sp>
      <p:sp>
        <p:nvSpPr>
          <p:cNvPr id="2" name="Shape 298"/>
          <p:cNvSpPr>
            <a:spLocks noGrp="1" noRot="1" noChangeAspect="1" noResize="1"/>
          </p:cNvSpPr>
          <p:nvPr>
            <p:ph type="sldImg"/>
          </p:nvPr>
        </p:nvSpPr>
        <p:spPr>
          <a:xfrm>
            <a:off x="382588" y="695325"/>
            <a:ext cx="6091237" cy="3427413"/>
          </a:xfrm>
          <a:solidFill>
            <a:srgbClr val="729FCF"/>
          </a:solidFill>
          <a:ln w="25400">
            <a:solidFill>
              <a:srgbClr val="3465A4"/>
            </a:solidFill>
            <a:prstDash val="solid"/>
          </a:ln>
        </p:spPr>
      </p:sp>
      <p:sp>
        <p:nvSpPr>
          <p:cNvPr id="3" name="Shape 299"/>
          <p:cNvSpPr txBox="1">
            <a:spLocks noGrp="1"/>
          </p:cNvSpPr>
          <p:nvPr>
            <p:ph type="body" sz="quarter" idx="1"/>
          </p:nvPr>
        </p:nvSpPr>
        <p:spPr>
          <a:xfrm>
            <a:off x="685799" y="4343400"/>
            <a:ext cx="5486040" cy="4114440"/>
          </a:xfrm>
        </p:spPr>
        <p:txBody>
          <a:bodyPr wrap="square" lIns="91440" tIns="91440" rIns="91440" bIns="91440" anchor="t">
            <a:noAutofit/>
          </a:bodyPr>
          <a:lstStyle/>
          <a:p>
            <a:endParaRPr lang="es-CL" sz="2400">
              <a:latin typeface="Source Sans Pro" pitchFamily="34"/>
            </a:endParaRPr>
          </a:p>
        </p:txBody>
      </p:sp>
    </p:spTree>
    <p:extLst>
      <p:ext uri="{BB962C8B-B14F-4D97-AF65-F5344CB8AC3E}">
        <p14:creationId xmlns:p14="http://schemas.microsoft.com/office/powerpoint/2010/main" val="1317324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p:cNvSpPr txBox="1">
            <a:spLocks noGrp="1"/>
          </p:cNvSpPr>
          <p:nvPr>
            <p:ph type="sldNum" sz="quarter" idx="5"/>
          </p:nvPr>
        </p:nvSpPr>
        <p:spPr>
          <a:ln/>
        </p:spPr>
        <p:txBody>
          <a:bodyPr lIns="0" tIns="0" rIns="0" bIns="0" anchor="b" anchorCtr="0">
            <a:noAutofit/>
          </a:bodyPr>
          <a:lstStyle/>
          <a:p>
            <a:pPr lvl="0"/>
            <a:fld id="{C8AE9DFE-AD51-4EAA-B5C1-0EF4A198BCB4}" type="slidenum">
              <a:t>65</a:t>
            </a:fld>
            <a:endParaRPr lang="es-CL"/>
          </a:p>
        </p:txBody>
      </p:sp>
      <p:sp>
        <p:nvSpPr>
          <p:cNvPr id="2" name="Shape 304"/>
          <p:cNvSpPr>
            <a:spLocks noGrp="1" noRot="1" noChangeAspect="1" noResize="1"/>
          </p:cNvSpPr>
          <p:nvPr>
            <p:ph type="sldImg"/>
          </p:nvPr>
        </p:nvSpPr>
        <p:spPr>
          <a:xfrm>
            <a:off x="382588" y="695325"/>
            <a:ext cx="6091237" cy="3427413"/>
          </a:xfrm>
          <a:solidFill>
            <a:srgbClr val="729FCF"/>
          </a:solidFill>
          <a:ln w="25400">
            <a:solidFill>
              <a:srgbClr val="3465A4"/>
            </a:solidFill>
            <a:prstDash val="solid"/>
          </a:ln>
        </p:spPr>
      </p:sp>
      <p:sp>
        <p:nvSpPr>
          <p:cNvPr id="3" name="Shape 305"/>
          <p:cNvSpPr txBox="1">
            <a:spLocks noGrp="1"/>
          </p:cNvSpPr>
          <p:nvPr>
            <p:ph type="body" sz="quarter" idx="1"/>
          </p:nvPr>
        </p:nvSpPr>
        <p:spPr>
          <a:xfrm>
            <a:off x="685799" y="4343400"/>
            <a:ext cx="5486040" cy="4114440"/>
          </a:xfrm>
        </p:spPr>
        <p:txBody>
          <a:bodyPr wrap="square" lIns="91440" tIns="91440" rIns="91440" bIns="91440" anchor="t">
            <a:noAutofit/>
          </a:bodyPr>
          <a:lstStyle/>
          <a:p>
            <a:endParaRPr lang="es-CL" sz="2400">
              <a:latin typeface="Source Sans Pro" pitchFamily="34"/>
            </a:endParaRPr>
          </a:p>
        </p:txBody>
      </p:sp>
    </p:spTree>
    <p:extLst>
      <p:ext uri="{BB962C8B-B14F-4D97-AF65-F5344CB8AC3E}">
        <p14:creationId xmlns:p14="http://schemas.microsoft.com/office/powerpoint/2010/main" val="2110899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p:cNvSpPr txBox="1">
            <a:spLocks noGrp="1"/>
          </p:cNvSpPr>
          <p:nvPr>
            <p:ph type="sldNum" sz="quarter" idx="5"/>
          </p:nvPr>
        </p:nvSpPr>
        <p:spPr>
          <a:ln/>
        </p:spPr>
        <p:txBody>
          <a:bodyPr lIns="0" tIns="0" rIns="0" bIns="0" anchor="b" anchorCtr="0">
            <a:noAutofit/>
          </a:bodyPr>
          <a:lstStyle/>
          <a:p>
            <a:pPr lvl="0"/>
            <a:fld id="{ED1CFACC-64BE-4228-B897-B5F37ED6383D}" type="slidenum">
              <a:t>66</a:t>
            </a:fld>
            <a:endParaRPr lang="es-CL"/>
          </a:p>
        </p:txBody>
      </p:sp>
      <p:sp>
        <p:nvSpPr>
          <p:cNvPr id="2" name="Shape 310"/>
          <p:cNvSpPr>
            <a:spLocks noGrp="1" noRot="1" noChangeAspect="1" noResize="1"/>
          </p:cNvSpPr>
          <p:nvPr>
            <p:ph type="sldImg"/>
          </p:nvPr>
        </p:nvSpPr>
        <p:spPr>
          <a:xfrm>
            <a:off x="382588" y="695325"/>
            <a:ext cx="6091237" cy="3427413"/>
          </a:xfrm>
          <a:solidFill>
            <a:srgbClr val="729FCF"/>
          </a:solidFill>
          <a:ln w="25400">
            <a:solidFill>
              <a:srgbClr val="3465A4"/>
            </a:solidFill>
            <a:prstDash val="solid"/>
          </a:ln>
        </p:spPr>
      </p:sp>
      <p:sp>
        <p:nvSpPr>
          <p:cNvPr id="3" name="Shape 311"/>
          <p:cNvSpPr txBox="1">
            <a:spLocks noGrp="1"/>
          </p:cNvSpPr>
          <p:nvPr>
            <p:ph type="body" sz="quarter" idx="1"/>
          </p:nvPr>
        </p:nvSpPr>
        <p:spPr>
          <a:xfrm>
            <a:off x="685799" y="4343400"/>
            <a:ext cx="5486040" cy="4114440"/>
          </a:xfrm>
        </p:spPr>
        <p:txBody>
          <a:bodyPr wrap="square" lIns="91440" tIns="91440" rIns="91440" bIns="91440" anchor="t">
            <a:noAutofit/>
          </a:bodyPr>
          <a:lstStyle/>
          <a:p>
            <a:endParaRPr lang="es-CL" sz="2400">
              <a:latin typeface="Source Sans Pro" pitchFamily="34"/>
            </a:endParaRPr>
          </a:p>
        </p:txBody>
      </p:sp>
    </p:spTree>
    <p:extLst>
      <p:ext uri="{BB962C8B-B14F-4D97-AF65-F5344CB8AC3E}">
        <p14:creationId xmlns:p14="http://schemas.microsoft.com/office/powerpoint/2010/main" val="109632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p:cNvSpPr txBox="1">
            <a:spLocks noGrp="1"/>
          </p:cNvSpPr>
          <p:nvPr>
            <p:ph type="sldNum" sz="quarter" idx="5"/>
          </p:nvPr>
        </p:nvSpPr>
        <p:spPr>
          <a:ln/>
        </p:spPr>
        <p:txBody>
          <a:bodyPr lIns="0" tIns="0" rIns="0" bIns="0" anchor="b" anchorCtr="0">
            <a:noAutofit/>
          </a:bodyPr>
          <a:lstStyle/>
          <a:p>
            <a:pPr lvl="0"/>
            <a:fld id="{370B958A-A77B-4821-9E32-7BA5026B34D6}" type="slidenum">
              <a:t>67</a:t>
            </a:fld>
            <a:endParaRPr lang="es-CL"/>
          </a:p>
        </p:txBody>
      </p:sp>
      <p:sp>
        <p:nvSpPr>
          <p:cNvPr id="2" name="Shape 316"/>
          <p:cNvSpPr>
            <a:spLocks noGrp="1" noRot="1" noChangeAspect="1" noResize="1"/>
          </p:cNvSpPr>
          <p:nvPr>
            <p:ph type="sldImg"/>
          </p:nvPr>
        </p:nvSpPr>
        <p:spPr>
          <a:xfrm>
            <a:off x="382588" y="695325"/>
            <a:ext cx="6091237" cy="3427413"/>
          </a:xfrm>
          <a:solidFill>
            <a:srgbClr val="729FCF"/>
          </a:solidFill>
          <a:ln w="25400">
            <a:solidFill>
              <a:srgbClr val="3465A4"/>
            </a:solidFill>
            <a:prstDash val="solid"/>
          </a:ln>
        </p:spPr>
      </p:sp>
      <p:sp>
        <p:nvSpPr>
          <p:cNvPr id="3" name="Shape 317"/>
          <p:cNvSpPr txBox="1">
            <a:spLocks noGrp="1"/>
          </p:cNvSpPr>
          <p:nvPr>
            <p:ph type="body" sz="quarter" idx="1"/>
          </p:nvPr>
        </p:nvSpPr>
        <p:spPr>
          <a:xfrm>
            <a:off x="685799" y="4343400"/>
            <a:ext cx="5486040" cy="4114440"/>
          </a:xfrm>
        </p:spPr>
        <p:txBody>
          <a:bodyPr wrap="square" lIns="91440" tIns="91440" rIns="91440" bIns="91440" anchor="t">
            <a:noAutofit/>
          </a:bodyPr>
          <a:lstStyle/>
          <a:p>
            <a:endParaRPr lang="es-CL" sz="2400">
              <a:latin typeface="Source Sans Pro" pitchFamily="34"/>
            </a:endParaRPr>
          </a:p>
        </p:txBody>
      </p:sp>
    </p:spTree>
    <p:extLst>
      <p:ext uri="{BB962C8B-B14F-4D97-AF65-F5344CB8AC3E}">
        <p14:creationId xmlns:p14="http://schemas.microsoft.com/office/powerpoint/2010/main" val="3846040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p:cNvSpPr txBox="1">
            <a:spLocks noGrp="1"/>
          </p:cNvSpPr>
          <p:nvPr>
            <p:ph type="sldNum" sz="quarter" idx="5"/>
          </p:nvPr>
        </p:nvSpPr>
        <p:spPr>
          <a:ln/>
        </p:spPr>
        <p:txBody>
          <a:bodyPr lIns="0" tIns="0" rIns="0" bIns="0" anchor="b" anchorCtr="0">
            <a:noAutofit/>
          </a:bodyPr>
          <a:lstStyle/>
          <a:p>
            <a:pPr lvl="0"/>
            <a:fld id="{3AD095E8-1551-4D9D-8085-123CD0C406F0}" type="slidenum">
              <a:t>68</a:t>
            </a:fld>
            <a:endParaRPr lang="es-CL"/>
          </a:p>
        </p:txBody>
      </p:sp>
      <p:sp>
        <p:nvSpPr>
          <p:cNvPr id="2" name="Shape 322"/>
          <p:cNvSpPr>
            <a:spLocks noGrp="1" noRot="1" noChangeAspect="1" noResize="1"/>
          </p:cNvSpPr>
          <p:nvPr>
            <p:ph type="sldImg"/>
          </p:nvPr>
        </p:nvSpPr>
        <p:spPr>
          <a:xfrm>
            <a:off x="382588" y="695325"/>
            <a:ext cx="6091237" cy="3427413"/>
          </a:xfrm>
          <a:solidFill>
            <a:srgbClr val="729FCF"/>
          </a:solidFill>
          <a:ln w="25400">
            <a:solidFill>
              <a:srgbClr val="3465A4"/>
            </a:solidFill>
            <a:prstDash val="solid"/>
          </a:ln>
        </p:spPr>
      </p:sp>
      <p:sp>
        <p:nvSpPr>
          <p:cNvPr id="3" name="Shape 323"/>
          <p:cNvSpPr txBox="1">
            <a:spLocks noGrp="1"/>
          </p:cNvSpPr>
          <p:nvPr>
            <p:ph type="body" sz="quarter" idx="1"/>
          </p:nvPr>
        </p:nvSpPr>
        <p:spPr>
          <a:xfrm>
            <a:off x="685799" y="4343400"/>
            <a:ext cx="5486040" cy="4114440"/>
          </a:xfrm>
        </p:spPr>
        <p:txBody>
          <a:bodyPr wrap="square" lIns="91440" tIns="91440" rIns="91440" bIns="91440" anchor="t">
            <a:noAutofit/>
          </a:bodyPr>
          <a:lstStyle/>
          <a:p>
            <a:endParaRPr lang="es-CL" sz="2400">
              <a:latin typeface="Source Sans Pro" pitchFamily="34"/>
            </a:endParaRPr>
          </a:p>
        </p:txBody>
      </p:sp>
    </p:spTree>
    <p:extLst>
      <p:ext uri="{BB962C8B-B14F-4D97-AF65-F5344CB8AC3E}">
        <p14:creationId xmlns:p14="http://schemas.microsoft.com/office/powerpoint/2010/main" val="18957802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smtClean="0"/>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6738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D862E7-95FA-4FC4-9EC5-DDBFA8DC7417}" type="datetimeFigureOut">
              <a:rPr lang="en-US" smtClean="0"/>
              <a:t>6/13/2018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445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B987F2-A784-4F72-BB57-0E9EACDE722E}" type="datetimeFigureOut">
              <a:rPr lang="en-US" smtClean="0"/>
              <a:t>6/13/2018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919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BBD51E-4B19-444E-85C0-DBD7EB6263F4}" type="datetimeFigureOut">
              <a:rPr lang="en-US" smtClean="0"/>
              <a:t>6/13/2018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049161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D7255A-4AD5-4D3E-9A0A-689DA3BA976C}" type="datetimeFigureOut">
              <a:rPr lang="en-US" smtClean="0"/>
              <a:t>6/13/2018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9094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EE0AD15-87AC-45B2-9EE5-8D165AF83CD7}" type="datetimeFigureOut">
              <a:rPr lang="en-US" smtClean="0"/>
              <a:t>6/13/2018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6815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C40CCD-F0D6-4CC2-A4C8-2D7D0D875F02}" type="datetimeFigureOut">
              <a:rPr lang="en-US" smtClean="0"/>
              <a:t>6/13/2018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2336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smtClean="0"/>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6736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smtClean="0"/>
              <a:t>6/13/2018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76750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smtClean="0"/>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2938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A00F7B-89C5-4DF7-A309-6263220147D4}" type="datetimeFigureOut">
              <a:rPr lang="en-US" smtClean="0"/>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0190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smtClean="0"/>
              <a:t>6/13/2018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8771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smtClean="0"/>
              <a:t>6/13/2018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2676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smtClean="0"/>
              <a:t>6/13/2018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4880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smtClean="0"/>
              <a:t>6/13/2018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0136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DCB01F-D966-4C62-B900-0BE008A90C98}" type="datetimeFigureOut">
              <a:rPr lang="en-US" smtClean="0"/>
              <a:t>6/13/2018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6277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73A0EA-7DC7-4964-BB97-B173EF3B859A}" type="datetimeFigureOut">
              <a:rPr lang="en-US" smtClean="0"/>
              <a:t>6/13/2018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7759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smtClean="0"/>
              <a:t>6/13/2018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1899615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3.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15.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16.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17.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59A33-E552-4C37-B901-8CEAEFC590F9}"/>
              </a:ext>
            </a:extLst>
          </p:cNvPr>
          <p:cNvSpPr>
            <a:spLocks noGrp="1"/>
          </p:cNvSpPr>
          <p:nvPr>
            <p:ph type="ctrTitle"/>
          </p:nvPr>
        </p:nvSpPr>
        <p:spPr/>
        <p:txBody>
          <a:bodyPr/>
          <a:lstStyle/>
          <a:p>
            <a:r>
              <a:rPr lang="es-CL" dirty="0"/>
              <a:t>SQL Server para principiantes</a:t>
            </a:r>
          </a:p>
        </p:txBody>
      </p:sp>
      <p:sp>
        <p:nvSpPr>
          <p:cNvPr id="3" name="Subtitle 2">
            <a:extLst>
              <a:ext uri="{FF2B5EF4-FFF2-40B4-BE49-F238E27FC236}">
                <a16:creationId xmlns:a16="http://schemas.microsoft.com/office/drawing/2014/main" id="{75AE1411-9A26-47E3-871B-C30CB6E76DCB}"/>
              </a:ext>
            </a:extLst>
          </p:cNvPr>
          <p:cNvSpPr>
            <a:spLocks noGrp="1"/>
          </p:cNvSpPr>
          <p:nvPr>
            <p:ph type="subTitle" idx="1"/>
          </p:nvPr>
        </p:nvSpPr>
        <p:spPr/>
        <p:txBody>
          <a:bodyPr/>
          <a:lstStyle/>
          <a:p>
            <a:r>
              <a:rPr lang="es-CL" dirty="0"/>
              <a:t>Rodrigo Alfaro Pinto</a:t>
            </a:r>
          </a:p>
        </p:txBody>
      </p:sp>
    </p:spTree>
    <p:extLst>
      <p:ext uri="{BB962C8B-B14F-4D97-AF65-F5344CB8AC3E}">
        <p14:creationId xmlns:p14="http://schemas.microsoft.com/office/powerpoint/2010/main" val="375333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RDBMS</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fontScale="92500" lnSpcReduction="20000"/>
          </a:bodyPr>
          <a:lstStyle/>
          <a:p>
            <a:r>
              <a:rPr lang="es-ES" dirty="0"/>
              <a:t>Definición de datos.</a:t>
            </a:r>
          </a:p>
          <a:p>
            <a:r>
              <a:rPr lang="es-ES" dirty="0"/>
              <a:t>Definición de vistas.</a:t>
            </a:r>
          </a:p>
          <a:p>
            <a:r>
              <a:rPr lang="es-ES" dirty="0"/>
              <a:t>Manipulación de datos (interactiva y por programa).</a:t>
            </a:r>
          </a:p>
          <a:p>
            <a:r>
              <a:rPr lang="es-ES" dirty="0"/>
              <a:t>Limitantes de integridad.</a:t>
            </a:r>
          </a:p>
          <a:p>
            <a:r>
              <a:rPr lang="es-ES" dirty="0"/>
              <a:t>Limitantes de transacción (iniciar, realizar, deshacer) (Begin, </a:t>
            </a:r>
            <a:r>
              <a:rPr lang="es-ES" dirty="0" err="1"/>
              <a:t>commit</a:t>
            </a:r>
            <a:r>
              <a:rPr lang="es-ES" dirty="0"/>
              <a:t>, </a:t>
            </a:r>
            <a:r>
              <a:rPr lang="es-ES" dirty="0" err="1"/>
              <a:t>rollback</a:t>
            </a:r>
            <a:r>
              <a:rPr lang="es-ES" dirty="0"/>
              <a:t>).</a:t>
            </a:r>
          </a:p>
          <a:p>
            <a:r>
              <a:rPr lang="es-ES" dirty="0"/>
              <a:t>Además de poder tener interfaces más amigables para hacer consultas, etc. siempre debe de haber una manera de hacerlo todo de manera textual, que es tanto como decir que pueda ser incorporada en un programa tradicional.</a:t>
            </a:r>
          </a:p>
          <a:p>
            <a:r>
              <a:rPr lang="es-ES" dirty="0"/>
              <a:t>Un lenguaje que cumple esto en gran medida es SQL.</a:t>
            </a:r>
            <a:endParaRPr lang="es-CL" dirty="0"/>
          </a:p>
        </p:txBody>
      </p:sp>
    </p:spTree>
    <p:extLst>
      <p:ext uri="{BB962C8B-B14F-4D97-AF65-F5344CB8AC3E}">
        <p14:creationId xmlns:p14="http://schemas.microsoft.com/office/powerpoint/2010/main" val="4110954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RDBMS</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a:bodyPr>
          <a:lstStyle/>
          <a:p>
            <a:r>
              <a:rPr lang="es-ES" dirty="0"/>
              <a:t>Regla 6: regla de actualización de vistas, Todas las vistas que son teóricamente actualizables se deben actualizar por el sistema.</a:t>
            </a:r>
          </a:p>
          <a:p>
            <a:r>
              <a:rPr lang="es-ES" dirty="0"/>
              <a:t>El problema es determinar cuáles son las vistas teóricamente actualizables, ya que no está muy claro.</a:t>
            </a:r>
          </a:p>
          <a:p>
            <a:r>
              <a:rPr lang="es-ES" dirty="0"/>
              <a:t>Cada sistema puede hacer unas suposiciones particulares sobre las vistas que son actualizables.</a:t>
            </a:r>
            <a:endParaRPr lang="es-CL" dirty="0"/>
          </a:p>
        </p:txBody>
      </p:sp>
    </p:spTree>
    <p:extLst>
      <p:ext uri="{BB962C8B-B14F-4D97-AF65-F5344CB8AC3E}">
        <p14:creationId xmlns:p14="http://schemas.microsoft.com/office/powerpoint/2010/main" val="1666497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RDBMS</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a:bodyPr>
          <a:lstStyle/>
          <a:p>
            <a:r>
              <a:rPr lang="es-ES" dirty="0"/>
              <a:t>Regla 7: inserción, actualización y borrado de alto nivel, La capacidad de manejar una relación base o derivada como un solo operando se aplica no sólo a la recuperación de los datos (consultas), si no también a la inserción, actualización y borrado de datos.</a:t>
            </a:r>
          </a:p>
          <a:p>
            <a:r>
              <a:rPr lang="es-ES" dirty="0"/>
              <a:t>Esto es, el lenguaje de manejo de datos también debe ser de alto nivel (de conjuntos). Algunas bases de datos inicialmente sólo podían modificar las tuplas de la base de datos de una en una (un registro de cada vez).</a:t>
            </a:r>
            <a:endParaRPr lang="es-CL" dirty="0"/>
          </a:p>
        </p:txBody>
      </p:sp>
    </p:spTree>
    <p:extLst>
      <p:ext uri="{BB962C8B-B14F-4D97-AF65-F5344CB8AC3E}">
        <p14:creationId xmlns:p14="http://schemas.microsoft.com/office/powerpoint/2010/main" val="1813144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RDBMS</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fontScale="85000" lnSpcReduction="20000"/>
          </a:bodyPr>
          <a:lstStyle/>
          <a:p>
            <a:r>
              <a:rPr lang="es-ES" dirty="0"/>
              <a:t>Regla 8: independencia física de datos, Los programas de aplicación y actividades del terminal permanecen inalterados a nivel físico cuando quiera que se realicen cambios en las representaciones de almacenamiento o métodos de acceso.</a:t>
            </a:r>
          </a:p>
          <a:p>
            <a:r>
              <a:rPr lang="es-ES" dirty="0"/>
              <a:t>El modelo relacional es un modelo lógico de datos, y oculta las características de su representación física.</a:t>
            </a:r>
          </a:p>
          <a:p>
            <a:r>
              <a:rPr lang="es-ES" dirty="0"/>
              <a:t>Es la capacidad de modificar el esquema interno sin tener que alterar el esquema conceptual (o los externos). Por ejemplo, puede ser necesario reorganizar ciertos ficheros físicos con el fin de mejorar el rendimiento de las operaciones de consulta o de actualización de datos. la independencia física se refiere sólo a la separación entre las aplicaciones y las estructuras físicas de almacenamiento.</a:t>
            </a:r>
          </a:p>
          <a:p>
            <a:r>
              <a:rPr lang="es-ES" dirty="0"/>
              <a:t>La capacidad de modificar el esquema conceptual sin obligar a rescribir los programas de aplicación.</a:t>
            </a:r>
            <a:endParaRPr lang="es-CL" dirty="0"/>
          </a:p>
        </p:txBody>
      </p:sp>
    </p:spTree>
    <p:extLst>
      <p:ext uri="{BB962C8B-B14F-4D97-AF65-F5344CB8AC3E}">
        <p14:creationId xmlns:p14="http://schemas.microsoft.com/office/powerpoint/2010/main" val="3585535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RDBMS</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fontScale="92500" lnSpcReduction="20000"/>
          </a:bodyPr>
          <a:lstStyle/>
          <a:p>
            <a:r>
              <a:rPr lang="es-ES" dirty="0"/>
              <a:t>Regla 9: independencia lógica de datos, Los programas de aplicación y actividades del terminal permanecen inalterados a nivel lógico cuando quiera que se realicen cambios a las tablas base que preserven la información.</a:t>
            </a:r>
          </a:p>
          <a:p>
            <a:r>
              <a:rPr lang="es-ES" dirty="0"/>
              <a:t>Cuando se modifica el esquema lógico preservando información (no valdría p.ej. eliminar un atributo) no es necesario modificar nada en niveles superiores.</a:t>
            </a:r>
          </a:p>
          <a:p>
            <a:r>
              <a:rPr lang="es-ES" dirty="0"/>
              <a:t>Ejemplos de cambios que preservan la información:</a:t>
            </a:r>
          </a:p>
          <a:p>
            <a:pPr lvl="1"/>
            <a:r>
              <a:rPr lang="es-ES" dirty="0"/>
              <a:t>Añadir un atributo a una tabla base.</a:t>
            </a:r>
          </a:p>
          <a:p>
            <a:pPr lvl="1"/>
            <a:r>
              <a:rPr lang="es-ES" dirty="0"/>
              <a:t>Sustituir dos tablas base por la unión de las mismas. Usando vistas de la unión puedo recrear las tablas anteriores...</a:t>
            </a:r>
          </a:p>
          <a:p>
            <a:pPr lvl="1"/>
            <a:r>
              <a:rPr lang="es-ES" dirty="0"/>
              <a:t>depurar las vistas de diseños y contenerla estable.</a:t>
            </a:r>
            <a:endParaRPr lang="es-CL" dirty="0"/>
          </a:p>
        </p:txBody>
      </p:sp>
    </p:spTree>
    <p:extLst>
      <p:ext uri="{BB962C8B-B14F-4D97-AF65-F5344CB8AC3E}">
        <p14:creationId xmlns:p14="http://schemas.microsoft.com/office/powerpoint/2010/main" val="1784029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RDBMS</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fontScale="85000" lnSpcReduction="20000"/>
          </a:bodyPr>
          <a:lstStyle/>
          <a:p>
            <a:r>
              <a:rPr lang="es-CL" dirty="0"/>
              <a:t>Regla 10: independencia de integridad, </a:t>
            </a:r>
            <a:r>
              <a:rPr lang="es-ES" dirty="0"/>
              <a:t>Los limitantes de integridad específicos para una determinada base de datos relacional deben poder ser definidos en el </a:t>
            </a:r>
            <a:r>
              <a:rPr lang="es-ES" dirty="0" err="1"/>
              <a:t>sublenguaje</a:t>
            </a:r>
            <a:r>
              <a:rPr lang="es-ES" dirty="0"/>
              <a:t> de datos relacional, y almacenables en el catálogo, no en los programas de aplicación.</a:t>
            </a:r>
          </a:p>
          <a:p>
            <a:r>
              <a:rPr lang="es-ES" dirty="0"/>
              <a:t>El objetivo de las bases de datos no es sólo almacenar los datos, si no también sus relaciones y evitar que estas (limitantes) se codifiquen en los programas. Por tanto en una BDR se deben poder definir limitantes de integridad.</a:t>
            </a:r>
          </a:p>
          <a:p>
            <a:r>
              <a:rPr lang="es-ES" dirty="0"/>
              <a:t>Cada vez se van ampliando más los tipos de limitantes de integridad que se pueden utilizar en los SGBDR, aunque hasta hace poco eran muy escasos.</a:t>
            </a:r>
          </a:p>
          <a:p>
            <a:r>
              <a:rPr lang="es-ES" dirty="0"/>
              <a:t>Como parte de los limitantes inherentes al modelo relacional (forman parte de su definición) están:</a:t>
            </a:r>
          </a:p>
          <a:p>
            <a:pPr lvl="1"/>
            <a:r>
              <a:rPr lang="es-ES" dirty="0"/>
              <a:t>Una BDR tiene integridad de entidad. Es decir, toda tabla debe tener una clave primaria.</a:t>
            </a:r>
          </a:p>
          <a:p>
            <a:pPr lvl="1"/>
            <a:r>
              <a:rPr lang="es-ES" dirty="0"/>
              <a:t>Una BDR tiene integridad referencial. Es decir, toda clave externa no nula debe existir en la relación donde es primaria.</a:t>
            </a:r>
            <a:endParaRPr lang="es-CL" dirty="0"/>
          </a:p>
        </p:txBody>
      </p:sp>
    </p:spTree>
    <p:extLst>
      <p:ext uri="{BB962C8B-B14F-4D97-AF65-F5344CB8AC3E}">
        <p14:creationId xmlns:p14="http://schemas.microsoft.com/office/powerpoint/2010/main" val="3042006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RDBMS</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fontScale="77500" lnSpcReduction="20000"/>
          </a:bodyPr>
          <a:lstStyle/>
          <a:p>
            <a:r>
              <a:rPr lang="es-ES" dirty="0"/>
              <a:t>Regla 11: independencia de distribución, Una base de datos relacional tiene independencia de distribución.</a:t>
            </a:r>
          </a:p>
          <a:p>
            <a:r>
              <a:rPr lang="es-ES" dirty="0"/>
              <a:t>Las mismas órdenes y programas se ejecutan igual en una BD centralizada que en una distribuida.</a:t>
            </a:r>
          </a:p>
          <a:p>
            <a:r>
              <a:rPr lang="es-ES" dirty="0"/>
              <a:t>Las BDR son fácilmente distribuibles:</a:t>
            </a:r>
          </a:p>
          <a:p>
            <a:pPr lvl="1"/>
            <a:r>
              <a:rPr lang="es-ES" dirty="0"/>
              <a:t>Las tablas se dividen en fragmentos que se distribuyen.</a:t>
            </a:r>
          </a:p>
          <a:p>
            <a:pPr lvl="1"/>
            <a:r>
              <a:rPr lang="es-ES" dirty="0"/>
              <a:t>Cuando se necesitan las tablas completas se recombinan usando operaciones relacionales con los fragmentos. </a:t>
            </a:r>
          </a:p>
          <a:p>
            <a:r>
              <a:rPr lang="es-ES" dirty="0"/>
              <a:t>Esta regla es responsable de tres tipos de transparencia de distribución:</a:t>
            </a:r>
          </a:p>
          <a:p>
            <a:pPr lvl="1"/>
            <a:r>
              <a:rPr lang="es-ES" dirty="0"/>
              <a:t>Transparencia de localización. El usuario tiene la impresión de que trabaja con una BD local. (aspecto de la regla de independencia física)</a:t>
            </a:r>
          </a:p>
          <a:p>
            <a:pPr lvl="1"/>
            <a:r>
              <a:rPr lang="es-ES" dirty="0"/>
              <a:t>Transparencia de fragmentación. El usuario no se da cuenta de que la relación con que trabaja está fragmentada. (aspecto de la regla de independencia lógica de datos).</a:t>
            </a:r>
          </a:p>
          <a:p>
            <a:pPr lvl="1"/>
            <a:r>
              <a:rPr lang="es-ES" dirty="0"/>
              <a:t>Transparencia de replicación. El usuario no se da cuenta de que pueden existir copias (réplicas) de una misma relación en diferentes lugares.</a:t>
            </a:r>
            <a:endParaRPr lang="es-CL" dirty="0"/>
          </a:p>
        </p:txBody>
      </p:sp>
    </p:spTree>
    <p:extLst>
      <p:ext uri="{BB962C8B-B14F-4D97-AF65-F5344CB8AC3E}">
        <p14:creationId xmlns:p14="http://schemas.microsoft.com/office/powerpoint/2010/main" val="3187801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RDBMS</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fontScale="92500" lnSpcReduction="10000"/>
          </a:bodyPr>
          <a:lstStyle/>
          <a:p>
            <a:r>
              <a:rPr lang="es-ES" dirty="0"/>
              <a:t>Regla 12: regla de la no subversión, Si un sistema relacional tiene un lenguaje de bajo nivel (un registro de cada vez), ese bajo nivel no puede ser usado para saltarse (subvertir) las reglas de integridad y los limitantes expresados en los lenguajes relacionales de más alto nivel (una relación (conjunto de registros) de cada vez)</a:t>
            </a:r>
          </a:p>
          <a:p>
            <a:r>
              <a:rPr lang="es-ES" dirty="0"/>
              <a:t>Algunos problemas no se pueden solucionar directamente con el lenguaje de alto nivel.</a:t>
            </a:r>
          </a:p>
          <a:p>
            <a:r>
              <a:rPr lang="es-ES" dirty="0"/>
              <a:t>Normalmente se usa SQL inmerso en un lenguaje anfitrión para solucionar estos problemas. Se utiliza el concepto de cursor para tratar individualmente las tuplas de una relación. En cualquier caso no debe ser posible saltarse los limitantes de integridad impuestos al tratar las tablas a ese nivel.</a:t>
            </a:r>
            <a:endParaRPr lang="es-CL" dirty="0"/>
          </a:p>
        </p:txBody>
      </p:sp>
    </p:spTree>
    <p:extLst>
      <p:ext uri="{BB962C8B-B14F-4D97-AF65-F5344CB8AC3E}">
        <p14:creationId xmlns:p14="http://schemas.microsoft.com/office/powerpoint/2010/main" val="2915560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Modelo entidad - relación</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a:bodyPr>
          <a:lstStyle/>
          <a:p>
            <a:r>
              <a:rPr lang="es-ES" dirty="0"/>
              <a:t>Entidad-relación (ER) es un modelo de datos que permite representar cualquier abstracción, percepción y conocimiento en un sistema de información formado por un conjunto de objetos denominados entidades y relaciones, incorporando una representación visual conocida como diagrama entidad-relación.</a:t>
            </a:r>
          </a:p>
          <a:p>
            <a:endParaRPr lang="es-CL" dirty="0"/>
          </a:p>
        </p:txBody>
      </p:sp>
    </p:spTree>
    <p:extLst>
      <p:ext uri="{BB962C8B-B14F-4D97-AF65-F5344CB8AC3E}">
        <p14:creationId xmlns:p14="http://schemas.microsoft.com/office/powerpoint/2010/main" val="3376675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Modelo entidad - relación</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a:bodyPr>
          <a:lstStyle/>
          <a:p>
            <a:r>
              <a:rPr lang="es-ES" dirty="0"/>
              <a:t>Ejemplares - Conjuntos - Extensión - Instancia. Se denominan ejemplares a los registros que guardan una serie de características similares o que pueden ser agrupados o clasificados dadas sus características comunes en grupos bien delimitados.</a:t>
            </a:r>
          </a:p>
          <a:p>
            <a:r>
              <a:rPr lang="es-ES" dirty="0"/>
              <a:t>A los ejemplares también se los conoce como registros de una tabla de una base de datos, o en términos de abstracción como la extensión de la base de datos. Por ejemplo es la lista de usuarios de una biblioteca, la lista de productos con sus características, la lista de tipos de documentos y su definición.</a:t>
            </a:r>
            <a:endParaRPr lang="es-CL" dirty="0"/>
          </a:p>
        </p:txBody>
      </p:sp>
    </p:spTree>
    <p:extLst>
      <p:ext uri="{BB962C8B-B14F-4D97-AF65-F5344CB8AC3E}">
        <p14:creationId xmlns:p14="http://schemas.microsoft.com/office/powerpoint/2010/main" val="3149551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890B1-190E-4785-9AB6-2DCD2E3C0378}"/>
              </a:ext>
            </a:extLst>
          </p:cNvPr>
          <p:cNvSpPr>
            <a:spLocks noGrp="1"/>
          </p:cNvSpPr>
          <p:nvPr>
            <p:ph type="title"/>
          </p:nvPr>
        </p:nvSpPr>
        <p:spPr/>
        <p:txBody>
          <a:bodyPr/>
          <a:lstStyle/>
          <a:p>
            <a:r>
              <a:rPr lang="es-CL" dirty="0"/>
              <a:t>Sobre mí</a:t>
            </a:r>
          </a:p>
        </p:txBody>
      </p:sp>
      <p:sp>
        <p:nvSpPr>
          <p:cNvPr id="3" name="Content Placeholder 2">
            <a:extLst>
              <a:ext uri="{FF2B5EF4-FFF2-40B4-BE49-F238E27FC236}">
                <a16:creationId xmlns:a16="http://schemas.microsoft.com/office/drawing/2014/main" id="{049F5E37-1AD2-4937-8090-BB78D3D87869}"/>
              </a:ext>
            </a:extLst>
          </p:cNvPr>
          <p:cNvSpPr>
            <a:spLocks noGrp="1"/>
          </p:cNvSpPr>
          <p:nvPr>
            <p:ph idx="1"/>
          </p:nvPr>
        </p:nvSpPr>
        <p:spPr/>
        <p:txBody>
          <a:bodyPr>
            <a:normAutofit fontScale="92500" lnSpcReduction="20000"/>
          </a:bodyPr>
          <a:lstStyle/>
          <a:p>
            <a:r>
              <a:rPr lang="es-ES" dirty="0"/>
              <a:t>Más de 14 años en el mundo TI.</a:t>
            </a:r>
          </a:p>
          <a:p>
            <a:r>
              <a:rPr lang="es-ES" dirty="0"/>
              <a:t>Ingeniero Civil en Computación, Universidad de Chile.</a:t>
            </a:r>
          </a:p>
          <a:p>
            <a:r>
              <a:rPr lang="es-ES" dirty="0"/>
              <a:t>MBA, </a:t>
            </a:r>
            <a:r>
              <a:rPr lang="es-ES" dirty="0" err="1"/>
              <a:t>Universitat</a:t>
            </a:r>
            <a:r>
              <a:rPr lang="es-ES" dirty="0"/>
              <a:t> </a:t>
            </a:r>
            <a:r>
              <a:rPr lang="es-ES" dirty="0" err="1"/>
              <a:t>Politècnica</a:t>
            </a:r>
            <a:r>
              <a:rPr lang="es-ES" dirty="0"/>
              <a:t> de València (UPV).</a:t>
            </a:r>
          </a:p>
          <a:p>
            <a:r>
              <a:rPr lang="es-ES" dirty="0"/>
              <a:t>Promover el crecimiento económico de las pymes utilizando una solida infraestructura de tecnología de la información que las ayude a crear ventajas competitivas.</a:t>
            </a:r>
          </a:p>
          <a:p>
            <a:r>
              <a:rPr lang="es-ES" dirty="0"/>
              <a:t>Viajero, soñador y desarrollador de software amante de C.</a:t>
            </a:r>
          </a:p>
          <a:p>
            <a:r>
              <a:rPr lang="es-ES" dirty="0"/>
              <a:t>Fundador de </a:t>
            </a:r>
            <a:r>
              <a:rPr lang="es-ES" dirty="0" err="1"/>
              <a:t>Netstream</a:t>
            </a:r>
            <a:r>
              <a:rPr lang="es-ES" dirty="0"/>
              <a:t>, empresa chilena de consultoría IT con presencia en Perú, Bolivia, Colombia y Venezuela.</a:t>
            </a:r>
          </a:p>
          <a:p>
            <a:r>
              <a:rPr lang="es-ES" dirty="0"/>
              <a:t>Hoy me dedico a dar charlas y cursos por </a:t>
            </a:r>
            <a:r>
              <a:rPr lang="es-ES" dirty="0" err="1"/>
              <a:t>latinoamerica</a:t>
            </a:r>
            <a:r>
              <a:rPr lang="es-ES" dirty="0"/>
              <a:t>.</a:t>
            </a:r>
          </a:p>
          <a:p>
            <a:r>
              <a:rPr lang="es-ES" dirty="0"/>
              <a:t>http://rodrigoalfaropinto.com</a:t>
            </a:r>
          </a:p>
          <a:p>
            <a:endParaRPr lang="es-CL" dirty="0"/>
          </a:p>
        </p:txBody>
      </p:sp>
    </p:spTree>
    <p:extLst>
      <p:ext uri="{BB962C8B-B14F-4D97-AF65-F5344CB8AC3E}">
        <p14:creationId xmlns:p14="http://schemas.microsoft.com/office/powerpoint/2010/main" val="2343009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Modelo entidad - relación</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fontScale="92500" lnSpcReduction="10000"/>
          </a:bodyPr>
          <a:lstStyle/>
          <a:p>
            <a:r>
              <a:rPr lang="es-ES" dirty="0"/>
              <a:t>Entidad. La entidad es cualquier clase de objeto o conjunto de elementos presentes o no, en un contexto determinado dado por el sistema de información o las funciones y procesos que se definen en un plan de automatización.</a:t>
            </a:r>
          </a:p>
          <a:p>
            <a:r>
              <a:rPr lang="es-ES" dirty="0"/>
              <a:t>Dicho de otra forma, las entidades las constituyen las tablas de la base de datos que permiten el almacenamiento de los ejemplares o registros del sistema, quedando recogidos bajo la denominación o título de la tabla o entidad.</a:t>
            </a:r>
          </a:p>
          <a:p>
            <a:r>
              <a:rPr lang="es-ES" dirty="0"/>
              <a:t>Por ejemplo, la entidad usuarios guarda los datos personales de los usuarios de la biblioteca, la entidad catalogo registra todos los libros catalogados, la entidad circulación todos los libros prestados y devueltos y así sucesivamente con todos los casos.</a:t>
            </a:r>
            <a:endParaRPr lang="es-CL" dirty="0"/>
          </a:p>
        </p:txBody>
      </p:sp>
    </p:spTree>
    <p:extLst>
      <p:ext uri="{BB962C8B-B14F-4D97-AF65-F5344CB8AC3E}">
        <p14:creationId xmlns:p14="http://schemas.microsoft.com/office/powerpoint/2010/main" val="1132803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Modelo entidad - relación</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a:bodyPr>
          <a:lstStyle/>
          <a:p>
            <a:r>
              <a:rPr lang="es-ES" dirty="0"/>
              <a:t>Atributos - Intención. Son las características, rasgos y propiedades de una entidad, que toman como valor una instancia particular. Es decir, los atributos de una tabla son en realidad sus campos descriptivos, el predicado que permite definir lo que decimos de un determinado sujeto.</a:t>
            </a:r>
          </a:p>
          <a:p>
            <a:r>
              <a:rPr lang="es-ES" dirty="0"/>
              <a:t>Por ejemplo de una entidad o tabla catálogo, se pueden determinar los atributos título, subtítulo, título paralelo, otras formas del título, autor principal, otras menciones de responsabilidad, edición, mención de edición, editorial, lugar de publicación, fecha de publicación</a:t>
            </a:r>
            <a:endParaRPr lang="es-CL" dirty="0"/>
          </a:p>
        </p:txBody>
      </p:sp>
    </p:spTree>
    <p:extLst>
      <p:ext uri="{BB962C8B-B14F-4D97-AF65-F5344CB8AC3E}">
        <p14:creationId xmlns:p14="http://schemas.microsoft.com/office/powerpoint/2010/main" val="3990436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Modelo entidad - relación</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lnSpcReduction="10000"/>
          </a:bodyPr>
          <a:lstStyle/>
          <a:p>
            <a:r>
              <a:rPr lang="es-ES" dirty="0"/>
              <a:t>Relación. Vínculo que permite definir una dependencia entre los conjuntos de dos o más entidades. Esto es la relación entre la información contenida en los registros de varias tablas.</a:t>
            </a:r>
          </a:p>
          <a:p>
            <a:r>
              <a:rPr lang="es-ES" dirty="0"/>
              <a:t>Por ejemplo, los usuarios suelen clasificarse según una lista de tipos de usuarios, ya sean profesores, alumnos o investigadores. De esta forma es posible emitir la relación entre el usuario Jorge Martínez como alumno y Enrique Sepúlveda como profesor.</a:t>
            </a:r>
          </a:p>
          <a:p>
            <a:r>
              <a:rPr lang="es-ES" dirty="0"/>
              <a:t>Las relaciones son definidas de forma natural en un diagrama relacional para expresar un modelo cognitivo que dará lugar posteriormente a las interrelaciones de las entidades.</a:t>
            </a:r>
            <a:endParaRPr lang="es-CL" dirty="0"/>
          </a:p>
        </p:txBody>
      </p:sp>
    </p:spTree>
    <p:extLst>
      <p:ext uri="{BB962C8B-B14F-4D97-AF65-F5344CB8AC3E}">
        <p14:creationId xmlns:p14="http://schemas.microsoft.com/office/powerpoint/2010/main" val="130588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Modelo entidad - relación</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lnSpcReduction="10000"/>
          </a:bodyPr>
          <a:lstStyle/>
          <a:p>
            <a:r>
              <a:rPr lang="es-ES" dirty="0"/>
              <a:t>Interrelación. Las interrelaciones las constituyen los vínculos entre entidades, de forma tal que representan las relaciones definidas en el esquema relacional de forma efectiva.</a:t>
            </a:r>
          </a:p>
          <a:p>
            <a:r>
              <a:rPr lang="es-ES" dirty="0"/>
              <a:t>Esto no sólo la relación de los registros sino de sus tablas y de las características de la interrelación entre las entidades, a través de un campo clave que actúa como código de identificación y referencia para relacionar (es decir, como nexo de unión y articulación de la relación).</a:t>
            </a:r>
          </a:p>
          <a:p>
            <a:r>
              <a:rPr lang="es-ES" dirty="0"/>
              <a:t>Los tipos de interrelaciones entre entidades o tablas se realizan aplicando las reglas de cardinalidad y modalidad.</a:t>
            </a:r>
            <a:endParaRPr lang="es-CL" dirty="0"/>
          </a:p>
        </p:txBody>
      </p:sp>
    </p:spTree>
    <p:extLst>
      <p:ext uri="{BB962C8B-B14F-4D97-AF65-F5344CB8AC3E}">
        <p14:creationId xmlns:p14="http://schemas.microsoft.com/office/powerpoint/2010/main" val="3651131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Modelo entidad - relación</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a:bodyPr>
          <a:lstStyle/>
          <a:p>
            <a:r>
              <a:rPr lang="es-ES" dirty="0"/>
              <a:t>Entidades fuertes. Lo constituyen las tablas principales de la base de datos que contienen los registros principales del sistema de información y que requieren de entidades o tablas auxiliares para completar su descripción o información.</a:t>
            </a:r>
          </a:p>
          <a:p>
            <a:r>
              <a:rPr lang="es-ES" dirty="0"/>
              <a:t>Por ejemplo la tabla usuario es una entidad fuerte en relación a la tabla tipos de usuarios, que es una entidad débil dada su condición auxiliar para clasificar a los usuarios registrados en la biblioteca.</a:t>
            </a:r>
            <a:endParaRPr lang="es-CL" dirty="0"/>
          </a:p>
        </p:txBody>
      </p:sp>
    </p:spTree>
    <p:extLst>
      <p:ext uri="{BB962C8B-B14F-4D97-AF65-F5344CB8AC3E}">
        <p14:creationId xmlns:p14="http://schemas.microsoft.com/office/powerpoint/2010/main" val="784242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Modelo entidad - relación</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a:bodyPr>
          <a:lstStyle/>
          <a:p>
            <a:r>
              <a:rPr lang="es-ES" dirty="0"/>
              <a:t>Entidades débiles. Son entidades débiles a las tablas auxiliares de una tabla principal a la que completan o complementan con la información de sus registros relacionados.</a:t>
            </a:r>
          </a:p>
          <a:p>
            <a:r>
              <a:rPr lang="es-ES" dirty="0"/>
              <a:t>Por ejemplo también son consideradas entidades débiles las tablas intermedias que sirven para compartir información de varias tablas principales.</a:t>
            </a:r>
            <a:endParaRPr lang="es-CL" dirty="0"/>
          </a:p>
        </p:txBody>
      </p:sp>
    </p:spTree>
    <p:extLst>
      <p:ext uri="{BB962C8B-B14F-4D97-AF65-F5344CB8AC3E}">
        <p14:creationId xmlns:p14="http://schemas.microsoft.com/office/powerpoint/2010/main" val="494998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Modelo entidad - relación</a:t>
            </a:r>
          </a:p>
        </p:txBody>
      </p:sp>
      <p:graphicFrame>
        <p:nvGraphicFramePr>
          <p:cNvPr id="4" name="Content Placeholder 3">
            <a:extLst>
              <a:ext uri="{FF2B5EF4-FFF2-40B4-BE49-F238E27FC236}">
                <a16:creationId xmlns:a16="http://schemas.microsoft.com/office/drawing/2014/main" id="{E86F7C1F-C4C1-45FE-B303-4167AEF096DA}"/>
              </a:ext>
            </a:extLst>
          </p:cNvPr>
          <p:cNvGraphicFramePr>
            <a:graphicFrameLocks noGrp="1"/>
          </p:cNvGraphicFramePr>
          <p:nvPr>
            <p:ph idx="1"/>
            <p:extLst>
              <p:ext uri="{D42A27DB-BD31-4B8C-83A1-F6EECF244321}">
                <p14:modId xmlns:p14="http://schemas.microsoft.com/office/powerpoint/2010/main" val="2670965034"/>
              </p:ext>
            </p:extLst>
          </p:nvPr>
        </p:nvGraphicFramePr>
        <p:xfrm>
          <a:off x="681038" y="2336800"/>
          <a:ext cx="9613899" cy="4333240"/>
        </p:xfrm>
        <a:graphic>
          <a:graphicData uri="http://schemas.openxmlformats.org/drawingml/2006/table">
            <a:tbl>
              <a:tblPr firstRow="1" bandRow="1">
                <a:tableStyleId>{5C22544A-7EE6-4342-B048-85BDC9FD1C3A}</a:tableStyleId>
              </a:tblPr>
              <a:tblGrid>
                <a:gridCol w="3204633">
                  <a:extLst>
                    <a:ext uri="{9D8B030D-6E8A-4147-A177-3AD203B41FA5}">
                      <a16:colId xmlns:a16="http://schemas.microsoft.com/office/drawing/2014/main" val="4065430198"/>
                    </a:ext>
                  </a:extLst>
                </a:gridCol>
                <a:gridCol w="3204633">
                  <a:extLst>
                    <a:ext uri="{9D8B030D-6E8A-4147-A177-3AD203B41FA5}">
                      <a16:colId xmlns:a16="http://schemas.microsoft.com/office/drawing/2014/main" val="2184500005"/>
                    </a:ext>
                  </a:extLst>
                </a:gridCol>
                <a:gridCol w="3204633">
                  <a:extLst>
                    <a:ext uri="{9D8B030D-6E8A-4147-A177-3AD203B41FA5}">
                      <a16:colId xmlns:a16="http://schemas.microsoft.com/office/drawing/2014/main" val="944074269"/>
                    </a:ext>
                  </a:extLst>
                </a:gridCol>
              </a:tblGrid>
              <a:tr h="370840">
                <a:tc>
                  <a:txBody>
                    <a:bodyPr/>
                    <a:lstStyle/>
                    <a:p>
                      <a:pPr algn="ctr"/>
                      <a:r>
                        <a:rPr lang="es-CL" sz="800" b="1">
                          <a:effectLst/>
                          <a:latin typeface="Arial" panose="020B0604020202020204" pitchFamily="34" charset="0"/>
                        </a:rPr>
                        <a:t>Modelo entidad relación</a:t>
                      </a:r>
                      <a:endParaRPr lang="es-CL">
                        <a:effectLst/>
                      </a:endParaRPr>
                    </a:p>
                  </a:txBody>
                  <a:tcPr marL="68580" marR="68580" marT="0" marB="0" anchor="ctr"/>
                </a:tc>
                <a:tc>
                  <a:txBody>
                    <a:bodyPr/>
                    <a:lstStyle/>
                    <a:p>
                      <a:pPr algn="ctr"/>
                      <a:r>
                        <a:rPr lang="es-ES" sz="800" b="1">
                          <a:effectLst/>
                          <a:latin typeface="Arial" panose="020B0604020202020204" pitchFamily="34" charset="0"/>
                        </a:rPr>
                        <a:t>Objeto de la base de datos</a:t>
                      </a:r>
                      <a:endParaRPr lang="es-ES">
                        <a:effectLst/>
                      </a:endParaRPr>
                    </a:p>
                  </a:txBody>
                  <a:tcPr marL="68580" marR="68580" marT="0" marB="0" anchor="ctr"/>
                </a:tc>
                <a:tc>
                  <a:txBody>
                    <a:bodyPr/>
                    <a:lstStyle/>
                    <a:p>
                      <a:pPr algn="ctr"/>
                      <a:r>
                        <a:rPr lang="es-CL" sz="800" b="1">
                          <a:effectLst/>
                          <a:latin typeface="Arial" panose="020B0604020202020204" pitchFamily="34" charset="0"/>
                        </a:rPr>
                        <a:t>Ejemplo</a:t>
                      </a:r>
                      <a:endParaRPr lang="es-CL">
                        <a:effectLst/>
                      </a:endParaRPr>
                    </a:p>
                  </a:txBody>
                  <a:tcPr marL="68580" marR="68580" marT="0" marB="0" anchor="ctr"/>
                </a:tc>
                <a:extLst>
                  <a:ext uri="{0D108BD9-81ED-4DB2-BD59-A6C34878D82A}">
                    <a16:rowId xmlns:a16="http://schemas.microsoft.com/office/drawing/2014/main" val="1242344860"/>
                  </a:ext>
                </a:extLst>
              </a:tr>
              <a:tr h="370840">
                <a:tc>
                  <a:txBody>
                    <a:bodyPr/>
                    <a:lstStyle/>
                    <a:p>
                      <a:pPr algn="l"/>
                      <a:r>
                        <a:rPr lang="es-CL" sz="800">
                          <a:effectLst/>
                          <a:latin typeface="Arial" panose="020B0604020202020204" pitchFamily="34" charset="0"/>
                        </a:rPr>
                        <a:t>Ejemplares – Conjuntos – Extensión</a:t>
                      </a:r>
                      <a:endParaRPr lang="es-CL">
                        <a:effectLst/>
                      </a:endParaRPr>
                    </a:p>
                  </a:txBody>
                  <a:tcPr marL="68580" marR="68580" marT="0" marB="0" anchor="ctr"/>
                </a:tc>
                <a:tc>
                  <a:txBody>
                    <a:bodyPr/>
                    <a:lstStyle/>
                    <a:p>
                      <a:pPr algn="l"/>
                      <a:r>
                        <a:rPr lang="es-CL" sz="800">
                          <a:effectLst/>
                          <a:latin typeface="Arial" panose="020B0604020202020204" pitchFamily="34" charset="0"/>
                        </a:rPr>
                        <a:t>Registros de una tabla – Conjunto de registros</a:t>
                      </a:r>
                      <a:endParaRPr lang="es-CL">
                        <a:effectLst/>
                      </a:endParaRPr>
                    </a:p>
                  </a:txBody>
                  <a:tcPr marL="68580" marR="68580" marT="0" marB="0" anchor="ctr"/>
                </a:tc>
                <a:tc>
                  <a:txBody>
                    <a:bodyPr/>
                    <a:lstStyle/>
                    <a:p>
                      <a:pPr algn="l"/>
                      <a:br>
                        <a:rPr lang="es-CL" sz="800">
                          <a:effectLst/>
                          <a:latin typeface="Arial" panose="020B0604020202020204" pitchFamily="34" charset="0"/>
                        </a:rPr>
                      </a:br>
                      <a:r>
                        <a:rPr lang="es-CL" sz="800">
                          <a:effectLst/>
                          <a:latin typeface="Arial" panose="020B0604020202020204" pitchFamily="34" charset="0"/>
                        </a:rPr>
                        <a:t>Conjunto-Usuarios{Jorge Martínez(1|alumno), Enrique Valtierra(2|profesor), Miguel dos Santos(3|investigador)}</a:t>
                      </a:r>
                      <a:br>
                        <a:rPr lang="es-CL">
                          <a:effectLst/>
                        </a:rPr>
                      </a:br>
                      <a:br>
                        <a:rPr lang="es-CL" sz="800">
                          <a:effectLst/>
                          <a:latin typeface="Arial" panose="020B0604020202020204" pitchFamily="34" charset="0"/>
                        </a:rPr>
                      </a:br>
                      <a:endParaRPr lang="es-CL">
                        <a:effectLst/>
                      </a:endParaRPr>
                    </a:p>
                  </a:txBody>
                  <a:tcPr marL="68580" marR="68580" marT="0" marB="0" anchor="ctr"/>
                </a:tc>
                <a:extLst>
                  <a:ext uri="{0D108BD9-81ED-4DB2-BD59-A6C34878D82A}">
                    <a16:rowId xmlns:a16="http://schemas.microsoft.com/office/drawing/2014/main" val="3628092022"/>
                  </a:ext>
                </a:extLst>
              </a:tr>
              <a:tr h="370840">
                <a:tc>
                  <a:txBody>
                    <a:bodyPr/>
                    <a:lstStyle/>
                    <a:p>
                      <a:pPr algn="l"/>
                      <a:r>
                        <a:rPr lang="es-CL" sz="800">
                          <a:effectLst/>
                          <a:latin typeface="Arial" panose="020B0604020202020204" pitchFamily="34" charset="0"/>
                        </a:rPr>
                        <a:t>Entidad</a:t>
                      </a:r>
                      <a:endParaRPr lang="es-CL">
                        <a:effectLst/>
                      </a:endParaRPr>
                    </a:p>
                  </a:txBody>
                  <a:tcPr marL="68580" marR="68580" marT="0" marB="0" anchor="ctr"/>
                </a:tc>
                <a:tc>
                  <a:txBody>
                    <a:bodyPr/>
                    <a:lstStyle/>
                    <a:p>
                      <a:pPr algn="l"/>
                      <a:r>
                        <a:rPr lang="es-ES" sz="800">
                          <a:effectLst/>
                          <a:latin typeface="Arial" panose="020B0604020202020204" pitchFamily="34" charset="0"/>
                        </a:rPr>
                        <a:t>Tabla de la base de datos</a:t>
                      </a:r>
                      <a:endParaRPr lang="es-ES">
                        <a:effectLst/>
                      </a:endParaRPr>
                    </a:p>
                  </a:txBody>
                  <a:tcPr marL="68580" marR="68580" marT="0" marB="0" anchor="ctr"/>
                </a:tc>
                <a:tc>
                  <a:txBody>
                    <a:bodyPr/>
                    <a:lstStyle/>
                    <a:p>
                      <a:pPr algn="l"/>
                      <a:br>
                        <a:rPr lang="es-CL" sz="800">
                          <a:effectLst/>
                          <a:latin typeface="Arial" panose="020B0604020202020204" pitchFamily="34" charset="0"/>
                        </a:rPr>
                      </a:br>
                      <a:r>
                        <a:rPr lang="es-CL" sz="800">
                          <a:effectLst/>
                          <a:latin typeface="Arial" panose="020B0604020202020204" pitchFamily="34" charset="0"/>
                        </a:rPr>
                        <a:t>Tabla usuarios</a:t>
                      </a:r>
                      <a:br>
                        <a:rPr lang="es-CL">
                          <a:effectLst/>
                        </a:rPr>
                      </a:br>
                      <a:br>
                        <a:rPr lang="es-CL" sz="800">
                          <a:effectLst/>
                          <a:latin typeface="Arial" panose="020B0604020202020204" pitchFamily="34" charset="0"/>
                        </a:rPr>
                      </a:br>
                      <a:endParaRPr lang="es-CL">
                        <a:effectLst/>
                      </a:endParaRPr>
                    </a:p>
                  </a:txBody>
                  <a:tcPr marL="68580" marR="68580" marT="0" marB="0" anchor="ctr"/>
                </a:tc>
                <a:extLst>
                  <a:ext uri="{0D108BD9-81ED-4DB2-BD59-A6C34878D82A}">
                    <a16:rowId xmlns:a16="http://schemas.microsoft.com/office/drawing/2014/main" val="2005179664"/>
                  </a:ext>
                </a:extLst>
              </a:tr>
              <a:tr h="370840">
                <a:tc>
                  <a:txBody>
                    <a:bodyPr/>
                    <a:lstStyle/>
                    <a:p>
                      <a:pPr algn="l"/>
                      <a:r>
                        <a:rPr lang="es-CL" sz="800">
                          <a:effectLst/>
                          <a:latin typeface="Arial" panose="020B0604020202020204" pitchFamily="34" charset="0"/>
                        </a:rPr>
                        <a:t>Atributos – Intención</a:t>
                      </a:r>
                      <a:endParaRPr lang="es-CL">
                        <a:effectLst/>
                      </a:endParaRPr>
                    </a:p>
                  </a:txBody>
                  <a:tcPr marL="68580" marR="68580" marT="0" marB="0" anchor="ctr"/>
                </a:tc>
                <a:tc>
                  <a:txBody>
                    <a:bodyPr/>
                    <a:lstStyle/>
                    <a:p>
                      <a:pPr algn="l"/>
                      <a:r>
                        <a:rPr lang="es-CL" sz="800">
                          <a:effectLst/>
                          <a:latin typeface="Arial" panose="020B0604020202020204" pitchFamily="34" charset="0"/>
                        </a:rPr>
                        <a:t>Campos de una tabla</a:t>
                      </a:r>
                      <a:endParaRPr lang="es-CL">
                        <a:effectLst/>
                      </a:endParaRPr>
                    </a:p>
                  </a:txBody>
                  <a:tcPr marL="68580" marR="68580" marT="0" marB="0" anchor="ctr"/>
                </a:tc>
                <a:tc>
                  <a:txBody>
                    <a:bodyPr/>
                    <a:lstStyle/>
                    <a:p>
                      <a:pPr algn="l"/>
                      <a:br>
                        <a:rPr lang="es-ES" sz="800">
                          <a:effectLst/>
                          <a:latin typeface="Arial" panose="020B0604020202020204" pitchFamily="34" charset="0"/>
                        </a:rPr>
                      </a:br>
                      <a:r>
                        <a:rPr lang="es-ES" sz="800">
                          <a:effectLst/>
                          <a:latin typeface="Arial" panose="020B0604020202020204" pitchFamily="34" charset="0"/>
                        </a:rPr>
                        <a:t>id, nombre, apellidos, tipo de usuario, dni, dirección, teléfono</a:t>
                      </a:r>
                      <a:br>
                        <a:rPr lang="es-ES">
                          <a:effectLst/>
                        </a:rPr>
                      </a:br>
                      <a:br>
                        <a:rPr lang="es-ES" sz="800">
                          <a:effectLst/>
                          <a:latin typeface="Arial" panose="020B0604020202020204" pitchFamily="34" charset="0"/>
                        </a:rPr>
                      </a:br>
                      <a:endParaRPr lang="es-ES">
                        <a:effectLst/>
                      </a:endParaRPr>
                    </a:p>
                  </a:txBody>
                  <a:tcPr marL="68580" marR="68580" marT="0" marB="0" anchor="ctr"/>
                </a:tc>
                <a:extLst>
                  <a:ext uri="{0D108BD9-81ED-4DB2-BD59-A6C34878D82A}">
                    <a16:rowId xmlns:a16="http://schemas.microsoft.com/office/drawing/2014/main" val="855362657"/>
                  </a:ext>
                </a:extLst>
              </a:tr>
              <a:tr h="370840">
                <a:tc>
                  <a:txBody>
                    <a:bodyPr/>
                    <a:lstStyle/>
                    <a:p>
                      <a:pPr algn="l"/>
                      <a:r>
                        <a:rPr lang="es-CL" sz="800">
                          <a:effectLst/>
                          <a:latin typeface="Arial" panose="020B0604020202020204" pitchFamily="34" charset="0"/>
                        </a:rPr>
                        <a:t>Relación</a:t>
                      </a:r>
                      <a:endParaRPr lang="es-CL">
                        <a:effectLst/>
                      </a:endParaRPr>
                    </a:p>
                  </a:txBody>
                  <a:tcPr marL="68580" marR="68580" marT="0" marB="0" anchor="ctr"/>
                </a:tc>
                <a:tc>
                  <a:txBody>
                    <a:bodyPr/>
                    <a:lstStyle/>
                    <a:p>
                      <a:pPr algn="l"/>
                      <a:r>
                        <a:rPr lang="es-CL" sz="800">
                          <a:effectLst/>
                          <a:latin typeface="Arial" panose="020B0604020202020204" pitchFamily="34" charset="0"/>
                        </a:rPr>
                        <a:t>Vínculo entre conjuntos</a:t>
                      </a:r>
                      <a:endParaRPr lang="es-CL">
                        <a:effectLst/>
                      </a:endParaRPr>
                    </a:p>
                  </a:txBody>
                  <a:tcPr marL="68580" marR="68580" marT="0" marB="0" anchor="ctr"/>
                </a:tc>
                <a:tc>
                  <a:txBody>
                    <a:bodyPr/>
                    <a:lstStyle/>
                    <a:p>
                      <a:pPr algn="l"/>
                      <a:br>
                        <a:rPr lang="es-CL" sz="800">
                          <a:effectLst/>
                          <a:latin typeface="Arial" panose="020B0604020202020204" pitchFamily="34" charset="0"/>
                        </a:rPr>
                      </a:br>
                      <a:r>
                        <a:rPr lang="es-CL" sz="800">
                          <a:effectLst/>
                          <a:latin typeface="Arial" panose="020B0604020202020204" pitchFamily="34" charset="0"/>
                        </a:rPr>
                        <a:t>Jorge Martínez es investigador</a:t>
                      </a:r>
                      <a:br>
                        <a:rPr lang="es-CL">
                          <a:effectLst/>
                        </a:rPr>
                      </a:br>
                      <a:br>
                        <a:rPr lang="es-CL" sz="800">
                          <a:effectLst/>
                          <a:latin typeface="Arial" panose="020B0604020202020204" pitchFamily="34" charset="0"/>
                        </a:rPr>
                      </a:br>
                      <a:endParaRPr lang="es-CL">
                        <a:effectLst/>
                      </a:endParaRPr>
                    </a:p>
                  </a:txBody>
                  <a:tcPr marL="68580" marR="68580" marT="0" marB="0" anchor="ctr"/>
                </a:tc>
                <a:extLst>
                  <a:ext uri="{0D108BD9-81ED-4DB2-BD59-A6C34878D82A}">
                    <a16:rowId xmlns:a16="http://schemas.microsoft.com/office/drawing/2014/main" val="3451126621"/>
                  </a:ext>
                </a:extLst>
              </a:tr>
              <a:tr h="370840">
                <a:tc>
                  <a:txBody>
                    <a:bodyPr/>
                    <a:lstStyle/>
                    <a:p>
                      <a:pPr algn="l"/>
                      <a:r>
                        <a:rPr lang="es-CL" sz="800">
                          <a:effectLst/>
                          <a:latin typeface="Arial" panose="020B0604020202020204" pitchFamily="34" charset="0"/>
                        </a:rPr>
                        <a:t>Interrelación</a:t>
                      </a:r>
                      <a:endParaRPr lang="es-CL">
                        <a:effectLst/>
                      </a:endParaRPr>
                    </a:p>
                  </a:txBody>
                  <a:tcPr marL="68580" marR="68580" marT="0" marB="0" anchor="ctr"/>
                </a:tc>
                <a:tc>
                  <a:txBody>
                    <a:bodyPr/>
                    <a:lstStyle/>
                    <a:p>
                      <a:pPr algn="l"/>
                      <a:r>
                        <a:rPr lang="es-CL" sz="800">
                          <a:effectLst/>
                          <a:latin typeface="Arial" panose="020B0604020202020204" pitchFamily="34" charset="0"/>
                        </a:rPr>
                        <a:t>Relación entre tablas</a:t>
                      </a:r>
                      <a:endParaRPr lang="es-CL">
                        <a:effectLst/>
                      </a:endParaRPr>
                    </a:p>
                  </a:txBody>
                  <a:tcPr marL="68580" marR="68580" marT="0" marB="0" anchor="ctr"/>
                </a:tc>
                <a:tc>
                  <a:txBody>
                    <a:bodyPr/>
                    <a:lstStyle/>
                    <a:p>
                      <a:pPr algn="l"/>
                      <a:br>
                        <a:rPr lang="es-ES" sz="800">
                          <a:effectLst/>
                          <a:latin typeface="Arial" panose="020B0604020202020204" pitchFamily="34" charset="0"/>
                        </a:rPr>
                      </a:br>
                      <a:r>
                        <a:rPr lang="es-ES" sz="800" i="1">
                          <a:effectLst/>
                          <a:latin typeface="Arial" panose="020B0604020202020204" pitchFamily="34" charset="0"/>
                        </a:rPr>
                        <a:t>Tabla Usuarios</a:t>
                      </a:r>
                      <a:r>
                        <a:rPr lang="es-ES" sz="800">
                          <a:effectLst/>
                          <a:latin typeface="Arial" panose="020B0604020202020204" pitchFamily="34" charset="0"/>
                        </a:rPr>
                        <a:t> relacionada con </a:t>
                      </a:r>
                      <a:r>
                        <a:rPr lang="es-ES" sz="800" i="1">
                          <a:effectLst/>
                          <a:latin typeface="Arial" panose="020B0604020202020204" pitchFamily="34" charset="0"/>
                        </a:rPr>
                        <a:t>Tabla Tipo de usuarios</a:t>
                      </a:r>
                      <a:br>
                        <a:rPr lang="es-ES">
                          <a:effectLst/>
                        </a:rPr>
                      </a:br>
                      <a:br>
                        <a:rPr lang="es-ES" sz="800">
                          <a:effectLst/>
                          <a:latin typeface="Arial" panose="020B0604020202020204" pitchFamily="34" charset="0"/>
                        </a:rPr>
                      </a:br>
                      <a:endParaRPr lang="es-ES">
                        <a:effectLst/>
                      </a:endParaRPr>
                    </a:p>
                  </a:txBody>
                  <a:tcPr marL="68580" marR="68580" marT="0" marB="0" anchor="ctr"/>
                </a:tc>
                <a:extLst>
                  <a:ext uri="{0D108BD9-81ED-4DB2-BD59-A6C34878D82A}">
                    <a16:rowId xmlns:a16="http://schemas.microsoft.com/office/drawing/2014/main" val="1598784239"/>
                  </a:ext>
                </a:extLst>
              </a:tr>
              <a:tr h="370840">
                <a:tc>
                  <a:txBody>
                    <a:bodyPr/>
                    <a:lstStyle/>
                    <a:p>
                      <a:pPr algn="l"/>
                      <a:r>
                        <a:rPr lang="es-CL" sz="800">
                          <a:effectLst/>
                          <a:latin typeface="Arial" panose="020B0604020202020204" pitchFamily="34" charset="0"/>
                        </a:rPr>
                        <a:t>Entidades fuertes</a:t>
                      </a:r>
                      <a:endParaRPr lang="es-CL">
                        <a:effectLst/>
                      </a:endParaRPr>
                    </a:p>
                  </a:txBody>
                  <a:tcPr marL="68580" marR="68580" marT="0" marB="0" anchor="ctr"/>
                </a:tc>
                <a:tc>
                  <a:txBody>
                    <a:bodyPr/>
                    <a:lstStyle/>
                    <a:p>
                      <a:pPr algn="l"/>
                      <a:r>
                        <a:rPr lang="es-CL" sz="800">
                          <a:effectLst/>
                          <a:latin typeface="Arial" panose="020B0604020202020204" pitchFamily="34" charset="0"/>
                        </a:rPr>
                        <a:t>Tabla principal</a:t>
                      </a:r>
                      <a:endParaRPr lang="es-CL">
                        <a:effectLst/>
                      </a:endParaRPr>
                    </a:p>
                  </a:txBody>
                  <a:tcPr marL="68580" marR="68580" marT="0" marB="0" anchor="ctr"/>
                </a:tc>
                <a:tc>
                  <a:txBody>
                    <a:bodyPr/>
                    <a:lstStyle/>
                    <a:p>
                      <a:pPr algn="l"/>
                      <a:br>
                        <a:rPr lang="es-CL" sz="800" dirty="0">
                          <a:effectLst/>
                          <a:latin typeface="Arial" panose="020B0604020202020204" pitchFamily="34" charset="0"/>
                        </a:rPr>
                      </a:br>
                      <a:r>
                        <a:rPr lang="es-CL" sz="800" dirty="0">
                          <a:effectLst/>
                          <a:latin typeface="Arial" panose="020B0604020202020204" pitchFamily="34" charset="0"/>
                        </a:rPr>
                        <a:t>Tabla Usuarios</a:t>
                      </a:r>
                      <a:br>
                        <a:rPr lang="es-CL" dirty="0">
                          <a:effectLst/>
                        </a:rPr>
                      </a:br>
                      <a:br>
                        <a:rPr lang="es-CL" sz="800" dirty="0">
                          <a:effectLst/>
                          <a:latin typeface="Arial" panose="020B0604020202020204" pitchFamily="34" charset="0"/>
                        </a:rPr>
                      </a:br>
                      <a:endParaRPr lang="es-CL" dirty="0">
                        <a:effectLst/>
                      </a:endParaRPr>
                    </a:p>
                  </a:txBody>
                  <a:tcPr marL="68580" marR="68580" marT="0" marB="0" anchor="ctr"/>
                </a:tc>
                <a:extLst>
                  <a:ext uri="{0D108BD9-81ED-4DB2-BD59-A6C34878D82A}">
                    <a16:rowId xmlns:a16="http://schemas.microsoft.com/office/drawing/2014/main" val="1423098768"/>
                  </a:ext>
                </a:extLst>
              </a:tr>
            </a:tbl>
          </a:graphicData>
        </a:graphic>
      </p:graphicFrame>
    </p:spTree>
    <p:extLst>
      <p:ext uri="{BB962C8B-B14F-4D97-AF65-F5344CB8AC3E}">
        <p14:creationId xmlns:p14="http://schemas.microsoft.com/office/powerpoint/2010/main" val="191500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Modelo entidad - relación</a:t>
            </a:r>
          </a:p>
        </p:txBody>
      </p:sp>
      <p:sp>
        <p:nvSpPr>
          <p:cNvPr id="5" name="Content Placeholder 4">
            <a:extLst>
              <a:ext uri="{FF2B5EF4-FFF2-40B4-BE49-F238E27FC236}">
                <a16:creationId xmlns:a16="http://schemas.microsoft.com/office/drawing/2014/main" id="{F79B9076-7944-4436-BF35-43C1144EA4EE}"/>
              </a:ext>
            </a:extLst>
          </p:cNvPr>
          <p:cNvSpPr>
            <a:spLocks noGrp="1"/>
          </p:cNvSpPr>
          <p:nvPr>
            <p:ph idx="1"/>
          </p:nvPr>
        </p:nvSpPr>
        <p:spPr/>
        <p:txBody>
          <a:bodyPr>
            <a:normAutofit fontScale="77500" lnSpcReduction="20000"/>
          </a:bodyPr>
          <a:lstStyle/>
          <a:p>
            <a:r>
              <a:rPr lang="es-ES" dirty="0"/>
              <a:t>Clave. Es el campo o atributo de una entidad o tabla que tiene como objetivo distinguir cada registro del conjunto, sirviendo sus valores como datos vinculantes de una relación entre registros de varias tablas.</a:t>
            </a:r>
          </a:p>
          <a:p>
            <a:pPr lvl="1"/>
            <a:r>
              <a:rPr lang="es-ES" dirty="0" err="1"/>
              <a:t>Superclave</a:t>
            </a:r>
            <a:r>
              <a:rPr lang="es-ES" dirty="0"/>
              <a:t>. Es la combinación de campos clave que identifican unívocamente un registro en una tabla o entidad. </a:t>
            </a:r>
          </a:p>
          <a:p>
            <a:pPr lvl="1"/>
            <a:r>
              <a:rPr lang="es-ES" dirty="0"/>
              <a:t>Clave principal primaria. Permiten identificar unívocamente cada registro de una tabla. Por ejemplo campo auto-numérico interno ID.</a:t>
            </a:r>
          </a:p>
          <a:p>
            <a:pPr lvl="1"/>
            <a:r>
              <a:rPr lang="es-ES" dirty="0"/>
              <a:t>Clave candidata. Campos que cumplen las condiciones de identificación única de registros, pero que no fueron definidos como principales por el diseñador. Por ejemplo el DOI (</a:t>
            </a:r>
            <a:r>
              <a:rPr lang="es-ES" dirty="0" err="1"/>
              <a:t>Document</a:t>
            </a:r>
            <a:r>
              <a:rPr lang="es-ES" dirty="0"/>
              <a:t> </a:t>
            </a:r>
            <a:r>
              <a:rPr lang="es-ES" dirty="0" err="1"/>
              <a:t>Object</a:t>
            </a:r>
            <a:r>
              <a:rPr lang="es-ES" dirty="0"/>
              <a:t> </a:t>
            </a:r>
            <a:r>
              <a:rPr lang="es-ES" dirty="0" err="1"/>
              <a:t>Identifier</a:t>
            </a:r>
            <a:r>
              <a:rPr lang="es-ES" dirty="0"/>
              <a:t>) es un campo que define unívocamente un registro de un documento en una tabla o entidad concreta. No obstante a efectos de gestión interna del sistema el campo principal ID que contiene un valor numérico correlativo, permite un tratamiento más sencillo que el DOI.</a:t>
            </a:r>
          </a:p>
          <a:p>
            <a:pPr lvl="1"/>
            <a:r>
              <a:rPr lang="es-ES" dirty="0"/>
              <a:t>Clave externa. Campo clave conformado por el valor de una clave principal primaria de otra tabla. Por ejemplo el campo </a:t>
            </a:r>
            <a:r>
              <a:rPr lang="es-ES" dirty="0" err="1"/>
              <a:t>id_tipodeusuario</a:t>
            </a:r>
            <a:r>
              <a:rPr lang="es-ES" dirty="0"/>
              <a:t> en la tabla usuarios es un campo clave externo que guarda el valor del campo primario ID de la tabla </a:t>
            </a:r>
            <a:r>
              <a:rPr lang="es-ES" dirty="0" err="1"/>
              <a:t>tipodeusuario</a:t>
            </a:r>
            <a:r>
              <a:rPr lang="es-ES" dirty="0"/>
              <a:t>, especificando de esa forma que un usuario como Enrique Valtierra sea de tipo 2 es decir profesor.</a:t>
            </a:r>
            <a:endParaRPr lang="es-CL" dirty="0"/>
          </a:p>
        </p:txBody>
      </p:sp>
    </p:spTree>
    <p:extLst>
      <p:ext uri="{BB962C8B-B14F-4D97-AF65-F5344CB8AC3E}">
        <p14:creationId xmlns:p14="http://schemas.microsoft.com/office/powerpoint/2010/main" val="340180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Modelo entidad - relación</a:t>
            </a:r>
          </a:p>
        </p:txBody>
      </p:sp>
      <p:sp>
        <p:nvSpPr>
          <p:cNvPr id="5" name="Content Placeholder 4">
            <a:extLst>
              <a:ext uri="{FF2B5EF4-FFF2-40B4-BE49-F238E27FC236}">
                <a16:creationId xmlns:a16="http://schemas.microsoft.com/office/drawing/2014/main" id="{F79B9076-7944-4436-BF35-43C1144EA4EE}"/>
              </a:ext>
            </a:extLst>
          </p:cNvPr>
          <p:cNvSpPr>
            <a:spLocks noGrp="1"/>
          </p:cNvSpPr>
          <p:nvPr>
            <p:ph idx="1"/>
          </p:nvPr>
        </p:nvSpPr>
        <p:spPr/>
        <p:txBody>
          <a:bodyPr>
            <a:normAutofit lnSpcReduction="10000"/>
          </a:bodyPr>
          <a:lstStyle/>
          <a:p>
            <a:r>
              <a:rPr lang="es-ES" dirty="0"/>
              <a:t>Integridad referencial. Se denomina integridad referencial al tipo de interrelación que se produce entre tablas mediante un campo clave que deberá contener la cadena alfanumérica exacta al identificador de la tabla auxiliar para poder realizar la relación entre los registros.</a:t>
            </a:r>
          </a:p>
          <a:p>
            <a:r>
              <a:rPr lang="es-ES" dirty="0"/>
              <a:t>En caso contrario no se produce la relación. Además, se trata de un mecanismo que evita duplicidades e incorrecciones ya que la propiedad de integridad referencial conmina a que los datos de un usuario además de su identificador ID sean distintos al de los demás. Dicho de otra forma, no pueden existir dos registros iguales con los mismos datos.</a:t>
            </a:r>
          </a:p>
          <a:p>
            <a:endParaRPr lang="es-CL" dirty="0"/>
          </a:p>
        </p:txBody>
      </p:sp>
    </p:spTree>
    <p:extLst>
      <p:ext uri="{BB962C8B-B14F-4D97-AF65-F5344CB8AC3E}">
        <p14:creationId xmlns:p14="http://schemas.microsoft.com/office/powerpoint/2010/main" val="300919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Tipos de relaciones</a:t>
            </a:r>
          </a:p>
        </p:txBody>
      </p:sp>
      <p:pic>
        <p:nvPicPr>
          <p:cNvPr id="4" name="Content Placeholder 3">
            <a:extLst>
              <a:ext uri="{FF2B5EF4-FFF2-40B4-BE49-F238E27FC236}">
                <a16:creationId xmlns:a16="http://schemas.microsoft.com/office/drawing/2014/main" id="{D74B88D9-3BD9-4770-811E-15D1B7AAB310}"/>
              </a:ext>
            </a:extLst>
          </p:cNvPr>
          <p:cNvPicPr>
            <a:picLocks noGrp="1" noChangeAspect="1"/>
          </p:cNvPicPr>
          <p:nvPr>
            <p:ph sz="half" idx="1"/>
          </p:nvPr>
        </p:nvPicPr>
        <p:blipFill>
          <a:blip r:embed="rId2"/>
          <a:stretch>
            <a:fillRect/>
          </a:stretch>
        </p:blipFill>
        <p:spPr>
          <a:xfrm>
            <a:off x="681038" y="3843090"/>
            <a:ext cx="4697412" cy="586282"/>
          </a:xfrm>
          <a:prstGeom prst="rect">
            <a:avLst/>
          </a:prstGeom>
        </p:spPr>
      </p:pic>
      <p:sp>
        <p:nvSpPr>
          <p:cNvPr id="5" name="Content Placeholder 4">
            <a:extLst>
              <a:ext uri="{FF2B5EF4-FFF2-40B4-BE49-F238E27FC236}">
                <a16:creationId xmlns:a16="http://schemas.microsoft.com/office/drawing/2014/main" id="{F79B9076-7944-4436-BF35-43C1144EA4EE}"/>
              </a:ext>
            </a:extLst>
          </p:cNvPr>
          <p:cNvSpPr>
            <a:spLocks noGrp="1"/>
          </p:cNvSpPr>
          <p:nvPr>
            <p:ph sz="half" idx="2"/>
          </p:nvPr>
        </p:nvSpPr>
        <p:spPr/>
        <p:txBody>
          <a:bodyPr>
            <a:normAutofit fontScale="92500"/>
          </a:bodyPr>
          <a:lstStyle/>
          <a:p>
            <a:r>
              <a:rPr lang="es-ES" dirty="0"/>
              <a:t>Según cardinalidad. La cardinalidad se representan en un diagrama ER como una etiqueta que se ubica en ambos extremos de la línea de relación de las entidades y que puede contener diversos valores entre los que destacan comúnmente el 1 y el *, obteniendo los siguientes tipos:</a:t>
            </a:r>
          </a:p>
          <a:p>
            <a:r>
              <a:rPr lang="es-ES" dirty="0"/>
              <a:t>Relación 1 a 1. La relación uno a uno, define que un único registro de la tabla puede estar relacionado con un único registro de la tabla relacionada.</a:t>
            </a:r>
            <a:endParaRPr lang="es-CL" dirty="0"/>
          </a:p>
        </p:txBody>
      </p:sp>
    </p:spTree>
    <p:extLst>
      <p:ext uri="{BB962C8B-B14F-4D97-AF65-F5344CB8AC3E}">
        <p14:creationId xmlns:p14="http://schemas.microsoft.com/office/powerpoint/2010/main" val="3803279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BCCD-609D-4243-BEF1-7BC861CCEE01}"/>
              </a:ext>
            </a:extLst>
          </p:cNvPr>
          <p:cNvSpPr>
            <a:spLocks noGrp="1"/>
          </p:cNvSpPr>
          <p:nvPr>
            <p:ph type="title"/>
          </p:nvPr>
        </p:nvSpPr>
        <p:spPr/>
        <p:txBody>
          <a:bodyPr/>
          <a:lstStyle/>
          <a:p>
            <a:r>
              <a:rPr lang="es-CL" dirty="0"/>
              <a:t>Agenda día 01</a:t>
            </a:r>
          </a:p>
        </p:txBody>
      </p:sp>
      <p:sp>
        <p:nvSpPr>
          <p:cNvPr id="3" name="Content Placeholder 2">
            <a:extLst>
              <a:ext uri="{FF2B5EF4-FFF2-40B4-BE49-F238E27FC236}">
                <a16:creationId xmlns:a16="http://schemas.microsoft.com/office/drawing/2014/main" id="{E9B42213-137A-4255-BB10-496E0C1262CC}"/>
              </a:ext>
            </a:extLst>
          </p:cNvPr>
          <p:cNvSpPr>
            <a:spLocks noGrp="1"/>
          </p:cNvSpPr>
          <p:nvPr>
            <p:ph idx="1"/>
          </p:nvPr>
        </p:nvSpPr>
        <p:spPr/>
        <p:txBody>
          <a:bodyPr>
            <a:normAutofit lnSpcReduction="10000"/>
          </a:bodyPr>
          <a:lstStyle/>
          <a:p>
            <a:r>
              <a:rPr lang="es-CL" dirty="0"/>
              <a:t>RDBMS</a:t>
            </a:r>
          </a:p>
          <a:p>
            <a:r>
              <a:rPr lang="es-CL" dirty="0"/>
              <a:t>SQL</a:t>
            </a:r>
          </a:p>
          <a:p>
            <a:r>
              <a:rPr lang="es-CL" dirty="0"/>
              <a:t>Características técnicas necesarias para SQL Server</a:t>
            </a:r>
          </a:p>
          <a:p>
            <a:r>
              <a:rPr lang="es-CL" dirty="0"/>
              <a:t>Instalar SQL server</a:t>
            </a:r>
          </a:p>
          <a:p>
            <a:pPr lvl="1"/>
            <a:r>
              <a:rPr lang="es-CL" dirty="0"/>
              <a:t>SQL Server Data </a:t>
            </a:r>
            <a:r>
              <a:rPr lang="es-CL" dirty="0" err="1"/>
              <a:t>Engine</a:t>
            </a:r>
            <a:r>
              <a:rPr lang="es-CL" dirty="0"/>
              <a:t>.</a:t>
            </a:r>
          </a:p>
          <a:p>
            <a:pPr lvl="1"/>
            <a:r>
              <a:rPr lang="es-CL" dirty="0" err="1"/>
              <a:t>Analysis</a:t>
            </a:r>
            <a:r>
              <a:rPr lang="es-CL" dirty="0"/>
              <a:t> server.</a:t>
            </a:r>
          </a:p>
          <a:p>
            <a:pPr lvl="1"/>
            <a:r>
              <a:rPr lang="es-CL" dirty="0" err="1"/>
              <a:t>Reporting</a:t>
            </a:r>
            <a:r>
              <a:rPr lang="es-CL" dirty="0"/>
              <a:t> server.</a:t>
            </a:r>
          </a:p>
          <a:p>
            <a:r>
              <a:rPr lang="es-CL" dirty="0"/>
              <a:t>Sintaxis SQL.</a:t>
            </a:r>
          </a:p>
          <a:p>
            <a:r>
              <a:rPr lang="es-CL" dirty="0"/>
              <a:t>Ejercicios.</a:t>
            </a:r>
          </a:p>
        </p:txBody>
      </p:sp>
    </p:spTree>
    <p:extLst>
      <p:ext uri="{BB962C8B-B14F-4D97-AF65-F5344CB8AC3E}">
        <p14:creationId xmlns:p14="http://schemas.microsoft.com/office/powerpoint/2010/main" val="1929420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Tipos de relaciones</a:t>
            </a:r>
          </a:p>
        </p:txBody>
      </p:sp>
      <p:sp>
        <p:nvSpPr>
          <p:cNvPr id="5" name="Content Placeholder 4">
            <a:extLst>
              <a:ext uri="{FF2B5EF4-FFF2-40B4-BE49-F238E27FC236}">
                <a16:creationId xmlns:a16="http://schemas.microsoft.com/office/drawing/2014/main" id="{F79B9076-7944-4436-BF35-43C1144EA4EE}"/>
              </a:ext>
            </a:extLst>
          </p:cNvPr>
          <p:cNvSpPr>
            <a:spLocks noGrp="1"/>
          </p:cNvSpPr>
          <p:nvPr>
            <p:ph sz="half" idx="2"/>
          </p:nvPr>
        </p:nvSpPr>
        <p:spPr/>
        <p:txBody>
          <a:bodyPr>
            <a:normAutofit/>
          </a:bodyPr>
          <a:lstStyle/>
          <a:p>
            <a:r>
              <a:rPr lang="es-ES" dirty="0"/>
              <a:t>Relación 1 a *. La relación de uno a varios, define que un registro dado de una tabla auxiliar o secundaria sólo puede estar vinculado con un único registro de la tabla principal con la que está relacionada.</a:t>
            </a:r>
            <a:endParaRPr lang="es-CL" dirty="0"/>
          </a:p>
        </p:txBody>
      </p:sp>
      <p:pic>
        <p:nvPicPr>
          <p:cNvPr id="7" name="Content Placeholder 6">
            <a:extLst>
              <a:ext uri="{FF2B5EF4-FFF2-40B4-BE49-F238E27FC236}">
                <a16:creationId xmlns:a16="http://schemas.microsoft.com/office/drawing/2014/main" id="{7C5855CB-B4FE-4D35-83CA-E854B9549992}"/>
              </a:ext>
            </a:extLst>
          </p:cNvPr>
          <p:cNvPicPr>
            <a:picLocks noGrp="1" noChangeAspect="1"/>
          </p:cNvPicPr>
          <p:nvPr>
            <p:ph sz="half" idx="1"/>
          </p:nvPr>
        </p:nvPicPr>
        <p:blipFill>
          <a:blip r:embed="rId2"/>
          <a:stretch>
            <a:fillRect/>
          </a:stretch>
        </p:blipFill>
        <p:spPr>
          <a:xfrm>
            <a:off x="681038" y="3862875"/>
            <a:ext cx="4697412" cy="546712"/>
          </a:xfrm>
          <a:prstGeom prst="rect">
            <a:avLst/>
          </a:prstGeom>
        </p:spPr>
      </p:pic>
    </p:spTree>
    <p:extLst>
      <p:ext uri="{BB962C8B-B14F-4D97-AF65-F5344CB8AC3E}">
        <p14:creationId xmlns:p14="http://schemas.microsoft.com/office/powerpoint/2010/main" val="1337717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Tipos de relaciones</a:t>
            </a:r>
          </a:p>
        </p:txBody>
      </p:sp>
      <p:sp>
        <p:nvSpPr>
          <p:cNvPr id="5" name="Content Placeholder 4">
            <a:extLst>
              <a:ext uri="{FF2B5EF4-FFF2-40B4-BE49-F238E27FC236}">
                <a16:creationId xmlns:a16="http://schemas.microsoft.com/office/drawing/2014/main" id="{F79B9076-7944-4436-BF35-43C1144EA4EE}"/>
              </a:ext>
            </a:extLst>
          </p:cNvPr>
          <p:cNvSpPr>
            <a:spLocks noGrp="1"/>
          </p:cNvSpPr>
          <p:nvPr>
            <p:ph sz="half" idx="2"/>
          </p:nvPr>
        </p:nvSpPr>
        <p:spPr/>
        <p:txBody>
          <a:bodyPr>
            <a:normAutofit/>
          </a:bodyPr>
          <a:lstStyle/>
          <a:p>
            <a:r>
              <a:rPr lang="es-ES" dirty="0"/>
              <a:t>Relación * a *. La relación de varios a varios, define que un registro de una tabla puede estar relacionado con varios registros de la tabla relacionada y viceversa.</a:t>
            </a:r>
            <a:endParaRPr lang="es-CL" dirty="0"/>
          </a:p>
        </p:txBody>
      </p:sp>
      <p:pic>
        <p:nvPicPr>
          <p:cNvPr id="6" name="Content Placeholder 5">
            <a:extLst>
              <a:ext uri="{FF2B5EF4-FFF2-40B4-BE49-F238E27FC236}">
                <a16:creationId xmlns:a16="http://schemas.microsoft.com/office/drawing/2014/main" id="{69CF9997-7DC0-477E-94EA-CEF4E24485D5}"/>
              </a:ext>
            </a:extLst>
          </p:cNvPr>
          <p:cNvPicPr>
            <a:picLocks noGrp="1" noChangeAspect="1"/>
          </p:cNvPicPr>
          <p:nvPr>
            <p:ph sz="half" idx="1"/>
          </p:nvPr>
        </p:nvPicPr>
        <p:blipFill>
          <a:blip r:embed="rId2"/>
          <a:stretch>
            <a:fillRect/>
          </a:stretch>
        </p:blipFill>
        <p:spPr>
          <a:xfrm>
            <a:off x="681038" y="3852519"/>
            <a:ext cx="4697412" cy="567424"/>
          </a:xfrm>
          <a:prstGeom prst="rect">
            <a:avLst/>
          </a:prstGeom>
        </p:spPr>
      </p:pic>
    </p:spTree>
    <p:extLst>
      <p:ext uri="{BB962C8B-B14F-4D97-AF65-F5344CB8AC3E}">
        <p14:creationId xmlns:p14="http://schemas.microsoft.com/office/powerpoint/2010/main" val="2402371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Tipos de relaciones</a:t>
            </a:r>
          </a:p>
        </p:txBody>
      </p:sp>
      <p:sp>
        <p:nvSpPr>
          <p:cNvPr id="5" name="Content Placeholder 4">
            <a:extLst>
              <a:ext uri="{FF2B5EF4-FFF2-40B4-BE49-F238E27FC236}">
                <a16:creationId xmlns:a16="http://schemas.microsoft.com/office/drawing/2014/main" id="{F79B9076-7944-4436-BF35-43C1144EA4EE}"/>
              </a:ext>
            </a:extLst>
          </p:cNvPr>
          <p:cNvSpPr>
            <a:spLocks noGrp="1"/>
          </p:cNvSpPr>
          <p:nvPr>
            <p:ph sz="half" idx="2"/>
          </p:nvPr>
        </p:nvSpPr>
        <p:spPr/>
        <p:txBody>
          <a:bodyPr>
            <a:normAutofit/>
          </a:bodyPr>
          <a:lstStyle/>
          <a:p>
            <a:r>
              <a:rPr lang="es-ES" dirty="0"/>
              <a:t>Según modalidad:</a:t>
            </a:r>
          </a:p>
          <a:p>
            <a:r>
              <a:rPr lang="es-ES" dirty="0"/>
              <a:t>Optativa. La relación entre un registro de una tabla y varios de la tabla relacionada, puede existir o no. </a:t>
            </a:r>
          </a:p>
          <a:p>
            <a:r>
              <a:rPr lang="es-ES" dirty="0"/>
              <a:t>Obligatoria. La relación entre un registro de una tabla y otro de la tabla relacionada es obligada, debe existir siempre.</a:t>
            </a:r>
            <a:endParaRPr lang="es-CL" dirty="0"/>
          </a:p>
        </p:txBody>
      </p:sp>
      <p:pic>
        <p:nvPicPr>
          <p:cNvPr id="7" name="Content Placeholder 6">
            <a:extLst>
              <a:ext uri="{FF2B5EF4-FFF2-40B4-BE49-F238E27FC236}">
                <a16:creationId xmlns:a16="http://schemas.microsoft.com/office/drawing/2014/main" id="{098195B8-A92A-4A24-989B-E249852A8BD9}"/>
              </a:ext>
            </a:extLst>
          </p:cNvPr>
          <p:cNvPicPr>
            <a:picLocks noGrp="1" noChangeAspect="1"/>
          </p:cNvPicPr>
          <p:nvPr>
            <p:ph sz="half" idx="1"/>
          </p:nvPr>
        </p:nvPicPr>
        <p:blipFill>
          <a:blip r:embed="rId2"/>
          <a:stretch>
            <a:fillRect/>
          </a:stretch>
        </p:blipFill>
        <p:spPr>
          <a:xfrm>
            <a:off x="681038" y="3849804"/>
            <a:ext cx="4697412" cy="572855"/>
          </a:xfrm>
          <a:prstGeom prst="rect">
            <a:avLst/>
          </a:prstGeom>
        </p:spPr>
      </p:pic>
    </p:spTree>
    <p:extLst>
      <p:ext uri="{BB962C8B-B14F-4D97-AF65-F5344CB8AC3E}">
        <p14:creationId xmlns:p14="http://schemas.microsoft.com/office/powerpoint/2010/main" val="4213584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14CE8021-4E74-4794-A0E4-ECC2D2D40BB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0" name="Picture 39">
            <a:extLst>
              <a:ext uri="{FF2B5EF4-FFF2-40B4-BE49-F238E27FC236}">
                <a16:creationId xmlns:a16="http://schemas.microsoft.com/office/drawing/2014/main" id="{8E078BCD-8B65-4E7B-AE0A-990752A253E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42" name="Picture 41">
            <a:extLst>
              <a:ext uri="{FF2B5EF4-FFF2-40B4-BE49-F238E27FC236}">
                <a16:creationId xmlns:a16="http://schemas.microsoft.com/office/drawing/2014/main" id="{34BFAB54-6FA9-45FB-BA3B-3591CB055C3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44" name="Rectangle 43">
            <a:extLst>
              <a:ext uri="{FF2B5EF4-FFF2-40B4-BE49-F238E27FC236}">
                <a16:creationId xmlns:a16="http://schemas.microsoft.com/office/drawing/2014/main" id="{B7C6772A-E335-4500-A29B-3A44614EBA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09F57701-3264-4009-ADFB-56BD816DC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8" name="Rectangle 47">
            <a:extLst>
              <a:ext uri="{FF2B5EF4-FFF2-40B4-BE49-F238E27FC236}">
                <a16:creationId xmlns:a16="http://schemas.microsoft.com/office/drawing/2014/main" id="{9F7ED43F-4496-4620-A090-2E8BCF5C30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FA208237-3DAA-4805-9225-DBEDE1319E6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10586" y="0"/>
            <a:ext cx="12192000" cy="6858000"/>
          </a:xfrm>
          <a:prstGeom prst="rect">
            <a:avLst/>
          </a:prstGeom>
        </p:spPr>
      </p:pic>
      <p:sp>
        <p:nvSpPr>
          <p:cNvPr id="52" name="Rectangle 51">
            <a:extLst>
              <a:ext uri="{FF2B5EF4-FFF2-40B4-BE49-F238E27FC236}">
                <a16:creationId xmlns:a16="http://schemas.microsoft.com/office/drawing/2014/main" id="{49580144-0ADE-4F86-A35F-1E283A5BB7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570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6EBE057-7234-4356-8A52-97D34ADE9B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2" name="Content Placeholder 5">
            <a:extLst>
              <a:ext uri="{FF2B5EF4-FFF2-40B4-BE49-F238E27FC236}">
                <a16:creationId xmlns:a16="http://schemas.microsoft.com/office/drawing/2014/main" id="{719BA19B-19AB-48A9-92BC-8349E1830DFF}"/>
              </a:ext>
            </a:extLst>
          </p:cNvPr>
          <p:cNvPicPr>
            <a:picLocks noChangeAspect="1"/>
          </p:cNvPicPr>
          <p:nvPr/>
        </p:nvPicPr>
        <p:blipFill>
          <a:blip r:embed="rId5"/>
          <a:stretch>
            <a:fillRect/>
          </a:stretch>
        </p:blipFill>
        <p:spPr>
          <a:xfrm>
            <a:off x="1524566" y="640078"/>
            <a:ext cx="9137066" cy="3609141"/>
          </a:xfrm>
          <a:prstGeom prst="rect">
            <a:avLst/>
          </a:prstGeom>
          <a:ln>
            <a:noFill/>
          </a:ln>
          <a:effectLst>
            <a:outerShdw blurRad="76200" dist="63500" dir="5040000" algn="tl" rotWithShape="0">
              <a:srgbClr val="000000">
                <a:alpha val="41000"/>
              </a:srgbClr>
            </a:outerShdw>
          </a:effectLst>
        </p:spPr>
      </p:pic>
      <p:sp>
        <p:nvSpPr>
          <p:cNvPr id="56" name="Rectangle 55">
            <a:extLst>
              <a:ext uri="{FF2B5EF4-FFF2-40B4-BE49-F238E27FC236}">
                <a16:creationId xmlns:a16="http://schemas.microsoft.com/office/drawing/2014/main" id="{140C09E8-A8CE-4EAD-A3E4-D9BA593217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Rectangle 57">
            <a:extLst>
              <a:ext uri="{FF2B5EF4-FFF2-40B4-BE49-F238E27FC236}">
                <a16:creationId xmlns:a16="http://schemas.microsoft.com/office/drawing/2014/main" id="{29924412-E244-435A-AE34-4CACE5BFC1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1830F0A-897C-43F0-8CEC-3FB0D0F154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a:t>Tipos de relaciones</a:t>
            </a:r>
          </a:p>
        </p:txBody>
      </p:sp>
      <p:sp>
        <p:nvSpPr>
          <p:cNvPr id="33" name="Content Placeholder 10">
            <a:extLst>
              <a:ext uri="{FF2B5EF4-FFF2-40B4-BE49-F238E27FC236}">
                <a16:creationId xmlns:a16="http://schemas.microsoft.com/office/drawing/2014/main" id="{9B415763-209A-4644-8804-1FDD3294C0E6}"/>
              </a:ext>
            </a:extLst>
          </p:cNvPr>
          <p:cNvSpPr>
            <a:spLocks noGrp="1"/>
          </p:cNvSpPr>
          <p:nvPr>
            <p:ph idx="1"/>
          </p:nvPr>
        </p:nvSpPr>
        <p:spPr>
          <a:xfrm>
            <a:off x="690908" y="5650118"/>
            <a:ext cx="8133478" cy="406566"/>
          </a:xfrm>
        </p:spPr>
        <p:txBody>
          <a:bodyPr vert="horz" lIns="91440" tIns="45720" rIns="91440" bIns="45720" rtlCol="0">
            <a:normAutofit/>
          </a:bodyPr>
          <a:lstStyle/>
          <a:p>
            <a:pPr marL="0" indent="0" algn="r">
              <a:buNone/>
            </a:pPr>
            <a:r>
              <a:rPr lang="en-US" sz="1800"/>
              <a:t>Ejemplo 1 a muchos</a:t>
            </a:r>
          </a:p>
        </p:txBody>
      </p:sp>
    </p:spTree>
    <p:extLst>
      <p:ext uri="{BB962C8B-B14F-4D97-AF65-F5344CB8AC3E}">
        <p14:creationId xmlns:p14="http://schemas.microsoft.com/office/powerpoint/2010/main" val="959766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14CE8021-4E74-4794-A0E4-ECC2D2D40BB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0" name="Picture 39">
            <a:extLst>
              <a:ext uri="{FF2B5EF4-FFF2-40B4-BE49-F238E27FC236}">
                <a16:creationId xmlns:a16="http://schemas.microsoft.com/office/drawing/2014/main" id="{8E078BCD-8B65-4E7B-AE0A-990752A253E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42" name="Picture 41">
            <a:extLst>
              <a:ext uri="{FF2B5EF4-FFF2-40B4-BE49-F238E27FC236}">
                <a16:creationId xmlns:a16="http://schemas.microsoft.com/office/drawing/2014/main" id="{34BFAB54-6FA9-45FB-BA3B-3591CB055C3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44" name="Rectangle 43">
            <a:extLst>
              <a:ext uri="{FF2B5EF4-FFF2-40B4-BE49-F238E27FC236}">
                <a16:creationId xmlns:a16="http://schemas.microsoft.com/office/drawing/2014/main" id="{B7C6772A-E335-4500-A29B-3A44614EBA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09F57701-3264-4009-ADFB-56BD816DC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8" name="Rectangle 47">
            <a:extLst>
              <a:ext uri="{FF2B5EF4-FFF2-40B4-BE49-F238E27FC236}">
                <a16:creationId xmlns:a16="http://schemas.microsoft.com/office/drawing/2014/main" id="{9F7ED43F-4496-4620-A090-2E8BCF5C30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FA208237-3DAA-4805-9225-DBEDE1319E6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10586" y="0"/>
            <a:ext cx="12192000" cy="6858000"/>
          </a:xfrm>
          <a:prstGeom prst="rect">
            <a:avLst/>
          </a:prstGeom>
        </p:spPr>
      </p:pic>
      <p:sp>
        <p:nvSpPr>
          <p:cNvPr id="52" name="Rectangle 51">
            <a:extLst>
              <a:ext uri="{FF2B5EF4-FFF2-40B4-BE49-F238E27FC236}">
                <a16:creationId xmlns:a16="http://schemas.microsoft.com/office/drawing/2014/main" id="{49580144-0ADE-4F86-A35F-1E283A5BB7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570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6EBE057-7234-4356-8A52-97D34ADE9B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0C88D203-02EE-4BA6-931E-89F6E4A0D082}"/>
              </a:ext>
            </a:extLst>
          </p:cNvPr>
          <p:cNvPicPr>
            <a:picLocks noChangeAspect="1"/>
          </p:cNvPicPr>
          <p:nvPr/>
        </p:nvPicPr>
        <p:blipFill>
          <a:blip r:embed="rId5"/>
          <a:stretch>
            <a:fillRect/>
          </a:stretch>
        </p:blipFill>
        <p:spPr>
          <a:xfrm>
            <a:off x="1609694" y="640078"/>
            <a:ext cx="8966810" cy="3609141"/>
          </a:xfrm>
          <a:prstGeom prst="rect">
            <a:avLst/>
          </a:prstGeom>
          <a:ln>
            <a:noFill/>
          </a:ln>
          <a:effectLst>
            <a:outerShdw blurRad="76200" dist="63500" dir="5040000" algn="tl" rotWithShape="0">
              <a:srgbClr val="000000">
                <a:alpha val="41000"/>
              </a:srgbClr>
            </a:outerShdw>
          </a:effectLst>
        </p:spPr>
      </p:pic>
      <p:sp>
        <p:nvSpPr>
          <p:cNvPr id="56" name="Rectangle 55">
            <a:extLst>
              <a:ext uri="{FF2B5EF4-FFF2-40B4-BE49-F238E27FC236}">
                <a16:creationId xmlns:a16="http://schemas.microsoft.com/office/drawing/2014/main" id="{140C09E8-A8CE-4EAD-A3E4-D9BA593217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Rectangle 57">
            <a:extLst>
              <a:ext uri="{FF2B5EF4-FFF2-40B4-BE49-F238E27FC236}">
                <a16:creationId xmlns:a16="http://schemas.microsoft.com/office/drawing/2014/main" id="{29924412-E244-435A-AE34-4CACE5BFC1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1830F0A-897C-43F0-8CEC-3FB0D0F154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a:t>Tipos de relaciones</a:t>
            </a:r>
          </a:p>
        </p:txBody>
      </p:sp>
      <p:sp>
        <p:nvSpPr>
          <p:cNvPr id="33" name="Content Placeholder 10">
            <a:extLst>
              <a:ext uri="{FF2B5EF4-FFF2-40B4-BE49-F238E27FC236}">
                <a16:creationId xmlns:a16="http://schemas.microsoft.com/office/drawing/2014/main" id="{9B415763-209A-4644-8804-1FDD3294C0E6}"/>
              </a:ext>
            </a:extLst>
          </p:cNvPr>
          <p:cNvSpPr>
            <a:spLocks noGrp="1"/>
          </p:cNvSpPr>
          <p:nvPr>
            <p:ph idx="1"/>
          </p:nvPr>
        </p:nvSpPr>
        <p:spPr>
          <a:xfrm>
            <a:off x="690908" y="5650118"/>
            <a:ext cx="8133478" cy="406566"/>
          </a:xfrm>
        </p:spPr>
        <p:txBody>
          <a:bodyPr vert="horz" lIns="91440" tIns="45720" rIns="91440" bIns="45720" rtlCol="0">
            <a:normAutofit/>
          </a:bodyPr>
          <a:lstStyle/>
          <a:p>
            <a:pPr marL="0" indent="0" algn="r">
              <a:buNone/>
            </a:pPr>
            <a:r>
              <a:rPr lang="en-US" sz="1800"/>
              <a:t>Ejemplo 1 a muchos</a:t>
            </a:r>
          </a:p>
        </p:txBody>
      </p:sp>
    </p:spTree>
    <p:extLst>
      <p:ext uri="{BB962C8B-B14F-4D97-AF65-F5344CB8AC3E}">
        <p14:creationId xmlns:p14="http://schemas.microsoft.com/office/powerpoint/2010/main" val="89448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65" name="Picture 64">
            <a:extLst>
              <a:ext uri="{FF2B5EF4-FFF2-40B4-BE49-F238E27FC236}">
                <a16:creationId xmlns:a16="http://schemas.microsoft.com/office/drawing/2014/main" id="{14CE8021-4E74-4794-A0E4-ECC2D2D40BB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7" name="Picture 66">
            <a:extLst>
              <a:ext uri="{FF2B5EF4-FFF2-40B4-BE49-F238E27FC236}">
                <a16:creationId xmlns:a16="http://schemas.microsoft.com/office/drawing/2014/main" id="{8E078BCD-8B65-4E7B-AE0A-990752A253E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69" name="Picture 68">
            <a:extLst>
              <a:ext uri="{FF2B5EF4-FFF2-40B4-BE49-F238E27FC236}">
                <a16:creationId xmlns:a16="http://schemas.microsoft.com/office/drawing/2014/main" id="{34BFAB54-6FA9-45FB-BA3B-3591CB055C3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71" name="Rectangle 70">
            <a:extLst>
              <a:ext uri="{FF2B5EF4-FFF2-40B4-BE49-F238E27FC236}">
                <a16:creationId xmlns:a16="http://schemas.microsoft.com/office/drawing/2014/main" id="{B7C6772A-E335-4500-A29B-3A44614EBA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09F57701-3264-4009-ADFB-56BD816DC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5" name="Rectangle 74">
            <a:extLst>
              <a:ext uri="{FF2B5EF4-FFF2-40B4-BE49-F238E27FC236}">
                <a16:creationId xmlns:a16="http://schemas.microsoft.com/office/drawing/2014/main" id="{9F7ED43F-4496-4620-A090-2E8BCF5C30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FA208237-3DAA-4805-9225-DBEDE1319E6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10586" y="0"/>
            <a:ext cx="12192000" cy="6858000"/>
          </a:xfrm>
          <a:prstGeom prst="rect">
            <a:avLst/>
          </a:prstGeom>
        </p:spPr>
      </p:pic>
      <p:sp>
        <p:nvSpPr>
          <p:cNvPr id="79" name="Rectangle 78">
            <a:extLst>
              <a:ext uri="{FF2B5EF4-FFF2-40B4-BE49-F238E27FC236}">
                <a16:creationId xmlns:a16="http://schemas.microsoft.com/office/drawing/2014/main" id="{49580144-0ADE-4F86-A35F-1E283A5BB7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570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B6EBE057-7234-4356-8A52-97D34ADE9B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a:extLst>
              <a:ext uri="{FF2B5EF4-FFF2-40B4-BE49-F238E27FC236}">
                <a16:creationId xmlns:a16="http://schemas.microsoft.com/office/drawing/2014/main" id="{3E6B8088-7DCB-4DD8-AD56-47403FDF4BAC}"/>
              </a:ext>
            </a:extLst>
          </p:cNvPr>
          <p:cNvPicPr>
            <a:picLocks noChangeAspect="1"/>
          </p:cNvPicPr>
          <p:nvPr/>
        </p:nvPicPr>
        <p:blipFill>
          <a:blip r:embed="rId5"/>
          <a:stretch>
            <a:fillRect/>
          </a:stretch>
        </p:blipFill>
        <p:spPr>
          <a:xfrm>
            <a:off x="3458689" y="640078"/>
            <a:ext cx="5268819" cy="3609141"/>
          </a:xfrm>
          <a:prstGeom prst="rect">
            <a:avLst/>
          </a:prstGeom>
          <a:ln>
            <a:noFill/>
          </a:ln>
          <a:effectLst>
            <a:outerShdw blurRad="76200" dist="63500" dir="5040000" algn="tl" rotWithShape="0">
              <a:srgbClr val="000000">
                <a:alpha val="41000"/>
              </a:srgbClr>
            </a:outerShdw>
          </a:effectLst>
        </p:spPr>
      </p:pic>
      <p:sp>
        <p:nvSpPr>
          <p:cNvPr id="83" name="Rectangle 82">
            <a:extLst>
              <a:ext uri="{FF2B5EF4-FFF2-40B4-BE49-F238E27FC236}">
                <a16:creationId xmlns:a16="http://schemas.microsoft.com/office/drawing/2014/main" id="{140C09E8-A8CE-4EAD-A3E4-D9BA593217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Rectangle 84">
            <a:extLst>
              <a:ext uri="{FF2B5EF4-FFF2-40B4-BE49-F238E27FC236}">
                <a16:creationId xmlns:a16="http://schemas.microsoft.com/office/drawing/2014/main" id="{29924412-E244-435A-AE34-4CACE5BFC1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81830F0A-897C-43F0-8CEC-3FB0D0F154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a:t>Tipos de relaciones</a:t>
            </a:r>
          </a:p>
        </p:txBody>
      </p:sp>
      <p:sp>
        <p:nvSpPr>
          <p:cNvPr id="33" name="Content Placeholder 10">
            <a:extLst>
              <a:ext uri="{FF2B5EF4-FFF2-40B4-BE49-F238E27FC236}">
                <a16:creationId xmlns:a16="http://schemas.microsoft.com/office/drawing/2014/main" id="{9B415763-209A-4644-8804-1FDD3294C0E6}"/>
              </a:ext>
            </a:extLst>
          </p:cNvPr>
          <p:cNvSpPr>
            <a:spLocks noGrp="1"/>
          </p:cNvSpPr>
          <p:nvPr>
            <p:ph idx="1"/>
          </p:nvPr>
        </p:nvSpPr>
        <p:spPr>
          <a:xfrm>
            <a:off x="690908" y="5650118"/>
            <a:ext cx="8133478" cy="406566"/>
          </a:xfrm>
        </p:spPr>
        <p:txBody>
          <a:bodyPr vert="horz" lIns="91440" tIns="45720" rIns="91440" bIns="45720" rtlCol="0">
            <a:normAutofit/>
          </a:bodyPr>
          <a:lstStyle/>
          <a:p>
            <a:pPr marL="0" indent="0" algn="r">
              <a:buNone/>
            </a:pPr>
            <a:r>
              <a:rPr lang="en-US" sz="1800" dirty="0" err="1"/>
              <a:t>Ejemplo</a:t>
            </a:r>
            <a:r>
              <a:rPr lang="en-US" sz="1800" dirty="0"/>
              <a:t> </a:t>
            </a:r>
            <a:r>
              <a:rPr lang="en-US" sz="1800" dirty="0" err="1"/>
              <a:t>muchos</a:t>
            </a:r>
            <a:r>
              <a:rPr lang="en-US" sz="1800" dirty="0"/>
              <a:t> a </a:t>
            </a:r>
            <a:r>
              <a:rPr lang="en-US" sz="1800" dirty="0" err="1"/>
              <a:t>muchos</a:t>
            </a:r>
            <a:endParaRPr lang="en-US" sz="1800" dirty="0"/>
          </a:p>
        </p:txBody>
      </p:sp>
    </p:spTree>
    <p:extLst>
      <p:ext uri="{BB962C8B-B14F-4D97-AF65-F5344CB8AC3E}">
        <p14:creationId xmlns:p14="http://schemas.microsoft.com/office/powerpoint/2010/main" val="278306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B1DD-3FA7-4F5A-ABEF-C14F5CF2F61C}"/>
              </a:ext>
            </a:extLst>
          </p:cNvPr>
          <p:cNvSpPr>
            <a:spLocks noGrp="1"/>
          </p:cNvSpPr>
          <p:nvPr>
            <p:ph type="title"/>
          </p:nvPr>
        </p:nvSpPr>
        <p:spPr/>
        <p:txBody>
          <a:bodyPr/>
          <a:lstStyle/>
          <a:p>
            <a:r>
              <a:rPr lang="es-CL" dirty="0"/>
              <a:t>SQL</a:t>
            </a:r>
          </a:p>
        </p:txBody>
      </p:sp>
      <p:sp>
        <p:nvSpPr>
          <p:cNvPr id="3" name="Content Placeholder 2">
            <a:extLst>
              <a:ext uri="{FF2B5EF4-FFF2-40B4-BE49-F238E27FC236}">
                <a16:creationId xmlns:a16="http://schemas.microsoft.com/office/drawing/2014/main" id="{F1CEE2CC-A813-4433-BAD0-EC89DBA0D4D3}"/>
              </a:ext>
            </a:extLst>
          </p:cNvPr>
          <p:cNvSpPr>
            <a:spLocks noGrp="1"/>
          </p:cNvSpPr>
          <p:nvPr>
            <p:ph idx="1"/>
          </p:nvPr>
        </p:nvSpPr>
        <p:spPr/>
        <p:txBody>
          <a:bodyPr>
            <a:normAutofit fontScale="92500"/>
          </a:bodyPr>
          <a:lstStyle/>
          <a:p>
            <a:r>
              <a:rPr lang="es-ES" dirty="0"/>
              <a:t>El SQL es el lenguaje estándar ANSI/ISO de definición, manipulación y control de bases de datos relacionales.</a:t>
            </a:r>
          </a:p>
          <a:p>
            <a:r>
              <a:rPr lang="es-ES" dirty="0"/>
              <a:t>Es un lenguaje declarativo: sólo hay que indicar qué se quiere hacer.</a:t>
            </a:r>
          </a:p>
          <a:p>
            <a:r>
              <a:rPr lang="es-ES" dirty="0"/>
              <a:t>En cambio, en los lenguajes procedimentales es necesario especificar cómo hay que hacer cualquier acción sobre la base de datos.</a:t>
            </a:r>
          </a:p>
          <a:p>
            <a:r>
              <a:rPr lang="es-ES" dirty="0"/>
              <a:t>El SQL es un lenguaje muy parecido al lenguaje natural; concretamente, se parece al inglés, y es muy expresivo. Por estas razones, y como lenguaje estándar, el SQL es un lenguaje con el que se puede acceder a todos los sistemas relacionales comerciales.</a:t>
            </a:r>
            <a:endParaRPr lang="es-CL" dirty="0"/>
          </a:p>
        </p:txBody>
      </p:sp>
    </p:spTree>
    <p:extLst>
      <p:ext uri="{BB962C8B-B14F-4D97-AF65-F5344CB8AC3E}">
        <p14:creationId xmlns:p14="http://schemas.microsoft.com/office/powerpoint/2010/main" val="2815642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B1DD-3FA7-4F5A-ABEF-C14F5CF2F61C}"/>
              </a:ext>
            </a:extLst>
          </p:cNvPr>
          <p:cNvSpPr>
            <a:spLocks noGrp="1"/>
          </p:cNvSpPr>
          <p:nvPr>
            <p:ph type="title"/>
          </p:nvPr>
        </p:nvSpPr>
        <p:spPr/>
        <p:txBody>
          <a:bodyPr/>
          <a:lstStyle/>
          <a:p>
            <a:r>
              <a:rPr lang="es-CL" dirty="0"/>
              <a:t>SQL</a:t>
            </a:r>
          </a:p>
        </p:txBody>
      </p:sp>
      <p:sp>
        <p:nvSpPr>
          <p:cNvPr id="3" name="Content Placeholder 2">
            <a:extLst>
              <a:ext uri="{FF2B5EF4-FFF2-40B4-BE49-F238E27FC236}">
                <a16:creationId xmlns:a16="http://schemas.microsoft.com/office/drawing/2014/main" id="{F1CEE2CC-A813-4433-BAD0-EC89DBA0D4D3}"/>
              </a:ext>
            </a:extLst>
          </p:cNvPr>
          <p:cNvSpPr>
            <a:spLocks noGrp="1"/>
          </p:cNvSpPr>
          <p:nvPr>
            <p:ph idx="1"/>
          </p:nvPr>
        </p:nvSpPr>
        <p:spPr/>
        <p:txBody>
          <a:bodyPr>
            <a:normAutofit/>
          </a:bodyPr>
          <a:lstStyle/>
          <a:p>
            <a:r>
              <a:rPr lang="es-ES" dirty="0"/>
              <a:t>El modelo relacional tiene como estructura de almacenamiento de los datos las relaciones.</a:t>
            </a:r>
          </a:p>
          <a:p>
            <a:r>
              <a:rPr lang="es-ES" dirty="0"/>
              <a:t>La intensión o esquema de una relación consiste en el nombre que hemos dado a la relación y un conjunto de atributos.</a:t>
            </a:r>
          </a:p>
          <a:p>
            <a:r>
              <a:rPr lang="es-ES" dirty="0"/>
              <a:t>La extensión de una relación es un conjunto de tuplas.</a:t>
            </a:r>
            <a:endParaRPr lang="es-CL" dirty="0"/>
          </a:p>
        </p:txBody>
      </p:sp>
    </p:spTree>
    <p:extLst>
      <p:ext uri="{BB962C8B-B14F-4D97-AF65-F5344CB8AC3E}">
        <p14:creationId xmlns:p14="http://schemas.microsoft.com/office/powerpoint/2010/main" val="39783480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B1DD-3FA7-4F5A-ABEF-C14F5CF2F61C}"/>
              </a:ext>
            </a:extLst>
          </p:cNvPr>
          <p:cNvSpPr>
            <a:spLocks noGrp="1"/>
          </p:cNvSpPr>
          <p:nvPr>
            <p:ph type="title"/>
          </p:nvPr>
        </p:nvSpPr>
        <p:spPr/>
        <p:txBody>
          <a:bodyPr/>
          <a:lstStyle/>
          <a:p>
            <a:r>
              <a:rPr lang="es-CL" dirty="0"/>
              <a:t>SQL</a:t>
            </a:r>
          </a:p>
        </p:txBody>
      </p:sp>
      <p:sp>
        <p:nvSpPr>
          <p:cNvPr id="3" name="Content Placeholder 2">
            <a:extLst>
              <a:ext uri="{FF2B5EF4-FFF2-40B4-BE49-F238E27FC236}">
                <a16:creationId xmlns:a16="http://schemas.microsoft.com/office/drawing/2014/main" id="{F1CEE2CC-A813-4433-BAD0-EC89DBA0D4D3}"/>
              </a:ext>
            </a:extLst>
          </p:cNvPr>
          <p:cNvSpPr>
            <a:spLocks noGrp="1"/>
          </p:cNvSpPr>
          <p:nvPr>
            <p:ph idx="1"/>
          </p:nvPr>
        </p:nvSpPr>
        <p:spPr/>
        <p:txBody>
          <a:bodyPr>
            <a:normAutofit/>
          </a:bodyPr>
          <a:lstStyle/>
          <a:p>
            <a:r>
              <a:rPr lang="es-ES" dirty="0"/>
              <a:t>Tablas en lugar de relaciones.</a:t>
            </a:r>
          </a:p>
          <a:p>
            <a:r>
              <a:rPr lang="es-ES" dirty="0"/>
              <a:t>Columnas en lugar de atributos.</a:t>
            </a:r>
          </a:p>
          <a:p>
            <a:r>
              <a:rPr lang="es-ES" dirty="0"/>
              <a:t>Filas en lugar de tuplas.</a:t>
            </a:r>
          </a:p>
          <a:p>
            <a:endParaRPr lang="es-CL" dirty="0"/>
          </a:p>
        </p:txBody>
      </p:sp>
    </p:spTree>
    <p:extLst>
      <p:ext uri="{BB962C8B-B14F-4D97-AF65-F5344CB8AC3E}">
        <p14:creationId xmlns:p14="http://schemas.microsoft.com/office/powerpoint/2010/main" val="2004046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14CE8021-4E74-4794-A0E4-ECC2D2D40BB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9" name="Picture 28">
            <a:extLst>
              <a:ext uri="{FF2B5EF4-FFF2-40B4-BE49-F238E27FC236}">
                <a16:creationId xmlns:a16="http://schemas.microsoft.com/office/drawing/2014/main" id="{8E078BCD-8B65-4E7B-AE0A-990752A253E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1" name="Picture 30">
            <a:extLst>
              <a:ext uri="{FF2B5EF4-FFF2-40B4-BE49-F238E27FC236}">
                <a16:creationId xmlns:a16="http://schemas.microsoft.com/office/drawing/2014/main" id="{34BFAB54-6FA9-45FB-BA3B-3591CB055C3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3" name="Rectangle 32">
            <a:extLst>
              <a:ext uri="{FF2B5EF4-FFF2-40B4-BE49-F238E27FC236}">
                <a16:creationId xmlns:a16="http://schemas.microsoft.com/office/drawing/2014/main" id="{B7C6772A-E335-4500-A29B-3A44614EBA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09F57701-3264-4009-ADFB-56BD816DC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7" name="Rectangle 36">
            <a:extLst>
              <a:ext uri="{FF2B5EF4-FFF2-40B4-BE49-F238E27FC236}">
                <a16:creationId xmlns:a16="http://schemas.microsoft.com/office/drawing/2014/main" id="{69D8C2AC-CE7A-4AA0-8F7E-C0B23C8CD3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FA3206C0-BFE4-446D-BBD9-694D7DEED68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10586" y="0"/>
            <a:ext cx="12192000" cy="6858000"/>
          </a:xfrm>
          <a:prstGeom prst="rect">
            <a:avLst/>
          </a:prstGeom>
        </p:spPr>
      </p:pic>
      <p:sp>
        <p:nvSpPr>
          <p:cNvPr id="41" name="Rectangle 40">
            <a:extLst>
              <a:ext uri="{FF2B5EF4-FFF2-40B4-BE49-F238E27FC236}">
                <a16:creationId xmlns:a16="http://schemas.microsoft.com/office/drawing/2014/main" id="{87B6C85A-966A-4C25-9375-F483383492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Content Placeholder 3">
            <a:extLst>
              <a:ext uri="{FF2B5EF4-FFF2-40B4-BE49-F238E27FC236}">
                <a16:creationId xmlns:a16="http://schemas.microsoft.com/office/drawing/2014/main" id="{2AC40436-1B75-45A3-9C34-79DBF4A636B0}"/>
              </a:ext>
            </a:extLst>
          </p:cNvPr>
          <p:cNvPicPr>
            <a:picLocks noChangeAspect="1"/>
          </p:cNvPicPr>
          <p:nvPr/>
        </p:nvPicPr>
        <p:blipFill>
          <a:blip r:embed="rId5"/>
          <a:stretch>
            <a:fillRect/>
          </a:stretch>
        </p:blipFill>
        <p:spPr>
          <a:xfrm>
            <a:off x="1248614" y="640078"/>
            <a:ext cx="9688970" cy="3609141"/>
          </a:xfrm>
          <a:prstGeom prst="rect">
            <a:avLst/>
          </a:prstGeom>
          <a:ln>
            <a:noFill/>
          </a:ln>
          <a:effectLst>
            <a:outerShdw blurRad="76200" dist="63500" dir="5040000" algn="tl" rotWithShape="0">
              <a:srgbClr val="000000">
                <a:alpha val="41000"/>
              </a:srgbClr>
            </a:outerShdw>
          </a:effectLst>
        </p:spPr>
      </p:pic>
      <p:sp>
        <p:nvSpPr>
          <p:cNvPr id="43" name="Rectangle 42">
            <a:extLst>
              <a:ext uri="{FF2B5EF4-FFF2-40B4-BE49-F238E27FC236}">
                <a16:creationId xmlns:a16="http://schemas.microsoft.com/office/drawing/2014/main" id="{7BB0A253-AB0C-4460-AC87-5FDA3D05B0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D5901C69-5B0B-46BE-B465-4CBB741771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D886460-B81E-4DE0-976D-EEA6304981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7B1DD-3FA7-4F5A-ABEF-C14F5CF2F61C}"/>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a:t>SQL</a:t>
            </a:r>
          </a:p>
        </p:txBody>
      </p:sp>
      <p:sp>
        <p:nvSpPr>
          <p:cNvPr id="9" name="Content Placeholder 8">
            <a:extLst>
              <a:ext uri="{FF2B5EF4-FFF2-40B4-BE49-F238E27FC236}">
                <a16:creationId xmlns:a16="http://schemas.microsoft.com/office/drawing/2014/main" id="{FD54FF69-67F7-497B-A136-3B98FA9A88C4}"/>
              </a:ext>
            </a:extLst>
          </p:cNvPr>
          <p:cNvSpPr>
            <a:spLocks noGrp="1"/>
          </p:cNvSpPr>
          <p:nvPr>
            <p:ph idx="1"/>
          </p:nvPr>
        </p:nvSpPr>
        <p:spPr>
          <a:xfrm>
            <a:off x="690908" y="5650118"/>
            <a:ext cx="8133478" cy="406566"/>
          </a:xfrm>
        </p:spPr>
        <p:txBody>
          <a:bodyPr vert="horz" lIns="91440" tIns="45720" rIns="91440" bIns="45720" rtlCol="0">
            <a:normAutofit/>
          </a:bodyPr>
          <a:lstStyle/>
          <a:p>
            <a:pPr marL="0" indent="0" algn="r">
              <a:buNone/>
            </a:pPr>
            <a:r>
              <a:rPr lang="en-US" sz="1800"/>
              <a:t>Crear una tabla</a:t>
            </a:r>
          </a:p>
        </p:txBody>
      </p:sp>
    </p:spTree>
    <p:extLst>
      <p:ext uri="{BB962C8B-B14F-4D97-AF65-F5344CB8AC3E}">
        <p14:creationId xmlns:p14="http://schemas.microsoft.com/office/powerpoint/2010/main" val="3140983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BCCD-609D-4243-BEF1-7BC861CCEE01}"/>
              </a:ext>
            </a:extLst>
          </p:cNvPr>
          <p:cNvSpPr>
            <a:spLocks noGrp="1"/>
          </p:cNvSpPr>
          <p:nvPr>
            <p:ph type="title"/>
          </p:nvPr>
        </p:nvSpPr>
        <p:spPr/>
        <p:txBody>
          <a:bodyPr/>
          <a:lstStyle/>
          <a:p>
            <a:r>
              <a:rPr lang="es-CL" dirty="0"/>
              <a:t>Programas a utilizar</a:t>
            </a:r>
          </a:p>
        </p:txBody>
      </p:sp>
      <p:sp>
        <p:nvSpPr>
          <p:cNvPr id="3" name="Content Placeholder 2">
            <a:extLst>
              <a:ext uri="{FF2B5EF4-FFF2-40B4-BE49-F238E27FC236}">
                <a16:creationId xmlns:a16="http://schemas.microsoft.com/office/drawing/2014/main" id="{E9B42213-137A-4255-BB10-496E0C1262CC}"/>
              </a:ext>
            </a:extLst>
          </p:cNvPr>
          <p:cNvSpPr>
            <a:spLocks noGrp="1"/>
          </p:cNvSpPr>
          <p:nvPr>
            <p:ph idx="1"/>
          </p:nvPr>
        </p:nvSpPr>
        <p:spPr/>
        <p:txBody>
          <a:bodyPr>
            <a:normAutofit/>
          </a:bodyPr>
          <a:lstStyle/>
          <a:p>
            <a:r>
              <a:rPr lang="es-CL" dirty="0" err="1"/>
              <a:t>Vmware</a:t>
            </a:r>
            <a:r>
              <a:rPr lang="es-CL" dirty="0"/>
              <a:t> Player.</a:t>
            </a:r>
          </a:p>
          <a:p>
            <a:r>
              <a:rPr lang="es-CL" dirty="0" err="1"/>
              <a:t>Virtualbox</a:t>
            </a:r>
            <a:r>
              <a:rPr lang="es-CL" dirty="0"/>
              <a:t> y </a:t>
            </a:r>
            <a:r>
              <a:rPr lang="es-CL" dirty="0" err="1"/>
              <a:t>guest</a:t>
            </a:r>
            <a:r>
              <a:rPr lang="es-CL" dirty="0"/>
              <a:t> </a:t>
            </a:r>
            <a:r>
              <a:rPr lang="es-CL" dirty="0" err="1"/>
              <a:t>additions</a:t>
            </a:r>
            <a:r>
              <a:rPr lang="es-CL" dirty="0"/>
              <a:t>.</a:t>
            </a:r>
          </a:p>
          <a:p>
            <a:r>
              <a:rPr lang="es-CL" dirty="0"/>
              <a:t>BIOS del laptop debe tener el modulo de virtualización activado.</a:t>
            </a:r>
          </a:p>
        </p:txBody>
      </p:sp>
    </p:spTree>
    <p:extLst>
      <p:ext uri="{BB962C8B-B14F-4D97-AF65-F5344CB8AC3E}">
        <p14:creationId xmlns:p14="http://schemas.microsoft.com/office/powerpoint/2010/main" val="14441311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4CE8021-4E74-4794-A0E4-ECC2D2D40BB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8E078BCD-8B65-4E7B-AE0A-990752A253E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34BFAB54-6FA9-45FB-BA3B-3591CB055C3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B7C6772A-E335-4500-A29B-3A44614EBA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09F57701-3264-4009-ADFB-56BD816DC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B9C1CA34-ABA1-4CA9-8B12-BD6B289C41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E99AB9A0-481D-43E6-B270-3735918CA83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75733A17-B154-44D1-B78F-675FADE3C3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3923159"/>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a:extLst>
              <a:ext uri="{FF2B5EF4-FFF2-40B4-BE49-F238E27FC236}">
                <a16:creationId xmlns:a16="http://schemas.microsoft.com/office/drawing/2014/main" id="{02DBE6FD-F1D7-4D1F-8F6C-C8B2824AFA4E}"/>
              </a:ext>
            </a:extLst>
          </p:cNvPr>
          <p:cNvPicPr>
            <a:picLocks noGrp="1" noChangeAspect="1"/>
          </p:cNvPicPr>
          <p:nvPr>
            <p:ph sz="half" idx="1"/>
          </p:nvPr>
        </p:nvPicPr>
        <p:blipFill>
          <a:blip r:embed="rId5"/>
          <a:stretch>
            <a:fillRect/>
          </a:stretch>
        </p:blipFill>
        <p:spPr>
          <a:xfrm>
            <a:off x="947650" y="1150330"/>
            <a:ext cx="10284036" cy="2288197"/>
          </a:xfrm>
          <a:prstGeom prst="rect">
            <a:avLst/>
          </a:prstGeom>
          <a:ln>
            <a:noFill/>
          </a:ln>
          <a:effectLst>
            <a:outerShdw blurRad="76200" dist="63500" dir="5040000" algn="tl" rotWithShape="0">
              <a:srgbClr val="000000">
                <a:alpha val="41000"/>
              </a:srgbClr>
            </a:outerShdw>
          </a:effectLst>
        </p:spPr>
      </p:pic>
      <p:sp>
        <p:nvSpPr>
          <p:cNvPr id="26" name="Rectangle 25">
            <a:extLst>
              <a:ext uri="{FF2B5EF4-FFF2-40B4-BE49-F238E27FC236}">
                <a16:creationId xmlns:a16="http://schemas.microsoft.com/office/drawing/2014/main" id="{2A5F950E-214E-46BE-A15D-BF515AAA8A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3923159"/>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D37CF215-D28A-4FB4-92FD-3AE922E01C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932"/>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5909DF8-50F3-4715-8DE0-879CD6CE88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575932"/>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4C3576-36A4-4B29-B4D6-CBC9C88DF1DC}"/>
              </a:ext>
            </a:extLst>
          </p:cNvPr>
          <p:cNvSpPr>
            <a:spLocks noGrp="1"/>
          </p:cNvSpPr>
          <p:nvPr>
            <p:ph type="title"/>
          </p:nvPr>
        </p:nvSpPr>
        <p:spPr>
          <a:xfrm>
            <a:off x="680322" y="4076285"/>
            <a:ext cx="8133478" cy="940240"/>
          </a:xfrm>
        </p:spPr>
        <p:txBody>
          <a:bodyPr vert="horz" lIns="91440" tIns="45720" rIns="91440" bIns="45720" rtlCol="0" anchor="b">
            <a:normAutofit/>
          </a:bodyPr>
          <a:lstStyle/>
          <a:p>
            <a:pPr algn="r"/>
            <a:r>
              <a:rPr lang="en-US" sz="4800"/>
              <a:t>SQL</a:t>
            </a:r>
          </a:p>
        </p:txBody>
      </p:sp>
      <p:sp>
        <p:nvSpPr>
          <p:cNvPr id="5" name="Content Placeholder 4">
            <a:extLst>
              <a:ext uri="{FF2B5EF4-FFF2-40B4-BE49-F238E27FC236}">
                <a16:creationId xmlns:a16="http://schemas.microsoft.com/office/drawing/2014/main" id="{0501E124-00EB-450B-916A-0A256D377483}"/>
              </a:ext>
            </a:extLst>
          </p:cNvPr>
          <p:cNvSpPr>
            <a:spLocks noGrp="1"/>
          </p:cNvSpPr>
          <p:nvPr>
            <p:ph sz="half" idx="2"/>
          </p:nvPr>
        </p:nvSpPr>
        <p:spPr>
          <a:xfrm>
            <a:off x="680322" y="5015920"/>
            <a:ext cx="8133478" cy="406566"/>
          </a:xfrm>
        </p:spPr>
        <p:txBody>
          <a:bodyPr vert="horz" lIns="91440" tIns="45720" rIns="91440" bIns="45720" rtlCol="0">
            <a:normAutofit/>
          </a:bodyPr>
          <a:lstStyle/>
          <a:p>
            <a:pPr marL="0" indent="0" algn="r">
              <a:buNone/>
            </a:pPr>
            <a:r>
              <a:rPr lang="en-US" sz="1800"/>
              <a:t>Insertar un registro en la tabla creada anteriormente</a:t>
            </a:r>
          </a:p>
        </p:txBody>
      </p:sp>
    </p:spTree>
    <p:extLst>
      <p:ext uri="{BB962C8B-B14F-4D97-AF65-F5344CB8AC3E}">
        <p14:creationId xmlns:p14="http://schemas.microsoft.com/office/powerpoint/2010/main" val="2032617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4CE8021-4E74-4794-A0E4-ECC2D2D40BB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8E078BCD-8B65-4E7B-AE0A-990752A253E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34BFAB54-6FA9-45FB-BA3B-3591CB055C3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B7C6772A-E335-4500-A29B-3A44614EBA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09F57701-3264-4009-ADFB-56BD816DC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9F7ED43F-4496-4620-A090-2E8BCF5C30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FA208237-3DAA-4805-9225-DBEDE1319E6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10586" y="0"/>
            <a:ext cx="12192000" cy="6858000"/>
          </a:xfrm>
          <a:prstGeom prst="rect">
            <a:avLst/>
          </a:prstGeom>
        </p:spPr>
      </p:pic>
      <p:sp>
        <p:nvSpPr>
          <p:cNvPr id="24" name="Rectangle 23">
            <a:extLst>
              <a:ext uri="{FF2B5EF4-FFF2-40B4-BE49-F238E27FC236}">
                <a16:creationId xmlns:a16="http://schemas.microsoft.com/office/drawing/2014/main" id="{49580144-0ADE-4F86-A35F-1E283A5BB7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570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6EBE057-7234-4356-8A52-97D34ADE9B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89258BB1-E667-40D7-B650-5E3D8BCC35AB}"/>
              </a:ext>
            </a:extLst>
          </p:cNvPr>
          <p:cNvPicPr>
            <a:picLocks noGrp="1" noChangeAspect="1"/>
          </p:cNvPicPr>
          <p:nvPr>
            <p:ph sz="half" idx="2"/>
          </p:nvPr>
        </p:nvPicPr>
        <p:blipFill>
          <a:blip r:embed="rId5"/>
          <a:stretch>
            <a:fillRect/>
          </a:stretch>
        </p:blipFill>
        <p:spPr>
          <a:xfrm>
            <a:off x="1176151" y="640078"/>
            <a:ext cx="9833895" cy="3609141"/>
          </a:xfrm>
          <a:prstGeom prst="rect">
            <a:avLst/>
          </a:prstGeom>
          <a:ln>
            <a:noFill/>
          </a:ln>
          <a:effectLst>
            <a:outerShdw blurRad="76200" dist="63500" dir="5040000" algn="tl" rotWithShape="0">
              <a:srgbClr val="000000">
                <a:alpha val="41000"/>
              </a:srgbClr>
            </a:outerShdw>
          </a:effectLst>
        </p:spPr>
      </p:pic>
      <p:sp>
        <p:nvSpPr>
          <p:cNvPr id="28" name="Rectangle 27">
            <a:extLst>
              <a:ext uri="{FF2B5EF4-FFF2-40B4-BE49-F238E27FC236}">
                <a16:creationId xmlns:a16="http://schemas.microsoft.com/office/drawing/2014/main" id="{140C09E8-A8CE-4EAD-A3E4-D9BA593217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29924412-E244-435A-AE34-4CACE5BFC1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1830F0A-897C-43F0-8CEC-3FB0D0F154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380E1-B42E-40D5-845A-1F9B1997E0D4}"/>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a:t>SQL</a:t>
            </a:r>
          </a:p>
        </p:txBody>
      </p:sp>
      <p:sp>
        <p:nvSpPr>
          <p:cNvPr id="3" name="Content Placeholder 2">
            <a:extLst>
              <a:ext uri="{FF2B5EF4-FFF2-40B4-BE49-F238E27FC236}">
                <a16:creationId xmlns:a16="http://schemas.microsoft.com/office/drawing/2014/main" id="{930B5566-643F-42F8-B29B-AD42CCADE879}"/>
              </a:ext>
            </a:extLst>
          </p:cNvPr>
          <p:cNvSpPr>
            <a:spLocks noGrp="1"/>
          </p:cNvSpPr>
          <p:nvPr>
            <p:ph sz="half" idx="1"/>
          </p:nvPr>
        </p:nvSpPr>
        <p:spPr>
          <a:xfrm>
            <a:off x="690908" y="5650118"/>
            <a:ext cx="8133478" cy="406566"/>
          </a:xfrm>
        </p:spPr>
        <p:txBody>
          <a:bodyPr vert="horz" lIns="91440" tIns="45720" rIns="91440" bIns="45720" rtlCol="0">
            <a:normAutofit/>
          </a:bodyPr>
          <a:lstStyle/>
          <a:p>
            <a:pPr marL="0" indent="0" algn="r">
              <a:buNone/>
            </a:pPr>
            <a:r>
              <a:rPr lang="en-US" sz="1800"/>
              <a:t>Buscar un registro especifico</a:t>
            </a:r>
          </a:p>
        </p:txBody>
      </p:sp>
    </p:spTree>
    <p:extLst>
      <p:ext uri="{BB962C8B-B14F-4D97-AF65-F5344CB8AC3E}">
        <p14:creationId xmlns:p14="http://schemas.microsoft.com/office/powerpoint/2010/main" val="30879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4CE8021-4E74-4794-A0E4-ECC2D2D40BB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8E078BCD-8B65-4E7B-AE0A-990752A253E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34BFAB54-6FA9-45FB-BA3B-3591CB055C3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B7C6772A-E335-4500-A29B-3A44614EBA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09F57701-3264-4009-ADFB-56BD816DC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9F7ED43F-4496-4620-A090-2E8BCF5C30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FA208237-3DAA-4805-9225-DBEDE1319E6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10586" y="0"/>
            <a:ext cx="12192000" cy="6858000"/>
          </a:xfrm>
          <a:prstGeom prst="rect">
            <a:avLst/>
          </a:prstGeom>
        </p:spPr>
      </p:pic>
      <p:sp>
        <p:nvSpPr>
          <p:cNvPr id="24" name="Rectangle 23">
            <a:extLst>
              <a:ext uri="{FF2B5EF4-FFF2-40B4-BE49-F238E27FC236}">
                <a16:creationId xmlns:a16="http://schemas.microsoft.com/office/drawing/2014/main" id="{49580144-0ADE-4F86-A35F-1E283A5BB7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570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6EBE057-7234-4356-8A52-97D34ADE9B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824955B3-3F98-47B0-98A5-1169A483CCE9}"/>
              </a:ext>
            </a:extLst>
          </p:cNvPr>
          <p:cNvPicPr>
            <a:picLocks noGrp="1" noChangeAspect="1"/>
          </p:cNvPicPr>
          <p:nvPr>
            <p:ph sz="half" idx="2"/>
          </p:nvPr>
        </p:nvPicPr>
        <p:blipFill>
          <a:blip r:embed="rId5"/>
          <a:stretch>
            <a:fillRect/>
          </a:stretch>
        </p:blipFill>
        <p:spPr>
          <a:xfrm>
            <a:off x="1246538" y="640078"/>
            <a:ext cx="9693121" cy="3609141"/>
          </a:xfrm>
          <a:prstGeom prst="rect">
            <a:avLst/>
          </a:prstGeom>
          <a:ln>
            <a:noFill/>
          </a:ln>
          <a:effectLst>
            <a:outerShdw blurRad="76200" dist="63500" dir="5040000" algn="tl" rotWithShape="0">
              <a:srgbClr val="000000">
                <a:alpha val="41000"/>
              </a:srgbClr>
            </a:outerShdw>
          </a:effectLst>
        </p:spPr>
      </p:pic>
      <p:sp>
        <p:nvSpPr>
          <p:cNvPr id="28" name="Rectangle 27">
            <a:extLst>
              <a:ext uri="{FF2B5EF4-FFF2-40B4-BE49-F238E27FC236}">
                <a16:creationId xmlns:a16="http://schemas.microsoft.com/office/drawing/2014/main" id="{140C09E8-A8CE-4EAD-A3E4-D9BA593217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29924412-E244-435A-AE34-4CACE5BFC1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1830F0A-897C-43F0-8CEC-3FB0D0F154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7F704-45B6-45B0-BAD3-DD7A0E0CA1DA}"/>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a:t>SQL</a:t>
            </a:r>
          </a:p>
        </p:txBody>
      </p:sp>
      <p:sp>
        <p:nvSpPr>
          <p:cNvPr id="3" name="Content Placeholder 2">
            <a:extLst>
              <a:ext uri="{FF2B5EF4-FFF2-40B4-BE49-F238E27FC236}">
                <a16:creationId xmlns:a16="http://schemas.microsoft.com/office/drawing/2014/main" id="{DD6E329B-8467-470E-A17F-629A915AF1A8}"/>
              </a:ext>
            </a:extLst>
          </p:cNvPr>
          <p:cNvSpPr>
            <a:spLocks noGrp="1"/>
          </p:cNvSpPr>
          <p:nvPr>
            <p:ph sz="half" idx="1"/>
          </p:nvPr>
        </p:nvSpPr>
        <p:spPr>
          <a:xfrm>
            <a:off x="690908" y="5650118"/>
            <a:ext cx="8133478" cy="406566"/>
          </a:xfrm>
        </p:spPr>
        <p:txBody>
          <a:bodyPr vert="horz" lIns="91440" tIns="45720" rIns="91440" bIns="45720" rtlCol="0">
            <a:normAutofit/>
          </a:bodyPr>
          <a:lstStyle/>
          <a:p>
            <a:pPr marL="0" indent="0" algn="r">
              <a:buNone/>
            </a:pPr>
            <a:r>
              <a:rPr lang="en-US" sz="1800"/>
              <a:t>Dar privilegio a un usuario para realizar búsquedas en la base de datos.</a:t>
            </a:r>
          </a:p>
        </p:txBody>
      </p:sp>
    </p:spTree>
    <p:extLst>
      <p:ext uri="{BB962C8B-B14F-4D97-AF65-F5344CB8AC3E}">
        <p14:creationId xmlns:p14="http://schemas.microsoft.com/office/powerpoint/2010/main" val="16872313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4CE8021-4E74-4794-A0E4-ECC2D2D40BB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8E078BCD-8B65-4E7B-AE0A-990752A253E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34BFAB54-6FA9-45FB-BA3B-3591CB055C3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B7C6772A-E335-4500-A29B-3A44614EBA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09F57701-3264-4009-ADFB-56BD816DC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B9C1CA34-ABA1-4CA9-8B12-BD6B289C41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E99AB9A0-481D-43E6-B270-3735918CA83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75733A17-B154-44D1-B78F-675FADE3C3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3923159"/>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3BF970B3-4872-4F7D-8B20-E8C7598BFB5A}"/>
              </a:ext>
            </a:extLst>
          </p:cNvPr>
          <p:cNvPicPr>
            <a:picLocks noGrp="1" noChangeAspect="1"/>
          </p:cNvPicPr>
          <p:nvPr>
            <p:ph sz="half" idx="2"/>
          </p:nvPr>
        </p:nvPicPr>
        <p:blipFill>
          <a:blip r:embed="rId5"/>
          <a:stretch>
            <a:fillRect/>
          </a:stretch>
        </p:blipFill>
        <p:spPr>
          <a:xfrm>
            <a:off x="947650" y="1124618"/>
            <a:ext cx="10284036" cy="2313908"/>
          </a:xfrm>
          <a:prstGeom prst="rect">
            <a:avLst/>
          </a:prstGeom>
          <a:ln>
            <a:noFill/>
          </a:ln>
          <a:effectLst>
            <a:outerShdw blurRad="76200" dist="63500" dir="5040000" algn="tl" rotWithShape="0">
              <a:srgbClr val="000000">
                <a:alpha val="41000"/>
              </a:srgbClr>
            </a:outerShdw>
          </a:effectLst>
        </p:spPr>
      </p:pic>
      <p:sp>
        <p:nvSpPr>
          <p:cNvPr id="26" name="Rectangle 25">
            <a:extLst>
              <a:ext uri="{FF2B5EF4-FFF2-40B4-BE49-F238E27FC236}">
                <a16:creationId xmlns:a16="http://schemas.microsoft.com/office/drawing/2014/main" id="{2A5F950E-214E-46BE-A15D-BF515AAA8A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3923159"/>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D37CF215-D28A-4FB4-92FD-3AE922E01C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932"/>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5909DF8-50F3-4715-8DE0-879CD6CE88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575932"/>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11BC6B-2935-443B-8838-F37AAB8DC1CC}"/>
              </a:ext>
            </a:extLst>
          </p:cNvPr>
          <p:cNvSpPr>
            <a:spLocks noGrp="1"/>
          </p:cNvSpPr>
          <p:nvPr>
            <p:ph type="title"/>
          </p:nvPr>
        </p:nvSpPr>
        <p:spPr>
          <a:xfrm>
            <a:off x="680322" y="4076285"/>
            <a:ext cx="8133478" cy="940240"/>
          </a:xfrm>
        </p:spPr>
        <p:txBody>
          <a:bodyPr vert="horz" lIns="91440" tIns="45720" rIns="91440" bIns="45720" rtlCol="0" anchor="b">
            <a:normAutofit/>
          </a:bodyPr>
          <a:lstStyle/>
          <a:p>
            <a:pPr algn="r"/>
            <a:r>
              <a:rPr lang="en-US" sz="4800"/>
              <a:t>SQL</a:t>
            </a:r>
          </a:p>
        </p:txBody>
      </p:sp>
      <p:sp>
        <p:nvSpPr>
          <p:cNvPr id="3" name="Content Placeholder 2">
            <a:extLst>
              <a:ext uri="{FF2B5EF4-FFF2-40B4-BE49-F238E27FC236}">
                <a16:creationId xmlns:a16="http://schemas.microsoft.com/office/drawing/2014/main" id="{BBC0DDA8-8F98-4966-86A1-B604F8436753}"/>
              </a:ext>
            </a:extLst>
          </p:cNvPr>
          <p:cNvSpPr>
            <a:spLocks noGrp="1"/>
          </p:cNvSpPr>
          <p:nvPr>
            <p:ph sz="half" idx="1"/>
          </p:nvPr>
        </p:nvSpPr>
        <p:spPr>
          <a:xfrm>
            <a:off x="680322" y="5015920"/>
            <a:ext cx="8133478" cy="406566"/>
          </a:xfrm>
        </p:spPr>
        <p:txBody>
          <a:bodyPr vert="horz" lIns="91440" tIns="45720" rIns="91440" bIns="45720" rtlCol="0">
            <a:normAutofit/>
          </a:bodyPr>
          <a:lstStyle/>
          <a:p>
            <a:pPr marL="0" indent="0" algn="r">
              <a:buNone/>
            </a:pPr>
            <a:r>
              <a:rPr lang="en-US" sz="1500"/>
              <a:t>Las operaciones en SQL reciben el nombre de Sentencias y están formadas por Clausulas.</a:t>
            </a:r>
          </a:p>
        </p:txBody>
      </p:sp>
    </p:spTree>
    <p:extLst>
      <p:ext uri="{BB962C8B-B14F-4D97-AF65-F5344CB8AC3E}">
        <p14:creationId xmlns:p14="http://schemas.microsoft.com/office/powerpoint/2010/main" val="42630963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5BF44-3735-48ED-9D8E-69F471ADD4DE}"/>
              </a:ext>
            </a:extLst>
          </p:cNvPr>
          <p:cNvSpPr>
            <a:spLocks noGrp="1"/>
          </p:cNvSpPr>
          <p:nvPr>
            <p:ph type="title"/>
          </p:nvPr>
        </p:nvSpPr>
        <p:spPr/>
        <p:txBody>
          <a:bodyPr/>
          <a:lstStyle/>
          <a:p>
            <a:r>
              <a:rPr lang="es-CL" dirty="0"/>
              <a:t>SQL, tipos de datos</a:t>
            </a:r>
          </a:p>
        </p:txBody>
      </p:sp>
      <p:graphicFrame>
        <p:nvGraphicFramePr>
          <p:cNvPr id="6" name="Content Placeholder 5">
            <a:extLst>
              <a:ext uri="{FF2B5EF4-FFF2-40B4-BE49-F238E27FC236}">
                <a16:creationId xmlns:a16="http://schemas.microsoft.com/office/drawing/2014/main" id="{C886997B-64F0-464C-8D51-2E40D12A01FD}"/>
              </a:ext>
            </a:extLst>
          </p:cNvPr>
          <p:cNvGraphicFramePr>
            <a:graphicFrameLocks noGrp="1"/>
          </p:cNvGraphicFramePr>
          <p:nvPr>
            <p:ph idx="1"/>
            <p:extLst>
              <p:ext uri="{D42A27DB-BD31-4B8C-83A1-F6EECF244321}">
                <p14:modId xmlns:p14="http://schemas.microsoft.com/office/powerpoint/2010/main" val="973122845"/>
              </p:ext>
            </p:extLst>
          </p:nvPr>
        </p:nvGraphicFramePr>
        <p:xfrm>
          <a:off x="681038" y="2336800"/>
          <a:ext cx="9613900" cy="4534584"/>
        </p:xfrm>
        <a:graphic>
          <a:graphicData uri="http://schemas.openxmlformats.org/drawingml/2006/table">
            <a:tbl>
              <a:tblPr firstRow="1" bandRow="1">
                <a:tableStyleId>{5C22544A-7EE6-4342-B048-85BDC9FD1C3A}</a:tableStyleId>
              </a:tblPr>
              <a:tblGrid>
                <a:gridCol w="4806950">
                  <a:extLst>
                    <a:ext uri="{9D8B030D-6E8A-4147-A177-3AD203B41FA5}">
                      <a16:colId xmlns:a16="http://schemas.microsoft.com/office/drawing/2014/main" val="1513684697"/>
                    </a:ext>
                  </a:extLst>
                </a:gridCol>
                <a:gridCol w="4806950">
                  <a:extLst>
                    <a:ext uri="{9D8B030D-6E8A-4147-A177-3AD203B41FA5}">
                      <a16:colId xmlns:a16="http://schemas.microsoft.com/office/drawing/2014/main" val="33546330"/>
                    </a:ext>
                  </a:extLst>
                </a:gridCol>
              </a:tblGrid>
              <a:tr h="234002">
                <a:tc>
                  <a:txBody>
                    <a:bodyPr/>
                    <a:lstStyle/>
                    <a:p>
                      <a:pPr algn="ctr"/>
                      <a:r>
                        <a:rPr lang="es-CL" dirty="0"/>
                        <a:t>Tipos de datos</a:t>
                      </a:r>
                    </a:p>
                  </a:txBody>
                  <a:tcPr/>
                </a:tc>
                <a:tc>
                  <a:txBody>
                    <a:bodyPr/>
                    <a:lstStyle/>
                    <a:p>
                      <a:pPr algn="ctr"/>
                      <a:r>
                        <a:rPr lang="es-CL" dirty="0"/>
                        <a:t>Descripción</a:t>
                      </a:r>
                    </a:p>
                  </a:txBody>
                  <a:tcPr/>
                </a:tc>
                <a:extLst>
                  <a:ext uri="{0D108BD9-81ED-4DB2-BD59-A6C34878D82A}">
                    <a16:rowId xmlns:a16="http://schemas.microsoft.com/office/drawing/2014/main" val="984491356"/>
                  </a:ext>
                </a:extLst>
              </a:tr>
              <a:tr h="234002">
                <a:tc>
                  <a:txBody>
                    <a:bodyPr/>
                    <a:lstStyle/>
                    <a:p>
                      <a:pPr algn="ctr"/>
                      <a:r>
                        <a:rPr lang="es-CL" sz="1050" dirty="0"/>
                        <a:t>CHARACTER (longitud)</a:t>
                      </a:r>
                    </a:p>
                  </a:txBody>
                  <a:tcPr/>
                </a:tc>
                <a:tc>
                  <a:txBody>
                    <a:bodyPr/>
                    <a:lstStyle/>
                    <a:p>
                      <a:r>
                        <a:rPr lang="es-CL" sz="1050" dirty="0"/>
                        <a:t>Cadenas de caracteres de longitud fija.</a:t>
                      </a:r>
                    </a:p>
                  </a:txBody>
                  <a:tcPr/>
                </a:tc>
                <a:extLst>
                  <a:ext uri="{0D108BD9-81ED-4DB2-BD59-A6C34878D82A}">
                    <a16:rowId xmlns:a16="http://schemas.microsoft.com/office/drawing/2014/main" val="2301532823"/>
                  </a:ext>
                </a:extLst>
              </a:tr>
              <a:tr h="234002">
                <a:tc>
                  <a:txBody>
                    <a:bodyPr/>
                    <a:lstStyle/>
                    <a:p>
                      <a:pPr algn="ctr"/>
                      <a:r>
                        <a:rPr lang="es-CL" sz="1050" dirty="0"/>
                        <a:t>BIT (longitud)</a:t>
                      </a:r>
                    </a:p>
                  </a:txBody>
                  <a:tcPr/>
                </a:tc>
                <a:tc>
                  <a:txBody>
                    <a:bodyPr/>
                    <a:lstStyle/>
                    <a:p>
                      <a:r>
                        <a:rPr lang="es-CL" sz="1050" dirty="0"/>
                        <a:t>Cadenas de bits de longitud variables.</a:t>
                      </a:r>
                    </a:p>
                  </a:txBody>
                  <a:tcPr/>
                </a:tc>
                <a:extLst>
                  <a:ext uri="{0D108BD9-81ED-4DB2-BD59-A6C34878D82A}">
                    <a16:rowId xmlns:a16="http://schemas.microsoft.com/office/drawing/2014/main" val="3741513054"/>
                  </a:ext>
                </a:extLst>
              </a:tr>
              <a:tr h="585006">
                <a:tc>
                  <a:txBody>
                    <a:bodyPr/>
                    <a:lstStyle/>
                    <a:p>
                      <a:pPr algn="ctr"/>
                      <a:r>
                        <a:rPr lang="es-CL" sz="1050" dirty="0"/>
                        <a:t>BIT VARYING (longitud)</a:t>
                      </a:r>
                    </a:p>
                  </a:txBody>
                  <a:tcPr/>
                </a:tc>
                <a:tc>
                  <a:txBody>
                    <a:bodyPr/>
                    <a:lstStyle/>
                    <a:p>
                      <a:r>
                        <a:rPr lang="es-ES" sz="1050" dirty="0"/>
                        <a:t>Número decimales con tantos dígitos</a:t>
                      </a:r>
                    </a:p>
                    <a:p>
                      <a:r>
                        <a:rPr lang="es-ES" sz="1050" dirty="0"/>
                        <a:t>como indique la precisión y tantos decimales</a:t>
                      </a:r>
                    </a:p>
                    <a:p>
                      <a:r>
                        <a:rPr lang="es-ES" sz="1050" dirty="0"/>
                        <a:t>como indique la escala.</a:t>
                      </a:r>
                      <a:endParaRPr lang="es-CL" sz="1050" dirty="0"/>
                    </a:p>
                  </a:txBody>
                  <a:tcPr/>
                </a:tc>
                <a:extLst>
                  <a:ext uri="{0D108BD9-81ED-4DB2-BD59-A6C34878D82A}">
                    <a16:rowId xmlns:a16="http://schemas.microsoft.com/office/drawing/2014/main" val="818651300"/>
                  </a:ext>
                </a:extLst>
              </a:tr>
              <a:tr h="585006">
                <a:tc>
                  <a:txBody>
                    <a:bodyPr/>
                    <a:lstStyle/>
                    <a:p>
                      <a:pPr algn="ctr"/>
                      <a:r>
                        <a:rPr lang="es-CL" sz="1050" dirty="0"/>
                        <a:t>NUMERIC (precisión, escala)</a:t>
                      </a:r>
                    </a:p>
                  </a:txBody>
                  <a:tcPr/>
                </a:tc>
                <a:tc>
                  <a:txBody>
                    <a:bodyPr/>
                    <a:lstStyle/>
                    <a:p>
                      <a:r>
                        <a:rPr lang="es-ES" sz="1050" dirty="0"/>
                        <a:t>Número decimales con tantos dígitos</a:t>
                      </a:r>
                    </a:p>
                    <a:p>
                      <a:r>
                        <a:rPr lang="es-ES" sz="1050" dirty="0"/>
                        <a:t>como indique la precisión y tantos decimales</a:t>
                      </a:r>
                    </a:p>
                    <a:p>
                      <a:r>
                        <a:rPr lang="es-ES" sz="1050" dirty="0"/>
                        <a:t>como indique la escala.</a:t>
                      </a:r>
                      <a:endParaRPr lang="es-CL" sz="1050" dirty="0"/>
                    </a:p>
                  </a:txBody>
                  <a:tcPr/>
                </a:tc>
                <a:extLst>
                  <a:ext uri="{0D108BD9-81ED-4DB2-BD59-A6C34878D82A}">
                    <a16:rowId xmlns:a16="http://schemas.microsoft.com/office/drawing/2014/main" val="1975520213"/>
                  </a:ext>
                </a:extLst>
              </a:tr>
              <a:tr h="585006">
                <a:tc>
                  <a:txBody>
                    <a:bodyPr/>
                    <a:lstStyle/>
                    <a:p>
                      <a:pPr algn="ctr"/>
                      <a:r>
                        <a:rPr lang="es-CL" sz="1050" dirty="0"/>
                        <a:t>DECIMAL (precisión, escala)</a:t>
                      </a:r>
                    </a:p>
                  </a:txBody>
                  <a:tcPr/>
                </a:tc>
                <a:tc>
                  <a:txBody>
                    <a:bodyPr/>
                    <a:lstStyle/>
                    <a:p>
                      <a:r>
                        <a:rPr lang="es-ES" sz="1050" dirty="0"/>
                        <a:t>Número decimales con tantos dígitos</a:t>
                      </a:r>
                    </a:p>
                    <a:p>
                      <a:r>
                        <a:rPr lang="es-ES" sz="1050" dirty="0"/>
                        <a:t>como indique la precisión y tantos decimales</a:t>
                      </a:r>
                    </a:p>
                    <a:p>
                      <a:r>
                        <a:rPr lang="es-ES" sz="1050" dirty="0"/>
                        <a:t>como indique la escala.</a:t>
                      </a:r>
                      <a:endParaRPr lang="es-CL" sz="1050" dirty="0"/>
                    </a:p>
                  </a:txBody>
                  <a:tcPr/>
                </a:tc>
                <a:extLst>
                  <a:ext uri="{0D108BD9-81ED-4DB2-BD59-A6C34878D82A}">
                    <a16:rowId xmlns:a16="http://schemas.microsoft.com/office/drawing/2014/main" val="3217025415"/>
                  </a:ext>
                </a:extLst>
              </a:tr>
              <a:tr h="234002">
                <a:tc>
                  <a:txBody>
                    <a:bodyPr/>
                    <a:lstStyle/>
                    <a:p>
                      <a:pPr algn="ctr"/>
                      <a:r>
                        <a:rPr lang="es-CL" sz="1050" dirty="0"/>
                        <a:t>INTEGER</a:t>
                      </a:r>
                    </a:p>
                  </a:txBody>
                  <a:tcPr/>
                </a:tc>
                <a:tc>
                  <a:txBody>
                    <a:bodyPr/>
                    <a:lstStyle/>
                    <a:p>
                      <a:r>
                        <a:rPr lang="es-CL" sz="1050" dirty="0"/>
                        <a:t>Números enteros.</a:t>
                      </a:r>
                    </a:p>
                  </a:txBody>
                  <a:tcPr/>
                </a:tc>
                <a:extLst>
                  <a:ext uri="{0D108BD9-81ED-4DB2-BD59-A6C34878D82A}">
                    <a16:rowId xmlns:a16="http://schemas.microsoft.com/office/drawing/2014/main" val="1623953298"/>
                  </a:ext>
                </a:extLst>
              </a:tr>
              <a:tr h="234002">
                <a:tc>
                  <a:txBody>
                    <a:bodyPr/>
                    <a:lstStyle/>
                    <a:p>
                      <a:pPr algn="ctr"/>
                      <a:r>
                        <a:rPr lang="es-CL" sz="1050" dirty="0"/>
                        <a:t>SMALLINT</a:t>
                      </a:r>
                    </a:p>
                  </a:txBody>
                  <a:tcPr/>
                </a:tc>
                <a:tc>
                  <a:txBody>
                    <a:bodyPr/>
                    <a:lstStyle/>
                    <a:p>
                      <a:r>
                        <a:rPr lang="es-ES" sz="1050" dirty="0"/>
                        <a:t>Números enteros pequeños.</a:t>
                      </a:r>
                      <a:endParaRPr lang="es-CL" sz="1050" dirty="0"/>
                    </a:p>
                  </a:txBody>
                  <a:tcPr/>
                </a:tc>
                <a:extLst>
                  <a:ext uri="{0D108BD9-81ED-4DB2-BD59-A6C34878D82A}">
                    <a16:rowId xmlns:a16="http://schemas.microsoft.com/office/drawing/2014/main" val="3696150858"/>
                  </a:ext>
                </a:extLst>
              </a:tr>
              <a:tr h="409504">
                <a:tc>
                  <a:txBody>
                    <a:bodyPr/>
                    <a:lstStyle/>
                    <a:p>
                      <a:pPr algn="ctr"/>
                      <a:r>
                        <a:rPr lang="es-CL" sz="1050" dirty="0"/>
                        <a:t>REAL</a:t>
                      </a:r>
                    </a:p>
                  </a:txBody>
                  <a:tcPr/>
                </a:tc>
                <a:tc>
                  <a:txBody>
                    <a:bodyPr/>
                    <a:lstStyle/>
                    <a:p>
                      <a:r>
                        <a:rPr lang="es-ES" sz="1050" dirty="0"/>
                        <a:t>Números con coma flotante con precisión</a:t>
                      </a:r>
                    </a:p>
                    <a:p>
                      <a:r>
                        <a:rPr lang="es-ES" sz="1050" dirty="0"/>
                        <a:t>predefinida.</a:t>
                      </a:r>
                      <a:endParaRPr lang="es-CL" sz="1050" dirty="0"/>
                    </a:p>
                  </a:txBody>
                  <a:tcPr/>
                </a:tc>
                <a:extLst>
                  <a:ext uri="{0D108BD9-81ED-4DB2-BD59-A6C34878D82A}">
                    <a16:rowId xmlns:a16="http://schemas.microsoft.com/office/drawing/2014/main" val="1689369858"/>
                  </a:ext>
                </a:extLst>
              </a:tr>
              <a:tr h="409504">
                <a:tc>
                  <a:txBody>
                    <a:bodyPr/>
                    <a:lstStyle/>
                    <a:p>
                      <a:pPr algn="ctr"/>
                      <a:r>
                        <a:rPr lang="es-CL" sz="1050" dirty="0"/>
                        <a:t>FLOAT (precisión)</a:t>
                      </a:r>
                    </a:p>
                  </a:txBody>
                  <a:tcPr/>
                </a:tc>
                <a:tc>
                  <a:txBody>
                    <a:bodyPr/>
                    <a:lstStyle/>
                    <a:p>
                      <a:r>
                        <a:rPr lang="es-ES" sz="1050" dirty="0"/>
                        <a:t>Números con coma flotante con la precisión</a:t>
                      </a:r>
                    </a:p>
                    <a:p>
                      <a:r>
                        <a:rPr lang="es-ES" sz="1050" dirty="0"/>
                        <a:t>especificada.</a:t>
                      </a:r>
                      <a:endParaRPr lang="es-CL" sz="1050" dirty="0"/>
                    </a:p>
                  </a:txBody>
                  <a:tcPr/>
                </a:tc>
                <a:extLst>
                  <a:ext uri="{0D108BD9-81ED-4DB2-BD59-A6C34878D82A}">
                    <a16:rowId xmlns:a16="http://schemas.microsoft.com/office/drawing/2014/main" val="3533651519"/>
                  </a:ext>
                </a:extLst>
              </a:tr>
              <a:tr h="585006">
                <a:tc>
                  <a:txBody>
                    <a:bodyPr/>
                    <a:lstStyle/>
                    <a:p>
                      <a:pPr algn="ctr"/>
                      <a:r>
                        <a:rPr lang="es-CL" sz="1050" dirty="0"/>
                        <a:t>DOUBLE PRECISION</a:t>
                      </a:r>
                    </a:p>
                  </a:txBody>
                  <a:tcPr/>
                </a:tc>
                <a:tc>
                  <a:txBody>
                    <a:bodyPr/>
                    <a:lstStyle/>
                    <a:p>
                      <a:r>
                        <a:rPr lang="es-ES" sz="1050" dirty="0"/>
                        <a:t>Números con coma flotante con más precisión</a:t>
                      </a:r>
                    </a:p>
                    <a:p>
                      <a:r>
                        <a:rPr lang="es-ES" sz="1050" dirty="0"/>
                        <a:t>predefinida que la del tipo REAL.</a:t>
                      </a:r>
                      <a:endParaRPr lang="es-CL" sz="1050" dirty="0"/>
                    </a:p>
                  </a:txBody>
                  <a:tcPr/>
                </a:tc>
                <a:extLst>
                  <a:ext uri="{0D108BD9-81ED-4DB2-BD59-A6C34878D82A}">
                    <a16:rowId xmlns:a16="http://schemas.microsoft.com/office/drawing/2014/main" val="4009081464"/>
                  </a:ext>
                </a:extLst>
              </a:tr>
            </a:tbl>
          </a:graphicData>
        </a:graphic>
      </p:graphicFrame>
    </p:spTree>
    <p:extLst>
      <p:ext uri="{BB962C8B-B14F-4D97-AF65-F5344CB8AC3E}">
        <p14:creationId xmlns:p14="http://schemas.microsoft.com/office/powerpoint/2010/main" val="4946074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974E9-BD20-4AE6-A86F-F318A14BA276}"/>
              </a:ext>
            </a:extLst>
          </p:cNvPr>
          <p:cNvSpPr>
            <a:spLocks noGrp="1"/>
          </p:cNvSpPr>
          <p:nvPr>
            <p:ph type="title"/>
          </p:nvPr>
        </p:nvSpPr>
        <p:spPr/>
        <p:txBody>
          <a:bodyPr/>
          <a:lstStyle/>
          <a:p>
            <a:r>
              <a:rPr lang="es-CL" dirty="0"/>
              <a:t>SQL, tipos de datos</a:t>
            </a:r>
          </a:p>
        </p:txBody>
      </p:sp>
      <p:graphicFrame>
        <p:nvGraphicFramePr>
          <p:cNvPr id="4" name="Content Placeholder 3">
            <a:extLst>
              <a:ext uri="{FF2B5EF4-FFF2-40B4-BE49-F238E27FC236}">
                <a16:creationId xmlns:a16="http://schemas.microsoft.com/office/drawing/2014/main" id="{68EBE124-764A-4E84-8440-FF4F0DEB3196}"/>
              </a:ext>
            </a:extLst>
          </p:cNvPr>
          <p:cNvGraphicFramePr>
            <a:graphicFrameLocks noGrp="1"/>
          </p:cNvGraphicFramePr>
          <p:nvPr>
            <p:ph idx="1"/>
            <p:extLst>
              <p:ext uri="{D42A27DB-BD31-4B8C-83A1-F6EECF244321}">
                <p14:modId xmlns:p14="http://schemas.microsoft.com/office/powerpoint/2010/main" val="3440056887"/>
              </p:ext>
            </p:extLst>
          </p:nvPr>
        </p:nvGraphicFramePr>
        <p:xfrm>
          <a:off x="681038" y="2336800"/>
          <a:ext cx="9613900" cy="3759200"/>
        </p:xfrm>
        <a:graphic>
          <a:graphicData uri="http://schemas.openxmlformats.org/drawingml/2006/table">
            <a:tbl>
              <a:tblPr firstRow="1" bandRow="1">
                <a:tableStyleId>{5C22544A-7EE6-4342-B048-85BDC9FD1C3A}</a:tableStyleId>
              </a:tblPr>
              <a:tblGrid>
                <a:gridCol w="4806950">
                  <a:extLst>
                    <a:ext uri="{9D8B030D-6E8A-4147-A177-3AD203B41FA5}">
                      <a16:colId xmlns:a16="http://schemas.microsoft.com/office/drawing/2014/main" val="3745253199"/>
                    </a:ext>
                  </a:extLst>
                </a:gridCol>
                <a:gridCol w="4806950">
                  <a:extLst>
                    <a:ext uri="{9D8B030D-6E8A-4147-A177-3AD203B41FA5}">
                      <a16:colId xmlns:a16="http://schemas.microsoft.com/office/drawing/2014/main" val="2495116363"/>
                    </a:ext>
                  </a:extLst>
                </a:gridCol>
              </a:tblGrid>
              <a:tr h="370840">
                <a:tc>
                  <a:txBody>
                    <a:bodyPr/>
                    <a:lstStyle/>
                    <a:p>
                      <a:pPr algn="ctr"/>
                      <a:r>
                        <a:rPr lang="es-CL" dirty="0"/>
                        <a:t>Tipos de datos</a:t>
                      </a:r>
                    </a:p>
                  </a:txBody>
                  <a:tcPr/>
                </a:tc>
                <a:tc>
                  <a:txBody>
                    <a:bodyPr/>
                    <a:lstStyle/>
                    <a:p>
                      <a:pPr algn="ctr"/>
                      <a:r>
                        <a:rPr lang="es-CL" dirty="0"/>
                        <a:t>Descripción</a:t>
                      </a:r>
                    </a:p>
                  </a:txBody>
                  <a:tcPr/>
                </a:tc>
                <a:extLst>
                  <a:ext uri="{0D108BD9-81ED-4DB2-BD59-A6C34878D82A}">
                    <a16:rowId xmlns:a16="http://schemas.microsoft.com/office/drawing/2014/main" val="2622436242"/>
                  </a:ext>
                </a:extLst>
              </a:tr>
              <a:tr h="370840">
                <a:tc>
                  <a:txBody>
                    <a:bodyPr/>
                    <a:lstStyle/>
                    <a:p>
                      <a:pPr algn="ctr"/>
                      <a:r>
                        <a:rPr lang="es-CL" dirty="0"/>
                        <a:t>DATE</a:t>
                      </a:r>
                    </a:p>
                  </a:txBody>
                  <a:tcPr/>
                </a:tc>
                <a:tc>
                  <a:txBody>
                    <a:bodyPr/>
                    <a:lstStyle/>
                    <a:p>
                      <a:pPr algn="ctr"/>
                      <a:r>
                        <a:rPr lang="es-ES" dirty="0"/>
                        <a:t>Fechas. Están compuestas de: YEAR año, MONTH</a:t>
                      </a:r>
                    </a:p>
                    <a:p>
                      <a:pPr algn="ctr"/>
                      <a:r>
                        <a:rPr lang="es-ES" dirty="0"/>
                        <a:t>mes, DAY día.</a:t>
                      </a:r>
                      <a:endParaRPr lang="es-CL" dirty="0"/>
                    </a:p>
                  </a:txBody>
                  <a:tcPr/>
                </a:tc>
                <a:extLst>
                  <a:ext uri="{0D108BD9-81ED-4DB2-BD59-A6C34878D82A}">
                    <a16:rowId xmlns:a16="http://schemas.microsoft.com/office/drawing/2014/main" val="1705725386"/>
                  </a:ext>
                </a:extLst>
              </a:tr>
              <a:tr h="370840">
                <a:tc>
                  <a:txBody>
                    <a:bodyPr/>
                    <a:lstStyle/>
                    <a:p>
                      <a:pPr algn="ctr"/>
                      <a:r>
                        <a:rPr lang="es-CL" dirty="0"/>
                        <a:t>TIME</a:t>
                      </a:r>
                    </a:p>
                  </a:txBody>
                  <a:tcPr/>
                </a:tc>
                <a:tc>
                  <a:txBody>
                    <a:bodyPr/>
                    <a:lstStyle/>
                    <a:p>
                      <a:pPr algn="ctr"/>
                      <a:r>
                        <a:rPr lang="es-ES" dirty="0"/>
                        <a:t>Horas. Están compuestas de HOUR hora, MINUT</a:t>
                      </a:r>
                    </a:p>
                    <a:p>
                      <a:pPr algn="ctr"/>
                      <a:r>
                        <a:rPr lang="es-ES" dirty="0"/>
                        <a:t>minutos, SECOND segundos.</a:t>
                      </a:r>
                      <a:endParaRPr lang="es-CL" dirty="0"/>
                    </a:p>
                  </a:txBody>
                  <a:tcPr/>
                </a:tc>
                <a:extLst>
                  <a:ext uri="{0D108BD9-81ED-4DB2-BD59-A6C34878D82A}">
                    <a16:rowId xmlns:a16="http://schemas.microsoft.com/office/drawing/2014/main" val="638372399"/>
                  </a:ext>
                </a:extLst>
              </a:tr>
              <a:tr h="370840">
                <a:tc>
                  <a:txBody>
                    <a:bodyPr/>
                    <a:lstStyle/>
                    <a:p>
                      <a:pPr algn="ctr"/>
                      <a:r>
                        <a:rPr lang="es-CL" dirty="0"/>
                        <a:t>TIMESTAMP</a:t>
                      </a:r>
                    </a:p>
                  </a:txBody>
                  <a:tcPr/>
                </a:tc>
                <a:tc>
                  <a:txBody>
                    <a:bodyPr/>
                    <a:lstStyle/>
                    <a:p>
                      <a:pPr algn="ctr"/>
                      <a:r>
                        <a:rPr lang="es-ES" dirty="0"/>
                        <a:t>Fechas y horas. Están compuestas de YEAR año,</a:t>
                      </a:r>
                    </a:p>
                    <a:p>
                      <a:pPr algn="ctr"/>
                      <a:r>
                        <a:rPr lang="es-ES" dirty="0"/>
                        <a:t>MONTH mes, DAY día, HOUR hora, MINUT</a:t>
                      </a:r>
                    </a:p>
                    <a:p>
                      <a:pPr algn="ctr"/>
                      <a:r>
                        <a:rPr lang="es-ES" dirty="0"/>
                        <a:t>minutos, SECOND segundos.</a:t>
                      </a:r>
                      <a:endParaRPr lang="es-CL" dirty="0"/>
                    </a:p>
                  </a:txBody>
                  <a:tcPr/>
                </a:tc>
                <a:extLst>
                  <a:ext uri="{0D108BD9-81ED-4DB2-BD59-A6C34878D82A}">
                    <a16:rowId xmlns:a16="http://schemas.microsoft.com/office/drawing/2014/main" val="1888037745"/>
                  </a:ext>
                </a:extLst>
              </a:tr>
              <a:tr h="370840">
                <a:tc>
                  <a:txBody>
                    <a:bodyPr/>
                    <a:lstStyle/>
                    <a:p>
                      <a:pPr algn="ctr"/>
                      <a:endParaRPr lang="es-CL" dirty="0"/>
                    </a:p>
                  </a:txBody>
                  <a:tcPr/>
                </a:tc>
                <a:tc>
                  <a:txBody>
                    <a:bodyPr/>
                    <a:lstStyle/>
                    <a:p>
                      <a:pPr algn="ctr"/>
                      <a:endParaRPr lang="es-CL" dirty="0"/>
                    </a:p>
                  </a:txBody>
                  <a:tcPr/>
                </a:tc>
                <a:extLst>
                  <a:ext uri="{0D108BD9-81ED-4DB2-BD59-A6C34878D82A}">
                    <a16:rowId xmlns:a16="http://schemas.microsoft.com/office/drawing/2014/main" val="2054978764"/>
                  </a:ext>
                </a:extLst>
              </a:tr>
            </a:tbl>
          </a:graphicData>
        </a:graphic>
      </p:graphicFrame>
    </p:spTree>
    <p:extLst>
      <p:ext uri="{BB962C8B-B14F-4D97-AF65-F5344CB8AC3E}">
        <p14:creationId xmlns:p14="http://schemas.microsoft.com/office/powerpoint/2010/main" val="664278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B1C25-FFA0-4211-8474-E936C33F0866}"/>
              </a:ext>
            </a:extLst>
          </p:cNvPr>
          <p:cNvSpPr>
            <a:spLocks noGrp="1"/>
          </p:cNvSpPr>
          <p:nvPr>
            <p:ph type="title"/>
          </p:nvPr>
        </p:nvSpPr>
        <p:spPr/>
        <p:txBody>
          <a:bodyPr/>
          <a:lstStyle/>
          <a:p>
            <a:r>
              <a:rPr lang="es-CL" dirty="0"/>
              <a:t>SQL, restricción de tablas</a:t>
            </a:r>
          </a:p>
        </p:txBody>
      </p:sp>
      <p:sp>
        <p:nvSpPr>
          <p:cNvPr id="3" name="Content Placeholder 2">
            <a:extLst>
              <a:ext uri="{FF2B5EF4-FFF2-40B4-BE49-F238E27FC236}">
                <a16:creationId xmlns:a16="http://schemas.microsoft.com/office/drawing/2014/main" id="{84CFA86E-E835-45B1-B979-13F426A4D46C}"/>
              </a:ext>
            </a:extLst>
          </p:cNvPr>
          <p:cNvSpPr>
            <a:spLocks noGrp="1"/>
          </p:cNvSpPr>
          <p:nvPr>
            <p:ph idx="1"/>
          </p:nvPr>
        </p:nvSpPr>
        <p:spPr/>
        <p:txBody>
          <a:bodyPr/>
          <a:lstStyle/>
          <a:p>
            <a:r>
              <a:rPr lang="es-ES" dirty="0"/>
              <a:t>Una vez hemos dado un nombre, hemos definido una tabla y hemos impuesto ciertas restricciones para cada una de las columnas, podemos aplicar restricciones sobre toda la tabla, que siempre se deberán cumplir.</a:t>
            </a:r>
            <a:endParaRPr lang="es-CL" dirty="0"/>
          </a:p>
        </p:txBody>
      </p:sp>
    </p:spTree>
    <p:extLst>
      <p:ext uri="{BB962C8B-B14F-4D97-AF65-F5344CB8AC3E}">
        <p14:creationId xmlns:p14="http://schemas.microsoft.com/office/powerpoint/2010/main" val="8402697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B1C25-FFA0-4211-8474-E936C33F0866}"/>
              </a:ext>
            </a:extLst>
          </p:cNvPr>
          <p:cNvSpPr>
            <a:spLocks noGrp="1"/>
          </p:cNvSpPr>
          <p:nvPr>
            <p:ph type="title"/>
          </p:nvPr>
        </p:nvSpPr>
        <p:spPr/>
        <p:txBody>
          <a:bodyPr/>
          <a:lstStyle/>
          <a:p>
            <a:r>
              <a:rPr lang="es-CL" dirty="0"/>
              <a:t>SQL, restricción de tablas</a:t>
            </a:r>
          </a:p>
        </p:txBody>
      </p:sp>
      <p:graphicFrame>
        <p:nvGraphicFramePr>
          <p:cNvPr id="4" name="Content Placeholder 3">
            <a:extLst>
              <a:ext uri="{FF2B5EF4-FFF2-40B4-BE49-F238E27FC236}">
                <a16:creationId xmlns:a16="http://schemas.microsoft.com/office/drawing/2014/main" id="{C2AFD1B7-932A-4458-93BA-AB9AD50B97B9}"/>
              </a:ext>
            </a:extLst>
          </p:cNvPr>
          <p:cNvGraphicFramePr>
            <a:graphicFrameLocks noGrp="1"/>
          </p:cNvGraphicFramePr>
          <p:nvPr>
            <p:ph idx="1"/>
            <p:extLst>
              <p:ext uri="{D42A27DB-BD31-4B8C-83A1-F6EECF244321}">
                <p14:modId xmlns:p14="http://schemas.microsoft.com/office/powerpoint/2010/main" val="1024518582"/>
              </p:ext>
            </p:extLst>
          </p:nvPr>
        </p:nvGraphicFramePr>
        <p:xfrm>
          <a:off x="681038" y="2336800"/>
          <a:ext cx="9613900" cy="4211320"/>
        </p:xfrm>
        <a:graphic>
          <a:graphicData uri="http://schemas.openxmlformats.org/drawingml/2006/table">
            <a:tbl>
              <a:tblPr firstRow="1" bandRow="1">
                <a:tableStyleId>{5C22544A-7EE6-4342-B048-85BDC9FD1C3A}</a:tableStyleId>
              </a:tblPr>
              <a:tblGrid>
                <a:gridCol w="4806950">
                  <a:extLst>
                    <a:ext uri="{9D8B030D-6E8A-4147-A177-3AD203B41FA5}">
                      <a16:colId xmlns:a16="http://schemas.microsoft.com/office/drawing/2014/main" val="186000524"/>
                    </a:ext>
                  </a:extLst>
                </a:gridCol>
                <a:gridCol w="4806950">
                  <a:extLst>
                    <a:ext uri="{9D8B030D-6E8A-4147-A177-3AD203B41FA5}">
                      <a16:colId xmlns:a16="http://schemas.microsoft.com/office/drawing/2014/main" val="1485254746"/>
                    </a:ext>
                  </a:extLst>
                </a:gridCol>
              </a:tblGrid>
              <a:tr h="370840">
                <a:tc>
                  <a:txBody>
                    <a:bodyPr/>
                    <a:lstStyle/>
                    <a:p>
                      <a:pPr algn="ctr"/>
                      <a:r>
                        <a:rPr lang="es-CL" dirty="0"/>
                        <a:t>Restricción</a:t>
                      </a:r>
                    </a:p>
                  </a:txBody>
                  <a:tcPr/>
                </a:tc>
                <a:tc>
                  <a:txBody>
                    <a:bodyPr/>
                    <a:lstStyle/>
                    <a:p>
                      <a:pPr algn="ctr"/>
                      <a:r>
                        <a:rPr lang="es-CL" dirty="0"/>
                        <a:t>Descripción</a:t>
                      </a:r>
                    </a:p>
                  </a:txBody>
                  <a:tcPr/>
                </a:tc>
                <a:extLst>
                  <a:ext uri="{0D108BD9-81ED-4DB2-BD59-A6C34878D82A}">
                    <a16:rowId xmlns:a16="http://schemas.microsoft.com/office/drawing/2014/main" val="2143649928"/>
                  </a:ext>
                </a:extLst>
              </a:tr>
              <a:tr h="370840">
                <a:tc>
                  <a:txBody>
                    <a:bodyPr/>
                    <a:lstStyle/>
                    <a:p>
                      <a:pPr algn="ctr"/>
                      <a:r>
                        <a:rPr lang="es-CL" dirty="0"/>
                        <a:t>UNIQUE</a:t>
                      </a:r>
                    </a:p>
                    <a:p>
                      <a:pPr algn="ctr"/>
                      <a:r>
                        <a:rPr lang="es-CL" dirty="0"/>
                        <a:t>(columna [, columna. . .])</a:t>
                      </a:r>
                    </a:p>
                  </a:txBody>
                  <a:tcPr/>
                </a:tc>
                <a:tc>
                  <a:txBody>
                    <a:bodyPr/>
                    <a:lstStyle/>
                    <a:p>
                      <a:r>
                        <a:rPr lang="es-ES" dirty="0"/>
                        <a:t>El conjunto de las columnas especificadas no</a:t>
                      </a:r>
                    </a:p>
                    <a:p>
                      <a:r>
                        <a:rPr lang="es-ES" dirty="0"/>
                        <a:t>puede tener valores repetidos. Es una clave</a:t>
                      </a:r>
                    </a:p>
                    <a:p>
                      <a:r>
                        <a:rPr lang="es-ES" dirty="0"/>
                        <a:t>alternativa.</a:t>
                      </a:r>
                      <a:endParaRPr lang="es-CL" dirty="0"/>
                    </a:p>
                  </a:txBody>
                  <a:tcPr/>
                </a:tc>
                <a:extLst>
                  <a:ext uri="{0D108BD9-81ED-4DB2-BD59-A6C34878D82A}">
                    <a16:rowId xmlns:a16="http://schemas.microsoft.com/office/drawing/2014/main" val="1203909216"/>
                  </a:ext>
                </a:extLst>
              </a:tr>
              <a:tr h="370840">
                <a:tc>
                  <a:txBody>
                    <a:bodyPr/>
                    <a:lstStyle/>
                    <a:p>
                      <a:pPr algn="ctr"/>
                      <a:r>
                        <a:rPr lang="es-CL" dirty="0"/>
                        <a:t>PRIMARY KEY</a:t>
                      </a:r>
                    </a:p>
                    <a:p>
                      <a:pPr algn="ctr"/>
                      <a:r>
                        <a:rPr lang="es-CL" dirty="0"/>
                        <a:t>(columna [, columna. . .])</a:t>
                      </a:r>
                    </a:p>
                  </a:txBody>
                  <a:tcPr/>
                </a:tc>
                <a:tc>
                  <a:txBody>
                    <a:bodyPr/>
                    <a:lstStyle/>
                    <a:p>
                      <a:r>
                        <a:rPr lang="es-ES" dirty="0"/>
                        <a:t>El conjunto de las columnas especificadas</a:t>
                      </a:r>
                    </a:p>
                    <a:p>
                      <a:r>
                        <a:rPr lang="es-ES" dirty="0"/>
                        <a:t>no puede tener valores nulos ni repetidos.</a:t>
                      </a:r>
                    </a:p>
                    <a:p>
                      <a:r>
                        <a:rPr lang="es-ES" dirty="0"/>
                        <a:t>Es una clave primaria.</a:t>
                      </a:r>
                      <a:endParaRPr lang="es-CL" dirty="0"/>
                    </a:p>
                  </a:txBody>
                  <a:tcPr/>
                </a:tc>
                <a:extLst>
                  <a:ext uri="{0D108BD9-81ED-4DB2-BD59-A6C34878D82A}">
                    <a16:rowId xmlns:a16="http://schemas.microsoft.com/office/drawing/2014/main" val="949456024"/>
                  </a:ext>
                </a:extLst>
              </a:tr>
              <a:tr h="370840">
                <a:tc>
                  <a:txBody>
                    <a:bodyPr/>
                    <a:lstStyle/>
                    <a:p>
                      <a:pPr algn="ctr"/>
                      <a:r>
                        <a:rPr lang="es-CL" dirty="0"/>
                        <a:t>FOREIGN KEY</a:t>
                      </a:r>
                    </a:p>
                    <a:p>
                      <a:pPr algn="ctr"/>
                      <a:r>
                        <a:rPr lang="es-CL" dirty="0"/>
                        <a:t>(columna [, columna. . .])</a:t>
                      </a:r>
                    </a:p>
                    <a:p>
                      <a:pPr algn="ctr"/>
                      <a:r>
                        <a:rPr lang="es-CL" dirty="0"/>
                        <a:t>REFERENCES tabla</a:t>
                      </a:r>
                    </a:p>
                    <a:p>
                      <a:pPr algn="ctr"/>
                      <a:r>
                        <a:rPr lang="es-CL" dirty="0"/>
                        <a:t>[(columna2 [, columna2. . .])]</a:t>
                      </a:r>
                    </a:p>
                  </a:txBody>
                  <a:tcPr/>
                </a:tc>
                <a:tc>
                  <a:txBody>
                    <a:bodyPr/>
                    <a:lstStyle/>
                    <a:p>
                      <a:r>
                        <a:rPr lang="es-ES" dirty="0"/>
                        <a:t>El conjunto de las columnas especificadas es</a:t>
                      </a:r>
                    </a:p>
                    <a:p>
                      <a:r>
                        <a:rPr lang="es-ES" dirty="0"/>
                        <a:t>una clave foránea que referencia la clave</a:t>
                      </a:r>
                    </a:p>
                    <a:p>
                      <a:r>
                        <a:rPr lang="es-ES" dirty="0"/>
                        <a:t>primaria formada por el conjunto de las</a:t>
                      </a:r>
                    </a:p>
                    <a:p>
                      <a:r>
                        <a:rPr lang="es-ES" dirty="0"/>
                        <a:t>columnas2 de la tabla dada. Si las columnas</a:t>
                      </a:r>
                    </a:p>
                    <a:p>
                      <a:r>
                        <a:rPr lang="es-ES" dirty="0"/>
                        <a:t>y las columnas2 se denominan exactamente</a:t>
                      </a:r>
                    </a:p>
                    <a:p>
                      <a:r>
                        <a:rPr lang="es-ES" dirty="0"/>
                        <a:t>igual, entonces no sería necesario poner</a:t>
                      </a:r>
                    </a:p>
                    <a:p>
                      <a:r>
                        <a:rPr lang="es-ES" dirty="0"/>
                        <a:t>columnas2.</a:t>
                      </a:r>
                      <a:endParaRPr lang="es-CL" dirty="0"/>
                    </a:p>
                  </a:txBody>
                  <a:tcPr/>
                </a:tc>
                <a:extLst>
                  <a:ext uri="{0D108BD9-81ED-4DB2-BD59-A6C34878D82A}">
                    <a16:rowId xmlns:a16="http://schemas.microsoft.com/office/drawing/2014/main" val="1055253147"/>
                  </a:ext>
                </a:extLst>
              </a:tr>
            </a:tbl>
          </a:graphicData>
        </a:graphic>
      </p:graphicFrame>
    </p:spTree>
    <p:extLst>
      <p:ext uri="{BB962C8B-B14F-4D97-AF65-F5344CB8AC3E}">
        <p14:creationId xmlns:p14="http://schemas.microsoft.com/office/powerpoint/2010/main" val="21477732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B1C25-FFA0-4211-8474-E936C33F0866}"/>
              </a:ext>
            </a:extLst>
          </p:cNvPr>
          <p:cNvSpPr>
            <a:spLocks noGrp="1"/>
          </p:cNvSpPr>
          <p:nvPr>
            <p:ph type="title"/>
          </p:nvPr>
        </p:nvSpPr>
        <p:spPr/>
        <p:txBody>
          <a:bodyPr/>
          <a:lstStyle/>
          <a:p>
            <a:r>
              <a:rPr lang="es-CL" dirty="0"/>
              <a:t>SQL, restricción de tablas</a:t>
            </a:r>
          </a:p>
        </p:txBody>
      </p:sp>
      <p:graphicFrame>
        <p:nvGraphicFramePr>
          <p:cNvPr id="4" name="Content Placeholder 3">
            <a:extLst>
              <a:ext uri="{FF2B5EF4-FFF2-40B4-BE49-F238E27FC236}">
                <a16:creationId xmlns:a16="http://schemas.microsoft.com/office/drawing/2014/main" id="{C2AFD1B7-932A-4458-93BA-AB9AD50B97B9}"/>
              </a:ext>
            </a:extLst>
          </p:cNvPr>
          <p:cNvGraphicFramePr>
            <a:graphicFrameLocks noGrp="1"/>
          </p:cNvGraphicFramePr>
          <p:nvPr>
            <p:ph idx="1"/>
            <p:extLst>
              <p:ext uri="{D42A27DB-BD31-4B8C-83A1-F6EECF244321}">
                <p14:modId xmlns:p14="http://schemas.microsoft.com/office/powerpoint/2010/main" val="2159001981"/>
              </p:ext>
            </p:extLst>
          </p:nvPr>
        </p:nvGraphicFramePr>
        <p:xfrm>
          <a:off x="681038" y="2336800"/>
          <a:ext cx="9613900" cy="1010920"/>
        </p:xfrm>
        <a:graphic>
          <a:graphicData uri="http://schemas.openxmlformats.org/drawingml/2006/table">
            <a:tbl>
              <a:tblPr firstRow="1" bandRow="1">
                <a:tableStyleId>{5C22544A-7EE6-4342-B048-85BDC9FD1C3A}</a:tableStyleId>
              </a:tblPr>
              <a:tblGrid>
                <a:gridCol w="4806950">
                  <a:extLst>
                    <a:ext uri="{9D8B030D-6E8A-4147-A177-3AD203B41FA5}">
                      <a16:colId xmlns:a16="http://schemas.microsoft.com/office/drawing/2014/main" val="186000524"/>
                    </a:ext>
                  </a:extLst>
                </a:gridCol>
                <a:gridCol w="4806950">
                  <a:extLst>
                    <a:ext uri="{9D8B030D-6E8A-4147-A177-3AD203B41FA5}">
                      <a16:colId xmlns:a16="http://schemas.microsoft.com/office/drawing/2014/main" val="1485254746"/>
                    </a:ext>
                  </a:extLst>
                </a:gridCol>
              </a:tblGrid>
              <a:tr h="370840">
                <a:tc>
                  <a:txBody>
                    <a:bodyPr/>
                    <a:lstStyle/>
                    <a:p>
                      <a:pPr algn="ctr"/>
                      <a:r>
                        <a:rPr lang="es-CL" dirty="0"/>
                        <a:t>Restricción</a:t>
                      </a:r>
                    </a:p>
                  </a:txBody>
                  <a:tcPr/>
                </a:tc>
                <a:tc>
                  <a:txBody>
                    <a:bodyPr/>
                    <a:lstStyle/>
                    <a:p>
                      <a:pPr algn="ctr"/>
                      <a:r>
                        <a:rPr lang="es-CL" dirty="0"/>
                        <a:t>Descripción</a:t>
                      </a:r>
                    </a:p>
                  </a:txBody>
                  <a:tcPr/>
                </a:tc>
                <a:extLst>
                  <a:ext uri="{0D108BD9-81ED-4DB2-BD59-A6C34878D82A}">
                    <a16:rowId xmlns:a16="http://schemas.microsoft.com/office/drawing/2014/main" val="2143649928"/>
                  </a:ext>
                </a:extLst>
              </a:tr>
              <a:tr h="370840">
                <a:tc>
                  <a:txBody>
                    <a:bodyPr/>
                    <a:lstStyle/>
                    <a:p>
                      <a:pPr algn="ctr"/>
                      <a:r>
                        <a:rPr lang="es-CL" dirty="0"/>
                        <a:t>CHECK (condiciones)</a:t>
                      </a:r>
                    </a:p>
                  </a:txBody>
                  <a:tcPr/>
                </a:tc>
                <a:tc>
                  <a:txBody>
                    <a:bodyPr/>
                    <a:lstStyle/>
                    <a:p>
                      <a:r>
                        <a:rPr lang="es-ES" dirty="0"/>
                        <a:t>La tabla debe cumplir las condiciones</a:t>
                      </a:r>
                    </a:p>
                    <a:p>
                      <a:r>
                        <a:rPr lang="es-ES" dirty="0"/>
                        <a:t>Especificadas.</a:t>
                      </a:r>
                      <a:endParaRPr lang="es-CL" dirty="0"/>
                    </a:p>
                  </a:txBody>
                  <a:tcPr/>
                </a:tc>
                <a:extLst>
                  <a:ext uri="{0D108BD9-81ED-4DB2-BD59-A6C34878D82A}">
                    <a16:rowId xmlns:a16="http://schemas.microsoft.com/office/drawing/2014/main" val="1203909216"/>
                  </a:ext>
                </a:extLst>
              </a:tr>
            </a:tbl>
          </a:graphicData>
        </a:graphic>
      </p:graphicFrame>
    </p:spTree>
    <p:extLst>
      <p:ext uri="{BB962C8B-B14F-4D97-AF65-F5344CB8AC3E}">
        <p14:creationId xmlns:p14="http://schemas.microsoft.com/office/powerpoint/2010/main" val="16339302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B1C25-FFA0-4211-8474-E936C33F0866}"/>
              </a:ext>
            </a:extLst>
          </p:cNvPr>
          <p:cNvSpPr>
            <a:spLocks noGrp="1"/>
          </p:cNvSpPr>
          <p:nvPr>
            <p:ph type="title"/>
          </p:nvPr>
        </p:nvSpPr>
        <p:spPr/>
        <p:txBody>
          <a:bodyPr/>
          <a:lstStyle/>
          <a:p>
            <a:r>
              <a:rPr lang="es-CL" dirty="0"/>
              <a:t>SQL, restricción de tablas</a:t>
            </a:r>
          </a:p>
        </p:txBody>
      </p:sp>
      <p:sp>
        <p:nvSpPr>
          <p:cNvPr id="5" name="Content Placeholder 4">
            <a:extLst>
              <a:ext uri="{FF2B5EF4-FFF2-40B4-BE49-F238E27FC236}">
                <a16:creationId xmlns:a16="http://schemas.microsoft.com/office/drawing/2014/main" id="{D014B41E-8856-42A4-9A61-0FA96FACB590}"/>
              </a:ext>
            </a:extLst>
          </p:cNvPr>
          <p:cNvSpPr>
            <a:spLocks noGrp="1"/>
          </p:cNvSpPr>
          <p:nvPr>
            <p:ph sz="half" idx="1"/>
          </p:nvPr>
        </p:nvSpPr>
        <p:spPr/>
        <p:txBody>
          <a:bodyPr/>
          <a:lstStyle/>
          <a:p>
            <a:r>
              <a:rPr lang="es-ES" dirty="0"/>
              <a:t>Una aserción es una restricción general que hace referencia a una o más columnas de más de una tabla.</a:t>
            </a:r>
          </a:p>
          <a:p>
            <a:r>
              <a:rPr lang="es-ES" dirty="0"/>
              <a:t>Para definir una aserción se utiliza la sentencia CREATE ASSERTION</a:t>
            </a:r>
            <a:endParaRPr lang="es-CL" dirty="0"/>
          </a:p>
        </p:txBody>
      </p:sp>
      <p:pic>
        <p:nvPicPr>
          <p:cNvPr id="7" name="Content Placeholder 6">
            <a:extLst>
              <a:ext uri="{FF2B5EF4-FFF2-40B4-BE49-F238E27FC236}">
                <a16:creationId xmlns:a16="http://schemas.microsoft.com/office/drawing/2014/main" id="{436EBF36-D9C1-4B29-8946-845F8542C500}"/>
              </a:ext>
            </a:extLst>
          </p:cNvPr>
          <p:cNvPicPr>
            <a:picLocks noGrp="1" noChangeAspect="1"/>
          </p:cNvPicPr>
          <p:nvPr>
            <p:ph sz="half" idx="2"/>
          </p:nvPr>
        </p:nvPicPr>
        <p:blipFill>
          <a:blip r:embed="rId2"/>
          <a:stretch>
            <a:fillRect/>
          </a:stretch>
        </p:blipFill>
        <p:spPr>
          <a:xfrm>
            <a:off x="5594350" y="3741191"/>
            <a:ext cx="4700588" cy="790081"/>
          </a:xfrm>
          <a:prstGeom prst="rect">
            <a:avLst/>
          </a:prstGeom>
        </p:spPr>
      </p:pic>
    </p:spTree>
    <p:extLst>
      <p:ext uri="{BB962C8B-B14F-4D97-AF65-F5344CB8AC3E}">
        <p14:creationId xmlns:p14="http://schemas.microsoft.com/office/powerpoint/2010/main" val="587269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RDBMS</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lstStyle/>
          <a:p>
            <a:r>
              <a:rPr lang="es-CL" dirty="0" err="1"/>
              <a:t>Relational</a:t>
            </a:r>
            <a:r>
              <a:rPr lang="es-CL" dirty="0"/>
              <a:t> </a:t>
            </a:r>
            <a:r>
              <a:rPr lang="es-CL" dirty="0" err="1"/>
              <a:t>Database</a:t>
            </a:r>
            <a:r>
              <a:rPr lang="es-CL" dirty="0"/>
              <a:t> </a:t>
            </a:r>
            <a:r>
              <a:rPr lang="es-CL" dirty="0" err="1"/>
              <a:t>Managment</a:t>
            </a:r>
            <a:r>
              <a:rPr lang="es-CL" dirty="0"/>
              <a:t> </a:t>
            </a:r>
            <a:r>
              <a:rPr lang="es-CL" dirty="0" err="1"/>
              <a:t>System</a:t>
            </a:r>
            <a:endParaRPr lang="es-CL" dirty="0"/>
          </a:p>
          <a:p>
            <a:r>
              <a:rPr lang="es-CL" dirty="0"/>
              <a:t>Las reglas:</a:t>
            </a:r>
          </a:p>
          <a:p>
            <a:r>
              <a:rPr lang="es-ES" b="1" dirty="0"/>
              <a:t>Regla 0</a:t>
            </a:r>
            <a:r>
              <a:rPr lang="es-ES" dirty="0"/>
              <a:t>: debe ser relacional, una base de datos y un sistema de gestión, Para que el sistema sea considerado relacional, debe usar sus capacidades relacionales exclusivamente para gestionar una base de datos.</a:t>
            </a:r>
          </a:p>
          <a:p>
            <a:r>
              <a:rPr lang="es-ES" b="1" dirty="0"/>
              <a:t>Regla 1</a:t>
            </a:r>
            <a:r>
              <a:rPr lang="es-ES" dirty="0"/>
              <a:t>: regla de la información, Toda la información de la base de datos debe estar representada explícitamente en el esquema lógico. Es decir, todos los datos están en las tablas.</a:t>
            </a:r>
            <a:endParaRPr lang="es-CL" dirty="0"/>
          </a:p>
        </p:txBody>
      </p:sp>
    </p:spTree>
    <p:extLst>
      <p:ext uri="{BB962C8B-B14F-4D97-AF65-F5344CB8AC3E}">
        <p14:creationId xmlns:p14="http://schemas.microsoft.com/office/powerpoint/2010/main" val="5324709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3D58A-6AE1-4C78-911E-991CC014AAF9}"/>
              </a:ext>
            </a:extLst>
          </p:cNvPr>
          <p:cNvSpPr>
            <a:spLocks noGrp="1"/>
          </p:cNvSpPr>
          <p:nvPr>
            <p:ph type="title"/>
          </p:nvPr>
        </p:nvSpPr>
        <p:spPr/>
        <p:txBody>
          <a:bodyPr/>
          <a:lstStyle/>
          <a:p>
            <a:r>
              <a:rPr lang="es-CL" dirty="0"/>
              <a:t>SQL, modificación y borrado de tablas</a:t>
            </a:r>
          </a:p>
        </p:txBody>
      </p:sp>
      <p:sp>
        <p:nvSpPr>
          <p:cNvPr id="3" name="Content Placeholder 2">
            <a:extLst>
              <a:ext uri="{FF2B5EF4-FFF2-40B4-BE49-F238E27FC236}">
                <a16:creationId xmlns:a16="http://schemas.microsoft.com/office/drawing/2014/main" id="{4E5A8F65-07CA-4F10-8C09-474925D1DC1C}"/>
              </a:ext>
            </a:extLst>
          </p:cNvPr>
          <p:cNvSpPr>
            <a:spLocks noGrp="1"/>
          </p:cNvSpPr>
          <p:nvPr>
            <p:ph sz="half" idx="1"/>
          </p:nvPr>
        </p:nvSpPr>
        <p:spPr/>
        <p:txBody>
          <a:bodyPr/>
          <a:lstStyle/>
          <a:p>
            <a:r>
              <a:rPr lang="es-ES" dirty="0"/>
              <a:t>Para modificar una tabla es preciso utilizar la sentencia ALTER TABLE.</a:t>
            </a:r>
            <a:endParaRPr lang="es-CL" dirty="0"/>
          </a:p>
        </p:txBody>
      </p:sp>
      <p:pic>
        <p:nvPicPr>
          <p:cNvPr id="5" name="Content Placeholder 4">
            <a:extLst>
              <a:ext uri="{FF2B5EF4-FFF2-40B4-BE49-F238E27FC236}">
                <a16:creationId xmlns:a16="http://schemas.microsoft.com/office/drawing/2014/main" id="{06096894-5E73-4EE3-99D2-8C28FF170C18}"/>
              </a:ext>
            </a:extLst>
          </p:cNvPr>
          <p:cNvPicPr>
            <a:picLocks noGrp="1" noChangeAspect="1"/>
          </p:cNvPicPr>
          <p:nvPr>
            <p:ph sz="half" idx="2"/>
          </p:nvPr>
        </p:nvPicPr>
        <p:blipFill>
          <a:blip r:embed="rId2"/>
          <a:stretch>
            <a:fillRect/>
          </a:stretch>
        </p:blipFill>
        <p:spPr>
          <a:xfrm>
            <a:off x="5594350" y="3719570"/>
            <a:ext cx="4700588" cy="833322"/>
          </a:xfrm>
          <a:prstGeom prst="rect">
            <a:avLst/>
          </a:prstGeom>
        </p:spPr>
      </p:pic>
    </p:spTree>
    <p:extLst>
      <p:ext uri="{BB962C8B-B14F-4D97-AF65-F5344CB8AC3E}">
        <p14:creationId xmlns:p14="http://schemas.microsoft.com/office/powerpoint/2010/main" val="17973398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3D58A-6AE1-4C78-911E-991CC014AAF9}"/>
              </a:ext>
            </a:extLst>
          </p:cNvPr>
          <p:cNvSpPr>
            <a:spLocks noGrp="1"/>
          </p:cNvSpPr>
          <p:nvPr>
            <p:ph type="title"/>
          </p:nvPr>
        </p:nvSpPr>
        <p:spPr/>
        <p:txBody>
          <a:bodyPr/>
          <a:lstStyle/>
          <a:p>
            <a:r>
              <a:rPr lang="es-CL" dirty="0"/>
              <a:t>SQL, modificación y borrado de tablas</a:t>
            </a:r>
          </a:p>
        </p:txBody>
      </p:sp>
      <p:sp>
        <p:nvSpPr>
          <p:cNvPr id="3" name="Content Placeholder 2">
            <a:extLst>
              <a:ext uri="{FF2B5EF4-FFF2-40B4-BE49-F238E27FC236}">
                <a16:creationId xmlns:a16="http://schemas.microsoft.com/office/drawing/2014/main" id="{4E5A8F65-07CA-4F10-8C09-474925D1DC1C}"/>
              </a:ext>
            </a:extLst>
          </p:cNvPr>
          <p:cNvSpPr>
            <a:spLocks noGrp="1"/>
          </p:cNvSpPr>
          <p:nvPr>
            <p:ph sz="half" idx="1"/>
          </p:nvPr>
        </p:nvSpPr>
        <p:spPr/>
        <p:txBody>
          <a:bodyPr/>
          <a:lstStyle/>
          <a:p>
            <a:r>
              <a:rPr lang="es-ES" dirty="0"/>
              <a:t>Para borrar una tabla es preciso utilizar la sentencia DROP TABLE.</a:t>
            </a:r>
            <a:endParaRPr lang="es-CL" dirty="0"/>
          </a:p>
        </p:txBody>
      </p:sp>
      <p:pic>
        <p:nvPicPr>
          <p:cNvPr id="7" name="Content Placeholder 6">
            <a:extLst>
              <a:ext uri="{FF2B5EF4-FFF2-40B4-BE49-F238E27FC236}">
                <a16:creationId xmlns:a16="http://schemas.microsoft.com/office/drawing/2014/main" id="{CC0633F5-645B-4A31-9206-E4E6A78A87CE}"/>
              </a:ext>
            </a:extLst>
          </p:cNvPr>
          <p:cNvPicPr>
            <a:picLocks noGrp="1" noChangeAspect="1"/>
          </p:cNvPicPr>
          <p:nvPr>
            <p:ph sz="half" idx="2"/>
          </p:nvPr>
        </p:nvPicPr>
        <p:blipFill>
          <a:blip r:embed="rId2"/>
          <a:stretch>
            <a:fillRect/>
          </a:stretch>
        </p:blipFill>
        <p:spPr>
          <a:xfrm>
            <a:off x="5594350" y="3808566"/>
            <a:ext cx="4700588" cy="655331"/>
          </a:xfrm>
          <a:prstGeom prst="rect">
            <a:avLst/>
          </a:prstGeom>
        </p:spPr>
      </p:pic>
    </p:spTree>
    <p:extLst>
      <p:ext uri="{BB962C8B-B14F-4D97-AF65-F5344CB8AC3E}">
        <p14:creationId xmlns:p14="http://schemas.microsoft.com/office/powerpoint/2010/main" val="42404718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BFA3E-3D02-4797-B8C4-846EFA7B744A}"/>
              </a:ext>
            </a:extLst>
          </p:cNvPr>
          <p:cNvSpPr>
            <a:spLocks noGrp="1"/>
          </p:cNvSpPr>
          <p:nvPr>
            <p:ph type="title"/>
          </p:nvPr>
        </p:nvSpPr>
        <p:spPr/>
        <p:txBody>
          <a:bodyPr/>
          <a:lstStyle/>
          <a:p>
            <a:r>
              <a:rPr lang="es-CL" dirty="0"/>
              <a:t>Instalar SQL Server 2014</a:t>
            </a:r>
          </a:p>
        </p:txBody>
      </p:sp>
      <p:sp>
        <p:nvSpPr>
          <p:cNvPr id="5" name="Content Placeholder 4">
            <a:extLst>
              <a:ext uri="{FF2B5EF4-FFF2-40B4-BE49-F238E27FC236}">
                <a16:creationId xmlns:a16="http://schemas.microsoft.com/office/drawing/2014/main" id="{46414D5E-6684-4E41-AA4A-F351CF40E9D4}"/>
              </a:ext>
            </a:extLst>
          </p:cNvPr>
          <p:cNvSpPr>
            <a:spLocks noGrp="1"/>
          </p:cNvSpPr>
          <p:nvPr>
            <p:ph idx="1"/>
          </p:nvPr>
        </p:nvSpPr>
        <p:spPr/>
        <p:txBody>
          <a:bodyPr/>
          <a:lstStyle/>
          <a:p>
            <a:r>
              <a:rPr lang="es-CL" dirty="0"/>
              <a:t>Requisitos mínimos:</a:t>
            </a:r>
          </a:p>
          <a:p>
            <a:r>
              <a:rPr lang="es-CL" dirty="0"/>
              <a:t>2gb </a:t>
            </a:r>
            <a:r>
              <a:rPr lang="es-CL" dirty="0" err="1"/>
              <a:t>ram</a:t>
            </a:r>
            <a:r>
              <a:rPr lang="es-CL" dirty="0"/>
              <a:t>.</a:t>
            </a:r>
          </a:p>
          <a:p>
            <a:r>
              <a:rPr lang="es-CL" dirty="0"/>
              <a:t>.NET </a:t>
            </a:r>
            <a:r>
              <a:rPr lang="es-CL" dirty="0" err="1"/>
              <a:t>framework</a:t>
            </a:r>
            <a:r>
              <a:rPr lang="es-CL" dirty="0"/>
              <a:t> 3.5.</a:t>
            </a:r>
          </a:p>
        </p:txBody>
      </p:sp>
    </p:spTree>
    <p:extLst>
      <p:ext uri="{BB962C8B-B14F-4D97-AF65-F5344CB8AC3E}">
        <p14:creationId xmlns:p14="http://schemas.microsoft.com/office/powerpoint/2010/main" val="36500048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51A5-8430-4E28-888E-503CD1315988}"/>
              </a:ext>
            </a:extLst>
          </p:cNvPr>
          <p:cNvSpPr>
            <a:spLocks noGrp="1"/>
          </p:cNvSpPr>
          <p:nvPr>
            <p:ph type="title"/>
          </p:nvPr>
        </p:nvSpPr>
        <p:spPr/>
        <p:txBody>
          <a:bodyPr/>
          <a:lstStyle/>
          <a:p>
            <a:r>
              <a:rPr lang="es-CL" dirty="0"/>
              <a:t>SQL Server</a:t>
            </a:r>
          </a:p>
        </p:txBody>
      </p:sp>
      <p:sp>
        <p:nvSpPr>
          <p:cNvPr id="3" name="Content Placeholder 2">
            <a:extLst>
              <a:ext uri="{FF2B5EF4-FFF2-40B4-BE49-F238E27FC236}">
                <a16:creationId xmlns:a16="http://schemas.microsoft.com/office/drawing/2014/main" id="{42AA2016-E268-434B-B93C-0F72A607BF18}"/>
              </a:ext>
            </a:extLst>
          </p:cNvPr>
          <p:cNvSpPr>
            <a:spLocks noGrp="1"/>
          </p:cNvSpPr>
          <p:nvPr>
            <p:ph idx="1"/>
          </p:nvPr>
        </p:nvSpPr>
        <p:spPr/>
        <p:txBody>
          <a:bodyPr/>
          <a:lstStyle/>
          <a:p>
            <a:r>
              <a:rPr lang="es-ES" dirty="0"/>
              <a:t>Microsoft SQL Server es un sistema de manejo de bases de datos del modelo relacional, desarrollado por la empresa Microsoft.</a:t>
            </a:r>
          </a:p>
          <a:p>
            <a:r>
              <a:rPr lang="es-ES" dirty="0"/>
              <a:t>El lenguaje de desarrollo utilizado (por línea de comandos o mediante la interfaz gráfica de Management Studio) es </a:t>
            </a:r>
            <a:r>
              <a:rPr lang="es-ES" dirty="0" err="1"/>
              <a:t>Transact</a:t>
            </a:r>
            <a:r>
              <a:rPr lang="es-ES" dirty="0"/>
              <a:t>-SQL (TSQL), una implementación del estándar ANSI del lenguaje SQL, utilizado para manipular y recuperar datos (DML), crear tablas y definir relaciones entre ellas (DDL).</a:t>
            </a:r>
            <a:endParaRPr lang="es-CL" dirty="0"/>
          </a:p>
        </p:txBody>
      </p:sp>
    </p:spTree>
    <p:extLst>
      <p:ext uri="{BB962C8B-B14F-4D97-AF65-F5344CB8AC3E}">
        <p14:creationId xmlns:p14="http://schemas.microsoft.com/office/powerpoint/2010/main" val="15235474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51A5-8430-4E28-888E-503CD1315988}"/>
              </a:ext>
            </a:extLst>
          </p:cNvPr>
          <p:cNvSpPr>
            <a:spLocks noGrp="1"/>
          </p:cNvSpPr>
          <p:nvPr>
            <p:ph type="title"/>
          </p:nvPr>
        </p:nvSpPr>
        <p:spPr/>
        <p:txBody>
          <a:bodyPr/>
          <a:lstStyle/>
          <a:p>
            <a:r>
              <a:rPr lang="es-CL" dirty="0"/>
              <a:t>SQL Server</a:t>
            </a:r>
          </a:p>
        </p:txBody>
      </p:sp>
      <p:sp>
        <p:nvSpPr>
          <p:cNvPr id="3" name="Content Placeholder 2">
            <a:extLst>
              <a:ext uri="{FF2B5EF4-FFF2-40B4-BE49-F238E27FC236}">
                <a16:creationId xmlns:a16="http://schemas.microsoft.com/office/drawing/2014/main" id="{42AA2016-E268-434B-B93C-0F72A607BF18}"/>
              </a:ext>
            </a:extLst>
          </p:cNvPr>
          <p:cNvSpPr>
            <a:spLocks noGrp="1"/>
          </p:cNvSpPr>
          <p:nvPr>
            <p:ph idx="1"/>
          </p:nvPr>
        </p:nvSpPr>
        <p:spPr/>
        <p:txBody>
          <a:bodyPr>
            <a:normAutofit fontScale="70000" lnSpcReduction="20000"/>
          </a:bodyPr>
          <a:lstStyle/>
          <a:p>
            <a:r>
              <a:rPr lang="es-ES" dirty="0"/>
              <a:t>Enterprise</a:t>
            </a:r>
          </a:p>
          <a:p>
            <a:r>
              <a:rPr lang="es-ES" dirty="0"/>
              <a:t>Contempla todas las características (deshabilitadas en otras ediciones).Es el tipo de versión con más privilegios existente en el mercado.</a:t>
            </a:r>
          </a:p>
          <a:p>
            <a:r>
              <a:rPr lang="es-ES" dirty="0" err="1"/>
              <a:t>Developer</a:t>
            </a:r>
            <a:endParaRPr lang="es-ES" dirty="0"/>
          </a:p>
          <a:p>
            <a:r>
              <a:rPr lang="es-ES" dirty="0"/>
              <a:t>Una edición con las mismas características que la Enterprise, con el fin de ser instalada solamente en ambiente de desarrollo y no en producción. Si se desarrolla para una edición Standard hay que tener en cuenta las características deshabilitadas para esta versión.</a:t>
            </a:r>
          </a:p>
          <a:p>
            <a:r>
              <a:rPr lang="es-ES" dirty="0"/>
              <a:t>Standard</a:t>
            </a:r>
          </a:p>
          <a:p>
            <a:r>
              <a:rPr lang="es-ES" dirty="0"/>
              <a:t>Una versión limitada según la configuración del servidor y sus características, diseñada para servidores inferiores.</a:t>
            </a:r>
          </a:p>
          <a:p>
            <a:r>
              <a:rPr lang="es-ES" dirty="0"/>
              <a:t>Por ejemplo: en la versión 2012, la edición Enterprise soporta un número ilimitado de procesadores, y la agregación de memoria y </a:t>
            </a:r>
            <a:r>
              <a:rPr lang="es-ES" dirty="0" err="1"/>
              <a:t>CPUs</a:t>
            </a:r>
            <a:r>
              <a:rPr lang="es-ES" dirty="0"/>
              <a:t> en caliente sin la interrupción del servicio o del servidor; mientras la edición Standard esta limitada a 16 procesadores y no soporta la "agregación en caliente".</a:t>
            </a:r>
            <a:endParaRPr lang="es-CL" dirty="0"/>
          </a:p>
        </p:txBody>
      </p:sp>
    </p:spTree>
    <p:extLst>
      <p:ext uri="{BB962C8B-B14F-4D97-AF65-F5344CB8AC3E}">
        <p14:creationId xmlns:p14="http://schemas.microsoft.com/office/powerpoint/2010/main" val="20105706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51A5-8430-4E28-888E-503CD1315988}"/>
              </a:ext>
            </a:extLst>
          </p:cNvPr>
          <p:cNvSpPr>
            <a:spLocks noGrp="1"/>
          </p:cNvSpPr>
          <p:nvPr>
            <p:ph type="title"/>
          </p:nvPr>
        </p:nvSpPr>
        <p:spPr/>
        <p:txBody>
          <a:bodyPr/>
          <a:lstStyle/>
          <a:p>
            <a:r>
              <a:rPr lang="es-CL" dirty="0"/>
              <a:t>SQL Server</a:t>
            </a:r>
          </a:p>
        </p:txBody>
      </p:sp>
      <p:sp>
        <p:nvSpPr>
          <p:cNvPr id="3" name="Content Placeholder 2">
            <a:extLst>
              <a:ext uri="{FF2B5EF4-FFF2-40B4-BE49-F238E27FC236}">
                <a16:creationId xmlns:a16="http://schemas.microsoft.com/office/drawing/2014/main" id="{42AA2016-E268-434B-B93C-0F72A607BF18}"/>
              </a:ext>
            </a:extLst>
          </p:cNvPr>
          <p:cNvSpPr>
            <a:spLocks noGrp="1"/>
          </p:cNvSpPr>
          <p:nvPr>
            <p:ph idx="1"/>
          </p:nvPr>
        </p:nvSpPr>
        <p:spPr/>
        <p:txBody>
          <a:bodyPr>
            <a:normAutofit lnSpcReduction="10000"/>
          </a:bodyPr>
          <a:lstStyle/>
          <a:p>
            <a:r>
              <a:rPr lang="es-ES" dirty="0"/>
              <a:t>Express</a:t>
            </a:r>
          </a:p>
          <a:p>
            <a:r>
              <a:rPr lang="es-ES" dirty="0"/>
              <a:t>Una versión gratuita que posibilita la creación de bases de datos limitadas con características básicas, con el fin de apoyar aplicaciones que necesiten una solución simple para almacenamiento de una cantidad limitada de datos, o usuarios que sus recursos y necesidades son limitados.</a:t>
            </a:r>
          </a:p>
          <a:p>
            <a:r>
              <a:rPr lang="es-ES" dirty="0"/>
              <a:t>En la versión 2012, esta edición puede utilizar un máximo de 1 GB de memoria, y almacenar no más de 10GB, funciona en servidores con un número máximo de cuatro procesadores. Estas limitaciones se mantienen en la versión 2014 (4 </a:t>
            </a:r>
            <a:r>
              <a:rPr lang="es-ES" dirty="0" err="1"/>
              <a:t>cores</a:t>
            </a:r>
            <a:r>
              <a:rPr lang="es-ES" dirty="0"/>
              <a:t>, 1GB </a:t>
            </a:r>
            <a:r>
              <a:rPr lang="es-ES" dirty="0" err="1"/>
              <a:t>ram</a:t>
            </a:r>
            <a:r>
              <a:rPr lang="es-ES" dirty="0"/>
              <a:t>, y 10Gb por base de datos).</a:t>
            </a:r>
            <a:endParaRPr lang="es-CL" dirty="0"/>
          </a:p>
        </p:txBody>
      </p:sp>
    </p:spTree>
    <p:extLst>
      <p:ext uri="{BB962C8B-B14F-4D97-AF65-F5344CB8AC3E}">
        <p14:creationId xmlns:p14="http://schemas.microsoft.com/office/powerpoint/2010/main" val="10299801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51A5-8430-4E28-888E-503CD1315988}"/>
              </a:ext>
            </a:extLst>
          </p:cNvPr>
          <p:cNvSpPr>
            <a:spLocks noGrp="1"/>
          </p:cNvSpPr>
          <p:nvPr>
            <p:ph type="title"/>
          </p:nvPr>
        </p:nvSpPr>
        <p:spPr/>
        <p:txBody>
          <a:bodyPr/>
          <a:lstStyle/>
          <a:p>
            <a:r>
              <a:rPr lang="es-CL" dirty="0"/>
              <a:t>SQL Server</a:t>
            </a:r>
          </a:p>
        </p:txBody>
      </p:sp>
      <p:sp>
        <p:nvSpPr>
          <p:cNvPr id="3" name="Content Placeholder 2">
            <a:extLst>
              <a:ext uri="{FF2B5EF4-FFF2-40B4-BE49-F238E27FC236}">
                <a16:creationId xmlns:a16="http://schemas.microsoft.com/office/drawing/2014/main" id="{42AA2016-E268-434B-B93C-0F72A607BF18}"/>
              </a:ext>
            </a:extLst>
          </p:cNvPr>
          <p:cNvSpPr>
            <a:spLocks noGrp="1"/>
          </p:cNvSpPr>
          <p:nvPr>
            <p:ph idx="1"/>
          </p:nvPr>
        </p:nvSpPr>
        <p:spPr/>
        <p:txBody>
          <a:bodyPr>
            <a:normAutofit fontScale="92500"/>
          </a:bodyPr>
          <a:lstStyle/>
          <a:p>
            <a:r>
              <a:rPr lang="es-ES" dirty="0"/>
              <a:t>SQL Azure</a:t>
            </a:r>
          </a:p>
          <a:p>
            <a:r>
              <a:rPr lang="es-ES" dirty="0"/>
              <a:t>Es una versión de SQL Server en la nube, que permite pagar mensualmente por el servicio sin la necesidad de mantener un servidor físico (</a:t>
            </a:r>
            <a:r>
              <a:rPr lang="es-ES" dirty="0" err="1"/>
              <a:t>On</a:t>
            </a:r>
            <a:r>
              <a:rPr lang="es-ES" dirty="0"/>
              <a:t> </a:t>
            </a:r>
            <a:r>
              <a:rPr lang="es-ES" dirty="0" err="1"/>
              <a:t>Premise</a:t>
            </a:r>
            <a:r>
              <a:rPr lang="es-ES" dirty="0"/>
              <a:t>).</a:t>
            </a:r>
          </a:p>
          <a:p>
            <a:r>
              <a:rPr lang="es-ES" dirty="0"/>
              <a:t>La empresa paga solo por el servicio, y el servicio es manejado a través de torres de servidores en distintos lugares en el mundo.</a:t>
            </a:r>
          </a:p>
          <a:p>
            <a:r>
              <a:rPr lang="es-ES" dirty="0"/>
              <a:t>Con SQL Azure no es necesario instalar, mantener o actualizar un servidor físico; a pesar que este servicio depende de aspectos relacionados a problemas de seguridad con respecto a su presencia fuera de la empresa y a la disponibilidad de conexión a Internet.</a:t>
            </a:r>
            <a:endParaRPr lang="es-CL" dirty="0"/>
          </a:p>
        </p:txBody>
      </p:sp>
    </p:spTree>
    <p:extLst>
      <p:ext uri="{BB962C8B-B14F-4D97-AF65-F5344CB8AC3E}">
        <p14:creationId xmlns:p14="http://schemas.microsoft.com/office/powerpoint/2010/main" val="23070606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51A5-8430-4E28-888E-503CD1315988}"/>
              </a:ext>
            </a:extLst>
          </p:cNvPr>
          <p:cNvSpPr>
            <a:spLocks noGrp="1"/>
          </p:cNvSpPr>
          <p:nvPr>
            <p:ph type="title"/>
          </p:nvPr>
        </p:nvSpPr>
        <p:spPr/>
        <p:txBody>
          <a:bodyPr/>
          <a:lstStyle/>
          <a:p>
            <a:r>
              <a:rPr lang="es-CL" dirty="0"/>
              <a:t>SQL Server</a:t>
            </a:r>
          </a:p>
        </p:txBody>
      </p:sp>
      <p:sp>
        <p:nvSpPr>
          <p:cNvPr id="3" name="Content Placeholder 2">
            <a:extLst>
              <a:ext uri="{FF2B5EF4-FFF2-40B4-BE49-F238E27FC236}">
                <a16:creationId xmlns:a16="http://schemas.microsoft.com/office/drawing/2014/main" id="{42AA2016-E268-434B-B93C-0F72A607BF18}"/>
              </a:ext>
            </a:extLst>
          </p:cNvPr>
          <p:cNvSpPr>
            <a:spLocks noGrp="1"/>
          </p:cNvSpPr>
          <p:nvPr>
            <p:ph idx="1"/>
          </p:nvPr>
        </p:nvSpPr>
        <p:spPr/>
        <p:txBody>
          <a:bodyPr>
            <a:normAutofit/>
          </a:bodyPr>
          <a:lstStyle/>
          <a:p>
            <a:r>
              <a:rPr lang="es-ES" dirty="0"/>
              <a:t>SQL server</a:t>
            </a:r>
          </a:p>
          <a:p>
            <a:pPr lvl="1"/>
            <a:r>
              <a:rPr lang="es-ES" dirty="0"/>
              <a:t>Es el motor de la base de datos.</a:t>
            </a:r>
          </a:p>
          <a:p>
            <a:r>
              <a:rPr lang="es-ES" dirty="0"/>
              <a:t>SQL </a:t>
            </a:r>
            <a:r>
              <a:rPr lang="es-ES" dirty="0" err="1"/>
              <a:t>Agent</a:t>
            </a:r>
            <a:endParaRPr lang="es-ES" dirty="0"/>
          </a:p>
          <a:p>
            <a:pPr lvl="1"/>
            <a:r>
              <a:rPr lang="es-ES" dirty="0"/>
              <a:t>Ejecución de tareas (Jobs, scripts programados) y envió de advertencias en caso de carga pesada e irregulares en el sistema.</a:t>
            </a:r>
          </a:p>
          <a:p>
            <a:r>
              <a:rPr lang="es-CL" dirty="0"/>
              <a:t>Full-Text </a:t>
            </a:r>
            <a:r>
              <a:rPr lang="es-CL" dirty="0" err="1"/>
              <a:t>Filter</a:t>
            </a:r>
            <a:r>
              <a:rPr lang="es-CL" dirty="0"/>
              <a:t> Daemon </a:t>
            </a:r>
            <a:r>
              <a:rPr lang="es-CL" dirty="0" err="1"/>
              <a:t>Launcher</a:t>
            </a:r>
            <a:endParaRPr lang="es-CL" dirty="0"/>
          </a:p>
          <a:p>
            <a:pPr lvl="1"/>
            <a:r>
              <a:rPr lang="es-ES" dirty="0"/>
              <a:t>La utilización en los indexes especiales del "Full </a:t>
            </a:r>
            <a:r>
              <a:rPr lang="es-ES" dirty="0" err="1"/>
              <a:t>text</a:t>
            </a:r>
            <a:r>
              <a:rPr lang="es-ES" dirty="0"/>
              <a:t> </a:t>
            </a:r>
            <a:r>
              <a:rPr lang="es-ES" dirty="0" err="1"/>
              <a:t>search</a:t>
            </a:r>
            <a:r>
              <a:rPr lang="es-ES" dirty="0"/>
              <a:t>" por búsqueda textual avanzada</a:t>
            </a:r>
            <a:endParaRPr lang="es-CL" dirty="0"/>
          </a:p>
        </p:txBody>
      </p:sp>
    </p:spTree>
    <p:extLst>
      <p:ext uri="{BB962C8B-B14F-4D97-AF65-F5344CB8AC3E}">
        <p14:creationId xmlns:p14="http://schemas.microsoft.com/office/powerpoint/2010/main" val="32340117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51A5-8430-4E28-888E-503CD1315988}"/>
              </a:ext>
            </a:extLst>
          </p:cNvPr>
          <p:cNvSpPr>
            <a:spLocks noGrp="1"/>
          </p:cNvSpPr>
          <p:nvPr>
            <p:ph type="title"/>
          </p:nvPr>
        </p:nvSpPr>
        <p:spPr/>
        <p:txBody>
          <a:bodyPr/>
          <a:lstStyle/>
          <a:p>
            <a:r>
              <a:rPr lang="es-CL" dirty="0"/>
              <a:t>SQL Server</a:t>
            </a:r>
          </a:p>
        </p:txBody>
      </p:sp>
      <p:sp>
        <p:nvSpPr>
          <p:cNvPr id="3" name="Content Placeholder 2">
            <a:extLst>
              <a:ext uri="{FF2B5EF4-FFF2-40B4-BE49-F238E27FC236}">
                <a16:creationId xmlns:a16="http://schemas.microsoft.com/office/drawing/2014/main" id="{42AA2016-E268-434B-B93C-0F72A607BF18}"/>
              </a:ext>
            </a:extLst>
          </p:cNvPr>
          <p:cNvSpPr>
            <a:spLocks noGrp="1"/>
          </p:cNvSpPr>
          <p:nvPr>
            <p:ph idx="1"/>
          </p:nvPr>
        </p:nvSpPr>
        <p:spPr/>
        <p:txBody>
          <a:bodyPr>
            <a:normAutofit/>
          </a:bodyPr>
          <a:lstStyle/>
          <a:p>
            <a:r>
              <a:rPr lang="es-ES" dirty="0"/>
              <a:t>SQL browser</a:t>
            </a:r>
          </a:p>
          <a:p>
            <a:pPr lvl="1"/>
            <a:r>
              <a:rPr lang="es-ES" dirty="0"/>
              <a:t>El "oyente" dedicado a comandos enviados y redirigirlos a su destino</a:t>
            </a:r>
          </a:p>
        </p:txBody>
      </p:sp>
    </p:spTree>
    <p:extLst>
      <p:ext uri="{BB962C8B-B14F-4D97-AF65-F5344CB8AC3E}">
        <p14:creationId xmlns:p14="http://schemas.microsoft.com/office/powerpoint/2010/main" val="18491427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51A5-8430-4E28-888E-503CD1315988}"/>
              </a:ext>
            </a:extLst>
          </p:cNvPr>
          <p:cNvSpPr>
            <a:spLocks noGrp="1"/>
          </p:cNvSpPr>
          <p:nvPr>
            <p:ph type="title"/>
          </p:nvPr>
        </p:nvSpPr>
        <p:spPr/>
        <p:txBody>
          <a:bodyPr/>
          <a:lstStyle/>
          <a:p>
            <a:r>
              <a:rPr lang="es-CL" dirty="0"/>
              <a:t>SQL Server </a:t>
            </a:r>
            <a:r>
              <a:rPr lang="es-CL" dirty="0" err="1"/>
              <a:t>Integration</a:t>
            </a:r>
            <a:r>
              <a:rPr lang="es-CL" dirty="0"/>
              <a:t> </a:t>
            </a:r>
            <a:r>
              <a:rPr lang="es-CL" dirty="0" err="1"/>
              <a:t>Services</a:t>
            </a:r>
            <a:endParaRPr lang="es-CL" dirty="0"/>
          </a:p>
        </p:txBody>
      </p:sp>
      <p:sp>
        <p:nvSpPr>
          <p:cNvPr id="3" name="Content Placeholder 2">
            <a:extLst>
              <a:ext uri="{FF2B5EF4-FFF2-40B4-BE49-F238E27FC236}">
                <a16:creationId xmlns:a16="http://schemas.microsoft.com/office/drawing/2014/main" id="{42AA2016-E268-434B-B93C-0F72A607BF18}"/>
              </a:ext>
            </a:extLst>
          </p:cNvPr>
          <p:cNvSpPr>
            <a:spLocks noGrp="1"/>
          </p:cNvSpPr>
          <p:nvPr>
            <p:ph idx="1"/>
          </p:nvPr>
        </p:nvSpPr>
        <p:spPr/>
        <p:txBody>
          <a:bodyPr>
            <a:normAutofit/>
          </a:bodyPr>
          <a:lstStyle/>
          <a:p>
            <a:r>
              <a:rPr lang="es-ES" dirty="0"/>
              <a:t>SQL Server </a:t>
            </a:r>
            <a:r>
              <a:rPr lang="es-ES" dirty="0" err="1"/>
              <a:t>Integration</a:t>
            </a:r>
            <a:r>
              <a:rPr lang="es-ES" dirty="0"/>
              <a:t> </a:t>
            </a:r>
            <a:r>
              <a:rPr lang="es-ES" dirty="0" err="1"/>
              <a:t>Services</a:t>
            </a:r>
            <a:r>
              <a:rPr lang="es-ES" dirty="0"/>
              <a:t> (SSIS) es un componente de Microsoft SQL Server utilizado para migración de datos .</a:t>
            </a:r>
          </a:p>
          <a:p>
            <a:r>
              <a:rPr lang="es-ES" dirty="0"/>
              <a:t>El SSIS </a:t>
            </a:r>
            <a:r>
              <a:rPr lang="es-ES" dirty="0" err="1"/>
              <a:t>Import</a:t>
            </a:r>
            <a:r>
              <a:rPr lang="es-ES" dirty="0"/>
              <a:t>/</a:t>
            </a:r>
            <a:r>
              <a:rPr lang="es-ES" dirty="0" err="1"/>
              <a:t>Export</a:t>
            </a:r>
            <a:r>
              <a:rPr lang="es-ES" dirty="0"/>
              <a:t> </a:t>
            </a:r>
            <a:r>
              <a:rPr lang="es-ES" dirty="0" err="1"/>
              <a:t>Wizard</a:t>
            </a:r>
            <a:r>
              <a:rPr lang="es-ES" dirty="0"/>
              <a:t> permite mover datos de origen a destino sin modificar los datos del origen y permitiendo hacer iteraciones y cambios de información antes de llegar al destino dentro de tablas de ETL.</a:t>
            </a:r>
          </a:p>
          <a:p>
            <a:r>
              <a:rPr lang="es-ES" dirty="0"/>
              <a:t>Se pueden importar datos de fuentes diferentes a SQL Server.</a:t>
            </a:r>
          </a:p>
        </p:txBody>
      </p:sp>
    </p:spTree>
    <p:extLst>
      <p:ext uri="{BB962C8B-B14F-4D97-AF65-F5344CB8AC3E}">
        <p14:creationId xmlns:p14="http://schemas.microsoft.com/office/powerpoint/2010/main" val="1503077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RDBMS</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fontScale="92500" lnSpcReduction="20000"/>
          </a:bodyPr>
          <a:lstStyle/>
          <a:p>
            <a:r>
              <a:rPr lang="es-ES" b="1" dirty="0"/>
              <a:t>Regla 2</a:t>
            </a:r>
            <a:r>
              <a:rPr lang="es-ES" dirty="0"/>
              <a:t>: regla del acceso garantizado, Para todos y cada uno de los datos (valores atómicos) de una base de datos relacional (BDR) se garantiza que son accesibles a nivel lógico utilizando una combinación de nombre de tabla, valor de clave primaria y nombre de columna.</a:t>
            </a:r>
          </a:p>
          <a:p>
            <a:r>
              <a:rPr lang="es-ES" dirty="0"/>
              <a:t>Cualquier dato almacenado en una BDR tiene que poder ser direccionado unívocamente. Para ello hay que indicar en qué tabla está, cuál es la columna y cuál es la fila (mediante la clave primaria).</a:t>
            </a:r>
          </a:p>
          <a:p>
            <a:r>
              <a:rPr lang="es-ES" dirty="0"/>
              <a:t>Por tanto se necesita el concepto de clave primaria, que no es soportado en muchas implementaciones. En estos casos, para lograr un efecto similar se puede hacer lo siguiente:</a:t>
            </a:r>
          </a:p>
          <a:p>
            <a:pPr lvl="1"/>
            <a:r>
              <a:rPr lang="es-ES" dirty="0"/>
              <a:t>Hacer que los atributos clave primaria no puedan ser nulos (NOT NULL).</a:t>
            </a:r>
          </a:p>
          <a:p>
            <a:pPr lvl="1"/>
            <a:r>
              <a:rPr lang="es-ES" dirty="0"/>
              <a:t>Crear un índice único sobre la clave primaria.</a:t>
            </a:r>
          </a:p>
          <a:p>
            <a:pPr lvl="1"/>
            <a:r>
              <a:rPr lang="es-ES" dirty="0"/>
              <a:t>No eliminar nunca el índice.</a:t>
            </a:r>
            <a:endParaRPr lang="es-CL" dirty="0"/>
          </a:p>
        </p:txBody>
      </p:sp>
    </p:spTree>
    <p:extLst>
      <p:ext uri="{BB962C8B-B14F-4D97-AF65-F5344CB8AC3E}">
        <p14:creationId xmlns:p14="http://schemas.microsoft.com/office/powerpoint/2010/main" val="25929268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77"/>
          <p:cNvSpPr txBox="1">
            <a:spLocks noGrp="1"/>
          </p:cNvSpPr>
          <p:nvPr>
            <p:ph type="title"/>
          </p:nvPr>
        </p:nvSpPr>
        <p:spPr/>
        <p:txBody>
          <a:bodyPr vert="horz" lIns="91440" tIns="45720" rIns="91440" bIns="45720" rtlCol="0" anchor="ctr">
            <a:normAutofit/>
          </a:bodyPr>
          <a:lstStyle/>
          <a:p>
            <a:r>
              <a:rPr lang="es-CL" dirty="0"/>
              <a:t>SQL Server </a:t>
            </a:r>
            <a:r>
              <a:rPr lang="es-CL" dirty="0" err="1"/>
              <a:t>Integration</a:t>
            </a:r>
            <a:r>
              <a:rPr lang="es-CL" dirty="0"/>
              <a:t> </a:t>
            </a:r>
            <a:r>
              <a:rPr lang="es-CL" dirty="0" err="1"/>
              <a:t>Services</a:t>
            </a:r>
            <a:r>
              <a:rPr lang="es-CL" dirty="0"/>
              <a:t>, modelos dimensionales</a:t>
            </a:r>
          </a:p>
        </p:txBody>
      </p:sp>
      <p:sp>
        <p:nvSpPr>
          <p:cNvPr id="3" name="Shape 278"/>
          <p:cNvSpPr txBox="1">
            <a:spLocks noGrp="1"/>
          </p:cNvSpPr>
          <p:nvPr>
            <p:ph idx="1"/>
          </p:nvPr>
        </p:nvSpPr>
        <p:spPr/>
        <p:txBody>
          <a:bodyPr vert="horz" lIns="91440" tIns="45720" rIns="91440" bIns="45720" rtlCol="0">
            <a:normAutofit/>
          </a:bodyPr>
          <a:lstStyle/>
          <a:p>
            <a:r>
              <a:rPr lang="es-CL" dirty="0"/>
              <a:t>Tabla de Hechos (</a:t>
            </a:r>
            <a:r>
              <a:rPr lang="es-CL" dirty="0" err="1"/>
              <a:t>fact</a:t>
            </a:r>
            <a:r>
              <a:rPr lang="es-CL" dirty="0"/>
              <a:t> table)</a:t>
            </a:r>
          </a:p>
          <a:p>
            <a:r>
              <a:rPr lang="es-CL" dirty="0"/>
              <a:t>Tabla de Dimensiones (</a:t>
            </a:r>
            <a:r>
              <a:rPr lang="es-CL" dirty="0" err="1"/>
              <a:t>dim</a:t>
            </a:r>
            <a:r>
              <a:rPr lang="es-CL" dirty="0"/>
              <a:t> table)</a:t>
            </a:r>
          </a:p>
          <a:p>
            <a:r>
              <a:rPr lang="es-CL" dirty="0"/>
              <a:t>Esquema estrella (</a:t>
            </a:r>
            <a:r>
              <a:rPr lang="es-CL" dirty="0" err="1"/>
              <a:t>star</a:t>
            </a:r>
            <a:r>
              <a:rPr lang="es-CL" dirty="0"/>
              <a:t>)</a:t>
            </a:r>
          </a:p>
          <a:p>
            <a:r>
              <a:rPr lang="es-CL" dirty="0"/>
              <a:t>Esquema copo de nieve (</a:t>
            </a:r>
            <a:r>
              <a:rPr lang="es-CL" dirty="0" err="1"/>
              <a:t>snowflake</a:t>
            </a:r>
            <a:r>
              <a:rPr lang="es-CL" dirty="0"/>
              <a:t>)</a:t>
            </a:r>
          </a:p>
        </p:txBody>
      </p:sp>
    </p:spTree>
    <p:extLst>
      <p:ext uri="{BB962C8B-B14F-4D97-AF65-F5344CB8AC3E}">
        <p14:creationId xmlns:p14="http://schemas.microsoft.com/office/powerpoint/2010/main" val="34018301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83"/>
          <p:cNvSpPr txBox="1">
            <a:spLocks noGrp="1"/>
          </p:cNvSpPr>
          <p:nvPr>
            <p:ph type="title"/>
          </p:nvPr>
        </p:nvSpPr>
        <p:spPr/>
        <p:txBody>
          <a:bodyPr vert="horz" lIns="91440" tIns="45720" rIns="91440" bIns="45720" rtlCol="0" anchor="ctr">
            <a:normAutofit/>
          </a:bodyPr>
          <a:lstStyle/>
          <a:p>
            <a:r>
              <a:rPr lang="es-CL" dirty="0"/>
              <a:t>SQL Server </a:t>
            </a:r>
            <a:r>
              <a:rPr lang="es-CL" dirty="0" err="1"/>
              <a:t>Integration</a:t>
            </a:r>
            <a:r>
              <a:rPr lang="es-CL" dirty="0"/>
              <a:t> </a:t>
            </a:r>
            <a:r>
              <a:rPr lang="es-CL" dirty="0" err="1"/>
              <a:t>Services</a:t>
            </a:r>
            <a:r>
              <a:rPr lang="es-CL" dirty="0"/>
              <a:t>, modelos dimensionales</a:t>
            </a:r>
          </a:p>
        </p:txBody>
      </p:sp>
      <p:sp>
        <p:nvSpPr>
          <p:cNvPr id="3" name="Shape 284"/>
          <p:cNvSpPr txBox="1">
            <a:spLocks noGrp="1"/>
          </p:cNvSpPr>
          <p:nvPr>
            <p:ph idx="1"/>
          </p:nvPr>
        </p:nvSpPr>
        <p:spPr/>
        <p:txBody>
          <a:bodyPr vert="horz" lIns="91440" tIns="45720" rIns="91440" bIns="45720" rtlCol="0">
            <a:normAutofit lnSpcReduction="10000"/>
          </a:bodyPr>
          <a:lstStyle/>
          <a:p>
            <a:r>
              <a:rPr lang="es-CL" dirty="0"/>
              <a:t>Forma de relacionar datos utilizada en data </a:t>
            </a:r>
            <a:r>
              <a:rPr lang="es-CL" dirty="0" err="1"/>
              <a:t>warehouses</a:t>
            </a:r>
            <a:r>
              <a:rPr lang="es-CL" dirty="0"/>
              <a:t>. Este modelo es distinto del modelo Entidad-Relación.</a:t>
            </a:r>
          </a:p>
          <a:p>
            <a:r>
              <a:rPr lang="es-CL" dirty="0"/>
              <a:t>Busca presentar la información de una manera estándar, sencilla y sobre todo intuitiva para los usuarios, además de que permite accesos a la información mucho más rápida por parte de los manejadores de bases de datos.</a:t>
            </a:r>
          </a:p>
          <a:p>
            <a:r>
              <a:rPr lang="es-CL" dirty="0"/>
              <a:t>Cada Modelo Dimensional está compuesto por una tabla llamada "de hechos (</a:t>
            </a:r>
            <a:r>
              <a:rPr lang="es-CL" dirty="0" err="1"/>
              <a:t>Fact</a:t>
            </a:r>
            <a:r>
              <a:rPr lang="es-CL" dirty="0"/>
              <a:t> Table)" y por un conjunto de pequeñas tablas llamadas "dimensiones (DIM TABLE)". Cada dimensión contiene una llave primaria que se "conecta" a la tabla de hechos manteniendo una relación de 1 a muchos.</a:t>
            </a:r>
          </a:p>
        </p:txBody>
      </p:sp>
    </p:spTree>
    <p:extLst>
      <p:ext uri="{BB962C8B-B14F-4D97-AF65-F5344CB8AC3E}">
        <p14:creationId xmlns:p14="http://schemas.microsoft.com/office/powerpoint/2010/main" val="10781276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89"/>
          <p:cNvSpPr txBox="1">
            <a:spLocks noGrp="1"/>
          </p:cNvSpPr>
          <p:nvPr>
            <p:ph type="title"/>
          </p:nvPr>
        </p:nvSpPr>
        <p:spPr/>
        <p:txBody>
          <a:bodyPr vert="horz" lIns="91440" tIns="45720" rIns="91440" bIns="45720" rtlCol="0" anchor="ctr">
            <a:normAutofit/>
          </a:bodyPr>
          <a:lstStyle/>
          <a:p>
            <a:r>
              <a:rPr lang="es-CL" dirty="0"/>
              <a:t>SQL Server </a:t>
            </a:r>
            <a:r>
              <a:rPr lang="es-CL" dirty="0" err="1"/>
              <a:t>Integration</a:t>
            </a:r>
            <a:r>
              <a:rPr lang="es-CL" dirty="0"/>
              <a:t> </a:t>
            </a:r>
            <a:r>
              <a:rPr lang="es-CL" dirty="0" err="1"/>
              <a:t>Services</a:t>
            </a:r>
            <a:r>
              <a:rPr lang="es-CL" dirty="0"/>
              <a:t>, modelos dimensionales, tabla de hechos</a:t>
            </a:r>
          </a:p>
        </p:txBody>
      </p:sp>
      <p:sp>
        <p:nvSpPr>
          <p:cNvPr id="3" name="Shape 290"/>
          <p:cNvSpPr txBox="1">
            <a:spLocks noGrp="1"/>
          </p:cNvSpPr>
          <p:nvPr>
            <p:ph idx="1"/>
          </p:nvPr>
        </p:nvSpPr>
        <p:spPr/>
        <p:txBody>
          <a:bodyPr vert="horz" lIns="91440" tIns="45720" rIns="91440" bIns="45720" rtlCol="0">
            <a:normAutofit/>
          </a:bodyPr>
          <a:lstStyle/>
          <a:p>
            <a:r>
              <a:rPr lang="es-CL" dirty="0"/>
              <a:t>Es la tabla central de un esquema dimensional (en estrella o en copo de nieve) y contiene los indicadores de negocio.</a:t>
            </a:r>
          </a:p>
          <a:p>
            <a:r>
              <a:rPr lang="es-CL" dirty="0"/>
              <a:t>4 conceptos: Medida, Cardinalidad, Granularidad y Agregación.</a:t>
            </a:r>
          </a:p>
        </p:txBody>
      </p:sp>
    </p:spTree>
    <p:extLst>
      <p:ext uri="{BB962C8B-B14F-4D97-AF65-F5344CB8AC3E}">
        <p14:creationId xmlns:p14="http://schemas.microsoft.com/office/powerpoint/2010/main" val="3327191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95"/>
          <p:cNvSpPr txBox="1">
            <a:spLocks noGrp="1"/>
          </p:cNvSpPr>
          <p:nvPr>
            <p:ph type="title"/>
          </p:nvPr>
        </p:nvSpPr>
        <p:spPr/>
        <p:txBody>
          <a:bodyPr vert="horz" lIns="91440" tIns="45720" rIns="91440" bIns="45720" rtlCol="0" anchor="ctr">
            <a:normAutofit/>
          </a:bodyPr>
          <a:lstStyle/>
          <a:p>
            <a:r>
              <a:rPr lang="es-CL" dirty="0"/>
              <a:t>SQL Server </a:t>
            </a:r>
            <a:r>
              <a:rPr lang="es-CL" dirty="0" err="1"/>
              <a:t>Integration</a:t>
            </a:r>
            <a:r>
              <a:rPr lang="es-CL" dirty="0"/>
              <a:t> </a:t>
            </a:r>
            <a:r>
              <a:rPr lang="es-CL" dirty="0" err="1"/>
              <a:t>Services</a:t>
            </a:r>
            <a:r>
              <a:rPr lang="es-CL" dirty="0"/>
              <a:t>, modelos dimensionales, tabla de hechos</a:t>
            </a:r>
          </a:p>
        </p:txBody>
      </p:sp>
      <p:sp>
        <p:nvSpPr>
          <p:cNvPr id="3" name="Shape 296"/>
          <p:cNvSpPr txBox="1">
            <a:spLocks noGrp="1"/>
          </p:cNvSpPr>
          <p:nvPr>
            <p:ph idx="1"/>
          </p:nvPr>
        </p:nvSpPr>
        <p:spPr/>
        <p:txBody>
          <a:bodyPr vert="horz" lIns="91440" tIns="45720" rIns="91440" bIns="45720" rtlCol="0">
            <a:normAutofit/>
          </a:bodyPr>
          <a:lstStyle/>
          <a:p>
            <a:r>
              <a:rPr lang="es-CL" dirty="0"/>
              <a:t>Medida, Son todos aquellos datos que pueden ser sumados: cantidad de producto vendido, los costos de producción, dinero obtenido ventas. Estas son medidas numéricas que pueden calcularse con la suma de varias cantidades de la tabla.</a:t>
            </a:r>
          </a:p>
          <a:p>
            <a:r>
              <a:rPr lang="es-CL" dirty="0"/>
              <a:t>Cardinalidad, está sujeta a las tablas dimensionales, usualmente las tablas de hechos pueden contener un gran número de filas.</a:t>
            </a:r>
          </a:p>
          <a:p>
            <a:r>
              <a:rPr lang="es-CL" dirty="0" err="1"/>
              <a:t>Card</a:t>
            </a:r>
            <a:r>
              <a:rPr lang="es-CL" dirty="0"/>
              <a:t>(TH) = </a:t>
            </a:r>
            <a:r>
              <a:rPr lang="es-CL" dirty="0" err="1"/>
              <a:t>Card</a:t>
            </a:r>
            <a:r>
              <a:rPr lang="es-CL" dirty="0"/>
              <a:t>(D1) x </a:t>
            </a:r>
            <a:r>
              <a:rPr lang="es-CL" dirty="0" err="1"/>
              <a:t>Card</a:t>
            </a:r>
            <a:r>
              <a:rPr lang="es-CL" dirty="0"/>
              <a:t>(D2) x </a:t>
            </a:r>
            <a:r>
              <a:rPr lang="es-CL" dirty="0" err="1"/>
              <a:t>Card</a:t>
            </a:r>
            <a:r>
              <a:rPr lang="es-CL" dirty="0"/>
              <a:t>(D3)</a:t>
            </a:r>
          </a:p>
          <a:p>
            <a:r>
              <a:rPr lang="es-CL" dirty="0"/>
              <a:t>Donde '</a:t>
            </a:r>
            <a:r>
              <a:rPr lang="es-CL" dirty="0" err="1"/>
              <a:t>Card</a:t>
            </a:r>
            <a:r>
              <a:rPr lang="es-CL" dirty="0"/>
              <a:t>(x)' es la cardinalidad de la tabla 'x'</a:t>
            </a:r>
          </a:p>
        </p:txBody>
      </p:sp>
    </p:spTree>
    <p:extLst>
      <p:ext uri="{BB962C8B-B14F-4D97-AF65-F5344CB8AC3E}">
        <p14:creationId xmlns:p14="http://schemas.microsoft.com/office/powerpoint/2010/main" val="33761414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01"/>
          <p:cNvSpPr txBox="1">
            <a:spLocks noGrp="1"/>
          </p:cNvSpPr>
          <p:nvPr>
            <p:ph type="title"/>
          </p:nvPr>
        </p:nvSpPr>
        <p:spPr/>
        <p:txBody>
          <a:bodyPr vert="horz" lIns="91440" tIns="45720" rIns="91440" bIns="45720" rtlCol="0" anchor="ctr">
            <a:normAutofit/>
          </a:bodyPr>
          <a:lstStyle/>
          <a:p>
            <a:r>
              <a:rPr lang="es-ES" dirty="0"/>
              <a:t>SQL Server </a:t>
            </a:r>
            <a:r>
              <a:rPr lang="es-ES" dirty="0" err="1"/>
              <a:t>Integration</a:t>
            </a:r>
            <a:r>
              <a:rPr lang="es-ES" dirty="0"/>
              <a:t> </a:t>
            </a:r>
            <a:r>
              <a:rPr lang="es-ES" dirty="0" err="1"/>
              <a:t>Services</a:t>
            </a:r>
            <a:r>
              <a:rPr lang="es-ES" dirty="0"/>
              <a:t>, modelos dimensionales, tabla de hechos</a:t>
            </a:r>
            <a:endParaRPr lang="es-CL" dirty="0"/>
          </a:p>
        </p:txBody>
      </p:sp>
      <p:sp>
        <p:nvSpPr>
          <p:cNvPr id="3" name="Shape 302"/>
          <p:cNvSpPr txBox="1">
            <a:spLocks noGrp="1"/>
          </p:cNvSpPr>
          <p:nvPr>
            <p:ph idx="1"/>
          </p:nvPr>
        </p:nvSpPr>
        <p:spPr/>
        <p:txBody>
          <a:bodyPr vert="horz" lIns="91440" tIns="45720" rIns="91440" bIns="45720" rtlCol="0">
            <a:normAutofit/>
          </a:bodyPr>
          <a:lstStyle/>
          <a:p>
            <a:r>
              <a:rPr lang="es-CL" dirty="0" err="1"/>
              <a:t>Granuralidad</a:t>
            </a:r>
            <a:r>
              <a:rPr lang="es-CL" dirty="0"/>
              <a:t> (detalle), representa el nivel más atómico por el cual se definen los datos. Por ejemplo, no es lo mismo contar el tiempo por horas (grano fino) que por semanas (grano grueso).</a:t>
            </a:r>
          </a:p>
          <a:p>
            <a:r>
              <a:rPr lang="es-CL" dirty="0"/>
              <a:t>Agregación, es un proceso de cálculo por el cual se resumen los datos de los registros de detalle. Esta operación consiste normalmente en el cálculo de totales dando lugar a medidas de grano grueso.</a:t>
            </a:r>
          </a:p>
        </p:txBody>
      </p:sp>
    </p:spTree>
    <p:extLst>
      <p:ext uri="{BB962C8B-B14F-4D97-AF65-F5344CB8AC3E}">
        <p14:creationId xmlns:p14="http://schemas.microsoft.com/office/powerpoint/2010/main" val="30836460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07"/>
          <p:cNvSpPr txBox="1">
            <a:spLocks noGrp="1"/>
          </p:cNvSpPr>
          <p:nvPr>
            <p:ph type="title"/>
          </p:nvPr>
        </p:nvSpPr>
        <p:spPr/>
        <p:txBody>
          <a:bodyPr vert="horz" lIns="91440" tIns="45720" rIns="91440" bIns="45720" rtlCol="0" anchor="ctr">
            <a:normAutofit/>
          </a:bodyPr>
          <a:lstStyle/>
          <a:p>
            <a:r>
              <a:rPr lang="es-ES" dirty="0"/>
              <a:t>SQL Server </a:t>
            </a:r>
            <a:r>
              <a:rPr lang="es-ES" dirty="0" err="1"/>
              <a:t>Integration</a:t>
            </a:r>
            <a:r>
              <a:rPr lang="es-ES" dirty="0"/>
              <a:t> </a:t>
            </a:r>
            <a:r>
              <a:rPr lang="es-ES" dirty="0" err="1"/>
              <a:t>Services</a:t>
            </a:r>
            <a:r>
              <a:rPr lang="es-ES" dirty="0"/>
              <a:t>, modelos dimensionales, tabla de dimensiones</a:t>
            </a:r>
            <a:endParaRPr lang="es-CL" dirty="0"/>
          </a:p>
        </p:txBody>
      </p:sp>
      <p:sp>
        <p:nvSpPr>
          <p:cNvPr id="3" name="Shape 308"/>
          <p:cNvSpPr txBox="1">
            <a:spLocks noGrp="1"/>
          </p:cNvSpPr>
          <p:nvPr>
            <p:ph idx="1"/>
          </p:nvPr>
        </p:nvSpPr>
        <p:spPr/>
        <p:txBody>
          <a:bodyPr vert="horz" lIns="91440" tIns="45720" rIns="91440" bIns="45720" rtlCol="0">
            <a:normAutofit/>
          </a:bodyPr>
          <a:lstStyle/>
          <a:p>
            <a:r>
              <a:rPr lang="es-CL" dirty="0"/>
              <a:t>Son todos los elementos que contienen atributos (o campos) que se utilizan para restringir y agrupar los datos almacenados en una tabla de hechos.</a:t>
            </a:r>
          </a:p>
        </p:txBody>
      </p:sp>
    </p:spTree>
    <p:extLst>
      <p:ext uri="{BB962C8B-B14F-4D97-AF65-F5344CB8AC3E}">
        <p14:creationId xmlns:p14="http://schemas.microsoft.com/office/powerpoint/2010/main" val="37851263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13"/>
          <p:cNvSpPr txBox="1">
            <a:spLocks noGrp="1"/>
          </p:cNvSpPr>
          <p:nvPr>
            <p:ph type="title"/>
          </p:nvPr>
        </p:nvSpPr>
        <p:spPr/>
        <p:txBody>
          <a:bodyPr vert="horz" lIns="91440" tIns="45720" rIns="91440" bIns="45720" rtlCol="0" anchor="ctr">
            <a:normAutofit/>
          </a:bodyPr>
          <a:lstStyle/>
          <a:p>
            <a:r>
              <a:rPr lang="es-ES" dirty="0"/>
              <a:t>SQL Server </a:t>
            </a:r>
            <a:r>
              <a:rPr lang="es-ES" dirty="0" err="1"/>
              <a:t>Integration</a:t>
            </a:r>
            <a:r>
              <a:rPr lang="es-ES" dirty="0"/>
              <a:t> </a:t>
            </a:r>
            <a:r>
              <a:rPr lang="es-ES" dirty="0" err="1"/>
              <a:t>Services</a:t>
            </a:r>
            <a:r>
              <a:rPr lang="es-ES" dirty="0"/>
              <a:t>, modelos dimensionales, </a:t>
            </a:r>
            <a:r>
              <a:rPr lang="es-CL" dirty="0"/>
              <a:t>modelo estrella</a:t>
            </a:r>
          </a:p>
        </p:txBody>
      </p:sp>
      <p:sp>
        <p:nvSpPr>
          <p:cNvPr id="3" name="Shape 314"/>
          <p:cNvSpPr txBox="1">
            <a:spLocks noGrp="1"/>
          </p:cNvSpPr>
          <p:nvPr>
            <p:ph idx="1"/>
          </p:nvPr>
        </p:nvSpPr>
        <p:spPr/>
        <p:txBody>
          <a:bodyPr vert="horz" lIns="91440" tIns="45720" rIns="91440" bIns="45720" rtlCol="0">
            <a:normAutofit/>
          </a:bodyPr>
          <a:lstStyle/>
          <a:p>
            <a:r>
              <a:rPr lang="es-CL" dirty="0"/>
              <a:t>Es un modelo de datos que tiene una tabla de hechos que contiene los datos para el análisis, rodeada de las tablas de dimensiones.</a:t>
            </a:r>
          </a:p>
          <a:p>
            <a:r>
              <a:rPr lang="es-CL" dirty="0"/>
              <a:t>Este aspecto, de tabla de hechos (al centro) más grande rodeada de radios o tablas más pequeñas es lo que asemeja a una estrella, dándole nombre a este tipo de construcciones.</a:t>
            </a:r>
          </a:p>
          <a:p>
            <a:r>
              <a:rPr lang="es-CL" dirty="0"/>
              <a:t>Las tablas de dimensiones tendrán siempre una clave primaria simple, mientras que en la tabla de hechos, la clave principal estará compuesta por las claves principales de las tablas dimensionales.</a:t>
            </a:r>
          </a:p>
        </p:txBody>
      </p:sp>
    </p:spTree>
    <p:extLst>
      <p:ext uri="{BB962C8B-B14F-4D97-AF65-F5344CB8AC3E}">
        <p14:creationId xmlns:p14="http://schemas.microsoft.com/office/powerpoint/2010/main" val="38385196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539E3D4-6962-40AB-8B73-E9DD5692F0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490E84B-32AB-4B93-B2A7-C660A2894F2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7" name="Rectangle 16">
            <a:extLst>
              <a:ext uri="{FF2B5EF4-FFF2-40B4-BE49-F238E27FC236}">
                <a16:creationId xmlns:a16="http://schemas.microsoft.com/office/drawing/2014/main" id="{AE7C53B3-E639-4BE7-9C53-AAF6DF686F9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D7F1D5-2F5D-4F06-91C2-5616C9AD559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1" name="Picture 20">
            <a:extLst>
              <a:ext uri="{FF2B5EF4-FFF2-40B4-BE49-F238E27FC236}">
                <a16:creationId xmlns:a16="http://schemas.microsoft.com/office/drawing/2014/main" id="{CA0F9C00-759D-439B-962A-EA32D607660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8" name="Shape 320">
            <a:extLst>
              <a:ext uri="{FF2B5EF4-FFF2-40B4-BE49-F238E27FC236}">
                <a16:creationId xmlns:a16="http://schemas.microsoft.com/office/drawing/2014/main" id="{E90D3A36-CBA6-4142-874C-412DD616BF7E}"/>
              </a:ext>
            </a:extLst>
          </p:cNvPr>
          <p:cNvPicPr>
            <a:picLocks noChangeAspect="1"/>
          </p:cNvPicPr>
          <p:nvPr/>
        </p:nvPicPr>
        <p:blipFill>
          <a:blip r:embed="rId5"/>
          <a:srcRect/>
          <a:stretch>
            <a:fillRect/>
          </a:stretch>
        </p:blipFill>
        <p:spPr>
          <a:xfrm>
            <a:off x="5276090" y="852985"/>
            <a:ext cx="6269479" cy="5152029"/>
          </a:xfrm>
          <a:prstGeom prst="rect">
            <a:avLst/>
          </a:prstGeom>
          <a:noFill/>
          <a:ln>
            <a:noFill/>
          </a:ln>
          <a:effectLst>
            <a:outerShdw blurRad="76200" dist="63500" dir="5040000" algn="tl" rotWithShape="0">
              <a:srgbClr val="000000">
                <a:alpha val="41000"/>
              </a:srgbClr>
            </a:outerShdw>
          </a:effectLst>
        </p:spPr>
      </p:pic>
      <p:sp>
        <p:nvSpPr>
          <p:cNvPr id="2" name="Shape 319"/>
          <p:cNvSpPr txBox="1">
            <a:spLocks noGrp="1"/>
          </p:cNvSpPr>
          <p:nvPr>
            <p:ph type="title"/>
          </p:nvPr>
        </p:nvSpPr>
        <p:spPr>
          <a:xfrm>
            <a:off x="680321" y="753228"/>
            <a:ext cx="4136123" cy="1080938"/>
          </a:xfrm>
        </p:spPr>
        <p:txBody>
          <a:bodyPr vert="horz" lIns="91440" tIns="45720" rIns="91440" bIns="45720" rtlCol="0">
            <a:normAutofit/>
          </a:bodyPr>
          <a:lstStyle/>
          <a:p>
            <a:r>
              <a:rPr lang="es-ES" sz="2200"/>
              <a:t>SQL Server Integration Services, modelos dimensionales, </a:t>
            </a:r>
            <a:r>
              <a:rPr lang="es-CL" sz="2200"/>
              <a:t>modelo estrella</a:t>
            </a:r>
          </a:p>
        </p:txBody>
      </p:sp>
      <p:sp>
        <p:nvSpPr>
          <p:cNvPr id="10" name="Content Placeholder 9">
            <a:extLst>
              <a:ext uri="{FF2B5EF4-FFF2-40B4-BE49-F238E27FC236}">
                <a16:creationId xmlns:a16="http://schemas.microsoft.com/office/drawing/2014/main" id="{5416230A-1F0C-41AB-B21D-73DE8A199603}"/>
              </a:ext>
            </a:extLst>
          </p:cNvPr>
          <p:cNvSpPr>
            <a:spLocks noGrp="1"/>
          </p:cNvSpPr>
          <p:nvPr>
            <p:ph idx="1"/>
          </p:nvPr>
        </p:nvSpPr>
        <p:spPr>
          <a:xfrm>
            <a:off x="680321" y="2336873"/>
            <a:ext cx="3656289" cy="3599316"/>
          </a:xfrm>
        </p:spPr>
        <p:txBody>
          <a:bodyPr>
            <a:normAutofit/>
          </a:bodyPr>
          <a:lstStyle/>
          <a:p>
            <a:endParaRPr lang="en-US" sz="1400"/>
          </a:p>
        </p:txBody>
      </p:sp>
    </p:spTree>
    <p:extLst>
      <p:ext uri="{BB962C8B-B14F-4D97-AF65-F5344CB8AC3E}">
        <p14:creationId xmlns:p14="http://schemas.microsoft.com/office/powerpoint/2010/main" val="10407654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25"/>
          <p:cNvSpPr txBox="1">
            <a:spLocks noGrp="1"/>
          </p:cNvSpPr>
          <p:nvPr>
            <p:ph type="title"/>
          </p:nvPr>
        </p:nvSpPr>
        <p:spPr/>
        <p:txBody>
          <a:bodyPr vert="horz" lIns="91440" tIns="45720" rIns="91440" bIns="45720" rtlCol="0" anchor="ctr">
            <a:normAutofit/>
          </a:bodyPr>
          <a:lstStyle/>
          <a:p>
            <a:r>
              <a:rPr lang="es-ES" dirty="0"/>
              <a:t>SQL Server </a:t>
            </a:r>
            <a:r>
              <a:rPr lang="es-ES" dirty="0" err="1"/>
              <a:t>Integration</a:t>
            </a:r>
            <a:r>
              <a:rPr lang="es-ES" dirty="0"/>
              <a:t> </a:t>
            </a:r>
            <a:r>
              <a:rPr lang="es-ES" dirty="0" err="1"/>
              <a:t>Services</a:t>
            </a:r>
            <a:r>
              <a:rPr lang="es-ES" dirty="0"/>
              <a:t>, modelos dimensionales, m</a:t>
            </a:r>
            <a:r>
              <a:rPr lang="es-CL" dirty="0" err="1"/>
              <a:t>odelo</a:t>
            </a:r>
            <a:r>
              <a:rPr lang="es-CL" dirty="0"/>
              <a:t> copo de nieve</a:t>
            </a:r>
          </a:p>
        </p:txBody>
      </p:sp>
      <p:sp>
        <p:nvSpPr>
          <p:cNvPr id="3" name="Shape 326"/>
          <p:cNvSpPr txBox="1">
            <a:spLocks noGrp="1"/>
          </p:cNvSpPr>
          <p:nvPr>
            <p:ph idx="1"/>
          </p:nvPr>
        </p:nvSpPr>
        <p:spPr/>
        <p:txBody>
          <a:bodyPr vert="horz" lIns="91440" tIns="45720" rIns="91440" bIns="45720" rtlCol="0">
            <a:normAutofit/>
          </a:bodyPr>
          <a:lstStyle/>
          <a:p>
            <a:r>
              <a:rPr lang="es-CL" dirty="0"/>
              <a:t>Es una estructura más compleja que el esquema en estrella.</a:t>
            </a:r>
          </a:p>
          <a:p>
            <a:r>
              <a:rPr lang="es-CL" dirty="0"/>
              <a:t>Se da cuando alguna de las dimensiones se implementa con más de una tabla de datos.</a:t>
            </a:r>
          </a:p>
          <a:p>
            <a:r>
              <a:rPr lang="es-CL" dirty="0"/>
              <a:t>La finalidad es normalizar las tablas y así reducir el espacio de almacenamiento al eliminar la redundancia de datos.</a:t>
            </a:r>
          </a:p>
          <a:p>
            <a:r>
              <a:rPr lang="es-CL" dirty="0"/>
              <a:t>Tiene mal rendimiento al tener que crear más tablas de dimensiones y más relaciones entre las tablas (JOINS).</a:t>
            </a:r>
          </a:p>
        </p:txBody>
      </p:sp>
    </p:spTree>
    <p:extLst>
      <p:ext uri="{BB962C8B-B14F-4D97-AF65-F5344CB8AC3E}">
        <p14:creationId xmlns:p14="http://schemas.microsoft.com/office/powerpoint/2010/main" val="26941325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539E3D4-6962-40AB-8B73-E9DD5692F0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490E84B-32AB-4B93-B2A7-C660A2894F2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7" name="Rectangle 16">
            <a:extLst>
              <a:ext uri="{FF2B5EF4-FFF2-40B4-BE49-F238E27FC236}">
                <a16:creationId xmlns:a16="http://schemas.microsoft.com/office/drawing/2014/main" id="{AE7C53B3-E639-4BE7-9C53-AAF6DF686F9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D7F1D5-2F5D-4F06-91C2-5616C9AD559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1" name="Picture 20">
            <a:extLst>
              <a:ext uri="{FF2B5EF4-FFF2-40B4-BE49-F238E27FC236}">
                <a16:creationId xmlns:a16="http://schemas.microsoft.com/office/drawing/2014/main" id="{CA0F9C00-759D-439B-962A-EA32D607660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8" name="Content Placeholder 4">
            <a:extLst>
              <a:ext uri="{FF2B5EF4-FFF2-40B4-BE49-F238E27FC236}">
                <a16:creationId xmlns:a16="http://schemas.microsoft.com/office/drawing/2014/main" id="{3490341F-12B7-4111-AE4B-195CEDF7E152}"/>
              </a:ext>
            </a:extLst>
          </p:cNvPr>
          <p:cNvPicPr>
            <a:picLocks noChangeAspect="1"/>
          </p:cNvPicPr>
          <p:nvPr/>
        </p:nvPicPr>
        <p:blipFill>
          <a:blip r:embed="rId5"/>
          <a:stretch>
            <a:fillRect/>
          </a:stretch>
        </p:blipFill>
        <p:spPr>
          <a:xfrm>
            <a:off x="5276090" y="936882"/>
            <a:ext cx="6269479" cy="4984236"/>
          </a:xfrm>
          <a:prstGeom prst="rect">
            <a:avLst/>
          </a:prstGeom>
          <a:ln>
            <a:noFill/>
          </a:ln>
          <a:effectLst>
            <a:outerShdw blurRad="76200" dist="63500" dir="5040000" algn="tl" rotWithShape="0">
              <a:srgbClr val="000000">
                <a:alpha val="41000"/>
              </a:srgbClr>
            </a:outerShdw>
          </a:effectLst>
        </p:spPr>
      </p:pic>
      <p:sp>
        <p:nvSpPr>
          <p:cNvPr id="2" name="Shape 331"/>
          <p:cNvSpPr txBox="1">
            <a:spLocks noGrp="1"/>
          </p:cNvSpPr>
          <p:nvPr>
            <p:ph type="title"/>
          </p:nvPr>
        </p:nvSpPr>
        <p:spPr>
          <a:xfrm>
            <a:off x="680321" y="753228"/>
            <a:ext cx="4136123" cy="1080938"/>
          </a:xfrm>
        </p:spPr>
        <p:txBody>
          <a:bodyPr vert="horz" lIns="91440" tIns="45720" rIns="91440" bIns="45720" rtlCol="0">
            <a:normAutofit/>
          </a:bodyPr>
          <a:lstStyle/>
          <a:p>
            <a:r>
              <a:rPr lang="es-ES" sz="2000"/>
              <a:t>SQL Server Integration Services, modelos dimensionales, m</a:t>
            </a:r>
            <a:r>
              <a:rPr lang="es-CL" sz="2000"/>
              <a:t>odelo copo de nieve</a:t>
            </a:r>
          </a:p>
        </p:txBody>
      </p:sp>
      <p:sp>
        <p:nvSpPr>
          <p:cNvPr id="10" name="Content Placeholder 9">
            <a:extLst>
              <a:ext uri="{FF2B5EF4-FFF2-40B4-BE49-F238E27FC236}">
                <a16:creationId xmlns:a16="http://schemas.microsoft.com/office/drawing/2014/main" id="{6333C997-D328-4A25-B60A-7AD725E108DD}"/>
              </a:ext>
            </a:extLst>
          </p:cNvPr>
          <p:cNvSpPr>
            <a:spLocks noGrp="1"/>
          </p:cNvSpPr>
          <p:nvPr>
            <p:ph idx="1"/>
          </p:nvPr>
        </p:nvSpPr>
        <p:spPr>
          <a:xfrm>
            <a:off x="680321" y="2336873"/>
            <a:ext cx="3656289" cy="3599316"/>
          </a:xfrm>
        </p:spPr>
        <p:txBody>
          <a:bodyPr>
            <a:normAutofit/>
          </a:bodyPr>
          <a:lstStyle/>
          <a:p>
            <a:endParaRPr lang="en-US" sz="1400"/>
          </a:p>
        </p:txBody>
      </p:sp>
    </p:spTree>
    <p:extLst>
      <p:ext uri="{BB962C8B-B14F-4D97-AF65-F5344CB8AC3E}">
        <p14:creationId xmlns:p14="http://schemas.microsoft.com/office/powerpoint/2010/main" val="2297198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RDBMS</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fontScale="70000" lnSpcReduction="20000"/>
          </a:bodyPr>
          <a:lstStyle/>
          <a:p>
            <a:r>
              <a:rPr lang="es-CL" b="1" dirty="0"/>
              <a:t>Regla 3</a:t>
            </a:r>
            <a:r>
              <a:rPr lang="es-CL" dirty="0"/>
              <a:t>: tratamiento sistemático de valores nulos, </a:t>
            </a:r>
            <a:r>
              <a:rPr lang="es-ES" dirty="0"/>
              <a:t>Los valores nulos (que son distintos de la cadena vacía, blancos, 0, ...) se soportan en los SGBD totalmente relacionales para representar información desconocida o no aplicable de manera sistemática, independientemente del tipo de datos.</a:t>
            </a:r>
          </a:p>
          <a:p>
            <a:r>
              <a:rPr lang="es-ES" dirty="0"/>
              <a:t>Se reconoce la necesidad de la existencia de valores nulos, para un tratamiento sistemático de los mismos.</a:t>
            </a:r>
          </a:p>
          <a:p>
            <a:r>
              <a:rPr lang="es-ES" dirty="0"/>
              <a:t>Hay problemas para soportar los valores nulos en las operaciones relacionales, especialmente en las operaciones lógicas.</a:t>
            </a:r>
          </a:p>
          <a:p>
            <a:r>
              <a:rPr lang="es-ES" dirty="0"/>
              <a:t>Lógica </a:t>
            </a:r>
            <a:r>
              <a:rPr lang="es-ES" dirty="0" err="1"/>
              <a:t>trivaluada</a:t>
            </a:r>
            <a:r>
              <a:rPr lang="es-ES" dirty="0"/>
              <a:t>. En una posible solución. Existen tres (no dos) valores de verdad: Verdadero, Falso y Desconocido (</a:t>
            </a:r>
            <a:r>
              <a:rPr lang="es-ES" dirty="0" err="1"/>
              <a:t>null</a:t>
            </a:r>
            <a:r>
              <a:rPr lang="es-ES" dirty="0"/>
              <a:t>). Se crean tablas de verdad para las operaciones lógicas:</a:t>
            </a:r>
          </a:p>
          <a:p>
            <a:pPr lvl="1"/>
            <a:r>
              <a:rPr lang="es-ES" dirty="0" err="1"/>
              <a:t>null</a:t>
            </a:r>
            <a:r>
              <a:rPr lang="es-ES" dirty="0"/>
              <a:t> Y </a:t>
            </a:r>
            <a:r>
              <a:rPr lang="es-ES" dirty="0" err="1"/>
              <a:t>null</a:t>
            </a:r>
            <a:r>
              <a:rPr lang="es-ES" dirty="0"/>
              <a:t> = falso</a:t>
            </a:r>
          </a:p>
          <a:p>
            <a:pPr lvl="1"/>
            <a:r>
              <a:rPr lang="es-ES" dirty="0"/>
              <a:t>Verdadero Y </a:t>
            </a:r>
            <a:r>
              <a:rPr lang="es-ES" dirty="0" err="1"/>
              <a:t>null</a:t>
            </a:r>
            <a:r>
              <a:rPr lang="es-ES" dirty="0"/>
              <a:t> = </a:t>
            </a:r>
            <a:r>
              <a:rPr lang="es-ES" dirty="0" err="1"/>
              <a:t>null</a:t>
            </a:r>
            <a:endParaRPr lang="es-ES" dirty="0"/>
          </a:p>
          <a:p>
            <a:pPr lvl="1"/>
            <a:r>
              <a:rPr lang="es-ES" dirty="0"/>
              <a:t>Falso Y </a:t>
            </a:r>
            <a:r>
              <a:rPr lang="es-ES" dirty="0" err="1"/>
              <a:t>null</a:t>
            </a:r>
            <a:r>
              <a:rPr lang="es-ES" dirty="0"/>
              <a:t> = Falso</a:t>
            </a:r>
          </a:p>
          <a:p>
            <a:pPr lvl="1"/>
            <a:r>
              <a:rPr lang="es-ES" dirty="0"/>
              <a:t>Verdadero O </a:t>
            </a:r>
            <a:r>
              <a:rPr lang="es-ES" dirty="0" err="1"/>
              <a:t>null</a:t>
            </a:r>
            <a:r>
              <a:rPr lang="es-ES" dirty="0"/>
              <a:t> = Verdadero</a:t>
            </a:r>
          </a:p>
          <a:p>
            <a:pPr lvl="1"/>
            <a:r>
              <a:rPr lang="es-ES" dirty="0"/>
              <a:t>etc..</a:t>
            </a:r>
            <a:endParaRPr lang="es-CL" dirty="0"/>
          </a:p>
        </p:txBody>
      </p:sp>
    </p:spTree>
    <p:extLst>
      <p:ext uri="{BB962C8B-B14F-4D97-AF65-F5344CB8AC3E}">
        <p14:creationId xmlns:p14="http://schemas.microsoft.com/office/powerpoint/2010/main" val="275429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890598-3580-4464-9125-14EAF4856507}"/>
              </a:ext>
            </a:extLst>
          </p:cNvPr>
          <p:cNvSpPr>
            <a:spLocks noGrp="1"/>
          </p:cNvSpPr>
          <p:nvPr>
            <p:ph type="title"/>
          </p:nvPr>
        </p:nvSpPr>
        <p:spPr/>
        <p:txBody>
          <a:bodyPr/>
          <a:lstStyle/>
          <a:p>
            <a:r>
              <a:rPr lang="es-CL" dirty="0"/>
              <a:t>¿Cuál usar?</a:t>
            </a:r>
          </a:p>
        </p:txBody>
      </p:sp>
      <p:sp>
        <p:nvSpPr>
          <p:cNvPr id="5" name="Text Placeholder 4">
            <a:extLst>
              <a:ext uri="{FF2B5EF4-FFF2-40B4-BE49-F238E27FC236}">
                <a16:creationId xmlns:a16="http://schemas.microsoft.com/office/drawing/2014/main" id="{56DD837F-DC41-4B94-983E-648DA783E67D}"/>
              </a:ext>
            </a:extLst>
          </p:cNvPr>
          <p:cNvSpPr>
            <a:spLocks noGrp="1"/>
          </p:cNvSpPr>
          <p:nvPr>
            <p:ph type="body" idx="1"/>
          </p:nvPr>
        </p:nvSpPr>
        <p:spPr/>
        <p:txBody>
          <a:bodyPr/>
          <a:lstStyle/>
          <a:p>
            <a:r>
              <a:rPr lang="es-CL" dirty="0"/>
              <a:t>La que dicte el negocio</a:t>
            </a:r>
          </a:p>
        </p:txBody>
      </p:sp>
    </p:spTree>
    <p:extLst>
      <p:ext uri="{BB962C8B-B14F-4D97-AF65-F5344CB8AC3E}">
        <p14:creationId xmlns:p14="http://schemas.microsoft.com/office/powerpoint/2010/main" val="13980040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42"/>
          <p:cNvSpPr txBox="1">
            <a:spLocks noGrp="1"/>
          </p:cNvSpPr>
          <p:nvPr>
            <p:ph type="title"/>
          </p:nvPr>
        </p:nvSpPr>
        <p:spPr/>
        <p:txBody>
          <a:bodyPr vert="horz" lIns="91440" tIns="45720" rIns="91440" bIns="45720" rtlCol="0" anchor="ctr">
            <a:normAutofit/>
          </a:bodyPr>
          <a:lstStyle/>
          <a:p>
            <a:r>
              <a:rPr lang="es-CL"/>
              <a:t>TIP #1</a:t>
            </a:r>
          </a:p>
        </p:txBody>
      </p:sp>
      <p:sp>
        <p:nvSpPr>
          <p:cNvPr id="3" name="Shape 343"/>
          <p:cNvSpPr txBox="1">
            <a:spLocks noGrp="1"/>
          </p:cNvSpPr>
          <p:nvPr>
            <p:ph idx="1"/>
          </p:nvPr>
        </p:nvSpPr>
        <p:spPr/>
        <p:txBody>
          <a:bodyPr vert="horz" lIns="91440" tIns="45720" rIns="91440" bIns="45720" rtlCol="0">
            <a:normAutofit/>
          </a:bodyPr>
          <a:lstStyle/>
          <a:p>
            <a:r>
              <a:rPr lang="es-CL" dirty="0"/>
              <a:t>Jamás exploten datos sobre una base transaccional.</a:t>
            </a:r>
          </a:p>
          <a:p>
            <a:pPr lvl="1"/>
            <a:r>
              <a:rPr lang="es-CL" dirty="0"/>
              <a:t>Los formatos de los datos no son necesariamente uniformes.</a:t>
            </a:r>
          </a:p>
          <a:p>
            <a:pPr lvl="1"/>
            <a:r>
              <a:rPr lang="es-CL" dirty="0"/>
              <a:t>Los datos se estructuran según aplicación (programa de gestión a medida, ERP o CRM implantado, sistema de información departamental, </a:t>
            </a:r>
            <a:r>
              <a:rPr lang="es-CL" dirty="0" err="1"/>
              <a:t>etc</a:t>
            </a:r>
            <a:r>
              <a:rPr lang="es-CL" dirty="0"/>
              <a:t>).</a:t>
            </a:r>
          </a:p>
          <a:p>
            <a:pPr lvl="1"/>
            <a:r>
              <a:rPr lang="es-CL" dirty="0"/>
              <a:t>El acceso a los datos está optimizado para tareas frecuentes de lectura y escritura.</a:t>
            </a:r>
          </a:p>
        </p:txBody>
      </p:sp>
    </p:spTree>
    <p:extLst>
      <p:ext uri="{BB962C8B-B14F-4D97-AF65-F5344CB8AC3E}">
        <p14:creationId xmlns:p14="http://schemas.microsoft.com/office/powerpoint/2010/main" val="12861835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51A5-8430-4E28-888E-503CD1315988}"/>
              </a:ext>
            </a:extLst>
          </p:cNvPr>
          <p:cNvSpPr>
            <a:spLocks noGrp="1"/>
          </p:cNvSpPr>
          <p:nvPr>
            <p:ph type="title"/>
          </p:nvPr>
        </p:nvSpPr>
        <p:spPr/>
        <p:txBody>
          <a:bodyPr/>
          <a:lstStyle/>
          <a:p>
            <a:r>
              <a:rPr lang="es-CL" dirty="0"/>
              <a:t>SQL Server </a:t>
            </a:r>
            <a:r>
              <a:rPr lang="es-CL" dirty="0" err="1"/>
              <a:t>Analysis</a:t>
            </a:r>
            <a:r>
              <a:rPr lang="es-CL" dirty="0"/>
              <a:t> </a:t>
            </a:r>
            <a:r>
              <a:rPr lang="es-CL" dirty="0" err="1"/>
              <a:t>Services</a:t>
            </a:r>
            <a:endParaRPr lang="es-CL" dirty="0"/>
          </a:p>
        </p:txBody>
      </p:sp>
      <p:sp>
        <p:nvSpPr>
          <p:cNvPr id="3" name="Content Placeholder 2">
            <a:extLst>
              <a:ext uri="{FF2B5EF4-FFF2-40B4-BE49-F238E27FC236}">
                <a16:creationId xmlns:a16="http://schemas.microsoft.com/office/drawing/2014/main" id="{42AA2016-E268-434B-B93C-0F72A607BF18}"/>
              </a:ext>
            </a:extLst>
          </p:cNvPr>
          <p:cNvSpPr>
            <a:spLocks noGrp="1"/>
          </p:cNvSpPr>
          <p:nvPr>
            <p:ph idx="1"/>
          </p:nvPr>
        </p:nvSpPr>
        <p:spPr/>
        <p:txBody>
          <a:bodyPr>
            <a:normAutofit fontScale="92500"/>
          </a:bodyPr>
          <a:lstStyle/>
          <a:p>
            <a:r>
              <a:rPr lang="es-ES" dirty="0"/>
              <a:t>Proporciona las herramientas que nos permitirán diseñar bases de datos multidimensionales para el examen de nuestros datos desde múltiples perspectivas.</a:t>
            </a:r>
          </a:p>
          <a:p>
            <a:r>
              <a:rPr lang="es-ES" dirty="0"/>
              <a:t>Cubos OLAP, MDX, etc.</a:t>
            </a:r>
          </a:p>
          <a:p>
            <a:r>
              <a:rPr lang="es-ES" dirty="0"/>
              <a:t>Una base de datos multidimensional está especialmente indicada para ayudar a obtener información clave en los procesos estratégicos de toma de decisiones.</a:t>
            </a:r>
          </a:p>
          <a:p>
            <a:r>
              <a:rPr lang="es-ES" dirty="0"/>
              <a:t>SSAS facilita la visión global de la información ofreciendo herramientas como la creación de Key Performance </a:t>
            </a:r>
            <a:r>
              <a:rPr lang="es-ES" dirty="0" err="1"/>
              <a:t>Indicators</a:t>
            </a:r>
            <a:r>
              <a:rPr lang="es-ES" dirty="0"/>
              <a:t> (KPI) que luego pueden mostrarse en herramientas generadoras de cuadros de mando.</a:t>
            </a:r>
          </a:p>
        </p:txBody>
      </p:sp>
    </p:spTree>
    <p:extLst>
      <p:ext uri="{BB962C8B-B14F-4D97-AF65-F5344CB8AC3E}">
        <p14:creationId xmlns:p14="http://schemas.microsoft.com/office/powerpoint/2010/main" val="4108299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51A5-8430-4E28-888E-503CD1315988}"/>
              </a:ext>
            </a:extLst>
          </p:cNvPr>
          <p:cNvSpPr>
            <a:spLocks noGrp="1"/>
          </p:cNvSpPr>
          <p:nvPr>
            <p:ph type="title"/>
          </p:nvPr>
        </p:nvSpPr>
        <p:spPr/>
        <p:txBody>
          <a:bodyPr/>
          <a:lstStyle/>
          <a:p>
            <a:r>
              <a:rPr lang="es-CL" dirty="0"/>
              <a:t>SQL Server </a:t>
            </a:r>
            <a:r>
              <a:rPr lang="es-CL" dirty="0" err="1"/>
              <a:t>Reporting</a:t>
            </a:r>
            <a:r>
              <a:rPr lang="es-CL" dirty="0"/>
              <a:t> </a:t>
            </a:r>
            <a:r>
              <a:rPr lang="es-CL" dirty="0" err="1"/>
              <a:t>Services</a:t>
            </a:r>
            <a:endParaRPr lang="es-CL" dirty="0"/>
          </a:p>
        </p:txBody>
      </p:sp>
      <p:sp>
        <p:nvSpPr>
          <p:cNvPr id="3" name="Content Placeholder 2">
            <a:extLst>
              <a:ext uri="{FF2B5EF4-FFF2-40B4-BE49-F238E27FC236}">
                <a16:creationId xmlns:a16="http://schemas.microsoft.com/office/drawing/2014/main" id="{42AA2016-E268-434B-B93C-0F72A607BF18}"/>
              </a:ext>
            </a:extLst>
          </p:cNvPr>
          <p:cNvSpPr>
            <a:spLocks noGrp="1"/>
          </p:cNvSpPr>
          <p:nvPr>
            <p:ph idx="1"/>
          </p:nvPr>
        </p:nvSpPr>
        <p:spPr/>
        <p:txBody>
          <a:bodyPr>
            <a:normAutofit fontScale="70000" lnSpcReduction="20000"/>
          </a:bodyPr>
          <a:lstStyle/>
          <a:p>
            <a:r>
              <a:rPr lang="es-ES" dirty="0"/>
              <a:t>SQL Server </a:t>
            </a:r>
            <a:r>
              <a:rPr lang="es-ES" dirty="0" err="1"/>
              <a:t>Reporting</a:t>
            </a:r>
            <a:r>
              <a:rPr lang="es-ES" dirty="0"/>
              <a:t> </a:t>
            </a:r>
            <a:r>
              <a:rPr lang="es-ES" dirty="0" err="1"/>
              <a:t>Services</a:t>
            </a:r>
            <a:r>
              <a:rPr lang="es-ES" dirty="0"/>
              <a:t> proporciona una gama completa de herramientas y servicios listos para usar que le ayudarán a crear, implementar y administrar informes para la organización.</a:t>
            </a:r>
          </a:p>
          <a:p>
            <a:r>
              <a:rPr lang="es-ES" dirty="0" err="1"/>
              <a:t>Reporting</a:t>
            </a:r>
            <a:r>
              <a:rPr lang="es-ES" dirty="0"/>
              <a:t> </a:t>
            </a:r>
            <a:r>
              <a:rPr lang="es-ES" dirty="0" err="1"/>
              <a:t>Services</a:t>
            </a:r>
            <a:r>
              <a:rPr lang="es-ES" dirty="0"/>
              <a:t> incluye características de programación que le permitirán ampliar y personalizar la funcionalidad de informes.</a:t>
            </a:r>
          </a:p>
          <a:p>
            <a:r>
              <a:rPr lang="es-ES" dirty="0" err="1"/>
              <a:t>Reporting</a:t>
            </a:r>
            <a:r>
              <a:rPr lang="es-ES" dirty="0"/>
              <a:t> </a:t>
            </a:r>
            <a:r>
              <a:rPr lang="es-ES" dirty="0" err="1"/>
              <a:t>Services</a:t>
            </a:r>
            <a:r>
              <a:rPr lang="es-ES" dirty="0"/>
              <a:t> es una plataforma de informes basada en servidor que proporciona la funcionalidad completa de generación de informes para una gran variedad de orígenes de datos.</a:t>
            </a:r>
          </a:p>
          <a:p>
            <a:r>
              <a:rPr lang="es-ES" dirty="0" err="1"/>
              <a:t>Reporting</a:t>
            </a:r>
            <a:r>
              <a:rPr lang="es-ES" dirty="0"/>
              <a:t> </a:t>
            </a:r>
            <a:r>
              <a:rPr lang="es-ES" dirty="0" err="1"/>
              <a:t>Services</a:t>
            </a:r>
            <a:r>
              <a:rPr lang="es-ES" dirty="0"/>
              <a:t> incluye un conjunto completo de herramientas para crear, administrar y entregar informes, así como API que permiten a los desarrolladores integrar o ampliar el procesamiento de datos e informes en las aplicaciones personalizadas. </a:t>
            </a:r>
          </a:p>
          <a:p>
            <a:r>
              <a:rPr lang="es-ES" dirty="0"/>
              <a:t>Las herramientas de </a:t>
            </a:r>
            <a:r>
              <a:rPr lang="es-ES" dirty="0" err="1"/>
              <a:t>Reporting</a:t>
            </a:r>
            <a:r>
              <a:rPr lang="es-ES" dirty="0"/>
              <a:t> </a:t>
            </a:r>
            <a:r>
              <a:rPr lang="es-ES" dirty="0" err="1"/>
              <a:t>Services</a:t>
            </a:r>
            <a:r>
              <a:rPr lang="es-ES" dirty="0"/>
              <a:t> funcionan dentro del entorno de Microsoft Visual Studio y están totalmente integrados con las herramientas y componentes de SQL Server.</a:t>
            </a:r>
          </a:p>
        </p:txBody>
      </p:sp>
    </p:spTree>
    <p:extLst>
      <p:ext uri="{BB962C8B-B14F-4D97-AF65-F5344CB8AC3E}">
        <p14:creationId xmlns:p14="http://schemas.microsoft.com/office/powerpoint/2010/main" val="36302238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B1035-9ED8-4A11-A3D7-F54BA8AF53A5}"/>
              </a:ext>
            </a:extLst>
          </p:cNvPr>
          <p:cNvSpPr>
            <a:spLocks noGrp="1"/>
          </p:cNvSpPr>
          <p:nvPr>
            <p:ph type="title"/>
          </p:nvPr>
        </p:nvSpPr>
        <p:spPr/>
        <p:txBody>
          <a:bodyPr/>
          <a:lstStyle/>
          <a:p>
            <a:r>
              <a:rPr lang="es-CL" dirty="0"/>
              <a:t>Sintaxis SQL</a:t>
            </a:r>
          </a:p>
        </p:txBody>
      </p:sp>
      <p:sp>
        <p:nvSpPr>
          <p:cNvPr id="3" name="Content Placeholder 2">
            <a:extLst>
              <a:ext uri="{FF2B5EF4-FFF2-40B4-BE49-F238E27FC236}">
                <a16:creationId xmlns:a16="http://schemas.microsoft.com/office/drawing/2014/main" id="{D9854115-93C4-42B1-BEEC-76B47A4B9638}"/>
              </a:ext>
            </a:extLst>
          </p:cNvPr>
          <p:cNvSpPr>
            <a:spLocks noGrp="1"/>
          </p:cNvSpPr>
          <p:nvPr>
            <p:ph idx="1"/>
          </p:nvPr>
        </p:nvSpPr>
        <p:spPr/>
        <p:txBody>
          <a:bodyPr>
            <a:normAutofit/>
          </a:bodyPr>
          <a:lstStyle/>
          <a:p>
            <a:r>
              <a:rPr lang="es-CL" sz="6000" dirty="0"/>
              <a:t>https://bit.ly/2sSNp70</a:t>
            </a:r>
          </a:p>
        </p:txBody>
      </p:sp>
    </p:spTree>
    <p:extLst>
      <p:ext uri="{BB962C8B-B14F-4D97-AF65-F5344CB8AC3E}">
        <p14:creationId xmlns:p14="http://schemas.microsoft.com/office/powerpoint/2010/main" val="14460134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5BCA7-3995-47D4-A26B-9A217D9FAF16}"/>
              </a:ext>
            </a:extLst>
          </p:cNvPr>
          <p:cNvSpPr>
            <a:spLocks noGrp="1"/>
          </p:cNvSpPr>
          <p:nvPr>
            <p:ph type="title"/>
          </p:nvPr>
        </p:nvSpPr>
        <p:spPr/>
        <p:txBody>
          <a:bodyPr/>
          <a:lstStyle/>
          <a:p>
            <a:r>
              <a:rPr lang="es-CL" dirty="0"/>
              <a:t>Ejercicio 01</a:t>
            </a:r>
          </a:p>
        </p:txBody>
      </p:sp>
      <p:sp>
        <p:nvSpPr>
          <p:cNvPr id="3" name="Content Placeholder 2">
            <a:extLst>
              <a:ext uri="{FF2B5EF4-FFF2-40B4-BE49-F238E27FC236}">
                <a16:creationId xmlns:a16="http://schemas.microsoft.com/office/drawing/2014/main" id="{2B7765D1-048A-44FA-AFAB-2932DD5A94AC}"/>
              </a:ext>
            </a:extLst>
          </p:cNvPr>
          <p:cNvSpPr>
            <a:spLocks noGrp="1"/>
          </p:cNvSpPr>
          <p:nvPr>
            <p:ph idx="1"/>
          </p:nvPr>
        </p:nvSpPr>
        <p:spPr/>
        <p:txBody>
          <a:bodyPr>
            <a:normAutofit lnSpcReduction="10000"/>
          </a:bodyPr>
          <a:lstStyle/>
          <a:p>
            <a:r>
              <a:rPr lang="es-CL" dirty="0"/>
              <a:t>Crear un modelo de datos para una empresa de propiedades (</a:t>
            </a:r>
            <a:r>
              <a:rPr lang="es-CL" dirty="0" err="1"/>
              <a:t>realtor</a:t>
            </a:r>
            <a:r>
              <a:rPr lang="es-CL" dirty="0"/>
              <a:t>)</a:t>
            </a:r>
          </a:p>
          <a:p>
            <a:r>
              <a:rPr lang="es-CL" dirty="0"/>
              <a:t>Que debe contemplar las siguientes tablas:</a:t>
            </a:r>
          </a:p>
          <a:p>
            <a:pPr lvl="1"/>
            <a:r>
              <a:rPr lang="es-ES" dirty="0"/>
              <a:t>Arrendatario(</a:t>
            </a:r>
            <a:r>
              <a:rPr lang="es-ES" dirty="0" err="1"/>
              <a:t>DUI,Nombre,Apellido</a:t>
            </a:r>
            <a:r>
              <a:rPr lang="es-ES" dirty="0"/>
              <a:t>)</a:t>
            </a:r>
          </a:p>
          <a:p>
            <a:pPr lvl="1"/>
            <a:r>
              <a:rPr lang="es-ES" dirty="0"/>
              <a:t>Arrienda(</a:t>
            </a:r>
            <a:r>
              <a:rPr lang="es-ES" dirty="0" err="1"/>
              <a:t>DUI,Id_casa,Deuda</a:t>
            </a:r>
            <a:r>
              <a:rPr lang="es-ES" dirty="0"/>
              <a:t>) Deuda &gt;=0 (si es 0, no hay deuda)</a:t>
            </a:r>
          </a:p>
          <a:p>
            <a:pPr lvl="1"/>
            <a:r>
              <a:rPr lang="es-ES" dirty="0" err="1"/>
              <a:t>Telefonos</a:t>
            </a:r>
            <a:r>
              <a:rPr lang="es-ES" dirty="0"/>
              <a:t>(</a:t>
            </a:r>
            <a:r>
              <a:rPr lang="es-ES" dirty="0" err="1"/>
              <a:t>DUI,Fono</a:t>
            </a:r>
            <a:r>
              <a:rPr lang="es-ES" dirty="0"/>
              <a:t>)</a:t>
            </a:r>
          </a:p>
          <a:p>
            <a:pPr lvl="1"/>
            <a:r>
              <a:rPr lang="es-ES" dirty="0" err="1"/>
              <a:t>Dueno</a:t>
            </a:r>
            <a:r>
              <a:rPr lang="es-ES" dirty="0"/>
              <a:t>(</a:t>
            </a:r>
            <a:r>
              <a:rPr lang="es-ES" dirty="0" err="1"/>
              <a:t>DUI,Nombre,Apellido</a:t>
            </a:r>
            <a:r>
              <a:rPr lang="es-ES" dirty="0"/>
              <a:t>)</a:t>
            </a:r>
          </a:p>
          <a:p>
            <a:pPr lvl="1"/>
            <a:r>
              <a:rPr lang="es-ES" dirty="0"/>
              <a:t>Casa(</a:t>
            </a:r>
            <a:r>
              <a:rPr lang="es-ES" dirty="0" err="1"/>
              <a:t>Id_casa,DUI,Nro,Calle,Comuna</a:t>
            </a:r>
            <a:r>
              <a:rPr lang="es-ES" dirty="0"/>
              <a:t>)</a:t>
            </a:r>
          </a:p>
          <a:p>
            <a:pPr lvl="1"/>
            <a:endParaRPr lang="es-ES" dirty="0"/>
          </a:p>
          <a:p>
            <a:r>
              <a:rPr lang="es-ES" dirty="0"/>
              <a:t>Duración: 45 minutos</a:t>
            </a:r>
            <a:endParaRPr lang="es-CL" dirty="0"/>
          </a:p>
        </p:txBody>
      </p:sp>
    </p:spTree>
    <p:extLst>
      <p:ext uri="{BB962C8B-B14F-4D97-AF65-F5344CB8AC3E}">
        <p14:creationId xmlns:p14="http://schemas.microsoft.com/office/powerpoint/2010/main" val="6884567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5BCA7-3995-47D4-A26B-9A217D9FAF16}"/>
              </a:ext>
            </a:extLst>
          </p:cNvPr>
          <p:cNvSpPr>
            <a:spLocks noGrp="1"/>
          </p:cNvSpPr>
          <p:nvPr>
            <p:ph type="title"/>
          </p:nvPr>
        </p:nvSpPr>
        <p:spPr/>
        <p:txBody>
          <a:bodyPr/>
          <a:lstStyle/>
          <a:p>
            <a:r>
              <a:rPr lang="es-CL" dirty="0"/>
              <a:t>Ejercicio 02</a:t>
            </a:r>
          </a:p>
        </p:txBody>
      </p:sp>
      <p:sp>
        <p:nvSpPr>
          <p:cNvPr id="3" name="Content Placeholder 2">
            <a:extLst>
              <a:ext uri="{FF2B5EF4-FFF2-40B4-BE49-F238E27FC236}">
                <a16:creationId xmlns:a16="http://schemas.microsoft.com/office/drawing/2014/main" id="{2B7765D1-048A-44FA-AFAB-2932DD5A94AC}"/>
              </a:ext>
            </a:extLst>
          </p:cNvPr>
          <p:cNvSpPr>
            <a:spLocks noGrp="1"/>
          </p:cNvSpPr>
          <p:nvPr>
            <p:ph idx="1"/>
          </p:nvPr>
        </p:nvSpPr>
        <p:spPr/>
        <p:txBody>
          <a:bodyPr>
            <a:normAutofit/>
          </a:bodyPr>
          <a:lstStyle/>
          <a:p>
            <a:r>
              <a:rPr lang="es-CL" dirty="0"/>
              <a:t>Utilizando el modelo de datos creado contestar:</a:t>
            </a:r>
          </a:p>
          <a:p>
            <a:pPr lvl="1"/>
            <a:r>
              <a:rPr lang="es-ES" dirty="0"/>
              <a:t>1. Los arrendatarios que arriendan la casa ubicada en la calle Carrera </a:t>
            </a:r>
            <a:r>
              <a:rPr lang="es-ES" dirty="0" err="1"/>
              <a:t>nº</a:t>
            </a:r>
            <a:r>
              <a:rPr lang="es-ES" dirty="0"/>
              <a:t> 1024, Santiago.</a:t>
            </a:r>
          </a:p>
          <a:p>
            <a:pPr lvl="1"/>
            <a:r>
              <a:rPr lang="es-ES" dirty="0"/>
              <a:t>2. ¿Cuánto le deben a XXX XXXXX?</a:t>
            </a:r>
          </a:p>
          <a:p>
            <a:pPr lvl="1"/>
            <a:r>
              <a:rPr lang="es-ES" dirty="0"/>
              <a:t>3. ¿Cuál es la deuda total para cada dueño?</a:t>
            </a:r>
          </a:p>
          <a:p>
            <a:pPr lvl="1"/>
            <a:r>
              <a:rPr lang="es-ES" dirty="0"/>
              <a:t>4. Liste todas las personas de la base de datos</a:t>
            </a:r>
          </a:p>
          <a:p>
            <a:pPr lvl="1"/>
            <a:r>
              <a:rPr lang="es-ES" dirty="0"/>
              <a:t>5. Indique los dueños que poseen tres o más casas.</a:t>
            </a:r>
          </a:p>
          <a:p>
            <a:pPr lvl="1"/>
            <a:r>
              <a:rPr lang="es-ES" dirty="0"/>
              <a:t>6. Liste los dueños que tengan deudores en todas sus casas.</a:t>
            </a:r>
          </a:p>
          <a:p>
            <a:r>
              <a:rPr lang="es-ES" dirty="0"/>
              <a:t>Duración: 45 minutos</a:t>
            </a:r>
            <a:endParaRPr lang="es-CL" dirty="0"/>
          </a:p>
        </p:txBody>
      </p:sp>
    </p:spTree>
    <p:extLst>
      <p:ext uri="{BB962C8B-B14F-4D97-AF65-F5344CB8AC3E}">
        <p14:creationId xmlns:p14="http://schemas.microsoft.com/office/powerpoint/2010/main" val="21286205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46184-1261-4014-9386-28D7F41764F3}"/>
              </a:ext>
            </a:extLst>
          </p:cNvPr>
          <p:cNvSpPr>
            <a:spLocks noGrp="1"/>
          </p:cNvSpPr>
          <p:nvPr>
            <p:ph type="title"/>
          </p:nvPr>
        </p:nvSpPr>
        <p:spPr/>
        <p:txBody>
          <a:bodyPr/>
          <a:lstStyle/>
          <a:p>
            <a:r>
              <a:rPr lang="es-CL" dirty="0"/>
              <a:t>Bibliografía</a:t>
            </a:r>
          </a:p>
        </p:txBody>
      </p:sp>
      <p:sp>
        <p:nvSpPr>
          <p:cNvPr id="5" name="Content Placeholder 4">
            <a:extLst>
              <a:ext uri="{FF2B5EF4-FFF2-40B4-BE49-F238E27FC236}">
                <a16:creationId xmlns:a16="http://schemas.microsoft.com/office/drawing/2014/main" id="{4691CF84-38F2-416C-AA41-0A1FF5437D01}"/>
              </a:ext>
            </a:extLst>
          </p:cNvPr>
          <p:cNvSpPr>
            <a:spLocks noGrp="1"/>
          </p:cNvSpPr>
          <p:nvPr>
            <p:ph idx="1"/>
          </p:nvPr>
        </p:nvSpPr>
        <p:spPr/>
        <p:txBody>
          <a:bodyPr/>
          <a:lstStyle/>
          <a:p>
            <a:r>
              <a:rPr lang="es-CL" dirty="0"/>
              <a:t>El lenguaje SQL, Carme Martín Escofet, UOC, 2010, 1-20</a:t>
            </a:r>
          </a:p>
        </p:txBody>
      </p:sp>
    </p:spTree>
    <p:extLst>
      <p:ext uri="{BB962C8B-B14F-4D97-AF65-F5344CB8AC3E}">
        <p14:creationId xmlns:p14="http://schemas.microsoft.com/office/powerpoint/2010/main" val="2769313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RDBMS</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a:bodyPr>
          <a:lstStyle/>
          <a:p>
            <a:r>
              <a:rPr lang="es-ES" b="1" dirty="0"/>
              <a:t>Regla 4</a:t>
            </a:r>
            <a:r>
              <a:rPr lang="es-ES" dirty="0"/>
              <a:t>: diccionario dinámico en línea basado en el modelo relacional, La descripción de la base de datos se representa a nivel lógico de la misma manera que los datos normales, de modo que los usuarios autorizados pueden aplicar el mismo lenguaje relacional a su consulta, igual que lo aplican a los datos normales.</a:t>
            </a:r>
          </a:p>
          <a:p>
            <a:r>
              <a:rPr lang="es-ES" dirty="0"/>
              <a:t>Es una consecuencia de la regla 1 que se destaca por su importancia. Los metadatos se almacenan usando el modelo relacional, con todas las consecuencias.</a:t>
            </a:r>
            <a:endParaRPr lang="es-CL" dirty="0"/>
          </a:p>
        </p:txBody>
      </p:sp>
    </p:spTree>
    <p:extLst>
      <p:ext uri="{BB962C8B-B14F-4D97-AF65-F5344CB8AC3E}">
        <p14:creationId xmlns:p14="http://schemas.microsoft.com/office/powerpoint/2010/main" val="3239421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RDBMS</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a:bodyPr>
          <a:lstStyle/>
          <a:p>
            <a:r>
              <a:rPr lang="es-ES" dirty="0"/>
              <a:t>Regla 5: regla del </a:t>
            </a:r>
            <a:r>
              <a:rPr lang="es-ES" dirty="0" err="1"/>
              <a:t>sublenguaje</a:t>
            </a:r>
            <a:r>
              <a:rPr lang="es-ES" dirty="0"/>
              <a:t> de datos completo, Un sistema relacional debe soportar varios lenguajes y varios modos de uso de terminal (por ejemplo: rellenar formularios).</a:t>
            </a:r>
          </a:p>
          <a:p>
            <a:r>
              <a:rPr lang="es-ES" dirty="0"/>
              <a:t>Sin embargo, debe existir al menos un lenguaje cuyas sentencias sean expresables, mediante una sintaxis bien definida, como cadenas de caracteres y que sea completo.</a:t>
            </a:r>
            <a:endParaRPr lang="es-CL" dirty="0"/>
          </a:p>
        </p:txBody>
      </p:sp>
    </p:spTree>
    <p:extLst>
      <p:ext uri="{BB962C8B-B14F-4D97-AF65-F5344CB8AC3E}">
        <p14:creationId xmlns:p14="http://schemas.microsoft.com/office/powerpoint/2010/main" val="418845236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341</TotalTime>
  <Words>5431</Words>
  <Application>Microsoft Office PowerPoint</Application>
  <PresentationFormat>Widescreen</PresentationFormat>
  <Paragraphs>406</Paragraphs>
  <Slides>77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Source Sans Pro</vt:lpstr>
      <vt:lpstr>Trebuchet MS</vt:lpstr>
      <vt:lpstr>Berlin</vt:lpstr>
      <vt:lpstr>SQL Server para principiantes</vt:lpstr>
      <vt:lpstr>Sobre mí</vt:lpstr>
      <vt:lpstr>Agenda día 01</vt:lpstr>
      <vt:lpstr>Programas a utilizar</vt:lpstr>
      <vt:lpstr>RDBMS</vt:lpstr>
      <vt:lpstr>RDBMS</vt:lpstr>
      <vt:lpstr>RDBMS</vt:lpstr>
      <vt:lpstr>RDBMS</vt:lpstr>
      <vt:lpstr>RDBMS</vt:lpstr>
      <vt:lpstr>RDBMS</vt:lpstr>
      <vt:lpstr>RDBMS</vt:lpstr>
      <vt:lpstr>RDBMS</vt:lpstr>
      <vt:lpstr>RDBMS</vt:lpstr>
      <vt:lpstr>RDBMS</vt:lpstr>
      <vt:lpstr>RDBMS</vt:lpstr>
      <vt:lpstr>RDBMS</vt:lpstr>
      <vt:lpstr>RDBMS</vt:lpstr>
      <vt:lpstr>Modelo entidad - relación</vt:lpstr>
      <vt:lpstr>Modelo entidad - relación</vt:lpstr>
      <vt:lpstr>Modelo entidad - relación</vt:lpstr>
      <vt:lpstr>Modelo entidad - relación</vt:lpstr>
      <vt:lpstr>Modelo entidad - relación</vt:lpstr>
      <vt:lpstr>Modelo entidad - relación</vt:lpstr>
      <vt:lpstr>Modelo entidad - relación</vt:lpstr>
      <vt:lpstr>Modelo entidad - relación</vt:lpstr>
      <vt:lpstr>Modelo entidad - relación</vt:lpstr>
      <vt:lpstr>Modelo entidad - relación</vt:lpstr>
      <vt:lpstr>Modelo entidad - relación</vt:lpstr>
      <vt:lpstr>Tipos de relaciones</vt:lpstr>
      <vt:lpstr>Tipos de relaciones</vt:lpstr>
      <vt:lpstr>Tipos de relaciones</vt:lpstr>
      <vt:lpstr>Tipos de relaciones</vt:lpstr>
      <vt:lpstr>Tipos de relaciones</vt:lpstr>
      <vt:lpstr>Tipos de relaciones</vt:lpstr>
      <vt:lpstr>Tipos de relaciones</vt:lpstr>
      <vt:lpstr>SQL</vt:lpstr>
      <vt:lpstr>SQL</vt:lpstr>
      <vt:lpstr>SQL</vt:lpstr>
      <vt:lpstr>SQL</vt:lpstr>
      <vt:lpstr>SQL</vt:lpstr>
      <vt:lpstr>SQL</vt:lpstr>
      <vt:lpstr>SQL</vt:lpstr>
      <vt:lpstr>SQL</vt:lpstr>
      <vt:lpstr>SQL, tipos de datos</vt:lpstr>
      <vt:lpstr>SQL, tipos de datos</vt:lpstr>
      <vt:lpstr>SQL, restricción de tablas</vt:lpstr>
      <vt:lpstr>SQL, restricción de tablas</vt:lpstr>
      <vt:lpstr>SQL, restricción de tablas</vt:lpstr>
      <vt:lpstr>SQL, restricción de tablas</vt:lpstr>
      <vt:lpstr>SQL, modificación y borrado de tablas</vt:lpstr>
      <vt:lpstr>SQL, modificación y borrado de tablas</vt:lpstr>
      <vt:lpstr>Instalar SQL Server 2014</vt:lpstr>
      <vt:lpstr>SQL Server</vt:lpstr>
      <vt:lpstr>SQL Server</vt:lpstr>
      <vt:lpstr>SQL Server</vt:lpstr>
      <vt:lpstr>SQL Server</vt:lpstr>
      <vt:lpstr>SQL Server</vt:lpstr>
      <vt:lpstr>SQL Server</vt:lpstr>
      <vt:lpstr>SQL Server Integration Services</vt:lpstr>
      <vt:lpstr>SQL Server Integration Services, modelos dimensionales</vt:lpstr>
      <vt:lpstr>SQL Server Integration Services, modelos dimensionales</vt:lpstr>
      <vt:lpstr>SQL Server Integration Services, modelos dimensionales, tabla de hechos</vt:lpstr>
      <vt:lpstr>SQL Server Integration Services, modelos dimensionales, tabla de hechos</vt:lpstr>
      <vt:lpstr>SQL Server Integration Services, modelos dimensionales, tabla de hechos</vt:lpstr>
      <vt:lpstr>SQL Server Integration Services, modelos dimensionales, tabla de dimensiones</vt:lpstr>
      <vt:lpstr>SQL Server Integration Services, modelos dimensionales, modelo estrella</vt:lpstr>
      <vt:lpstr>SQL Server Integration Services, modelos dimensionales, modelo estrella</vt:lpstr>
      <vt:lpstr>SQL Server Integration Services, modelos dimensionales, modelo copo de nieve</vt:lpstr>
      <vt:lpstr>SQL Server Integration Services, modelos dimensionales, modelo copo de nieve</vt:lpstr>
      <vt:lpstr>¿Cuál usar?</vt:lpstr>
      <vt:lpstr>TIP #1</vt:lpstr>
      <vt:lpstr>SQL Server Analysis Services</vt:lpstr>
      <vt:lpstr>SQL Server Reporting Services</vt:lpstr>
      <vt:lpstr>Sintaxis SQL</vt:lpstr>
      <vt:lpstr>Ejercicio 01</vt:lpstr>
      <vt:lpstr>Ejercicio 02</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para principiantes</dc:title>
  <dc:creator>ralf</dc:creator>
  <cp:lastModifiedBy>ralf</cp:lastModifiedBy>
  <cp:revision>47</cp:revision>
  <dcterms:created xsi:type="dcterms:W3CDTF">2018-06-12T23:23:00Z</dcterms:created>
  <dcterms:modified xsi:type="dcterms:W3CDTF">2018-06-13T15:53:52Z</dcterms:modified>
</cp:coreProperties>
</file>