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7"/>
  </p:notesMasterIdLst>
  <p:sldIdLst>
    <p:sldId id="256" r:id="rId2"/>
    <p:sldId id="258" r:id="rId3"/>
    <p:sldId id="358" r:id="rId4"/>
    <p:sldId id="335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6" r:id="rId13"/>
    <p:sldId id="347" r:id="rId14"/>
    <p:sldId id="348" r:id="rId15"/>
    <p:sldId id="349" r:id="rId16"/>
    <p:sldId id="351" r:id="rId17"/>
    <p:sldId id="352" r:id="rId18"/>
    <p:sldId id="353" r:id="rId19"/>
    <p:sldId id="354" r:id="rId20"/>
    <p:sldId id="355" r:id="rId21"/>
    <p:sldId id="357" r:id="rId22"/>
    <p:sldId id="356" r:id="rId23"/>
    <p:sldId id="344" r:id="rId24"/>
    <p:sldId id="336" r:id="rId25"/>
    <p:sldId id="30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9098D-F4D9-4D50-89DC-EBEF9428D4BA}" type="datetimeFigureOut">
              <a:rPr lang="es-CL" smtClean="0"/>
              <a:t>14-06-2018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8194-1E1B-4BB8-9213-121063E7B82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18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A888CB-5DE1-403C-8D22-B0231651E57E}" type="slidenum">
              <a:t>12</a:t>
            </a:fld>
            <a:endParaRPr lang="es-CL"/>
          </a:p>
        </p:txBody>
      </p:sp>
      <p:sp>
        <p:nvSpPr>
          <p:cNvPr id="2" name="Shape 114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15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64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6E12A9-A0CE-4C4F-AD2E-2CD4BA1D4199}" type="slidenum">
              <a:t>13</a:t>
            </a:fld>
            <a:endParaRPr lang="es-CL"/>
          </a:p>
        </p:txBody>
      </p:sp>
      <p:sp>
        <p:nvSpPr>
          <p:cNvPr id="2" name="Shape 120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21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502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AD9E7D-35D6-4A39-BB18-606C8F863448}" type="slidenum">
              <a:t>14</a:t>
            </a:fld>
            <a:endParaRPr lang="es-CL"/>
          </a:p>
        </p:txBody>
      </p:sp>
      <p:sp>
        <p:nvSpPr>
          <p:cNvPr id="2" name="Shape 126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27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105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FAF673-C83C-44E9-913A-928BD4DDDD9A}" type="slidenum">
              <a:t>15</a:t>
            </a:fld>
            <a:endParaRPr lang="es-CL"/>
          </a:p>
        </p:txBody>
      </p:sp>
      <p:sp>
        <p:nvSpPr>
          <p:cNvPr id="2" name="Shape 132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33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6096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6EF8A2-5B0E-45EF-A75E-E1CD3E2F69A6}" type="slidenum">
              <a:t>16</a:t>
            </a:fld>
            <a:endParaRPr lang="es-CL"/>
          </a:p>
        </p:txBody>
      </p:sp>
      <p:sp>
        <p:nvSpPr>
          <p:cNvPr id="2" name="Shape 144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45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897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3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1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6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9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1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6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3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5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3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7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7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8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7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5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96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9A33-E552-4C37-B901-8CEAEFC59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SQL Server para principiantes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E1411-9A26-47E3-871B-C30CB6E76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Rodrigo Alfaro Pinto</a:t>
            </a:r>
          </a:p>
        </p:txBody>
      </p:sp>
    </p:spTree>
    <p:extLst>
      <p:ext uri="{BB962C8B-B14F-4D97-AF65-F5344CB8AC3E}">
        <p14:creationId xmlns:p14="http://schemas.microsoft.com/office/powerpoint/2010/main" val="375333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1B493A-0A00-4A78-9179-A51DFD2288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327D4-1ABB-44EB-8BA9-1C136B153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8565C26-F31A-42A4-859E-1F38C81D19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A3EC2D-CF74-44DB-A8BD-A1698850D1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93D54-1E30-4D59-8CC4-2343B45CA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276090" y="915130"/>
            <a:ext cx="6269479" cy="50277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C9FE5-1902-4A19-B91B-04ACAEE5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Trigger Logon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9161-5F89-46C1-ADD8-855DC271A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Este evento se produce cuando se establece una sesión de usuario con una instancia de SQL Server.</a:t>
            </a:r>
          </a:p>
          <a:p>
            <a:r>
              <a:rPr lang="en-US" sz="1400"/>
              <a:t>Logon event dispara el trigger después de la fase de autenticación de inicio de sesión, pero antes de que la sesión del usuario esté realmente establecida.</a:t>
            </a:r>
          </a:p>
        </p:txBody>
      </p:sp>
    </p:spTree>
    <p:extLst>
      <p:ext uri="{BB962C8B-B14F-4D97-AF65-F5344CB8AC3E}">
        <p14:creationId xmlns:p14="http://schemas.microsoft.com/office/powerpoint/2010/main" val="419512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33A6-CC3B-4198-9A87-A2F0217A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Vistas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BE798-0958-4C20-81B2-34B40A98E6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502" b="75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CB3A-9A91-49A9-B846-A76137EC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Una </a:t>
            </a:r>
            <a:r>
              <a:rPr lang="es-ES" dirty="0"/>
              <a:t>vista es una consulta que se presenta como una tabla (virtual) a partir de un conjunto de tablas en una base de datos relacional. Las vistas tienen la misma estructura que una tabla: filas y columnas. La única diferencia es que sólo se almacena de ellas la definición, no los datos.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4528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s-CL" sz="16000" cap="all" dirty="0">
                <a:solidFill>
                  <a:schemeClr val="tx2"/>
                </a:solidFill>
                <a:latin typeface="Tw Cen MT"/>
              </a:rPr>
              <a:t>MDX</a:t>
            </a:r>
          </a:p>
        </p:txBody>
      </p:sp>
      <p:sp>
        <p:nvSpPr>
          <p:cNvPr id="3" name="Shape 118"/>
          <p:cNvSpPr txBox="1">
            <a:spLocks noGrp="1"/>
          </p:cNvSpPr>
          <p:nvPr>
            <p:ph type="body" idx="1"/>
          </p:nvPr>
        </p:nvSpPr>
        <p:spPr/>
        <p:txBody>
          <a:bodyPr vert="horz" wrap="square" lIns="121920" tIns="121920" rIns="121920" bIns="121920" rtlCol="0" anchor="t">
            <a:normAutofit/>
          </a:bodyPr>
          <a:lstStyle/>
          <a:p>
            <a:pPr marL="228474" indent="-227994" algn="ctr">
              <a:lnSpc>
                <a:spcPct val="100000"/>
              </a:lnSpc>
              <a:spcBef>
                <a:spcPts val="0"/>
              </a:spcBef>
              <a:tabLst>
                <a:tab pos="228474" algn="l"/>
              </a:tabLst>
            </a:pPr>
            <a:r>
              <a:rPr lang="es-CL">
                <a:solidFill>
                  <a:srgbClr val="FFFFFF"/>
                </a:solidFill>
              </a:rPr>
              <a:t>Multidimensional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173212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3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MDX Consultas multidimensionales</a:t>
            </a:r>
          </a:p>
        </p:txBody>
      </p:sp>
      <p:sp>
        <p:nvSpPr>
          <p:cNvPr id="3" name="Shape 124"/>
          <p:cNvSpPr txBox="1">
            <a:spLocks noGrp="1"/>
          </p:cNvSpPr>
          <p:nvPr>
            <p:ph idx="1"/>
          </p:nvPr>
        </p:nvSpPr>
        <p:spPr/>
        <p:txBody>
          <a:bodyPr vert="horz" wrap="square" lIns="121920" tIns="121920" rIns="121920" bIns="121920" rtlCol="0" anchor="t">
            <a:normAutofit fontScale="85000" lnSpcReduction="20000"/>
          </a:bodyPr>
          <a:lstStyle/>
          <a:p>
            <a:pPr marL="228474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/>
              <a:t>MDX (Multidimensional Expressions) Es el lenguaje de consulta que se usa para trabajar con datos multidimensionales y para recuperarlos en Microsoft Analysis Services.</a:t>
            </a:r>
          </a:p>
          <a:p>
            <a:pPr marL="228474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/>
              <a:t>MDX está basado en la especificación XML for Analysis (XMLA), con extensiones específicas para SQL Server Analysis Services.</a:t>
            </a:r>
          </a:p>
          <a:p>
            <a:pPr marL="228474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/>
              <a:t>MDX usa expresiones compuestas de identificadores, valores, instrucciones, funciones y operadores que Analysis Services puede evaluar para recuperar un objeto (por ejemplo, un conjunto o un miembro) o un valor escalar (por ejemplo, una cadena o un número).</a:t>
            </a:r>
          </a:p>
        </p:txBody>
      </p:sp>
    </p:spTree>
    <p:extLst>
      <p:ext uri="{BB962C8B-B14F-4D97-AF65-F5344CB8AC3E}">
        <p14:creationId xmlns:p14="http://schemas.microsoft.com/office/powerpoint/2010/main" val="381116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9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MDX Consultas multidimensionales</a:t>
            </a:r>
          </a:p>
        </p:txBody>
      </p:sp>
      <p:sp>
        <p:nvSpPr>
          <p:cNvPr id="3" name="Shape 130"/>
          <p:cNvSpPr txBox="1">
            <a:spLocks noGrp="1"/>
          </p:cNvSpPr>
          <p:nvPr>
            <p:ph idx="1"/>
          </p:nvPr>
        </p:nvSpPr>
        <p:spPr/>
        <p:txBody>
          <a:bodyPr vert="horz" wrap="square" lIns="121920" tIns="121920" rIns="121920" bIns="121920" rtlCol="0" anchor="t">
            <a:normAutofit fontScale="77500" lnSpcReduction="20000"/>
          </a:bodyPr>
          <a:lstStyle/>
          <a:p>
            <a:pPr marL="228474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 dirty="0"/>
              <a:t>Las consultas y expresiones MDX de SQL Server </a:t>
            </a:r>
            <a:r>
              <a:rPr lang="es-CL" dirty="0" err="1"/>
              <a:t>Analysis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se utilizan para lo siguiente:</a:t>
            </a:r>
          </a:p>
          <a:p>
            <a:pPr marL="685674" lvl="1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 dirty="0"/>
              <a:t>Devolver datos a una aplicación cliente desde un cubo de SQL Server </a:t>
            </a:r>
            <a:r>
              <a:rPr lang="es-CL" dirty="0" err="1"/>
              <a:t>Analysis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.</a:t>
            </a:r>
          </a:p>
          <a:p>
            <a:pPr marL="685674" lvl="1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 dirty="0"/>
              <a:t>Aplicar formato a los resultados de las consultas.</a:t>
            </a:r>
          </a:p>
          <a:p>
            <a:pPr marL="685674" lvl="1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 dirty="0"/>
              <a:t>Realizar tareas de diseño de cubos, como la definición de miembros calculados, conjuntos con nombre, asignaciones con ámbito e indicadores clave de rendimiento (KPI).</a:t>
            </a:r>
          </a:p>
          <a:p>
            <a:pPr marL="685674" lvl="1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 dirty="0"/>
              <a:t>Realizar tareas administrativas, incluida la seguridad de dimensión y de celda.</a:t>
            </a:r>
          </a:p>
          <a:p>
            <a:pPr marL="228474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26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C489A7D5-C880-4404-80DD-8F579E70F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85" y="2327896"/>
            <a:ext cx="5629268" cy="2195413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Shape 13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sz="2400"/>
              <a:t>MDX Consultas multidimensionales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B1A0A27-2660-4957-A0DA-14B773C9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879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08883A7-D7B6-4A30-829C-21C26108C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1461950"/>
            <a:ext cx="6269479" cy="39340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Shape 14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sz="2400"/>
              <a:t>MDX Consultas multidimensionales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D04B58-BEB6-46EC-BE02-149E65FD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0970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7633-78FD-44FC-AE98-0F537AC5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MDX Consultas multidimensionales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8669-3DAC-4950-BF75-C2089131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Ver demostración</a:t>
            </a:r>
          </a:p>
        </p:txBody>
      </p:sp>
    </p:spTree>
    <p:extLst>
      <p:ext uri="{BB962C8B-B14F-4D97-AF65-F5344CB8AC3E}">
        <p14:creationId xmlns:p14="http://schemas.microsoft.com/office/powerpoint/2010/main" val="384869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3D28F-0B42-4D5B-914A-6E6985E9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endParaRPr lang="es-C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F4D91-4056-469D-B896-345FF03A7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924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AE3FA-1714-4A65-85CB-39F1CBE5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2014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9C9A9F-8BE8-4DC2-BADA-1EC74017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La plataforma de 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de Microsoft se compone básicamente de cuatro elementos importantes:</a:t>
            </a:r>
          </a:p>
          <a:p>
            <a:pPr lvl="1"/>
            <a:r>
              <a:rPr lang="es-ES" dirty="0"/>
              <a:t>Obtención de datos, 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puede extraer información de cualquier fuente de datos. De forma natural, se comunica con SQL Server, pero también puede acceder a bases de datos de terceros como MySQL, Oracle, Informix, etc. En el caso de 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2005 también se puede consultar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Diseño de informes, En las versiones actuales, 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incorpora por defecto Microsoft SQL </a:t>
            </a:r>
            <a:r>
              <a:rPr lang="es-ES" dirty="0" err="1"/>
              <a:t>Report</a:t>
            </a:r>
            <a:r>
              <a:rPr lang="es-ES" dirty="0"/>
              <a:t> </a:t>
            </a:r>
            <a:r>
              <a:rPr lang="es-ES" dirty="0" err="1"/>
              <a:t>Builder</a:t>
            </a:r>
            <a:r>
              <a:rPr lang="es-ES" dirty="0"/>
              <a:t>, una herramienta sencilla de usar tipo </a:t>
            </a:r>
            <a:r>
              <a:rPr lang="es-ES" dirty="0" err="1"/>
              <a:t>wysiwyg</a:t>
            </a:r>
            <a:r>
              <a:rPr lang="es-ES" dirty="0"/>
              <a:t> para realizar los informes.</a:t>
            </a:r>
          </a:p>
          <a:p>
            <a:pPr lvl="1"/>
            <a:r>
              <a:rPr lang="es-ES" dirty="0"/>
              <a:t>Exportación de informes, La plataforma presenta una amplia gama de formatos de archivos para poder exportar al consumidor final. Entre ellas, PDF, XLS, HTML, CSV.</a:t>
            </a:r>
          </a:p>
          <a:p>
            <a:pPr lvl="1"/>
            <a:r>
              <a:rPr lang="es-ES" dirty="0"/>
              <a:t>Suscripción a informes, Ejecutar informes determinados y definir fecha de entrega vía mail a la cuenta especificada e incluso con un formato definido o entregar reportes en carpetas o sitios de red.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2364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BCCD-609D-4243-BEF1-7BC861CC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 día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2213-137A-4255-BB10-496E0C12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Ejercicios.</a:t>
            </a:r>
          </a:p>
          <a:p>
            <a:r>
              <a:rPr lang="es-CL" dirty="0" err="1"/>
              <a:t>Triggers</a:t>
            </a:r>
            <a:r>
              <a:rPr lang="es-CL" dirty="0"/>
              <a:t>.</a:t>
            </a:r>
          </a:p>
          <a:p>
            <a:r>
              <a:rPr lang="es-CL" dirty="0"/>
              <a:t>Vistas.</a:t>
            </a:r>
          </a:p>
          <a:p>
            <a:r>
              <a:rPr lang="es-CL" dirty="0"/>
              <a:t>MDX.</a:t>
            </a:r>
          </a:p>
          <a:p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.</a:t>
            </a:r>
          </a:p>
          <a:p>
            <a:r>
              <a:rPr lang="es-CL" dirty="0"/>
              <a:t>Ejercicio final.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29420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0DAFD82-3F74-4E59-B32E-BD77462BFF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4A91303C-F093-4328-A707-645FBC76F7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6DCE38-5576-4DB4-9E0B-8BA014EBC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7FBE712-79A8-40B1-B394-C92C5A74A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86" r="-1" b="-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6B696F-2C62-45F3-A534-B39DDD903C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5D1A39-500D-4C26-97A9-AB4AD60D0B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16608F-795D-4B36-A4D9-8D4F80F3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s-CL" sz="3200"/>
              <a:t>Reporting Services 2014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B7D054-040C-4244-95C3-4A85F9E0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0881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C727-B6F5-46EF-B6DD-45AB58DC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2014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6C85-05DA-43BF-BC67-D68D29AF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Demostración en pantalla</a:t>
            </a:r>
          </a:p>
        </p:txBody>
      </p:sp>
    </p:spTree>
    <p:extLst>
      <p:ext uri="{BB962C8B-B14F-4D97-AF65-F5344CB8AC3E}">
        <p14:creationId xmlns:p14="http://schemas.microsoft.com/office/powerpoint/2010/main" val="331352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A813-040E-4C30-87F6-05DD6B07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9B0A-D1C4-453B-AA9F-673EA1F2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Ver video</a:t>
            </a:r>
          </a:p>
        </p:txBody>
      </p:sp>
    </p:spTree>
    <p:extLst>
      <p:ext uri="{BB962C8B-B14F-4D97-AF65-F5344CB8AC3E}">
        <p14:creationId xmlns:p14="http://schemas.microsoft.com/office/powerpoint/2010/main" val="2868463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83A1CC-FEAB-4967-96DC-FDC2D2F8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05 Final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1D3A1-C9E7-455C-BF30-B0FAE66C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/>
              <a:t>Crear un modelo de datos para una biblioteca.</a:t>
            </a:r>
          </a:p>
          <a:p>
            <a:r>
              <a:rPr lang="es-CL" dirty="0"/>
              <a:t>Debe contemplar:</a:t>
            </a:r>
          </a:p>
          <a:p>
            <a:pPr lvl="1"/>
            <a:r>
              <a:rPr lang="es-CL" dirty="0"/>
              <a:t>Prestamos.</a:t>
            </a:r>
          </a:p>
          <a:p>
            <a:pPr lvl="1"/>
            <a:r>
              <a:rPr lang="es-CL" dirty="0"/>
              <a:t>Inventario.</a:t>
            </a:r>
          </a:p>
          <a:p>
            <a:pPr lvl="1"/>
            <a:r>
              <a:rPr lang="es-CL" dirty="0"/>
              <a:t>Usuarios.</a:t>
            </a:r>
          </a:p>
          <a:p>
            <a:pPr lvl="1"/>
            <a:r>
              <a:rPr lang="es-CL" dirty="0"/>
              <a:t>Categorías de libros.</a:t>
            </a:r>
          </a:p>
          <a:p>
            <a:pPr lvl="1"/>
            <a:r>
              <a:rPr lang="es-CL" dirty="0"/>
              <a:t>Log de prestamos</a:t>
            </a:r>
          </a:p>
          <a:p>
            <a:r>
              <a:rPr lang="es-CL" dirty="0"/>
              <a:t>Crear </a:t>
            </a:r>
            <a:r>
              <a:rPr lang="es-CL" dirty="0" err="1"/>
              <a:t>trigger</a:t>
            </a:r>
            <a:r>
              <a:rPr lang="es-CL" dirty="0"/>
              <a:t> para los prestamos y devoluciones.</a:t>
            </a:r>
          </a:p>
          <a:p>
            <a:r>
              <a:rPr lang="es-CL" dirty="0"/>
              <a:t>Crear vistas para reportes de: usuarios con más prestamos, categorías más prestadas.</a:t>
            </a:r>
          </a:p>
          <a:p>
            <a:r>
              <a:rPr lang="es-CL" dirty="0"/>
              <a:t>Realizar </a:t>
            </a:r>
            <a:r>
              <a:rPr lang="es-CL" dirty="0" err="1"/>
              <a:t>insert</a:t>
            </a:r>
            <a:r>
              <a:rPr lang="es-CL" dirty="0"/>
              <a:t> necesarios para poder hacer </a:t>
            </a:r>
            <a:r>
              <a:rPr lang="es-CL" dirty="0" err="1"/>
              <a:t>querys</a:t>
            </a:r>
            <a:r>
              <a:rPr lang="es-CL" dirty="0"/>
              <a:t> de prueba.</a:t>
            </a:r>
          </a:p>
          <a:p>
            <a:r>
              <a:rPr lang="es-CL" dirty="0"/>
              <a:t>Duración: 90 minutos.</a:t>
            </a:r>
          </a:p>
        </p:txBody>
      </p:sp>
    </p:spTree>
    <p:extLst>
      <p:ext uri="{BB962C8B-B14F-4D97-AF65-F5344CB8AC3E}">
        <p14:creationId xmlns:p14="http://schemas.microsoft.com/office/powerpoint/2010/main" val="57949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1D19-348F-4AB5-8D2D-A55254F9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Muchas gracias por su atención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D652-6697-416B-AC7A-6C8C4F03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Rodrigo Alfaro Pinto</a:t>
            </a:r>
          </a:p>
          <a:p>
            <a:r>
              <a:rPr lang="es-CL" sz="3600" dirty="0"/>
              <a:t>ralf@netstream.cl</a:t>
            </a:r>
          </a:p>
        </p:txBody>
      </p:sp>
    </p:spTree>
    <p:extLst>
      <p:ext uri="{BB962C8B-B14F-4D97-AF65-F5344CB8AC3E}">
        <p14:creationId xmlns:p14="http://schemas.microsoft.com/office/powerpoint/2010/main" val="1076015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6184-1261-4014-9386-28D7F417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Bibliografía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91CF84-38F2-416C-AA41-0A1FF543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El lenguaje SQL, Carme Martín Escofet, UOC, 2010, 1-20.</a:t>
            </a:r>
          </a:p>
          <a:p>
            <a:r>
              <a:rPr lang="es-CL" dirty="0"/>
              <a:t>MSDN SQL, https://msdn.microsoft.com/es-es/library/ms159106(v=sql.120).aspx</a:t>
            </a:r>
          </a:p>
          <a:p>
            <a:r>
              <a:rPr lang="es-CL" dirty="0" err="1"/>
              <a:t>Introducing</a:t>
            </a:r>
            <a:r>
              <a:rPr lang="es-CL" dirty="0"/>
              <a:t> Microsoft SQL Server 2016 </a:t>
            </a:r>
            <a:r>
              <a:rPr lang="es-CL" dirty="0" err="1"/>
              <a:t>Mission-Critical</a:t>
            </a:r>
            <a:r>
              <a:rPr lang="es-CL" dirty="0"/>
              <a:t> </a:t>
            </a:r>
            <a:r>
              <a:rPr lang="es-CL" dirty="0" err="1"/>
              <a:t>Applications</a:t>
            </a:r>
            <a:r>
              <a:rPr lang="es-CL" dirty="0"/>
              <a:t>, </a:t>
            </a:r>
            <a:r>
              <a:rPr lang="es-CL" dirty="0" err="1"/>
              <a:t>Deeper</a:t>
            </a:r>
            <a:r>
              <a:rPr lang="es-CL" dirty="0"/>
              <a:t> </a:t>
            </a:r>
            <a:r>
              <a:rPr lang="es-CL" dirty="0" err="1"/>
              <a:t>Insights</a:t>
            </a:r>
            <a:r>
              <a:rPr lang="es-CL" dirty="0"/>
              <a:t>, </a:t>
            </a:r>
            <a:r>
              <a:rPr lang="es-CL" dirty="0" err="1"/>
              <a:t>Hyperscale</a:t>
            </a:r>
            <a:r>
              <a:rPr lang="es-CL" dirty="0"/>
              <a:t> Cloud, </a:t>
            </a:r>
            <a:r>
              <a:rPr lang="es-CL" dirty="0" err="1"/>
              <a:t>Stacia</a:t>
            </a:r>
            <a:r>
              <a:rPr lang="es-CL" dirty="0"/>
              <a:t> Varga, </a:t>
            </a:r>
            <a:r>
              <a:rPr lang="es-CL" dirty="0" err="1"/>
              <a:t>Denny</a:t>
            </a:r>
            <a:r>
              <a:rPr lang="es-CL" dirty="0"/>
              <a:t> Cherry, Joseph </a:t>
            </a:r>
            <a:r>
              <a:rPr lang="es-CL" dirty="0" err="1"/>
              <a:t>D’Antoni</a:t>
            </a:r>
            <a:r>
              <a:rPr lang="es-CL" dirty="0"/>
              <a:t>, Microsoft </a:t>
            </a:r>
            <a:r>
              <a:rPr lang="es-CL" dirty="0" err="1"/>
              <a:t>Press</a:t>
            </a:r>
            <a:r>
              <a:rPr lang="es-CL" dirty="0"/>
              <a:t>, 2016</a:t>
            </a:r>
          </a:p>
          <a:p>
            <a:r>
              <a:rPr lang="es-CL" dirty="0"/>
              <a:t>SQL Server </a:t>
            </a:r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2008, </a:t>
            </a:r>
            <a:r>
              <a:rPr lang="es-CL" dirty="0" err="1"/>
              <a:t>Stacia</a:t>
            </a:r>
            <a:r>
              <a:rPr lang="es-CL" dirty="0"/>
              <a:t> </a:t>
            </a:r>
            <a:r>
              <a:rPr lang="es-CL" dirty="0" err="1"/>
              <a:t>Misner</a:t>
            </a:r>
            <a:r>
              <a:rPr lang="es-CL" dirty="0"/>
              <a:t>, Microsoft </a:t>
            </a:r>
            <a:r>
              <a:rPr lang="es-CL" dirty="0" err="1"/>
              <a:t>Press</a:t>
            </a:r>
            <a:r>
              <a:rPr lang="es-CL" dirty="0"/>
              <a:t>, 2009</a:t>
            </a:r>
          </a:p>
          <a:p>
            <a:r>
              <a:rPr lang="es-CL" dirty="0"/>
              <a:t>SQL Server </a:t>
            </a:r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2012, </a:t>
            </a:r>
            <a:r>
              <a:rPr lang="es-CL" dirty="0" err="1"/>
              <a:t>Stacia</a:t>
            </a:r>
            <a:r>
              <a:rPr lang="es-CL" dirty="0"/>
              <a:t> </a:t>
            </a:r>
            <a:r>
              <a:rPr lang="es-CL" dirty="0" err="1"/>
              <a:t>Misner</a:t>
            </a:r>
            <a:r>
              <a:rPr lang="es-CL" dirty="0"/>
              <a:t>, Microsoft </a:t>
            </a:r>
            <a:r>
              <a:rPr lang="es-CL" dirty="0" err="1"/>
              <a:t>Press</a:t>
            </a:r>
            <a:r>
              <a:rPr lang="es-CL" dirty="0"/>
              <a:t>, 2013</a:t>
            </a:r>
          </a:p>
          <a:p>
            <a:r>
              <a:rPr lang="es-CL" dirty="0"/>
              <a:t>SQL Server 2012 </a:t>
            </a:r>
            <a:r>
              <a:rPr lang="es-CL" dirty="0" err="1"/>
              <a:t>Tutorials</a:t>
            </a:r>
            <a:r>
              <a:rPr lang="es-CL" dirty="0"/>
              <a:t>: SQL Server </a:t>
            </a:r>
            <a:r>
              <a:rPr lang="es-CL" dirty="0" err="1"/>
              <a:t>Books</a:t>
            </a:r>
            <a:r>
              <a:rPr lang="es-CL" dirty="0"/>
              <a:t> Online, Microsoft </a:t>
            </a:r>
            <a:r>
              <a:rPr lang="es-CL" dirty="0" err="1"/>
              <a:t>Press</a:t>
            </a:r>
            <a:r>
              <a:rPr lang="es-CL" dirty="0"/>
              <a:t>, 2012</a:t>
            </a:r>
          </a:p>
          <a:p>
            <a:r>
              <a:rPr lang="es-CL" dirty="0"/>
              <a:t>Business </a:t>
            </a:r>
            <a:r>
              <a:rPr lang="es-CL" dirty="0" err="1"/>
              <a:t>Intelligence</a:t>
            </a:r>
            <a:r>
              <a:rPr lang="es-CL" dirty="0"/>
              <a:t>: Competir con información, Josep Lluís Cano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931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1035-9ED8-4A11-A3D7-F54BA8AF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Sintaxis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4115-93C4-42B1-BEEC-76B47A4B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6000" dirty="0"/>
              <a:t>https://bit.ly/2sSNp70</a:t>
            </a:r>
          </a:p>
        </p:txBody>
      </p:sp>
    </p:spTree>
    <p:extLst>
      <p:ext uri="{BB962C8B-B14F-4D97-AF65-F5344CB8AC3E}">
        <p14:creationId xmlns:p14="http://schemas.microsoft.com/office/powerpoint/2010/main" val="144601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BCA7-3995-47D4-A26B-9A217D9F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65D1-048A-44FA-AFAB-2932DD5A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Utilizando la base de datos </a:t>
            </a:r>
            <a:r>
              <a:rPr lang="es-ES" dirty="0" err="1"/>
              <a:t>northwind</a:t>
            </a:r>
            <a:r>
              <a:rPr lang="es-ES" dirty="0"/>
              <a:t>:</a:t>
            </a:r>
          </a:p>
          <a:p>
            <a:r>
              <a:rPr lang="es-ES" dirty="0"/>
              <a:t>Listar los productos con categorías más vendidos.</a:t>
            </a:r>
          </a:p>
          <a:p>
            <a:pPr lvl="1"/>
            <a:r>
              <a:rPr lang="es-ES" dirty="0"/>
              <a:t>Cliente con más compras.</a:t>
            </a:r>
          </a:p>
          <a:p>
            <a:pPr lvl="1"/>
            <a:r>
              <a:rPr lang="es-ES" dirty="0"/>
              <a:t>Categoría más vendida.</a:t>
            </a:r>
          </a:p>
          <a:p>
            <a:r>
              <a:rPr lang="es-ES" dirty="0"/>
              <a:t>Duración: 75 minutos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4108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2525-3CA7-4BB5-AC69-D1AFD34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BD30-3B58-4957-8F34-BD6AE4220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Utilizando la base de datos </a:t>
            </a:r>
            <a:r>
              <a:rPr lang="es-CL" dirty="0" err="1"/>
              <a:t>northwind</a:t>
            </a:r>
            <a:r>
              <a:rPr lang="es-CL" dirty="0"/>
              <a:t> responder lo siguiente:</a:t>
            </a:r>
          </a:p>
          <a:p>
            <a:r>
              <a:rPr lang="es-CL" dirty="0"/>
              <a:t>La compañía de despacho(</a:t>
            </a:r>
            <a:r>
              <a:rPr lang="es-CL" dirty="0" err="1"/>
              <a:t>shippers</a:t>
            </a:r>
            <a:r>
              <a:rPr lang="es-CL" dirty="0"/>
              <a:t>) que más ordenes tiene.</a:t>
            </a:r>
          </a:p>
          <a:p>
            <a:r>
              <a:rPr lang="es-CL" dirty="0"/>
              <a:t>Proveedores(</a:t>
            </a:r>
            <a:r>
              <a:rPr lang="es-CL" dirty="0" err="1"/>
              <a:t>suppliers</a:t>
            </a:r>
            <a:r>
              <a:rPr lang="es-CL" dirty="0"/>
              <a:t>) con más productos por ordenes de compra.</a:t>
            </a:r>
          </a:p>
          <a:p>
            <a:r>
              <a:rPr lang="es-CL" dirty="0"/>
              <a:t>Territorio y región por empleado con más ordenes de compra.</a:t>
            </a:r>
          </a:p>
          <a:p>
            <a:r>
              <a:rPr lang="es-CL" dirty="0"/>
              <a:t>Duración: 55 minutos.</a:t>
            </a:r>
          </a:p>
        </p:txBody>
      </p:sp>
    </p:spTree>
    <p:extLst>
      <p:ext uri="{BB962C8B-B14F-4D97-AF65-F5344CB8AC3E}">
        <p14:creationId xmlns:p14="http://schemas.microsoft.com/office/powerpoint/2010/main" val="35682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19B3-9424-455C-B9B3-1D41A198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Triggers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D7D2-4598-4322-BE42-8BEE6527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SQL Server maneja 3 tipos de </a:t>
            </a:r>
            <a:r>
              <a:rPr lang="es-CL" dirty="0" err="1"/>
              <a:t>triggers</a:t>
            </a:r>
            <a:endParaRPr lang="es-CL" dirty="0"/>
          </a:p>
          <a:p>
            <a:r>
              <a:rPr lang="es-CL" dirty="0"/>
              <a:t>DML</a:t>
            </a:r>
          </a:p>
          <a:p>
            <a:r>
              <a:rPr lang="es-CL" dirty="0"/>
              <a:t>DDL</a:t>
            </a:r>
          </a:p>
          <a:p>
            <a:r>
              <a:rPr lang="es-CL" dirty="0" err="1"/>
              <a:t>Logon</a:t>
            </a:r>
            <a:r>
              <a:rPr lang="es-CL" dirty="0"/>
              <a:t> </a:t>
            </a:r>
            <a:r>
              <a:rPr lang="es-CL" dirty="0" err="1"/>
              <a:t>event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6357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19B3-9424-455C-B9B3-1D41A198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Triggers</a:t>
            </a:r>
            <a:r>
              <a:rPr lang="es-CL" dirty="0"/>
              <a:t>, 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D7D2-4598-4322-BE42-8BEE6527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Son procedimientos almacenados  que se ejecutan automáticamente ante un evento DML  (</a:t>
            </a:r>
            <a:r>
              <a:rPr lang="es-ES" dirty="0" err="1"/>
              <a:t>Update</a:t>
            </a:r>
            <a:r>
              <a:rPr lang="es-ES" dirty="0"/>
              <a:t> – </a:t>
            </a:r>
            <a:r>
              <a:rPr lang="es-ES" dirty="0" err="1"/>
              <a:t>Delete</a:t>
            </a:r>
            <a:r>
              <a:rPr lang="es-ES" dirty="0"/>
              <a:t> – </a:t>
            </a:r>
            <a:r>
              <a:rPr lang="es-ES" dirty="0" err="1"/>
              <a:t>Insert</a:t>
            </a:r>
            <a:r>
              <a:rPr lang="es-ES" dirty="0"/>
              <a:t>) que afecta una tabla o vista.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389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1B493A-0A00-4A78-9179-A51DFD2288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327D4-1ABB-44EB-8BA9-1C136B153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8565C26-F31A-42A4-859E-1F38C81D19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A3EC2D-CF74-44DB-A8BD-A1698850D1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B23E1-AB82-49B1-86B5-D6B8802BBE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593085" y="1620703"/>
            <a:ext cx="5629268" cy="360979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519B3-9424-455C-B9B3-1D41A198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Triggers, 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D7D2-4598-4322-BE42-8BEE65270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Son procedimientos almacenados  que se ejecutan automáticamente ante un evento DML  (Update – Delete – Insert) que afecta una tabla o vista.</a:t>
            </a:r>
          </a:p>
        </p:txBody>
      </p:sp>
    </p:spTree>
    <p:extLst>
      <p:ext uri="{BB962C8B-B14F-4D97-AF65-F5344CB8AC3E}">
        <p14:creationId xmlns:p14="http://schemas.microsoft.com/office/powerpoint/2010/main" val="55975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1B493A-0A00-4A78-9179-A51DFD2288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327D4-1ABB-44EB-8BA9-1C136B153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8565C26-F31A-42A4-859E-1F38C81D19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A3EC2D-CF74-44DB-A8BD-A1698850D1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88A749-2AC3-4578-AEDF-8490FA7125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593085" y="2543720"/>
            <a:ext cx="5629268" cy="1763766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7E484-B855-46F6-BA0F-8B1CCB1D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Triggers,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E9BF-D8E5-4D7D-B673-B427BCC3A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Son triggers especiales que se crean a nivel de base de datos y que disparan en respuesta a eventos DML  (Update – Delete – Insert)</a:t>
            </a:r>
          </a:p>
          <a:p>
            <a:r>
              <a:rPr lang="en-US" sz="1400"/>
              <a:t>Suelen ser utilizados para ejecutar tareas administrativas en una base de datos auditando y regulando cierta clase de eventos.</a:t>
            </a:r>
          </a:p>
        </p:txBody>
      </p:sp>
    </p:spTree>
    <p:extLst>
      <p:ext uri="{BB962C8B-B14F-4D97-AF65-F5344CB8AC3E}">
        <p14:creationId xmlns:p14="http://schemas.microsoft.com/office/powerpoint/2010/main" val="3216176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851</TotalTime>
  <Words>927</Words>
  <Application>Microsoft Office PowerPoint</Application>
  <PresentationFormat>Widescreen</PresentationFormat>
  <Paragraphs>96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Tw Cen MT</vt:lpstr>
      <vt:lpstr>Berlin</vt:lpstr>
      <vt:lpstr>SQL Server para principiantes</vt:lpstr>
      <vt:lpstr>Agenda día 02</vt:lpstr>
      <vt:lpstr>Sintaxis SQL</vt:lpstr>
      <vt:lpstr>Ejercicio 03</vt:lpstr>
      <vt:lpstr>Ejercicio 04</vt:lpstr>
      <vt:lpstr>Triggers</vt:lpstr>
      <vt:lpstr>Triggers, DML</vt:lpstr>
      <vt:lpstr>Triggers, DML</vt:lpstr>
      <vt:lpstr>Triggers, DDL</vt:lpstr>
      <vt:lpstr>Trigger Logon Event</vt:lpstr>
      <vt:lpstr>Vistas</vt:lpstr>
      <vt:lpstr>MDX</vt:lpstr>
      <vt:lpstr>MDX Consultas multidimensionales</vt:lpstr>
      <vt:lpstr>MDX Consultas multidimensionales</vt:lpstr>
      <vt:lpstr>MDX Consultas multidimensionales</vt:lpstr>
      <vt:lpstr>MDX Consultas multidimensionales</vt:lpstr>
      <vt:lpstr>MDX Consultas multidimensionales</vt:lpstr>
      <vt:lpstr>Reporting services</vt:lpstr>
      <vt:lpstr>Reporting Services 2014</vt:lpstr>
      <vt:lpstr>Reporting Services 2014</vt:lpstr>
      <vt:lpstr>Reporting Services 2014</vt:lpstr>
      <vt:lpstr>Reporting Services 2016</vt:lpstr>
      <vt:lpstr>Ejercicio 05 Final</vt:lpstr>
      <vt:lpstr>Muchas gracias por su atención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para principiantes</dc:title>
  <dc:creator>ralf</dc:creator>
  <cp:lastModifiedBy>ralf</cp:lastModifiedBy>
  <cp:revision>76</cp:revision>
  <dcterms:created xsi:type="dcterms:W3CDTF">2018-06-12T23:23:00Z</dcterms:created>
  <dcterms:modified xsi:type="dcterms:W3CDTF">2018-06-14T13:49:06Z</dcterms:modified>
</cp:coreProperties>
</file>