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CB702CCA-6171-4795-B00E-332D6A4866B9}" type="slidenum"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IN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IN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AAEC9219-58DA-4F18-9C86-3168228D00B1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IN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11B733D7-D795-4FCF-9CC9-352DF892A10E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THREE FACTOR AUTHENTICATION</a:t>
            </a:r>
            <a:endParaRPr b="0" lang="en-IN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PROTOTYPE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endParaRPr b="1" lang="en-IN" sz="36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064000" y="6946920"/>
            <a:ext cx="3816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TANMAY DANGE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TWO FACTOR AUTHENTICATON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Almost all websites including Financial Institutions/ social media accounts provides two-factor authentication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 two mechanisms used are: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Knowledge Based Authentiation : Typically Username and Password</a:t>
            </a:r>
            <a:endParaRPr b="0" lang="en-IN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Possession Based Authentication : A One Time Password (OTP) is sent/generated on Mobile/Device </a:t>
            </a:r>
            <a:endParaRPr b="0" lang="en-IN" sz="28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TWO FACTOR AUTHENTICATON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Trusted Device in hands of malicious hands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SIM-Fraud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Saving (Autofill) password on Trusted Devices using Password Manager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“</a:t>
            </a:r>
            <a:r>
              <a:rPr b="0" lang="en-IN" sz="3200" spc="-1" strike="noStrike">
                <a:latin typeface="Source Sans Pro"/>
              </a:rPr>
              <a:t>Remember Me” on Trusted Device.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THREE FACTOR AUTHENTICATON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Three factor authentication uses Face Recognition in conjunction with the exisiting two factor Authentication mechanism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The three factor authenication begins by capturing the image of user using the Web-cam/Front Camera.</a:t>
            </a:r>
            <a:endParaRPr b="0" lang="en-IN" sz="3200" spc="-1" strike="noStrike">
              <a:latin typeface="Source Sans Pro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24360" y="5724720"/>
            <a:ext cx="2520000" cy="1080000"/>
          </a:xfrm>
          <a:custGeom>
            <a:avLst/>
            <a:gdLst/>
            <a:ahLst/>
            <a:rect l="0" t="0" r="r" b="b"/>
            <a:pathLst>
              <a:path w="7002" h="3002">
                <a:moveTo>
                  <a:pt x="0" y="0"/>
                </a:moveTo>
                <a:lnTo>
                  <a:pt x="5250" y="0"/>
                </a:lnTo>
                <a:lnTo>
                  <a:pt x="7001" y="1500"/>
                </a:lnTo>
                <a:lnTo>
                  <a:pt x="5250" y="3001"/>
                </a:lnTo>
                <a:lnTo>
                  <a:pt x="0" y="3001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CAPTURE  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556360" y="5724720"/>
            <a:ext cx="2556000" cy="1080000"/>
          </a:xfrm>
          <a:custGeom>
            <a:avLst/>
            <a:gdLst/>
            <a:ahLst/>
            <a:rect l="0" t="0" r="r" b="b"/>
            <a:pathLst>
              <a:path w="7102" h="3002">
                <a:moveTo>
                  <a:pt x="0" y="0"/>
                </a:moveTo>
                <a:lnTo>
                  <a:pt x="5449" y="0"/>
                </a:lnTo>
                <a:lnTo>
                  <a:pt x="7101" y="1500"/>
                </a:lnTo>
                <a:lnTo>
                  <a:pt x="5449" y="3001"/>
                </a:lnTo>
                <a:lnTo>
                  <a:pt x="0" y="3001"/>
                </a:lnTo>
                <a:lnTo>
                  <a:pt x="1651" y="1500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 </a:t>
            </a:r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DETECT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4860360" y="5725080"/>
            <a:ext cx="2556000" cy="1080000"/>
          </a:xfrm>
          <a:custGeom>
            <a:avLst/>
            <a:gdLst/>
            <a:ahLst/>
            <a:rect l="0" t="0" r="r" b="b"/>
            <a:pathLst>
              <a:path w="7102" h="3002">
                <a:moveTo>
                  <a:pt x="0" y="0"/>
                </a:moveTo>
                <a:lnTo>
                  <a:pt x="5449" y="0"/>
                </a:lnTo>
                <a:lnTo>
                  <a:pt x="7101" y="1500"/>
                </a:lnTo>
                <a:lnTo>
                  <a:pt x="5449" y="3001"/>
                </a:lnTo>
                <a:lnTo>
                  <a:pt x="0" y="3001"/>
                </a:lnTo>
                <a:lnTo>
                  <a:pt x="1651" y="1500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   </a:t>
            </a:r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IDENTIFY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7128360" y="5725440"/>
            <a:ext cx="2556000" cy="1080000"/>
          </a:xfrm>
          <a:custGeom>
            <a:avLst/>
            <a:gdLst/>
            <a:ahLst/>
            <a:rect l="0" t="0" r="r" b="b"/>
            <a:pathLst>
              <a:path w="7102" h="3002">
                <a:moveTo>
                  <a:pt x="0" y="0"/>
                </a:moveTo>
                <a:lnTo>
                  <a:pt x="5449" y="0"/>
                </a:lnTo>
                <a:lnTo>
                  <a:pt x="7101" y="1500"/>
                </a:lnTo>
                <a:lnTo>
                  <a:pt x="5449" y="3001"/>
                </a:lnTo>
                <a:lnTo>
                  <a:pt x="0" y="3001"/>
                </a:lnTo>
                <a:lnTo>
                  <a:pt x="1651" y="1500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   </a:t>
            </a:r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PERSIST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9360720" y="5725800"/>
            <a:ext cx="2556000" cy="1080000"/>
          </a:xfrm>
          <a:custGeom>
            <a:avLst/>
            <a:gdLst/>
            <a:ahLst/>
            <a:rect l="0" t="0" r="r" b="b"/>
            <a:pathLst>
              <a:path w="7102" h="3002">
                <a:moveTo>
                  <a:pt x="0" y="0"/>
                </a:moveTo>
                <a:lnTo>
                  <a:pt x="5449" y="0"/>
                </a:lnTo>
                <a:lnTo>
                  <a:pt x="7101" y="1500"/>
                </a:lnTo>
                <a:lnTo>
                  <a:pt x="5449" y="3001"/>
                </a:lnTo>
                <a:lnTo>
                  <a:pt x="0" y="3001"/>
                </a:lnTo>
                <a:lnTo>
                  <a:pt x="1651" y="1500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   </a:t>
            </a:r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REPORT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THREE FACTOR AUTHENTICATON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24360" y="3744720"/>
            <a:ext cx="2520000" cy="1080000"/>
          </a:xfrm>
          <a:custGeom>
            <a:avLst/>
            <a:gdLst/>
            <a:ahLst/>
            <a:rect l="0" t="0" r="r" b="b"/>
            <a:pathLst>
              <a:path w="7002" h="3002">
                <a:moveTo>
                  <a:pt x="0" y="0"/>
                </a:moveTo>
                <a:lnTo>
                  <a:pt x="5250" y="0"/>
                </a:lnTo>
                <a:lnTo>
                  <a:pt x="7001" y="1500"/>
                </a:lnTo>
                <a:lnTo>
                  <a:pt x="5250" y="3001"/>
                </a:lnTo>
                <a:lnTo>
                  <a:pt x="0" y="3001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CAPTURE  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556360" y="3744720"/>
            <a:ext cx="2556000" cy="1080000"/>
          </a:xfrm>
          <a:custGeom>
            <a:avLst/>
            <a:gdLst/>
            <a:ahLst/>
            <a:rect l="0" t="0" r="r" b="b"/>
            <a:pathLst>
              <a:path w="7102" h="3002">
                <a:moveTo>
                  <a:pt x="0" y="0"/>
                </a:moveTo>
                <a:lnTo>
                  <a:pt x="5449" y="0"/>
                </a:lnTo>
                <a:lnTo>
                  <a:pt x="7101" y="1500"/>
                </a:lnTo>
                <a:lnTo>
                  <a:pt x="5449" y="3001"/>
                </a:lnTo>
                <a:lnTo>
                  <a:pt x="0" y="3001"/>
                </a:lnTo>
                <a:lnTo>
                  <a:pt x="1651" y="1500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 </a:t>
            </a:r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DETECT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860360" y="3745080"/>
            <a:ext cx="2556000" cy="1080000"/>
          </a:xfrm>
          <a:custGeom>
            <a:avLst/>
            <a:gdLst/>
            <a:ahLst/>
            <a:rect l="0" t="0" r="r" b="b"/>
            <a:pathLst>
              <a:path w="7102" h="3002">
                <a:moveTo>
                  <a:pt x="0" y="0"/>
                </a:moveTo>
                <a:lnTo>
                  <a:pt x="5449" y="0"/>
                </a:lnTo>
                <a:lnTo>
                  <a:pt x="7101" y="1500"/>
                </a:lnTo>
                <a:lnTo>
                  <a:pt x="5449" y="3001"/>
                </a:lnTo>
                <a:lnTo>
                  <a:pt x="0" y="3001"/>
                </a:lnTo>
                <a:lnTo>
                  <a:pt x="1651" y="1500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   </a:t>
            </a:r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IDENTIFY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7128360" y="3745440"/>
            <a:ext cx="2556000" cy="1080000"/>
          </a:xfrm>
          <a:custGeom>
            <a:avLst/>
            <a:gdLst/>
            <a:ahLst/>
            <a:rect l="0" t="0" r="r" b="b"/>
            <a:pathLst>
              <a:path w="7102" h="3002">
                <a:moveTo>
                  <a:pt x="0" y="0"/>
                </a:moveTo>
                <a:lnTo>
                  <a:pt x="5449" y="0"/>
                </a:lnTo>
                <a:lnTo>
                  <a:pt x="7101" y="1500"/>
                </a:lnTo>
                <a:lnTo>
                  <a:pt x="5449" y="3001"/>
                </a:lnTo>
                <a:lnTo>
                  <a:pt x="0" y="3001"/>
                </a:lnTo>
                <a:lnTo>
                  <a:pt x="1651" y="1500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   </a:t>
            </a:r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PERSIST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9360720" y="3745800"/>
            <a:ext cx="2556000" cy="1080000"/>
          </a:xfrm>
          <a:custGeom>
            <a:avLst/>
            <a:gdLst/>
            <a:ahLst/>
            <a:rect l="0" t="0" r="r" b="b"/>
            <a:pathLst>
              <a:path w="7102" h="3002">
                <a:moveTo>
                  <a:pt x="0" y="0"/>
                </a:moveTo>
                <a:lnTo>
                  <a:pt x="5449" y="0"/>
                </a:lnTo>
                <a:lnTo>
                  <a:pt x="7101" y="1500"/>
                </a:lnTo>
                <a:lnTo>
                  <a:pt x="5449" y="3001"/>
                </a:lnTo>
                <a:lnTo>
                  <a:pt x="0" y="3001"/>
                </a:lnTo>
                <a:lnTo>
                  <a:pt x="1651" y="1500"/>
                </a:lnTo>
                <a:lnTo>
                  <a:pt x="0" y="0"/>
                </a:lnTo>
              </a:path>
            </a:pathLst>
          </a:custGeom>
          <a:solidFill>
            <a:srgbClr val="5565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/>
          <a:p>
            <a:pPr algn="ctr"/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   </a:t>
            </a:r>
            <a:r>
              <a:rPr b="1" lang="en-IN" sz="2200" spc="-1" strike="noStrike">
                <a:solidFill>
                  <a:srgbClr val="fff200"/>
                </a:solidFill>
                <a:latin typeface="Source Sans Pro"/>
              </a:rPr>
              <a:t>REPORT</a:t>
            </a:r>
            <a:endParaRPr b="0" lang="en-IN" sz="2200" spc="-1" strike="noStrike">
              <a:solidFill>
                <a:srgbClr val="fff200"/>
              </a:solidFill>
              <a:latin typeface="Source Sans Pro"/>
            </a:endParaRPr>
          </a:p>
        </p:txBody>
      </p:sp>
      <p:sp>
        <p:nvSpPr>
          <p:cNvPr id="143" name="Line 7"/>
          <p:cNvSpPr/>
          <p:nvPr/>
        </p:nvSpPr>
        <p:spPr>
          <a:xfrm flipV="1">
            <a:off x="1512000" y="2520000"/>
            <a:ext cx="432000" cy="1224720"/>
          </a:xfrm>
          <a:prstGeom prst="line">
            <a:avLst/>
          </a:prstGeom>
          <a:ln w="36000">
            <a:solidFill>
              <a:srgbClr val="04617b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8"/>
          <p:cNvSpPr/>
          <p:nvPr/>
        </p:nvSpPr>
        <p:spPr>
          <a:xfrm flipH="1" flipV="1">
            <a:off x="2088000" y="2520000"/>
            <a:ext cx="1152000" cy="1152000"/>
          </a:xfrm>
          <a:prstGeom prst="line">
            <a:avLst/>
          </a:prstGeom>
          <a:ln w="36000">
            <a:solidFill>
              <a:srgbClr val="04617b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9"/>
          <p:cNvSpPr txBox="1"/>
          <p:nvPr/>
        </p:nvSpPr>
        <p:spPr>
          <a:xfrm>
            <a:off x="5472000" y="6151680"/>
            <a:ext cx="3312000" cy="328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TensorFlow</a:t>
            </a:r>
            <a:endParaRPr b="0" lang="en-IN" sz="1800" spc="-1" strike="noStrike">
              <a:solidFill>
                <a:srgbClr val="fff200"/>
              </a:solidFill>
              <a:latin typeface="Source Sans Pro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4680000" y="5799240"/>
            <a:ext cx="838800" cy="896760"/>
          </a:xfrm>
          <a:prstGeom prst="rect">
            <a:avLst/>
          </a:prstGeom>
          <a:ln>
            <a:noFill/>
          </a:ln>
        </p:spPr>
      </p:pic>
      <p:sp>
        <p:nvSpPr>
          <p:cNvPr id="147" name="Line 10"/>
          <p:cNvSpPr/>
          <p:nvPr/>
        </p:nvSpPr>
        <p:spPr>
          <a:xfrm>
            <a:off x="5976000" y="4825080"/>
            <a:ext cx="0" cy="1326600"/>
          </a:xfrm>
          <a:prstGeom prst="line">
            <a:avLst/>
          </a:prstGeom>
          <a:ln w="36000">
            <a:solidFill>
              <a:srgbClr val="04617b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1656000" y="1512000"/>
            <a:ext cx="795960" cy="9802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8352000" y="1659240"/>
            <a:ext cx="1666080" cy="788760"/>
          </a:xfrm>
          <a:prstGeom prst="rect">
            <a:avLst/>
          </a:prstGeom>
          <a:ln>
            <a:noFill/>
          </a:ln>
        </p:spPr>
      </p:pic>
      <p:sp>
        <p:nvSpPr>
          <p:cNvPr id="150" name="Line 11"/>
          <p:cNvSpPr/>
          <p:nvPr/>
        </p:nvSpPr>
        <p:spPr>
          <a:xfrm flipV="1">
            <a:off x="8568000" y="2448000"/>
            <a:ext cx="504000" cy="1297440"/>
          </a:xfrm>
          <a:prstGeom prst="line">
            <a:avLst/>
          </a:prstGeom>
          <a:ln w="36000">
            <a:solidFill>
              <a:srgbClr val="04617b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2"/>
          <p:cNvSpPr/>
          <p:nvPr/>
        </p:nvSpPr>
        <p:spPr>
          <a:xfrm flipH="1" flipV="1">
            <a:off x="9144000" y="2448000"/>
            <a:ext cx="1080000" cy="1224000"/>
          </a:xfrm>
          <a:prstGeom prst="line">
            <a:avLst/>
          </a:prstGeom>
          <a:ln w="36000">
            <a:solidFill>
              <a:srgbClr val="04617b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000" spc="-1" strike="noStrike">
                <a:solidFill>
                  <a:srgbClr val="04617b"/>
                </a:solidFill>
                <a:latin typeface="Source Sans Pro Black"/>
              </a:rPr>
              <a:t>DEMO</a:t>
            </a:r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BENEFITS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Protects applications from unauthorized usage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In the Suspicious Activity Report the picture of the attacker is available which can be used by law enforcement officials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000" spc="-1" strike="noStrike">
                <a:solidFill>
                  <a:srgbClr val="04617b"/>
                </a:solidFill>
                <a:latin typeface="Source Sans Pro Black"/>
              </a:rPr>
              <a:t>THANK YOU</a:t>
            </a:r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2020-10-31T21:39:25Z</dcterms:created>
  <dc:creator/>
  <dc:description/>
  <dc:language>en-IN</dc:language>
  <cp:lastModifiedBy/>
  <dcterms:modified xsi:type="dcterms:W3CDTF">2020-11-01T15:00:38Z</dcterms:modified>
  <cp:revision>5</cp:revision>
  <dc:subject/>
  <dc:title>Vivid</dc:title>
</cp:coreProperties>
</file>