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1" r:id="rId10"/>
    <p:sldId id="264" r:id="rId11"/>
    <p:sldId id="265" r:id="rId12"/>
    <p:sldId id="266" r:id="rId13"/>
    <p:sldId id="267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309" r:id="rId33"/>
    <p:sldId id="310" r:id="rId34"/>
    <p:sldId id="312" r:id="rId35"/>
    <p:sldId id="311" r:id="rId36"/>
    <p:sldId id="313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14" r:id="rId47"/>
    <p:sldId id="317" r:id="rId48"/>
    <p:sldId id="315" r:id="rId49"/>
    <p:sldId id="316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qlain Shah" initials="SS" lastIdx="1" clrIdx="0">
    <p:extLst>
      <p:ext uri="{19B8F6BF-5375-455C-9EA6-DF929625EA0E}">
        <p15:presenceInfo xmlns:p15="http://schemas.microsoft.com/office/powerpoint/2012/main" userId="S-1-5-21-1350912315-4164893725-1404344906-15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bedrock/pricing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A761-FA59-4DFF-8925-2FE0420F41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Dive into AWS Bedrock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AB6D1-6705-4D33-A5F8-70BD9D35A4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Saqlain Hussain Shah</a:t>
            </a:r>
          </a:p>
        </p:txBody>
      </p:sp>
    </p:spTree>
    <p:extLst>
      <p:ext uri="{BB962C8B-B14F-4D97-AF65-F5344CB8AC3E}">
        <p14:creationId xmlns:p14="http://schemas.microsoft.com/office/powerpoint/2010/main" val="2730506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C459-D585-4F9C-A871-9E39F7FB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Modalities </a:t>
            </a:r>
            <a:r>
              <a:rPr lang="en-US" dirty="0" err="1"/>
              <a:t>AVailable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B9C56-54B6-400F-A1D5-87EC1CE76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Audio</a:t>
            </a:r>
          </a:p>
          <a:p>
            <a:r>
              <a:rPr lang="en-US" dirty="0"/>
              <a:t>Embedding</a:t>
            </a:r>
          </a:p>
          <a:p>
            <a:r>
              <a:rPr lang="en-US" dirty="0"/>
              <a:t>Image</a:t>
            </a:r>
          </a:p>
          <a:p>
            <a:r>
              <a:rPr lang="en-US" dirty="0"/>
              <a:t>Multimodal</a:t>
            </a:r>
          </a:p>
          <a:p>
            <a:r>
              <a:rPr lang="en-US" dirty="0"/>
              <a:t>Speech</a:t>
            </a:r>
          </a:p>
          <a:p>
            <a:r>
              <a:rPr lang="en-US" dirty="0"/>
              <a:t>Tabular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 Vision</a:t>
            </a:r>
          </a:p>
          <a:p>
            <a:r>
              <a:rPr lang="en-US" dirty="0"/>
              <a:t>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809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DC8D8-F689-48A3-BFFB-9694323E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AI21 Labs - Jurassic-2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FC94-35A9-4BF6-A256-ED447D124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family of language models designed for a variety of natural language processing tasks.​</a:t>
            </a:r>
          </a:p>
          <a:p>
            <a:r>
              <a:rPr lang="en-US" dirty="0"/>
              <a:t>Supports tasks like text generation, summarization, and question answering.​</a:t>
            </a:r>
          </a:p>
          <a:p>
            <a:r>
              <a:rPr lang="en-US" dirty="0"/>
              <a:t>Available in different sizes to balance performance and cost.​</a:t>
            </a:r>
          </a:p>
        </p:txBody>
      </p:sp>
    </p:spTree>
    <p:extLst>
      <p:ext uri="{BB962C8B-B14F-4D97-AF65-F5344CB8AC3E}">
        <p14:creationId xmlns:p14="http://schemas.microsoft.com/office/powerpoint/2010/main" val="82723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11D5-97A3-4D05-9559-419EBB41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Anthropic - Claude Series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64695-9258-42FE-8CBC-C2F0188CC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conversational AI model designed to be helpful, honest, and harmless.​</a:t>
            </a:r>
          </a:p>
          <a:p>
            <a:r>
              <a:rPr lang="en-US" dirty="0"/>
              <a:t>Excels in open-ended conversation and creative content generation.​</a:t>
            </a:r>
          </a:p>
          <a:p>
            <a:r>
              <a:rPr lang="en-US" dirty="0"/>
              <a:t>Customer support, tutoring systems, and interactive storytelling.​</a:t>
            </a:r>
          </a:p>
        </p:txBody>
      </p:sp>
    </p:spTree>
    <p:extLst>
      <p:ext uri="{BB962C8B-B14F-4D97-AF65-F5344CB8AC3E}">
        <p14:creationId xmlns:p14="http://schemas.microsoft.com/office/powerpoint/2010/main" val="24514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D91F-3BEE-4D1F-AA36-0F5EEE400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AI - Stable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33805-7833-426E-8238-603000E10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text-to-image model that generates images from textual descriptions.​</a:t>
            </a:r>
          </a:p>
          <a:p>
            <a:r>
              <a:rPr lang="en-US" dirty="0"/>
              <a:t>Produces high-quality, detailed images.​</a:t>
            </a:r>
          </a:p>
          <a:p>
            <a:r>
              <a:rPr lang="en-US" dirty="0"/>
              <a:t>Supports customization through fine-tuning.​</a:t>
            </a:r>
          </a:p>
        </p:txBody>
      </p:sp>
    </p:spTree>
    <p:extLst>
      <p:ext uri="{BB962C8B-B14F-4D97-AF65-F5344CB8AC3E}">
        <p14:creationId xmlns:p14="http://schemas.microsoft.com/office/powerpoint/2010/main" val="2137263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11C8-8550-4EA2-AD8E-AA9C3C65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BedrOck</a:t>
            </a:r>
            <a:r>
              <a:rPr lang="en-US" dirty="0"/>
              <a:t>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71F1-8F1B-4BFE-8C00-4FB095761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Amazon Bedrock offers a suite of tools to build and deploy generative AI applications without managing infrastructure.​</a:t>
            </a:r>
          </a:p>
          <a:p>
            <a:r>
              <a:rPr lang="en-US" b="1" dirty="0"/>
              <a:t>Knowledge Bases:</a:t>
            </a:r>
            <a:r>
              <a:rPr lang="en-US" dirty="0"/>
              <a:t> Integrate proprietary data into AI applications.</a:t>
            </a:r>
          </a:p>
          <a:p>
            <a:r>
              <a:rPr lang="en-US" b="1" dirty="0"/>
              <a:t>Agents:</a:t>
            </a:r>
            <a:r>
              <a:rPr lang="en-US" dirty="0"/>
              <a:t> Autonomous entities that orchestrate tasks using FMs and external data.</a:t>
            </a:r>
          </a:p>
          <a:p>
            <a:r>
              <a:rPr lang="en-US" b="1" dirty="0"/>
              <a:t>Deployment:</a:t>
            </a:r>
            <a:r>
              <a:rPr lang="en-US" dirty="0"/>
              <a:t> Process of making agents and knowledge bases available for use.</a:t>
            </a:r>
          </a:p>
          <a:p>
            <a:r>
              <a:rPr lang="en-US" b="1" dirty="0"/>
              <a:t>Flows:</a:t>
            </a:r>
            <a:r>
              <a:rPr lang="en-US" dirty="0"/>
              <a:t> Visual workflows to design and manage AI application logic.​</a:t>
            </a:r>
          </a:p>
        </p:txBody>
      </p:sp>
    </p:spTree>
    <p:extLst>
      <p:ext uri="{BB962C8B-B14F-4D97-AF65-F5344CB8AC3E}">
        <p14:creationId xmlns:p14="http://schemas.microsoft.com/office/powerpoint/2010/main" val="380539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8B71-5D85-4560-BA43-394F212B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Bedrock Knowledge 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D703E-88F0-4DAA-9D28-C8160EC5F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Knowledge Bases enable FMs to access and utilize your organization's data, enhancing response relevance and accuracy.​</a:t>
            </a:r>
          </a:p>
          <a:p>
            <a:r>
              <a:rPr lang="en-US" dirty="0"/>
              <a:t>Supports Retrieval-Augmented Generation (RAG) workflows.</a:t>
            </a:r>
          </a:p>
          <a:p>
            <a:r>
              <a:rPr lang="en-US" dirty="0"/>
              <a:t>Connects to various data sources:  Amazon S3, Confluence, Salesforce, SharePoint, and more.</a:t>
            </a:r>
          </a:p>
        </p:txBody>
      </p:sp>
    </p:spTree>
    <p:extLst>
      <p:ext uri="{BB962C8B-B14F-4D97-AF65-F5344CB8AC3E}">
        <p14:creationId xmlns:p14="http://schemas.microsoft.com/office/powerpoint/2010/main" val="3775295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7524-69CB-4340-A110-D370A97D0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bases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B1610-8FC1-494B-9C63-11F4E6381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up-to-date, context-rich responses.</a:t>
            </a:r>
          </a:p>
          <a:p>
            <a:r>
              <a:rPr lang="en-US" dirty="0"/>
              <a:t>Reduces hallucinations by grounding outputs in real data.</a:t>
            </a:r>
          </a:p>
          <a:p>
            <a:r>
              <a:rPr lang="en-US" dirty="0"/>
              <a:t>Enhances transparency with source attribution.​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895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E9FE-7907-4E89-99C3-2A7CE417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7D04-4172-4634-BF33-AD4D5B932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Agents are autonomous entities that manage tasks by orchestrating FMs, data sources, and APIs based on user input.​</a:t>
            </a:r>
          </a:p>
          <a:p>
            <a:r>
              <a:rPr lang="en-US" dirty="0"/>
              <a:t>Integrates with knowledge bases for contextual information.</a:t>
            </a:r>
          </a:p>
          <a:p>
            <a:r>
              <a:rPr lang="en-US" dirty="0"/>
              <a:t>Utilizes action groups with AWS Lambda functions for API calls.</a:t>
            </a:r>
          </a:p>
          <a:p>
            <a:r>
              <a:rPr lang="en-US" dirty="0"/>
              <a:t>Manages session context and memory</a:t>
            </a:r>
          </a:p>
        </p:txBody>
      </p:sp>
    </p:spTree>
    <p:extLst>
      <p:ext uri="{BB962C8B-B14F-4D97-AF65-F5344CB8AC3E}">
        <p14:creationId xmlns:p14="http://schemas.microsoft.com/office/powerpoint/2010/main" val="2504934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1E2-621E-45DB-A0A5-CDC25120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Agents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B8D7-942C-4A00-9828-91F288E2A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Automates complex workflows without manual intervention.</a:t>
            </a:r>
          </a:p>
          <a:p>
            <a:r>
              <a:rPr lang="en-US" dirty="0"/>
              <a:t>Enhances user experience with intelligent, context-aware responses.</a:t>
            </a:r>
          </a:p>
          <a:p>
            <a:r>
              <a:rPr lang="en-US" dirty="0"/>
              <a:t>Reduces development time with managed orchestration.​</a:t>
            </a:r>
          </a:p>
        </p:txBody>
      </p:sp>
    </p:spTree>
    <p:extLst>
      <p:ext uri="{BB962C8B-B14F-4D97-AF65-F5344CB8AC3E}">
        <p14:creationId xmlns:p14="http://schemas.microsoft.com/office/powerpoint/2010/main" val="94291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1F8D-5548-4F16-95F8-DA9CFD4D8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E21E-8C1D-4BD1-8BF5-BF699CCD1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Deployment involves making agents and knowledge bases operational within your applications.​</a:t>
            </a:r>
          </a:p>
          <a:p>
            <a:r>
              <a:rPr lang="en-US" dirty="0"/>
              <a:t>Agents require an alias for deployment.</a:t>
            </a:r>
          </a:p>
          <a:p>
            <a:r>
              <a:rPr lang="en-US" dirty="0"/>
              <a:t>Knowledge bases must be synced and enabled.</a:t>
            </a:r>
          </a:p>
          <a:p>
            <a:r>
              <a:rPr lang="en-US" dirty="0"/>
              <a:t>Ensures consistent and reliable AI behavior in production.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6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5A14-C62D-4F8A-B4FF-2C39EE11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generative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24ED2-91B3-421F-9F41-035E5C8D9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refers to algorithms that can generate new content, including text, images, and music, based on training data.​</a:t>
            </a:r>
          </a:p>
          <a:p>
            <a:r>
              <a:rPr lang="en-US" dirty="0"/>
              <a:t>Enables applications like chatbots, content creation, and code generation.​</a:t>
            </a:r>
          </a:p>
          <a:p>
            <a:r>
              <a:rPr lang="en-US" dirty="0"/>
              <a:t>Transforms industries by automating creative and complex tasks.​</a:t>
            </a:r>
          </a:p>
        </p:txBody>
      </p:sp>
    </p:spTree>
    <p:extLst>
      <p:ext uri="{BB962C8B-B14F-4D97-AF65-F5344CB8AC3E}">
        <p14:creationId xmlns:p14="http://schemas.microsoft.com/office/powerpoint/2010/main" val="170060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F829-98CC-4621-BCE4-6FD8DA5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Bedrock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87F61-98D0-4D1B-87FA-89C052B03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Flows provide a visual interface to design, test, and deploy generative AI workflows.​</a:t>
            </a:r>
          </a:p>
          <a:p>
            <a:r>
              <a:rPr lang="en-US" dirty="0"/>
              <a:t>Drag-and-drop interface to connect prompts, agents, knowledge bases, and AWS services.</a:t>
            </a:r>
          </a:p>
          <a:p>
            <a:r>
              <a:rPr lang="en-US" dirty="0"/>
              <a:t>Supports integration with AWS Lambda, Amazon Lex, and more.</a:t>
            </a:r>
          </a:p>
          <a:p>
            <a:r>
              <a:rPr lang="en-US" dirty="0"/>
              <a:t>Accelerates development with a no-code/low-code approach.</a:t>
            </a:r>
          </a:p>
          <a:p>
            <a:r>
              <a:rPr lang="en-US" dirty="0"/>
              <a:t>Enhances collaboration between technical and non-technical teams.</a:t>
            </a:r>
          </a:p>
        </p:txBody>
      </p:sp>
    </p:spTree>
    <p:extLst>
      <p:ext uri="{BB962C8B-B14F-4D97-AF65-F5344CB8AC3E}">
        <p14:creationId xmlns:p14="http://schemas.microsoft.com/office/powerpoint/2010/main" val="2679963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8B552-9EAB-4003-A6A2-79A1E6772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58F6D-337A-418E-89B4-2D4F65B67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75221" cy="3813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Organize and store data in supported sources.</a:t>
            </a:r>
          </a:p>
          <a:p>
            <a:r>
              <a:rPr lang="en-US" dirty="0"/>
              <a:t>Create and sync knowledge bases.​</a:t>
            </a:r>
          </a:p>
          <a:p>
            <a:r>
              <a:rPr lang="en-US" dirty="0"/>
              <a:t>Define agent behavior, prompts, and action groups.</a:t>
            </a:r>
          </a:p>
          <a:p>
            <a:r>
              <a:rPr lang="en-US" dirty="0"/>
              <a:t>Associate relevant knowledge bases.​</a:t>
            </a:r>
          </a:p>
          <a:p>
            <a:r>
              <a:rPr lang="en-US" dirty="0"/>
              <a:t>Use Flows to visually design the application logic.</a:t>
            </a:r>
          </a:p>
          <a:p>
            <a:r>
              <a:rPr lang="en-US" dirty="0"/>
              <a:t>Integrate agents, prompts, and services.​</a:t>
            </a:r>
          </a:p>
          <a:p>
            <a:r>
              <a:rPr lang="en-US" dirty="0"/>
              <a:t>Deploy agents and flows.</a:t>
            </a:r>
          </a:p>
          <a:p>
            <a:r>
              <a:rPr lang="en-US" dirty="0"/>
              <a:t>Monitor performance and iterate as needed.​</a:t>
            </a:r>
          </a:p>
        </p:txBody>
      </p:sp>
    </p:spTree>
    <p:extLst>
      <p:ext uri="{BB962C8B-B14F-4D97-AF65-F5344CB8AC3E}">
        <p14:creationId xmlns:p14="http://schemas.microsoft.com/office/powerpoint/2010/main" val="1053778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39334-D344-45B3-A079-9F491974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Customization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0432-155E-4925-BC24-AFCDC96E7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Tailor models to specific tasks or domains for improved performance.</a:t>
            </a:r>
          </a:p>
          <a:p>
            <a:r>
              <a:rPr lang="en-US" dirty="0"/>
              <a:t>Enhance accuracy and relevance in outputs.</a:t>
            </a:r>
          </a:p>
          <a:p>
            <a:r>
              <a:rPr lang="en-US" dirty="0"/>
              <a:t>Reduce inference costs by optimizing model size and efficiency.​</a:t>
            </a:r>
          </a:p>
        </p:txBody>
      </p:sp>
    </p:spTree>
    <p:extLst>
      <p:ext uri="{BB962C8B-B14F-4D97-AF65-F5344CB8AC3E}">
        <p14:creationId xmlns:p14="http://schemas.microsoft.com/office/powerpoint/2010/main" val="35252102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EDAE-7175-4E4C-85C2-C8BBEF4C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5CC9-A0A9-4DB4-AD0F-C5D098B6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Fine Tuning</a:t>
            </a:r>
          </a:p>
          <a:p>
            <a:r>
              <a:rPr lang="en-US" dirty="0"/>
              <a:t>Continued Pre Training</a:t>
            </a:r>
          </a:p>
          <a:p>
            <a:r>
              <a:rPr lang="en-US" dirty="0"/>
              <a:t>Model Distillation</a:t>
            </a:r>
          </a:p>
          <a:p>
            <a:r>
              <a:rPr lang="en-US" dirty="0"/>
              <a:t>Prompt Caching</a:t>
            </a:r>
          </a:p>
        </p:txBody>
      </p:sp>
    </p:spTree>
    <p:extLst>
      <p:ext uri="{BB962C8B-B14F-4D97-AF65-F5344CB8AC3E}">
        <p14:creationId xmlns:p14="http://schemas.microsoft.com/office/powerpoint/2010/main" val="885701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C064-E98C-4C2D-818E-B1FC2443B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5ACB0-220E-4BE0-99EB-00B720CE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Crafting and optimizing input prompts to guide model responses effectively.​</a:t>
            </a:r>
          </a:p>
          <a:p>
            <a:r>
              <a:rPr lang="en-US" dirty="0"/>
              <a:t>Improves model output without additional training.</a:t>
            </a:r>
          </a:p>
          <a:p>
            <a:r>
              <a:rPr lang="en-US" dirty="0"/>
              <a:t>Quickly adapts models to new tasks</a:t>
            </a:r>
          </a:p>
        </p:txBody>
      </p:sp>
    </p:spTree>
    <p:extLst>
      <p:ext uri="{BB962C8B-B14F-4D97-AF65-F5344CB8AC3E}">
        <p14:creationId xmlns:p14="http://schemas.microsoft.com/office/powerpoint/2010/main" val="2162894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EB6-C32F-4ADD-9295-1614A589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</a:t>
            </a:r>
            <a:r>
              <a:rPr lang="en-US" dirty="0" err="1"/>
              <a:t>EngineeRing</a:t>
            </a:r>
            <a:r>
              <a:rPr lang="en-US" dirty="0"/>
              <a:t>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BEC0-712D-49A1-9D5C-7484BBFF5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clear and specific instructions.</a:t>
            </a:r>
          </a:p>
          <a:p>
            <a:r>
              <a:rPr lang="en-US" dirty="0"/>
              <a:t>Provide examples to guide the model.</a:t>
            </a:r>
          </a:p>
          <a:p>
            <a:r>
              <a:rPr lang="en-US" dirty="0"/>
              <a:t>Iteratively test and refine prompts.​</a:t>
            </a:r>
          </a:p>
        </p:txBody>
      </p:sp>
    </p:spTree>
    <p:extLst>
      <p:ext uri="{BB962C8B-B14F-4D97-AF65-F5344CB8AC3E}">
        <p14:creationId xmlns:p14="http://schemas.microsoft.com/office/powerpoint/2010/main" val="1367318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B8A93-5A07-4A29-9040-4E60AE78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32802-CB4A-4FF8-A1E0-17094F3F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Enhances model responses by retrieving relevant information from external data sources.​</a:t>
            </a:r>
          </a:p>
          <a:p>
            <a:r>
              <a:rPr lang="en-US" dirty="0"/>
              <a:t>Provides up-to-date and contextually relevant information.</a:t>
            </a:r>
          </a:p>
          <a:p>
            <a:r>
              <a:rPr lang="en-US" dirty="0"/>
              <a:t>Reduces hallucinations by grounding responses in factual data.​</a:t>
            </a:r>
          </a:p>
        </p:txBody>
      </p:sp>
    </p:spTree>
    <p:extLst>
      <p:ext uri="{BB962C8B-B14F-4D97-AF65-F5344CB8AC3E}">
        <p14:creationId xmlns:p14="http://schemas.microsoft.com/office/powerpoint/2010/main" val="299047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DBC6-81A9-4451-82BE-8909DF26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50DAE-58D4-4141-B3A1-A4C92EEAC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support systems.</a:t>
            </a:r>
          </a:p>
          <a:p>
            <a:r>
              <a:rPr lang="en-US" dirty="0"/>
              <a:t>Document summarization and Q&amp;A.</a:t>
            </a:r>
          </a:p>
          <a:p>
            <a:r>
              <a:rPr lang="en-US" dirty="0"/>
              <a:t>Personalized content generation.​</a:t>
            </a:r>
          </a:p>
        </p:txBody>
      </p:sp>
    </p:spTree>
    <p:extLst>
      <p:ext uri="{BB962C8B-B14F-4D97-AF65-F5344CB8AC3E}">
        <p14:creationId xmlns:p14="http://schemas.microsoft.com/office/powerpoint/2010/main" val="1884616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D833-846F-4BF3-97FD-E1B84817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517C9-E51E-42F6-8020-43834D8AC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Adjusts model parameters using labeled datasets to specialize in specific tasks.​</a:t>
            </a:r>
          </a:p>
          <a:p>
            <a:r>
              <a:rPr lang="en-US" dirty="0"/>
              <a:t>Supports models like Meta Llama 2, Cohere Command Light, and Amazon Titan.</a:t>
            </a:r>
          </a:p>
          <a:p>
            <a:r>
              <a:rPr lang="en-US" dirty="0"/>
              <a:t>Requires datasets in JSON Lines format with prompt-response pairs.</a:t>
            </a:r>
          </a:p>
          <a:p>
            <a:r>
              <a:rPr lang="en-US" dirty="0"/>
              <a:t>Improves model performance on targeted tasks.</a:t>
            </a:r>
          </a:p>
          <a:p>
            <a:r>
              <a:rPr lang="en-US" dirty="0"/>
              <a:t>Reduces the need for extensive prompt engineering.​</a:t>
            </a:r>
          </a:p>
        </p:txBody>
      </p:sp>
    </p:spTree>
    <p:extLst>
      <p:ext uri="{BB962C8B-B14F-4D97-AF65-F5344CB8AC3E}">
        <p14:creationId xmlns:p14="http://schemas.microsoft.com/office/powerpoint/2010/main" val="939669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0560-AA8F-4B16-B353-62AD32BD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Pre-Training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A6A01-E9AD-4CBA-9232-D152E29DC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trains models on domain-specific unlabeled data to enhance their understanding of particular subjects.​</a:t>
            </a:r>
          </a:p>
          <a:p>
            <a:r>
              <a:rPr lang="en-US" dirty="0"/>
              <a:t>Currently in public preview for Amazon Titan Text models.</a:t>
            </a:r>
          </a:p>
          <a:p>
            <a:r>
              <a:rPr lang="en-US" dirty="0"/>
              <a:t>Enhances model relevance in specialized domains.</a:t>
            </a:r>
          </a:p>
          <a:p>
            <a:r>
              <a:rPr lang="en-US" dirty="0"/>
              <a:t>Improves performance without requiring labeled datasets.​</a:t>
            </a:r>
          </a:p>
        </p:txBody>
      </p:sp>
    </p:spTree>
    <p:extLst>
      <p:ext uri="{BB962C8B-B14F-4D97-AF65-F5344CB8AC3E}">
        <p14:creationId xmlns:p14="http://schemas.microsoft.com/office/powerpoint/2010/main" val="373569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FB3FD-1C7B-49D9-BC7E-234D4AE9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Developing Generative AI Apps.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FBC6F-EE41-40A1-8023-12FA9D774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computational resources required for training models.​</a:t>
            </a:r>
          </a:p>
          <a:p>
            <a:r>
              <a:rPr lang="en-US" dirty="0"/>
              <a:t>Need for large datasets and data privacy concerns.​</a:t>
            </a:r>
          </a:p>
          <a:p>
            <a:r>
              <a:rPr lang="en-US" dirty="0"/>
              <a:t>Complexity in integrating AI models into existing systems.​</a:t>
            </a:r>
          </a:p>
        </p:txBody>
      </p:sp>
    </p:spTree>
    <p:extLst>
      <p:ext uri="{BB962C8B-B14F-4D97-AF65-F5344CB8AC3E}">
        <p14:creationId xmlns:p14="http://schemas.microsoft.com/office/powerpoint/2010/main" val="138134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8180-1C74-423E-83C2-D96DAD56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C946-CDB2-4E85-8B23-3071298AC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Transfers knowledge from a larger, more complex model (teacher) to a smaller, efficient model (student).​</a:t>
            </a:r>
          </a:p>
          <a:p>
            <a:r>
              <a:rPr lang="en-US" dirty="0"/>
              <a:t>Automated process using synthesized data from the teacher model.</a:t>
            </a:r>
          </a:p>
          <a:p>
            <a:r>
              <a:rPr lang="en-US" dirty="0"/>
              <a:t>Reduces model size and inference costs while retaining performance.​</a:t>
            </a:r>
          </a:p>
          <a:p>
            <a:r>
              <a:rPr lang="en-US" dirty="0"/>
              <a:t>Enables deployment in resource-constrained environments.</a:t>
            </a:r>
          </a:p>
          <a:p>
            <a:r>
              <a:rPr lang="en-US" dirty="0"/>
              <a:t>Maintains high accuracy with lower computational requirements.​</a:t>
            </a:r>
          </a:p>
        </p:txBody>
      </p:sp>
    </p:spTree>
    <p:extLst>
      <p:ext uri="{BB962C8B-B14F-4D97-AF65-F5344CB8AC3E}">
        <p14:creationId xmlns:p14="http://schemas.microsoft.com/office/powerpoint/2010/main" val="11877367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D424-6736-4D8C-8D37-4A641F56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13A1-1B0E-4BDA-970A-82CF11850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Caches repeated prompt prefixes to reduce computation in subsequent requests</a:t>
            </a:r>
          </a:p>
          <a:p>
            <a:r>
              <a:rPr lang="en-US" dirty="0"/>
              <a:t>Reduces costs by up to 90% and latency by up to 85% for supported models.</a:t>
            </a:r>
          </a:p>
          <a:p>
            <a:r>
              <a:rPr lang="en-US" dirty="0"/>
              <a:t>Supports models like Claude 3.5 Sonnet V2 and Amazon Nova series.</a:t>
            </a:r>
          </a:p>
          <a:p>
            <a:r>
              <a:rPr lang="en-US" dirty="0"/>
              <a:t>Cache has a 5-minute Time To Live (TTL), reset with each access.​</a:t>
            </a:r>
          </a:p>
          <a:p>
            <a:r>
              <a:rPr lang="en-US" dirty="0"/>
              <a:t>Improves performance for applications with repetitive prompts.</a:t>
            </a:r>
          </a:p>
          <a:p>
            <a:r>
              <a:rPr lang="en-US" dirty="0"/>
              <a:t>Lowers inference costs and response times.</a:t>
            </a:r>
          </a:p>
        </p:txBody>
      </p:sp>
    </p:spTree>
    <p:extLst>
      <p:ext uri="{BB962C8B-B14F-4D97-AF65-F5344CB8AC3E}">
        <p14:creationId xmlns:p14="http://schemas.microsoft.com/office/powerpoint/2010/main" val="251524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8692-B19E-4361-AF78-6B699AF75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49F39-7D4E-409D-AB7F-CDA75AF4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Models</a:t>
            </a:r>
          </a:p>
          <a:p>
            <a:r>
              <a:rPr lang="en-US" dirty="0"/>
              <a:t>Marketplace Models</a:t>
            </a:r>
          </a:p>
          <a:p>
            <a:r>
              <a:rPr lang="en-US" dirty="0"/>
              <a:t>Customization Options</a:t>
            </a:r>
          </a:p>
        </p:txBody>
      </p:sp>
    </p:spTree>
    <p:extLst>
      <p:ext uri="{BB962C8B-B14F-4D97-AF65-F5344CB8AC3E}">
        <p14:creationId xmlns:p14="http://schemas.microsoft.com/office/powerpoint/2010/main" val="2134258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3DD2E-0B9F-4D74-B2FA-589F7E92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Models – On Demand and Batch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70E2D-CBFB-4A67-9AA0-DD9D513C4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Pay-as-you-go model with no time-based commitments.</a:t>
            </a:r>
          </a:p>
          <a:p>
            <a:r>
              <a:rPr lang="en-US" dirty="0"/>
              <a:t>Text Generation Models: Charged per input and output token.</a:t>
            </a:r>
          </a:p>
          <a:p>
            <a:r>
              <a:rPr lang="en-US" dirty="0"/>
              <a:t>Embedding Models: Charged per input token.</a:t>
            </a:r>
          </a:p>
          <a:p>
            <a:r>
              <a:rPr lang="en-US" dirty="0"/>
              <a:t>Image Generation Models: Charged per image generated.​</a:t>
            </a:r>
          </a:p>
          <a:p>
            <a:r>
              <a:rPr lang="en-US" dirty="0" err="1"/>
              <a:t>Usecases</a:t>
            </a:r>
            <a:endParaRPr lang="en-US" dirty="0"/>
          </a:p>
          <a:p>
            <a:pPr lvl="1"/>
            <a:r>
              <a:rPr lang="en-US" dirty="0"/>
              <a:t>Ideal for applications with variable or unpredictable workloads.</a:t>
            </a:r>
          </a:p>
          <a:p>
            <a:pPr lvl="1"/>
            <a:r>
              <a:rPr lang="en-US" dirty="0"/>
              <a:t>Suitable for development, testing, and low-traffic scenarios.​</a:t>
            </a:r>
          </a:p>
        </p:txBody>
      </p:sp>
    </p:spTree>
    <p:extLst>
      <p:ext uri="{BB962C8B-B14F-4D97-AF65-F5344CB8AC3E}">
        <p14:creationId xmlns:p14="http://schemas.microsoft.com/office/powerpoint/2010/main" val="3399330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D4BC-2172-4501-91FE-A7CEF72E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Models - Provisioned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4B4B-FAC7-4424-B07F-87EC6088B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Provision a specific amount of throughput for consistent performance.</a:t>
            </a:r>
          </a:p>
          <a:p>
            <a:r>
              <a:rPr lang="en-US" dirty="0"/>
              <a:t>Requires time-based commitments (e.g., one-month or six-month terms).</a:t>
            </a:r>
          </a:p>
          <a:p>
            <a:r>
              <a:rPr lang="en-US" dirty="0" err="1"/>
              <a:t>Usecases</a:t>
            </a:r>
            <a:endParaRPr lang="en-US" dirty="0"/>
          </a:p>
          <a:p>
            <a:pPr lvl="1"/>
            <a:r>
              <a:rPr lang="en-US" dirty="0"/>
              <a:t>Suitable for high-volume, latency-sensitive applications.</a:t>
            </a:r>
          </a:p>
          <a:p>
            <a:pPr lvl="1"/>
            <a:r>
              <a:rPr lang="en-US" dirty="0"/>
              <a:t>Ensures consistent performance for production workloads.​</a:t>
            </a:r>
          </a:p>
        </p:txBody>
      </p:sp>
    </p:spTree>
    <p:extLst>
      <p:ext uri="{BB962C8B-B14F-4D97-AF65-F5344CB8AC3E}">
        <p14:creationId xmlns:p14="http://schemas.microsoft.com/office/powerpoint/2010/main" val="3106814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A8F5F-3E75-4166-87D8-40BE2A92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Marketplace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869E-8361-430F-84E6-3852D64CE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66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Access to over 100 specialized and domain-specific models via the Amazon Bedrock Marketplace.</a:t>
            </a:r>
          </a:p>
          <a:p>
            <a:r>
              <a:rPr lang="en-US" dirty="0"/>
              <a:t>Models are deployed on managed endpoints with configurable instance types and auto-scaling policies.</a:t>
            </a:r>
          </a:p>
          <a:p>
            <a:r>
              <a:rPr lang="en-US" dirty="0"/>
              <a:t>Varies by model and provider; charges may include per-token usage and instance hours.​</a:t>
            </a:r>
          </a:p>
          <a:p>
            <a:r>
              <a:rPr lang="en-US" dirty="0" err="1"/>
              <a:t>Usecases</a:t>
            </a:r>
            <a:endParaRPr lang="en-US" dirty="0"/>
          </a:p>
          <a:p>
            <a:pPr lvl="1"/>
            <a:r>
              <a:rPr lang="en-US" dirty="0"/>
              <a:t>Ideal for applications requiring specialized models not available in the standard Bedrock offering.</a:t>
            </a:r>
          </a:p>
          <a:p>
            <a:pPr lvl="1"/>
            <a:r>
              <a:rPr lang="en-US" dirty="0"/>
              <a:t>Provides flexibility to choose models that best fit specific use cases.​</a:t>
            </a:r>
          </a:p>
        </p:txBody>
      </p:sp>
    </p:spTree>
    <p:extLst>
      <p:ext uri="{BB962C8B-B14F-4D97-AF65-F5344CB8AC3E}">
        <p14:creationId xmlns:p14="http://schemas.microsoft.com/office/powerpoint/2010/main" val="3704721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EE263-1A37-43DF-B1EA-3F644D92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41127-348A-4E2B-83D5-748E60E1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Charged based on the total number of tokens processed (input tokens × epochs).</a:t>
            </a:r>
          </a:p>
          <a:p>
            <a:r>
              <a:rPr lang="en-US" dirty="0"/>
              <a:t>Model storage incurs a monthly fee per model.​</a:t>
            </a:r>
          </a:p>
        </p:txBody>
      </p:sp>
    </p:spTree>
    <p:extLst>
      <p:ext uri="{BB962C8B-B14F-4D97-AF65-F5344CB8AC3E}">
        <p14:creationId xmlns:p14="http://schemas.microsoft.com/office/powerpoint/2010/main" val="4274739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7FED-8396-462B-9C3D-4E79E1D3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Bedrock Access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BDE7-459F-40C6-9B30-E1B71A431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Access</a:t>
            </a:r>
          </a:p>
          <a:p>
            <a:r>
              <a:rPr lang="en-US" dirty="0"/>
              <a:t>Playground</a:t>
            </a:r>
          </a:p>
          <a:p>
            <a:r>
              <a:rPr lang="en-US" dirty="0"/>
              <a:t>Pricing (</a:t>
            </a:r>
            <a:r>
              <a:rPr lang="en-US" dirty="0">
                <a:hlinkClick r:id="rId2"/>
              </a:rPr>
              <a:t>https://aws.amazon.com/bedrock/pricing/</a:t>
            </a:r>
            <a:r>
              <a:rPr lang="en-US" dirty="0"/>
              <a:t>)</a:t>
            </a:r>
          </a:p>
          <a:p>
            <a:r>
              <a:rPr lang="en-US" dirty="0"/>
              <a:t>Boto3 (SDK)</a:t>
            </a:r>
          </a:p>
        </p:txBody>
      </p:sp>
    </p:spTree>
    <p:extLst>
      <p:ext uri="{BB962C8B-B14F-4D97-AF65-F5344CB8AC3E}">
        <p14:creationId xmlns:p14="http://schemas.microsoft.com/office/powerpoint/2010/main" val="3790094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2C9A2-F215-43DD-B41F-8A60DB6FD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B666B-7117-4737-9C3C-A8D63275A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or policies that ensure AI systems operate within desired ethical, legal, and functional boundaries</a:t>
            </a:r>
          </a:p>
          <a:p>
            <a:r>
              <a:rPr lang="en-US" dirty="0"/>
              <a:t>Similar to physical guardrails on roads preventing vehicles from veering off</a:t>
            </a:r>
          </a:p>
          <a:p>
            <a:r>
              <a:rPr lang="en-US" dirty="0"/>
              <a:t>Prevent unintended behaviors and ensure compliance with standards​</a:t>
            </a:r>
          </a:p>
        </p:txBody>
      </p:sp>
    </p:spTree>
    <p:extLst>
      <p:ext uri="{BB962C8B-B14F-4D97-AF65-F5344CB8AC3E}">
        <p14:creationId xmlns:p14="http://schemas.microsoft.com/office/powerpoint/2010/main" val="1390110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EB38-54DF-4689-9F06-62860AD9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guardrails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BE14-410E-4433-865B-053AF983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 Harm: Avoid generating harmful or biased content</a:t>
            </a:r>
          </a:p>
          <a:p>
            <a:r>
              <a:rPr lang="en-US" dirty="0"/>
              <a:t>Ensure Compliance: Adhere to legal and ethical standards</a:t>
            </a:r>
          </a:p>
          <a:p>
            <a:r>
              <a:rPr lang="en-US" dirty="0"/>
              <a:t>Maintain Trust: Build user confidence in AI systems​</a:t>
            </a:r>
          </a:p>
        </p:txBody>
      </p:sp>
    </p:spTree>
    <p:extLst>
      <p:ext uri="{BB962C8B-B14F-4D97-AF65-F5344CB8AC3E}">
        <p14:creationId xmlns:p14="http://schemas.microsoft.com/office/powerpoint/2010/main" val="96359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27F6-915F-4677-B514-689D9958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Bedrock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79753-7501-4BE7-A898-D3A685EDC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fully managed AWS service providing access to foundation models (FMs) from leading AI companies through a unified API.​</a:t>
            </a:r>
          </a:p>
          <a:p>
            <a:r>
              <a:rPr lang="en-US" dirty="0"/>
              <a:t>Simplifies the development and deployment of generative AI applications.​</a:t>
            </a:r>
          </a:p>
          <a:p>
            <a:r>
              <a:rPr lang="en-US" dirty="0"/>
              <a:t>Offers a serverless environment, eliminating infrastructure management.​</a:t>
            </a:r>
          </a:p>
        </p:txBody>
      </p:sp>
    </p:spTree>
    <p:extLst>
      <p:ext uri="{BB962C8B-B14F-4D97-AF65-F5344CB8AC3E}">
        <p14:creationId xmlns:p14="http://schemas.microsoft.com/office/powerpoint/2010/main" val="1461313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C8B3-0A84-4561-AEE2-4F18DCA84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Guardrails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F512-995A-4815-A94D-0C4C4593F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Validation</a:t>
            </a:r>
            <a:r>
              <a:rPr lang="en-US" dirty="0"/>
              <a:t>: Ensuring prompts are appropriate</a:t>
            </a:r>
          </a:p>
          <a:p>
            <a:r>
              <a:rPr lang="en-US" b="1" dirty="0"/>
              <a:t>Output Filtering</a:t>
            </a:r>
            <a:r>
              <a:rPr lang="en-US" dirty="0"/>
              <a:t>: Removing or modifying undesirable outputs</a:t>
            </a:r>
          </a:p>
          <a:p>
            <a:r>
              <a:rPr lang="en-US" b="1" dirty="0"/>
              <a:t>User Authentication</a:t>
            </a:r>
            <a:r>
              <a:rPr lang="en-US" dirty="0"/>
              <a:t>: Restricting access to authorized users</a:t>
            </a:r>
          </a:p>
          <a:p>
            <a:r>
              <a:rPr lang="en-US" b="1" dirty="0"/>
              <a:t>Monitoring and Logging</a:t>
            </a:r>
            <a:r>
              <a:rPr lang="en-US" dirty="0"/>
              <a:t>: Tracking AI interactions for review​</a:t>
            </a:r>
          </a:p>
        </p:txBody>
      </p:sp>
    </p:spTree>
    <p:extLst>
      <p:ext uri="{BB962C8B-B14F-4D97-AF65-F5344CB8AC3E}">
        <p14:creationId xmlns:p14="http://schemas.microsoft.com/office/powerpoint/2010/main" val="19977313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80DB-D264-4151-B28A-AE9F3F6A6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Guardrails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7703C-EECA-40F7-95AB-3E2E36823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Pre-processing</a:t>
            </a:r>
            <a:r>
              <a:rPr lang="en-US" dirty="0"/>
              <a:t>: Sanitize and validate inputs before processing</a:t>
            </a:r>
          </a:p>
          <a:p>
            <a:r>
              <a:rPr lang="en-US" b="1" dirty="0"/>
              <a:t>In-processing</a:t>
            </a:r>
            <a:r>
              <a:rPr lang="en-US" dirty="0"/>
              <a:t>: Integrate constraints within the AI model</a:t>
            </a:r>
          </a:p>
          <a:p>
            <a:r>
              <a:rPr lang="en-US" b="1" dirty="0"/>
              <a:t>Post-processing</a:t>
            </a:r>
            <a:r>
              <a:rPr lang="en-US" dirty="0"/>
              <a:t>: Review and modify outputs as needed</a:t>
            </a:r>
          </a:p>
          <a:p>
            <a:r>
              <a:rPr lang="en-US" b="1" dirty="0"/>
              <a:t>Feedback Loops</a:t>
            </a:r>
            <a:r>
              <a:rPr lang="en-US" dirty="0"/>
              <a:t>: Incorporate user feedback for continuous improvement​</a:t>
            </a:r>
          </a:p>
        </p:txBody>
      </p:sp>
    </p:spTree>
    <p:extLst>
      <p:ext uri="{BB962C8B-B14F-4D97-AF65-F5344CB8AC3E}">
        <p14:creationId xmlns:p14="http://schemas.microsoft.com/office/powerpoint/2010/main" val="36322345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D67F8-C337-4E9C-A649-9476D7ED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SecurinG</a:t>
            </a:r>
            <a:r>
              <a:rPr lang="en-US" dirty="0"/>
              <a:t> Ai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12ADE-36AA-479B-AA13-47DE1DFA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Generative AI models can inadvertently expose sensitive training data if not properly managed.</a:t>
            </a:r>
          </a:p>
          <a:p>
            <a:r>
              <a:rPr lang="en-US" dirty="0"/>
              <a:t>Adversaries might reconstruct training data by analyzing model outputs.</a:t>
            </a:r>
          </a:p>
          <a:p>
            <a:r>
              <a:rPr lang="en-US" dirty="0"/>
              <a:t>Malicious inputs can manipulate model behavior, leading to unintended actions.</a:t>
            </a:r>
          </a:p>
        </p:txBody>
      </p:sp>
    </p:spTree>
    <p:extLst>
      <p:ext uri="{BB962C8B-B14F-4D97-AF65-F5344CB8AC3E}">
        <p14:creationId xmlns:p14="http://schemas.microsoft.com/office/powerpoint/2010/main" val="483747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1B8F-DD5D-4D6E-94C3-01C48CA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Robust 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55853-7481-4243-B9F5-C8279B33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personally identifiable information (PII) from datasets to protect user privacy.</a:t>
            </a:r>
          </a:p>
          <a:p>
            <a:r>
              <a:rPr lang="en-US" dirty="0"/>
              <a:t>Introduce statistical noise to datasets, balancing data utility with privacy.</a:t>
            </a:r>
          </a:p>
          <a:p>
            <a:r>
              <a:rPr lang="en-US" dirty="0"/>
              <a:t>Ensure adherence to data protection laws like GDPR and HIPAA</a:t>
            </a:r>
          </a:p>
        </p:txBody>
      </p:sp>
    </p:spTree>
    <p:extLst>
      <p:ext uri="{BB962C8B-B14F-4D97-AF65-F5344CB8AC3E}">
        <p14:creationId xmlns:p14="http://schemas.microsoft.com/office/powerpoint/2010/main" val="2427205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01AFF-D8ED-486C-98E0-748817A04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Responsible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6FF7-3B78-43BC-B924-4680F5470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Fairness: Ensure AI systems do not perpetuate biases or discrimination</a:t>
            </a:r>
          </a:p>
          <a:p>
            <a:r>
              <a:rPr lang="en-US" dirty="0"/>
              <a:t>Transparency: Maintain clear documentation of AI decision-making processes</a:t>
            </a:r>
          </a:p>
          <a:p>
            <a:r>
              <a:rPr lang="en-US" dirty="0"/>
              <a:t>Accountability: Establish mechanisms for auditing and addressing AI system behaviors</a:t>
            </a:r>
          </a:p>
        </p:txBody>
      </p:sp>
    </p:spTree>
    <p:extLst>
      <p:ext uri="{BB962C8B-B14F-4D97-AF65-F5344CB8AC3E}">
        <p14:creationId xmlns:p14="http://schemas.microsoft.com/office/powerpoint/2010/main" val="2966304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0C91F-DE7B-45B5-B3E0-E9F93F1F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Compliance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A312E-6596-4EA2-9E43-3588345AD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Regular Audits:</a:t>
            </a:r>
            <a:r>
              <a:rPr lang="en-US" dirty="0"/>
              <a:t> Conduct periodic reviews of AI systems to ensure compliance with established standards.</a:t>
            </a:r>
          </a:p>
          <a:p>
            <a:r>
              <a:rPr lang="en-US" b="1" dirty="0"/>
              <a:t>Ethical Guidelines:</a:t>
            </a:r>
            <a:r>
              <a:rPr lang="en-US" dirty="0"/>
              <a:t> Develop and enforce policies that align AI development with ethical considerations.</a:t>
            </a:r>
          </a:p>
          <a:p>
            <a:r>
              <a:rPr lang="en-US" b="1" dirty="0"/>
              <a:t>Stakeholder Engagement:</a:t>
            </a:r>
            <a:r>
              <a:rPr lang="en-US" dirty="0"/>
              <a:t> Involve diverse stakeholders in AI system design and deployment to address varied concerns.​</a:t>
            </a:r>
          </a:p>
        </p:txBody>
      </p:sp>
    </p:spTree>
    <p:extLst>
      <p:ext uri="{BB962C8B-B14F-4D97-AF65-F5344CB8AC3E}">
        <p14:creationId xmlns:p14="http://schemas.microsoft.com/office/powerpoint/2010/main" val="10607055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504-D80A-4559-9FDA-529CF284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E2A5-96E9-4D78-A618-93A6040A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Retrieval-Augmented Generation (RAG)</a:t>
            </a:r>
          </a:p>
          <a:p>
            <a:pPr lvl="1"/>
            <a:r>
              <a:rPr lang="en-US" dirty="0"/>
              <a:t>Combines external data retrieval with generative models to produce more accurate and contextually relevant outputs.</a:t>
            </a:r>
          </a:p>
          <a:p>
            <a:pPr lvl="1"/>
            <a:r>
              <a:rPr lang="en-US" dirty="0"/>
              <a:t>Enhances applications like chatbots and virtual assistants by grounding responses in up-to-date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541983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5504-D80A-4559-9FDA-529CF284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E2A5-96E9-4D78-A618-93A6040AF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  <a:p>
            <a:pPr lvl="1"/>
            <a:r>
              <a:rPr lang="en-US" dirty="0"/>
              <a:t>Crafting effective prompts to guide AI models toward desired outputs.</a:t>
            </a:r>
          </a:p>
          <a:p>
            <a:pPr lvl="1"/>
            <a:r>
              <a:rPr lang="en-US" dirty="0"/>
              <a:t>Improves performance in tasks like content creation, summarization, and translation.</a:t>
            </a:r>
          </a:p>
        </p:txBody>
      </p:sp>
    </p:spTree>
    <p:extLst>
      <p:ext uri="{BB962C8B-B14F-4D97-AF65-F5344CB8AC3E}">
        <p14:creationId xmlns:p14="http://schemas.microsoft.com/office/powerpoint/2010/main" val="31476814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7F95-5A6B-4D90-A749-51747FD52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architecture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4CB73-4590-4F03-89DF-5DB8C66E6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Fine-Tuning Pipelines</a:t>
            </a:r>
          </a:p>
          <a:p>
            <a:pPr lvl="1"/>
            <a:r>
              <a:rPr lang="en-US" dirty="0"/>
              <a:t>Adapting pre-trained models to specific tasks or domains by training on specialized datasets.</a:t>
            </a:r>
          </a:p>
          <a:p>
            <a:pPr lvl="1"/>
            <a:r>
              <a:rPr lang="en-US" dirty="0"/>
              <a:t>Customizes models for industry-specific applications, such as legal document analysis or medical diagnostics</a:t>
            </a:r>
          </a:p>
        </p:txBody>
      </p:sp>
    </p:spTree>
    <p:extLst>
      <p:ext uri="{BB962C8B-B14F-4D97-AF65-F5344CB8AC3E}">
        <p14:creationId xmlns:p14="http://schemas.microsoft.com/office/powerpoint/2010/main" val="3018168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9BC05-6702-4532-8214-A17037CB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05DB-D0F0-4BEF-AFAD-A9639853B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Summarizer:</a:t>
            </a:r>
            <a:r>
              <a:rPr lang="en-US" dirty="0"/>
              <a:t> Generate Summaries for a long textual input from user. </a:t>
            </a:r>
          </a:p>
          <a:p>
            <a:r>
              <a:rPr lang="en-US" b="1" dirty="0"/>
              <a:t>Question Answering with Guardrails:</a:t>
            </a:r>
            <a:r>
              <a:rPr lang="en-US" dirty="0"/>
              <a:t> Design a question-answering system that incorporates RAG and Guardrails to ensure safe, appropriate and up to date responses.</a:t>
            </a:r>
          </a:p>
          <a:p>
            <a:r>
              <a:rPr lang="en-US" dirty="0"/>
              <a:t>Explore solution to analyze SQL database using Natural Language Query</a:t>
            </a:r>
          </a:p>
          <a:p>
            <a:r>
              <a:rPr lang="en-US" dirty="0"/>
              <a:t>Submission format:</a:t>
            </a:r>
          </a:p>
          <a:p>
            <a:pPr lvl="1"/>
            <a:r>
              <a:rPr lang="en-US" dirty="0"/>
              <a:t>For Summarize and QA: Architecture Diagram + Code + Loom Video Explaining problem statement and approach used. Output should be in Json with key ‘summary’ and ‘answer’ respectively.</a:t>
            </a:r>
          </a:p>
          <a:p>
            <a:pPr lvl="1"/>
            <a:r>
              <a:rPr lang="en-US" dirty="0"/>
              <a:t>For SQL analysis NLQ:  Architecture Diagram of </a:t>
            </a:r>
            <a:r>
              <a:rPr lang="en-US"/>
              <a:t>internal working of 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3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0DF1-D369-48AC-80A3-7CF2AA33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FAEC3-608C-4DEC-925C-6A64451C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complexity in selecting and managing foundation models.​</a:t>
            </a:r>
          </a:p>
          <a:p>
            <a:r>
              <a:rPr lang="en-US" dirty="0"/>
              <a:t>Pay-as-you-go pricing model minimizes upfront investment.​</a:t>
            </a:r>
          </a:p>
          <a:p>
            <a:r>
              <a:rPr lang="en-US" dirty="0"/>
              <a:t>Automatically scales to handle varying workloads.​</a:t>
            </a:r>
          </a:p>
          <a:p>
            <a:r>
              <a:rPr lang="en-US" dirty="0"/>
              <a:t>Built-in features to ensure data privacy and adherence to regulations.​</a:t>
            </a:r>
          </a:p>
        </p:txBody>
      </p:sp>
    </p:spTree>
    <p:extLst>
      <p:ext uri="{BB962C8B-B14F-4D97-AF65-F5344CB8AC3E}">
        <p14:creationId xmlns:p14="http://schemas.microsoft.com/office/powerpoint/2010/main" val="3487122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28D8A-051C-4424-8AB3-CA37B799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5F4D9-F6C1-4912-BF44-4680E9095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Automating the creation of articles, blogs, and marketing copy.​</a:t>
            </a:r>
          </a:p>
          <a:p>
            <a:r>
              <a:rPr lang="en-US" dirty="0"/>
              <a:t>Enhancing customer service with AI-driven conversational agents.​</a:t>
            </a:r>
          </a:p>
          <a:p>
            <a:r>
              <a:rPr lang="en-US" dirty="0"/>
              <a:t>Assisting developers by generating code snippets and documentation.​</a:t>
            </a:r>
          </a:p>
          <a:p>
            <a:r>
              <a:rPr lang="en-US" dirty="0"/>
              <a:t>Condensing large volumes of information into concise summaries.​</a:t>
            </a:r>
          </a:p>
        </p:txBody>
      </p:sp>
    </p:spTree>
    <p:extLst>
      <p:ext uri="{BB962C8B-B14F-4D97-AF65-F5344CB8AC3E}">
        <p14:creationId xmlns:p14="http://schemas.microsoft.com/office/powerpoint/2010/main" val="9106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66C5-6A3E-4993-9819-E7F87D7DD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3E50-F551-4F50-8E6B-DAA95599F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scale machine learning models trained on vast datasets.​</a:t>
            </a:r>
          </a:p>
          <a:p>
            <a:r>
              <a:rPr lang="en-US" dirty="0"/>
              <a:t>Capable of performing a wide range of tasks such as text generation, summarization, translation, and more.​</a:t>
            </a:r>
          </a:p>
        </p:txBody>
      </p:sp>
    </p:spTree>
    <p:extLst>
      <p:ext uri="{BB962C8B-B14F-4D97-AF65-F5344CB8AC3E}">
        <p14:creationId xmlns:p14="http://schemas.microsoft.com/office/powerpoint/2010/main" val="292780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8946-F31E-4867-9056-3613A90D1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Models available on Bedrock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9304-B9C3-478A-AA2D-F3B15A9A8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193 models as of today</a:t>
            </a:r>
          </a:p>
          <a:p>
            <a:r>
              <a:rPr lang="en-US" dirty="0"/>
              <a:t>From 27 model providers</a:t>
            </a:r>
          </a:p>
          <a:p>
            <a:r>
              <a:rPr lang="en-US" dirty="0"/>
              <a:t>On 9 modalities</a:t>
            </a:r>
          </a:p>
        </p:txBody>
      </p:sp>
    </p:spTree>
    <p:extLst>
      <p:ext uri="{BB962C8B-B14F-4D97-AF65-F5344CB8AC3E}">
        <p14:creationId xmlns:p14="http://schemas.microsoft.com/office/powerpoint/2010/main" val="23983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E5DA-D0CA-4B76-BE24-2C2E6E3F7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 model providers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24BE5-6226-4059-BBEB-DF33745F2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endParaRPr lang="en-US" dirty="0"/>
          </a:p>
          <a:p>
            <a:r>
              <a:rPr lang="en-US" dirty="0" err="1"/>
              <a:t>DeepSeek</a:t>
            </a:r>
            <a:endParaRPr lang="en-US" dirty="0"/>
          </a:p>
          <a:p>
            <a:r>
              <a:rPr lang="en-US" dirty="0"/>
              <a:t>Amazon</a:t>
            </a:r>
          </a:p>
          <a:p>
            <a:r>
              <a:rPr lang="en-US" dirty="0"/>
              <a:t>AI21 Labs</a:t>
            </a:r>
          </a:p>
          <a:p>
            <a:r>
              <a:rPr lang="en-US" dirty="0"/>
              <a:t>Anthropic</a:t>
            </a:r>
          </a:p>
          <a:p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379477530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1229</TotalTime>
  <Words>1930</Words>
  <Application>Microsoft Office PowerPoint</Application>
  <PresentationFormat>Widescreen</PresentationFormat>
  <Paragraphs>240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Gill Sans MT</vt:lpstr>
      <vt:lpstr>Gallery</vt:lpstr>
      <vt:lpstr>Deep Dive into AWS Bedrock</vt:lpstr>
      <vt:lpstr>What is generative AI?</vt:lpstr>
      <vt:lpstr>Challenges in Developing Generative AI Apps.</vt:lpstr>
      <vt:lpstr>Amazon Bedrock</vt:lpstr>
      <vt:lpstr>Benefits</vt:lpstr>
      <vt:lpstr>Usecases</vt:lpstr>
      <vt:lpstr>Foundation Models</vt:lpstr>
      <vt:lpstr>Foundation Models available on Bedrock</vt:lpstr>
      <vt:lpstr>Some of the model providers</vt:lpstr>
      <vt:lpstr>Modalities AVailable</vt:lpstr>
      <vt:lpstr>AI21 Labs - Jurassic-2</vt:lpstr>
      <vt:lpstr>Anthropic - Claude Series</vt:lpstr>
      <vt:lpstr>Stability AI - Stable Diffusion</vt:lpstr>
      <vt:lpstr>BedrOck Components</vt:lpstr>
      <vt:lpstr>Amazon Bedrock Knowledge Bases</vt:lpstr>
      <vt:lpstr>Knowledge bases benefits</vt:lpstr>
      <vt:lpstr>Bedrock Agents</vt:lpstr>
      <vt:lpstr>Bedrock Agents Benefits</vt:lpstr>
      <vt:lpstr>Deployment</vt:lpstr>
      <vt:lpstr>Amazon Bedrock Flows</vt:lpstr>
      <vt:lpstr>Integrating Components</vt:lpstr>
      <vt:lpstr>Models Customization</vt:lpstr>
      <vt:lpstr>Customization Approaches</vt:lpstr>
      <vt:lpstr>Prompt Engineering</vt:lpstr>
      <vt:lpstr>Prompt EngineeRing Best Practices</vt:lpstr>
      <vt:lpstr>Retrieval-Augmented Generation (RAG)</vt:lpstr>
      <vt:lpstr>RAG Usecases</vt:lpstr>
      <vt:lpstr>Fine Tuning</vt:lpstr>
      <vt:lpstr>Continued Pre-Training</vt:lpstr>
      <vt:lpstr>Model Distillation</vt:lpstr>
      <vt:lpstr>Prompt Caching</vt:lpstr>
      <vt:lpstr>Pricing Models</vt:lpstr>
      <vt:lpstr>Serverless Models – On Demand and Batch Inference</vt:lpstr>
      <vt:lpstr>Serverless Models - Provisioned Throughput</vt:lpstr>
      <vt:lpstr>Marketplace Models</vt:lpstr>
      <vt:lpstr>Customization Options</vt:lpstr>
      <vt:lpstr>Bedrock Access Overview</vt:lpstr>
      <vt:lpstr>Guardrails</vt:lpstr>
      <vt:lpstr>Importance of guardrails</vt:lpstr>
      <vt:lpstr>Types of Guardrails</vt:lpstr>
      <vt:lpstr>Implementing Guardrails</vt:lpstr>
      <vt:lpstr>SecurinG Ai Applications</vt:lpstr>
      <vt:lpstr>Implementing Robust Security Measures</vt:lpstr>
      <vt:lpstr>Principles of Responsible AI</vt:lpstr>
      <vt:lpstr>Implementing Compliance measures</vt:lpstr>
      <vt:lpstr>Common Architecture patterns</vt:lpstr>
      <vt:lpstr>Common Architecture patterns</vt:lpstr>
      <vt:lpstr>Common architecture patterns</vt:lpstr>
      <vt:lpstr>Assignments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Saqlain Shah</dc:creator>
  <cp:lastModifiedBy>Saqlain Shah</cp:lastModifiedBy>
  <cp:revision>474</cp:revision>
  <dcterms:created xsi:type="dcterms:W3CDTF">2025-04-07T14:35:54Z</dcterms:created>
  <dcterms:modified xsi:type="dcterms:W3CDTF">2025-04-16T07:26:56Z</dcterms:modified>
</cp:coreProperties>
</file>