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325" r:id="rId11"/>
    <p:sldId id="275" r:id="rId12"/>
    <p:sldId id="279" r:id="rId13"/>
    <p:sldId id="280" r:id="rId14"/>
    <p:sldId id="277" r:id="rId15"/>
    <p:sldId id="278" r:id="rId16"/>
    <p:sldId id="276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83" r:id="rId35"/>
    <p:sldId id="284" r:id="rId36"/>
    <p:sldId id="285" r:id="rId37"/>
    <p:sldId id="286" r:id="rId38"/>
    <p:sldId id="27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0" r:id="rId63"/>
    <p:sldId id="317" r:id="rId64"/>
    <p:sldId id="318" r:id="rId65"/>
    <p:sldId id="319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761-FA59-4DFF-8925-2FE0420F4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Services for Data and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B6D1-6705-4D33-A5F8-70BD9D35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Saqlain Hussain Shah</a:t>
            </a:r>
          </a:p>
        </p:txBody>
      </p:sp>
    </p:spTree>
    <p:extLst>
      <p:ext uri="{BB962C8B-B14F-4D97-AF65-F5344CB8AC3E}">
        <p14:creationId xmlns:p14="http://schemas.microsoft.com/office/powerpoint/2010/main" val="27305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2EA7-0392-4A32-8488-9DD59CC5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990A-E8BC-40EF-B48F-5D4CC948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Management Console. UI based</a:t>
            </a:r>
          </a:p>
          <a:p>
            <a:r>
              <a:rPr lang="en-US" dirty="0"/>
              <a:t>AWS Command Line Interface (CLI)</a:t>
            </a:r>
          </a:p>
          <a:p>
            <a:r>
              <a:rPr lang="en-US" dirty="0"/>
              <a:t>AWS Software Development Kits (SDKs)</a:t>
            </a:r>
          </a:p>
        </p:txBody>
      </p:sp>
    </p:spTree>
    <p:extLst>
      <p:ext uri="{BB962C8B-B14F-4D97-AF65-F5344CB8AC3E}">
        <p14:creationId xmlns:p14="http://schemas.microsoft.com/office/powerpoint/2010/main" val="46697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0363-5DFD-4B3B-A4D5-DB5DCA06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AWS </a:t>
            </a:r>
            <a:r>
              <a:rPr lang="en-US" dirty="0" err="1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6AA0-AADB-451F-A8A6-01CE17ED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F6CF-8BB5-43CD-9381-C78B69F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Identity and Access Management (IAM) enables you to manage access to AWS services and resources securely.</a:t>
            </a:r>
          </a:p>
          <a:p>
            <a:r>
              <a:rPr lang="en-US" dirty="0"/>
              <a:t>It allows you to create and manage AWS users and groups and use permissions to allow and deny their access to AWS resources.</a:t>
            </a:r>
          </a:p>
          <a:p>
            <a:r>
              <a:rPr lang="en-US" dirty="0"/>
              <a:t>Principle of least privilege</a:t>
            </a:r>
          </a:p>
          <a:p>
            <a:pPr lvl="1"/>
            <a:r>
              <a:rPr lang="en-US" dirty="0"/>
              <a:t>Users, applications, and services should be granted only the minimum levels of access, or permissions, necessary to perform their tasks.</a:t>
            </a:r>
          </a:p>
        </p:txBody>
      </p:sp>
    </p:spTree>
    <p:extLst>
      <p:ext uri="{BB962C8B-B14F-4D97-AF65-F5344CB8AC3E}">
        <p14:creationId xmlns:p14="http://schemas.microsoft.com/office/powerpoint/2010/main" val="279215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58F5-5639-445A-B535-549A797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D5A9-67E8-4A50-93CA-5F8F5E3E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User:  An IAM user is an entity that you create within your AWS account to represent a person or application that interacts with AWS resources.</a:t>
            </a:r>
          </a:p>
          <a:p>
            <a:r>
              <a:rPr lang="en-US" dirty="0"/>
              <a:t>Policy:  Define the permissions (what actions are allowed or denied) for IAM identities or resources</a:t>
            </a:r>
          </a:p>
          <a:p>
            <a:r>
              <a:rPr lang="en-US" dirty="0"/>
              <a:t>Role:  Act as an identity that can be assumed by trusted entities to perform actions defined by the attached policies.</a:t>
            </a:r>
          </a:p>
          <a:p>
            <a:r>
              <a:rPr lang="en-US" dirty="0"/>
              <a:t>Group: Collection of IAM users</a:t>
            </a:r>
          </a:p>
        </p:txBody>
      </p:sp>
    </p:spTree>
    <p:extLst>
      <p:ext uri="{BB962C8B-B14F-4D97-AF65-F5344CB8AC3E}">
        <p14:creationId xmlns:p14="http://schemas.microsoft.com/office/powerpoint/2010/main" val="139061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D1CC-DEC4-4009-926C-28B36B4F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BBB6-9017-46CC-BF0E-DEB41954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CloudWatch is a monitoring and observability service that provides data and actionable insights for AWS, hybrid, and on-premises applications and infrastructure resources. </a:t>
            </a:r>
          </a:p>
          <a:p>
            <a:r>
              <a:rPr lang="en-US" dirty="0"/>
              <a:t>It collects and tracks metrics, monitors log files, and sets alarms.</a:t>
            </a:r>
          </a:p>
        </p:txBody>
      </p:sp>
    </p:spTree>
    <p:extLst>
      <p:ext uri="{BB962C8B-B14F-4D97-AF65-F5344CB8AC3E}">
        <p14:creationId xmlns:p14="http://schemas.microsoft.com/office/powerpoint/2010/main" val="28642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414B-220E-417F-816C-9A948261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D0F9-3929-4B08-B766-7FC249D3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AWS resources like EC2 instances, DynamoDB tables, and RDS instances.</a:t>
            </a:r>
          </a:p>
          <a:p>
            <a:r>
              <a:rPr lang="en-US" dirty="0"/>
              <a:t>Setting up alarms to detect and respond to system-wide performance changes.</a:t>
            </a:r>
          </a:p>
          <a:p>
            <a:r>
              <a:rPr lang="en-US" dirty="0"/>
              <a:t>Visualizing logs and metrics through dashboards</a:t>
            </a:r>
          </a:p>
        </p:txBody>
      </p:sp>
    </p:spTree>
    <p:extLst>
      <p:ext uri="{BB962C8B-B14F-4D97-AF65-F5344CB8AC3E}">
        <p14:creationId xmlns:p14="http://schemas.microsoft.com/office/powerpoint/2010/main" val="337786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EFA8-83D2-428B-AE63-C82170C2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0EA1-7C05-4E7C-A041-1971C498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API Gateway is a fully managed service that enables developers to create, publish, maintain, monitor, and secure APIs at any scale.</a:t>
            </a:r>
          </a:p>
          <a:p>
            <a:r>
              <a:rPr lang="en-US" dirty="0"/>
              <a:t>It acts as a "front door" for applications to access data, business logic, or functionality from your backend services.</a:t>
            </a:r>
          </a:p>
        </p:txBody>
      </p:sp>
    </p:spTree>
    <p:extLst>
      <p:ext uri="{BB962C8B-B14F-4D97-AF65-F5344CB8AC3E}">
        <p14:creationId xmlns:p14="http://schemas.microsoft.com/office/powerpoint/2010/main" val="165630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AEE6-1AC0-4A73-9B2B-10027DA2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777F-F79C-4003-9726-DD987E0F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serverless applications by integrating with AWS Lambda.</a:t>
            </a:r>
          </a:p>
          <a:p>
            <a:r>
              <a:rPr lang="en-US" dirty="0"/>
              <a:t>Creating RESTful APIs to expose backend services.</a:t>
            </a:r>
          </a:p>
          <a:p>
            <a:r>
              <a:rPr lang="en-US" dirty="0"/>
              <a:t>Managing traffic to backend systems.</a:t>
            </a:r>
          </a:p>
        </p:txBody>
      </p:sp>
    </p:spTree>
    <p:extLst>
      <p:ext uri="{BB962C8B-B14F-4D97-AF65-F5344CB8AC3E}">
        <p14:creationId xmlns:p14="http://schemas.microsoft.com/office/powerpoint/2010/main" val="174118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9249-22C7-443D-BDC6-7930D17F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(Simple notification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2753-4F9B-43D2-A273-466EAC50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Simple Notification Service (Amazon SNS) is a fully managed service that provides message delivery from publishers (producers) to subscribers (consumers)</a:t>
            </a:r>
          </a:p>
        </p:txBody>
      </p:sp>
    </p:spTree>
    <p:extLst>
      <p:ext uri="{BB962C8B-B14F-4D97-AF65-F5344CB8AC3E}">
        <p14:creationId xmlns:p14="http://schemas.microsoft.com/office/powerpoint/2010/main" val="212152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020D-E061-4432-8C0E-0370265A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3997-F5D6-4A59-8EF3-D23EB8B1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alerts and notifications to distributed systems.​</a:t>
            </a:r>
          </a:p>
          <a:p>
            <a:r>
              <a:rPr lang="en-US" dirty="0"/>
              <a:t>Fan-out scenarios where messages need to be sent to multiple subscribers simultaneously.</a:t>
            </a:r>
          </a:p>
          <a:p>
            <a:r>
              <a:rPr lang="en-US" dirty="0"/>
              <a:t>Sending SMS messages or emails to users.​</a:t>
            </a:r>
          </a:p>
        </p:txBody>
      </p:sp>
    </p:spTree>
    <p:extLst>
      <p:ext uri="{BB962C8B-B14F-4D97-AF65-F5344CB8AC3E}">
        <p14:creationId xmlns:p14="http://schemas.microsoft.com/office/powerpoint/2010/main" val="11166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D3C3-CE6B-4945-90E5-73D249B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traditional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B7EC-C60C-46EF-953E-425C0C2D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Capital Expenditure:</a:t>
            </a:r>
            <a:r>
              <a:rPr lang="en-US" dirty="0"/>
              <a:t> Significant upfront investment in hardware and infrastructure</a:t>
            </a:r>
          </a:p>
          <a:p>
            <a:r>
              <a:rPr lang="en-US" b="1" dirty="0"/>
              <a:t>Scalability Limitations:</a:t>
            </a:r>
            <a:r>
              <a:rPr lang="en-US" dirty="0"/>
              <a:t> Difficulty in scaling resources up or down based on demand</a:t>
            </a:r>
          </a:p>
          <a:p>
            <a:r>
              <a:rPr lang="en-US" b="1" dirty="0"/>
              <a:t>Maintenance Overhead:</a:t>
            </a:r>
            <a:r>
              <a:rPr lang="en-US" dirty="0"/>
              <a:t> Continuous efforts required for hardware and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408471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4752-813E-4223-9CBD-D4049503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SQS (Simple queue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27D4-0F2E-4CD2-A342-D837A40E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SQS is a fully managed message queuing service that enables decoupling and scaling of microservices, distributed systems, and serverless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2862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88B7-F6D1-450D-A587-E290EF1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Sqs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E5F9-0B67-49DA-A53F-6823EDF3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Decoupling components of a distributed application to improve reliability and scalability.​</a:t>
            </a:r>
          </a:p>
          <a:p>
            <a:r>
              <a:rPr lang="en-US" dirty="0"/>
              <a:t>Buffering and batching messages to handle varying loads.​</a:t>
            </a:r>
          </a:p>
          <a:p>
            <a:r>
              <a:rPr lang="en-US" dirty="0"/>
              <a:t>Implementing asynchronous workflows.​</a:t>
            </a:r>
          </a:p>
        </p:txBody>
      </p:sp>
    </p:spTree>
    <p:extLst>
      <p:ext uri="{BB962C8B-B14F-4D97-AF65-F5344CB8AC3E}">
        <p14:creationId xmlns:p14="http://schemas.microsoft.com/office/powerpoint/2010/main" val="43118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EAA7-677D-4FA8-9D32-46AB0D6F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5090-2B7A-4596-9AF0-C7F0AF2C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Secrets Manager is a service that helps you securely manage and retrieve secrets like database credentials, API keys, and other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212011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82D3-3D33-4493-9F51-6B93DEB2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Manager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10BA-B24B-43A8-9EC1-7F96A301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Securely storing and managing sensitive information such as database credentials and API keys.​</a:t>
            </a:r>
          </a:p>
          <a:p>
            <a:r>
              <a:rPr lang="en-US" dirty="0"/>
              <a:t>Automatically rotating secrets to enhance security.</a:t>
            </a:r>
          </a:p>
          <a:p>
            <a:r>
              <a:rPr lang="en-US" dirty="0"/>
              <a:t>Controlling access to secrets using fine-grained permissions.</a:t>
            </a:r>
          </a:p>
        </p:txBody>
      </p:sp>
    </p:spTree>
    <p:extLst>
      <p:ext uri="{BB962C8B-B14F-4D97-AF65-F5344CB8AC3E}">
        <p14:creationId xmlns:p14="http://schemas.microsoft.com/office/powerpoint/2010/main" val="387990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88BE-3F0B-49C4-8079-6D41B82A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Services 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6A8D-A256-43EF-96AF-A8D36EF8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offers a comprehensive suite of data services designed to handle various data processing, storage, and analysis needs.</a:t>
            </a:r>
          </a:p>
        </p:txBody>
      </p:sp>
    </p:spTree>
    <p:extLst>
      <p:ext uri="{BB962C8B-B14F-4D97-AF65-F5344CB8AC3E}">
        <p14:creationId xmlns:p14="http://schemas.microsoft.com/office/powerpoint/2010/main" val="12036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9525-AC86-4FA9-8447-DCD8C6ED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5BC7-11E3-4560-9842-945DF8E0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serverless compute service that runs code in response to events without provisioning or managing servers.</a:t>
            </a:r>
          </a:p>
          <a:p>
            <a:r>
              <a:rPr lang="en-US" dirty="0"/>
              <a:t>Automatic scaling.</a:t>
            </a:r>
          </a:p>
          <a:p>
            <a:r>
              <a:rPr lang="en-US" dirty="0"/>
              <a:t>Supports multiple programming languages.​</a:t>
            </a:r>
          </a:p>
          <a:p>
            <a:r>
              <a:rPr lang="en-US" dirty="0"/>
              <a:t>Pay-per-use pricing model.​</a:t>
            </a:r>
          </a:p>
        </p:txBody>
      </p:sp>
    </p:spTree>
    <p:extLst>
      <p:ext uri="{BB962C8B-B14F-4D97-AF65-F5344CB8AC3E}">
        <p14:creationId xmlns:p14="http://schemas.microsoft.com/office/powerpoint/2010/main" val="320870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B41-B84B-49A1-A179-4712457C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5ACA-479E-465D-BA1F-1FF00388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file processing.​</a:t>
            </a:r>
          </a:p>
          <a:p>
            <a:r>
              <a:rPr lang="en-US" dirty="0"/>
              <a:t>Data transformation and validation.​</a:t>
            </a:r>
          </a:p>
          <a:p>
            <a:r>
              <a:rPr lang="en-US" dirty="0"/>
              <a:t>Backend services for web and mobile applications.​</a:t>
            </a:r>
          </a:p>
        </p:txBody>
      </p:sp>
    </p:spTree>
    <p:extLst>
      <p:ext uri="{BB962C8B-B14F-4D97-AF65-F5344CB8AC3E}">
        <p14:creationId xmlns:p14="http://schemas.microsoft.com/office/powerpoint/2010/main" val="343640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9AB2-FA3E-4260-ACA5-AAC4815F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CBD3-BFC7-4413-A1CA-12CE8F55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scalable, durable, and secure object storage service used to store and retrieve any amount of data, from anywhere on the web.​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9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4EDA-FECF-4547-900D-6CE2626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A63F-0DA5-469E-9EA1-CF8B02A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data as </a:t>
            </a:r>
            <a:r>
              <a:rPr lang="en-US" b="1" dirty="0"/>
              <a:t>objects</a:t>
            </a:r>
            <a:r>
              <a:rPr lang="en-US" dirty="0"/>
              <a:t> in </a:t>
            </a:r>
            <a:r>
              <a:rPr lang="en-US" b="1" dirty="0"/>
              <a:t>buckets</a:t>
            </a:r>
            <a:r>
              <a:rPr lang="en-US" dirty="0"/>
              <a:t>.​</a:t>
            </a:r>
          </a:p>
          <a:p>
            <a:r>
              <a:rPr lang="en-US" dirty="0"/>
              <a:t>Highly </a:t>
            </a:r>
            <a:r>
              <a:rPr lang="en-US" b="1" dirty="0"/>
              <a:t>durable (99.999999999%)</a:t>
            </a:r>
            <a:r>
              <a:rPr lang="en-US" dirty="0"/>
              <a:t> and </a:t>
            </a:r>
            <a:r>
              <a:rPr lang="en-US" b="1" dirty="0"/>
              <a:t>available</a:t>
            </a:r>
          </a:p>
          <a:p>
            <a:r>
              <a:rPr lang="en-US" dirty="0"/>
              <a:t>Supports </a:t>
            </a:r>
            <a:r>
              <a:rPr lang="en-US" b="1" dirty="0"/>
              <a:t>versioning</a:t>
            </a:r>
            <a:r>
              <a:rPr lang="en-US" dirty="0"/>
              <a:t>, </a:t>
            </a:r>
            <a:r>
              <a:rPr lang="en-US" b="1" dirty="0"/>
              <a:t>lifecycle rules</a:t>
            </a:r>
            <a:r>
              <a:rPr lang="en-US" dirty="0"/>
              <a:t>, and </a:t>
            </a:r>
            <a:r>
              <a:rPr lang="en-US" b="1" dirty="0"/>
              <a:t>access control</a:t>
            </a:r>
            <a:r>
              <a:rPr lang="en-US" dirty="0"/>
              <a:t>.</a:t>
            </a:r>
            <a:endParaRPr lang="en-US" b="1" dirty="0"/>
          </a:p>
          <a:p>
            <a:r>
              <a:rPr lang="en-US" dirty="0"/>
              <a:t>Integrates with many AWS services (Lambda, Athena, Glue, etc.)​</a:t>
            </a:r>
            <a:endParaRPr lang="en-US" b="1" dirty="0"/>
          </a:p>
          <a:p>
            <a:r>
              <a:rPr lang="en-US" dirty="0"/>
              <a:t>Enables </a:t>
            </a:r>
            <a:r>
              <a:rPr lang="en-US" b="1" dirty="0"/>
              <a:t>static website hosting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285432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5622-6624-4074-BDC6-9FFDFBEE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E172-AE0D-4D63-AB2B-C430088D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</a:t>
            </a:r>
            <a:r>
              <a:rPr lang="en-US" dirty="0"/>
              <a:t> → App data, website files</a:t>
            </a:r>
          </a:p>
          <a:p>
            <a:r>
              <a:rPr lang="en-US" b="1" dirty="0"/>
              <a:t>Intelligent-Tiering</a:t>
            </a:r>
            <a:r>
              <a:rPr lang="en-US" dirty="0"/>
              <a:t> → Unpredictable access patterns</a:t>
            </a:r>
          </a:p>
          <a:p>
            <a:r>
              <a:rPr lang="en-US" b="1" dirty="0"/>
              <a:t>IA &amp; One Zone-IA</a:t>
            </a:r>
            <a:r>
              <a:rPr lang="en-US" dirty="0"/>
              <a:t> → Backups, old logs</a:t>
            </a:r>
          </a:p>
          <a:p>
            <a:r>
              <a:rPr lang="en-US" b="1" dirty="0"/>
              <a:t>Glacier/Deep Archive</a:t>
            </a:r>
            <a:r>
              <a:rPr lang="en-US" dirty="0"/>
              <a:t> → Compliance archives, long-term storage</a:t>
            </a:r>
          </a:p>
        </p:txBody>
      </p:sp>
    </p:spTree>
    <p:extLst>
      <p:ext uri="{BB962C8B-B14F-4D97-AF65-F5344CB8AC3E}">
        <p14:creationId xmlns:p14="http://schemas.microsoft.com/office/powerpoint/2010/main" val="251970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16A8-65BB-4A74-AF51-1963A7F1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3B51-B97A-474E-AFBC-AF66341D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Cost Efficiency:</a:t>
            </a:r>
            <a:r>
              <a:rPr lang="en-US" dirty="0"/>
              <a:t> Reduces the need for large capital investments; pay-as-you-go pricing models</a:t>
            </a:r>
          </a:p>
          <a:p>
            <a:r>
              <a:rPr lang="en-US" b="1" dirty="0"/>
              <a:t>Enhanced Scalability:</a:t>
            </a:r>
            <a:r>
              <a:rPr lang="en-US" dirty="0"/>
              <a:t> Easily scale resources to match workload demands.</a:t>
            </a:r>
          </a:p>
          <a:p>
            <a:r>
              <a:rPr lang="en-US" b="1" dirty="0"/>
              <a:t>Reduced Maintenance:</a:t>
            </a:r>
            <a:r>
              <a:rPr lang="en-US" dirty="0"/>
              <a:t> Cloud providers manage underlying infrastructure, allowing businesses to focus on core operations.</a:t>
            </a:r>
          </a:p>
        </p:txBody>
      </p:sp>
    </p:spTree>
    <p:extLst>
      <p:ext uri="{BB962C8B-B14F-4D97-AF65-F5344CB8AC3E}">
        <p14:creationId xmlns:p14="http://schemas.microsoft.com/office/powerpoint/2010/main" val="415634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58F7-105B-41E0-A7C4-CD42D211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8B7C-2A21-4A41-B611-4C068AFA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raw data for analytics and ML</a:t>
            </a:r>
          </a:p>
          <a:p>
            <a:r>
              <a:rPr lang="en-US" dirty="0"/>
              <a:t>Data lakes and big data storage</a:t>
            </a:r>
          </a:p>
          <a:p>
            <a:r>
              <a:rPr lang="en-US" dirty="0"/>
              <a:t>Backup and archive storage.</a:t>
            </a:r>
          </a:p>
          <a:p>
            <a:r>
              <a:rPr lang="en-US" dirty="0"/>
              <a:t>Hosting static websites and web assets</a:t>
            </a:r>
          </a:p>
          <a:p>
            <a:r>
              <a:rPr lang="en-US" dirty="0"/>
              <a:t>Media hosting (images, videos, documents)</a:t>
            </a:r>
          </a:p>
        </p:txBody>
      </p:sp>
    </p:spTree>
    <p:extLst>
      <p:ext uri="{BB962C8B-B14F-4D97-AF65-F5344CB8AC3E}">
        <p14:creationId xmlns:p14="http://schemas.microsoft.com/office/powerpoint/2010/main" val="2805870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1873-05C8-4CDD-A88C-9DFADC94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C449-65D1-42D0-9A3A-415CB57F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serverless, interactive query service that allows you to analyze data in Amazon S3 using standard SQL — with no need to set up or manage servers</a:t>
            </a:r>
          </a:p>
        </p:txBody>
      </p:sp>
    </p:spTree>
    <p:extLst>
      <p:ext uri="{BB962C8B-B14F-4D97-AF65-F5344CB8AC3E}">
        <p14:creationId xmlns:p14="http://schemas.microsoft.com/office/powerpoint/2010/main" val="131736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B12E-8E25-4A11-B962-02A6E052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660C-4B80-4823-A874-FA2F2508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— no infrastructure to manage</a:t>
            </a:r>
          </a:p>
          <a:p>
            <a:r>
              <a:rPr lang="en-US" dirty="0"/>
              <a:t>Uses SQL to query structured, semi-structured, and unstructured data.​</a:t>
            </a:r>
          </a:p>
          <a:p>
            <a:r>
              <a:rPr lang="fr-FR" dirty="0"/>
              <a:t>Supports multiple data formats (CSV, JSON, Parquet, etc.)​</a:t>
            </a:r>
            <a:endParaRPr lang="en-US" dirty="0"/>
          </a:p>
          <a:p>
            <a:r>
              <a:rPr lang="en-US" dirty="0"/>
              <a:t>Integrates with AWS Glue Data Catalog for schema discovery.</a:t>
            </a:r>
          </a:p>
        </p:txBody>
      </p:sp>
    </p:spTree>
    <p:extLst>
      <p:ext uri="{BB962C8B-B14F-4D97-AF65-F5344CB8AC3E}">
        <p14:creationId xmlns:p14="http://schemas.microsoft.com/office/powerpoint/2010/main" val="192304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09C5-AF79-4BED-B950-AE8B7123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A493-C25A-492C-BA44-AC710960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querying of large datasets in S3</a:t>
            </a:r>
          </a:p>
          <a:p>
            <a:r>
              <a:rPr lang="en-US" dirty="0"/>
              <a:t>Analyzing log data or reports stored in data lakes.</a:t>
            </a:r>
          </a:p>
          <a:p>
            <a:r>
              <a:rPr lang="en-US" dirty="0"/>
              <a:t>Quick exploration of raw data before full ETL</a:t>
            </a:r>
          </a:p>
          <a:p>
            <a:r>
              <a:rPr lang="en-US" dirty="0"/>
              <a:t>BI and analytics dashboards with tools like Amazon </a:t>
            </a:r>
            <a:r>
              <a:rPr lang="en-US" dirty="0" err="1"/>
              <a:t>QuickSight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2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C56-1076-4791-A834-B005631C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GLue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1B4-6AD8-459A-AA92-9ECF58CA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serverless data integration service that simplifies the process of discovering, preparing, and combining data for analytics, machine learning, and application development.</a:t>
            </a:r>
          </a:p>
          <a:p>
            <a:r>
              <a:rPr lang="en-US" dirty="0"/>
              <a:t>Automated schema discovery.</a:t>
            </a:r>
          </a:p>
          <a:p>
            <a:r>
              <a:rPr lang="en-US" dirty="0"/>
              <a:t>Integrated data catalog</a:t>
            </a:r>
          </a:p>
          <a:p>
            <a:r>
              <a:rPr lang="en-US" dirty="0"/>
              <a:t>Support for various data sources and formats.​</a:t>
            </a:r>
          </a:p>
        </p:txBody>
      </p:sp>
    </p:spTree>
    <p:extLst>
      <p:ext uri="{BB962C8B-B14F-4D97-AF65-F5344CB8AC3E}">
        <p14:creationId xmlns:p14="http://schemas.microsoft.com/office/powerpoint/2010/main" val="247023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D10E-9E5D-4338-8950-47B8DAB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0B7E-1E25-4845-B912-6ED43B10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(Extract, Transform, Load) operations</a:t>
            </a:r>
          </a:p>
          <a:p>
            <a:r>
              <a:rPr lang="en-US" dirty="0"/>
              <a:t>Data preparation for analytics.​</a:t>
            </a:r>
          </a:p>
          <a:p>
            <a:r>
              <a:rPr lang="en-US" dirty="0"/>
              <a:t>Data lake creation and management.​</a:t>
            </a:r>
          </a:p>
        </p:txBody>
      </p:sp>
    </p:spTree>
    <p:extLst>
      <p:ext uri="{BB962C8B-B14F-4D97-AF65-F5344CB8AC3E}">
        <p14:creationId xmlns:p14="http://schemas.microsoft.com/office/powerpoint/2010/main" val="269306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1806-6F34-4DEB-BC58-3804DE83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A0A1-6E09-44E8-9DCB-E1A741E8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real-time data streaming and analytics.</a:t>
            </a:r>
          </a:p>
          <a:p>
            <a:r>
              <a:rPr lang="en-US" dirty="0"/>
              <a:t>Ingests and processes real-time data streams.​</a:t>
            </a:r>
          </a:p>
          <a:p>
            <a:r>
              <a:rPr lang="en-US" dirty="0"/>
              <a:t>Scalable and durable</a:t>
            </a:r>
          </a:p>
          <a:p>
            <a:r>
              <a:rPr lang="en-US" dirty="0"/>
              <a:t>Integrates with other AWS services for analytics and storage</a:t>
            </a:r>
          </a:p>
        </p:txBody>
      </p:sp>
    </p:spTree>
    <p:extLst>
      <p:ext uri="{BB962C8B-B14F-4D97-AF65-F5344CB8AC3E}">
        <p14:creationId xmlns:p14="http://schemas.microsoft.com/office/powerpoint/2010/main" val="253798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4C9A-6DEE-4446-924F-96633159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8BA8-48F4-40D6-B171-D03D1F88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Handles </a:t>
            </a:r>
            <a:r>
              <a:rPr lang="en-US" b="1" dirty="0"/>
              <a:t>real-time data ingestion</a:t>
            </a:r>
            <a:r>
              <a:rPr lang="en-US" dirty="0"/>
              <a:t> from sources like IoT devices, apps, logs, and social media</a:t>
            </a:r>
          </a:p>
          <a:p>
            <a:r>
              <a:rPr lang="en-US" dirty="0"/>
              <a:t>Scalable and </a:t>
            </a:r>
            <a:r>
              <a:rPr lang="en-US" b="1" dirty="0"/>
              <a:t>high-throughput</a:t>
            </a:r>
            <a:r>
              <a:rPr lang="en-US" dirty="0"/>
              <a:t> streaming</a:t>
            </a:r>
          </a:p>
          <a:p>
            <a:r>
              <a:rPr lang="en-US" dirty="0"/>
              <a:t>Integrates with </a:t>
            </a:r>
            <a:r>
              <a:rPr lang="en-US" b="1" dirty="0"/>
              <a:t>AWS Lambda</a:t>
            </a:r>
            <a:r>
              <a:rPr lang="en-US" dirty="0"/>
              <a:t>, </a:t>
            </a:r>
            <a:r>
              <a:rPr lang="en-US" b="1" dirty="0"/>
              <a:t>S3</a:t>
            </a:r>
            <a:r>
              <a:rPr lang="en-US" dirty="0"/>
              <a:t>, </a:t>
            </a:r>
            <a:r>
              <a:rPr lang="en-US" b="1" dirty="0"/>
              <a:t>Redshift</a:t>
            </a:r>
            <a:r>
              <a:rPr lang="en-US" dirty="0"/>
              <a:t>, and </a:t>
            </a:r>
            <a:r>
              <a:rPr lang="en-US" b="1" dirty="0" err="1"/>
              <a:t>ElasticSearch</a:t>
            </a:r>
            <a:endParaRPr lang="en-US" b="1" dirty="0"/>
          </a:p>
          <a:p>
            <a:r>
              <a:rPr lang="en-US" dirty="0"/>
              <a:t>Supports multiple services</a:t>
            </a:r>
            <a:endParaRPr lang="en-US" b="1" dirty="0"/>
          </a:p>
          <a:p>
            <a:pPr lvl="1"/>
            <a:r>
              <a:rPr lang="en-US" b="1" dirty="0"/>
              <a:t>Kinesis Data Streams</a:t>
            </a:r>
            <a:r>
              <a:rPr lang="en-US" dirty="0"/>
              <a:t> – custom real-time processing</a:t>
            </a:r>
            <a:endParaRPr lang="en-US" b="1" dirty="0"/>
          </a:p>
          <a:p>
            <a:pPr lvl="1"/>
            <a:r>
              <a:rPr lang="en-US" b="1" dirty="0"/>
              <a:t>Kinesis Data Firehose</a:t>
            </a:r>
            <a:r>
              <a:rPr lang="en-US" dirty="0"/>
              <a:t> – auto-loads streaming data into destinations</a:t>
            </a:r>
            <a:endParaRPr lang="en-US" b="1" dirty="0"/>
          </a:p>
          <a:p>
            <a:pPr lvl="1"/>
            <a:r>
              <a:rPr lang="en-US" b="1" dirty="0"/>
              <a:t>Kinesis Data Analytics</a:t>
            </a:r>
            <a:r>
              <a:rPr lang="en-US" dirty="0"/>
              <a:t> – SQL-based real-time analytics</a:t>
            </a:r>
          </a:p>
        </p:txBody>
      </p:sp>
    </p:spTree>
    <p:extLst>
      <p:ext uri="{BB962C8B-B14F-4D97-AF65-F5344CB8AC3E}">
        <p14:creationId xmlns:p14="http://schemas.microsoft.com/office/powerpoint/2010/main" val="2156972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62B2-EB25-4497-B6B1-AEEEE4D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F21E-A6B9-448A-93C5-6C62FBE5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dashboards and analytics (e.g., sales, clickstream, stock prices)</a:t>
            </a:r>
          </a:p>
          <a:p>
            <a:r>
              <a:rPr lang="en-US" dirty="0"/>
              <a:t>Live monitoring and alerting (e.g., fraud detection, IoT device data)</a:t>
            </a:r>
          </a:p>
          <a:p>
            <a:r>
              <a:rPr lang="en-US" dirty="0"/>
              <a:t>Live monitoring and alerting (e.g., fraud detection, IoT device data)</a:t>
            </a:r>
          </a:p>
          <a:p>
            <a:r>
              <a:rPr lang="en-US" dirty="0"/>
              <a:t>Log and event processing for system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92908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0C19-3733-40CB-AAF6-B5B85B05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– Relational Database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05E2-BBE2-4EC8-9D58-EF7BBAE0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managed service that makes it easy to set up, operate, and scale </a:t>
            </a:r>
            <a:r>
              <a:rPr lang="en-US" b="1" dirty="0"/>
              <a:t>relational databases</a:t>
            </a:r>
            <a:r>
              <a:rPr lang="en-US" dirty="0"/>
              <a:t> in the cloud.​</a:t>
            </a:r>
          </a:p>
          <a:p>
            <a:r>
              <a:rPr lang="en-US" dirty="0"/>
              <a:t>Supports popular databases like MySQL, PostgreSQL, Oracle, SQL Server, and MariaDB.​</a:t>
            </a:r>
          </a:p>
          <a:p>
            <a:r>
              <a:rPr lang="en-US" dirty="0"/>
              <a:t>Automated backups, patching, and maintenance.​</a:t>
            </a:r>
          </a:p>
          <a:p>
            <a:r>
              <a:rPr lang="en-US" dirty="0"/>
              <a:t>High availability with </a:t>
            </a:r>
            <a:r>
              <a:rPr lang="en-US" b="1" dirty="0"/>
              <a:t>Multi-AZ deployments</a:t>
            </a:r>
            <a:r>
              <a:rPr lang="en-US" dirty="0"/>
              <a:t>.</a:t>
            </a:r>
          </a:p>
          <a:p>
            <a:r>
              <a:rPr lang="en-US" b="1" dirty="0"/>
              <a:t>Read replicas</a:t>
            </a:r>
            <a:r>
              <a:rPr lang="en-US" dirty="0"/>
              <a:t> for improved performance and scalability.​</a:t>
            </a:r>
          </a:p>
        </p:txBody>
      </p:sp>
    </p:spTree>
    <p:extLst>
      <p:ext uri="{BB962C8B-B14F-4D97-AF65-F5344CB8AC3E}">
        <p14:creationId xmlns:p14="http://schemas.microsoft.com/office/powerpoint/2010/main" val="39054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CE4-68C9-4129-9606-4BBB738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C96-E449-4440-A134-C62C775C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delivers computing services—including servers, storage, databases, networking, software, and more—over the internet ("the cloud").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56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B18-AE16-4984-B60D-72E5BFF4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832C-B583-474E-A222-6014FF5C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fully managed NoSQL database service</a:t>
            </a:r>
            <a:r>
              <a:rPr lang="en-US" dirty="0"/>
              <a:t> that provides fast and predictable performance with seamless scalability.​</a:t>
            </a:r>
          </a:p>
          <a:p>
            <a:r>
              <a:rPr lang="en-US" dirty="0"/>
              <a:t>Key-value and document data model.​</a:t>
            </a:r>
          </a:p>
          <a:p>
            <a:r>
              <a:rPr lang="en-US" dirty="0"/>
              <a:t>Millisecond performance at any scale.</a:t>
            </a:r>
          </a:p>
          <a:p>
            <a:r>
              <a:rPr lang="en-US" dirty="0"/>
              <a:t>Built-in </a:t>
            </a:r>
            <a:r>
              <a:rPr lang="en-US" b="1" dirty="0"/>
              <a:t>auto-scaling</a:t>
            </a:r>
            <a:r>
              <a:rPr lang="en-US" dirty="0"/>
              <a:t>, </a:t>
            </a:r>
            <a:r>
              <a:rPr lang="en-US" b="1" dirty="0"/>
              <a:t>encryption</a:t>
            </a:r>
            <a:r>
              <a:rPr lang="en-US" dirty="0"/>
              <a:t>, and </a:t>
            </a:r>
            <a:r>
              <a:rPr lang="en-US" b="1" dirty="0"/>
              <a:t>backup/restore</a:t>
            </a:r>
            <a:r>
              <a:rPr lang="en-US" dirty="0"/>
              <a:t>.</a:t>
            </a:r>
          </a:p>
          <a:p>
            <a:r>
              <a:rPr lang="en-US" dirty="0"/>
              <a:t>Built-in </a:t>
            </a:r>
            <a:r>
              <a:rPr lang="en-US" b="1" dirty="0"/>
              <a:t>auto-scaling</a:t>
            </a:r>
            <a:r>
              <a:rPr lang="en-US" dirty="0"/>
              <a:t>, </a:t>
            </a:r>
            <a:r>
              <a:rPr lang="en-US" b="1" dirty="0"/>
              <a:t>encryption</a:t>
            </a:r>
            <a:r>
              <a:rPr lang="en-US" dirty="0"/>
              <a:t>, and </a:t>
            </a:r>
            <a:r>
              <a:rPr lang="en-US" b="1" dirty="0"/>
              <a:t>backup/restore</a:t>
            </a:r>
            <a:r>
              <a:rPr lang="en-US" dirty="0"/>
              <a:t>.</a:t>
            </a:r>
          </a:p>
          <a:p>
            <a:r>
              <a:rPr lang="en-US" dirty="0"/>
              <a:t>User profiles, session management, shopping carts</a:t>
            </a:r>
          </a:p>
        </p:txBody>
      </p:sp>
    </p:spTree>
    <p:extLst>
      <p:ext uri="{BB962C8B-B14F-4D97-AF65-F5344CB8AC3E}">
        <p14:creationId xmlns:p14="http://schemas.microsoft.com/office/powerpoint/2010/main" val="3120997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0D6B-F9FC-49D4-BBD3-01127A33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13D1-88B7-48FF-84DA-53A34882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fast, scalable </a:t>
            </a:r>
            <a:r>
              <a:rPr lang="en-US" b="1" dirty="0"/>
              <a:t>cloud data warehouse</a:t>
            </a:r>
            <a:r>
              <a:rPr lang="en-US" dirty="0"/>
              <a:t> that makes it simple to analyze all your data using SQL and existing BI tools.​</a:t>
            </a:r>
          </a:p>
          <a:p>
            <a:r>
              <a:rPr lang="en-US" dirty="0"/>
              <a:t>Designed for </a:t>
            </a:r>
            <a:r>
              <a:rPr lang="en-US" b="1" dirty="0"/>
              <a:t>OLAP</a:t>
            </a:r>
            <a:r>
              <a:rPr lang="en-US" dirty="0"/>
              <a:t> (analytical) workloads</a:t>
            </a:r>
          </a:p>
          <a:p>
            <a:r>
              <a:rPr lang="en-US" dirty="0"/>
              <a:t>Columnar storage for high query performance</a:t>
            </a:r>
          </a:p>
          <a:p>
            <a:r>
              <a:rPr lang="en-US" dirty="0"/>
              <a:t>Supports </a:t>
            </a:r>
            <a:r>
              <a:rPr lang="en-US" b="1" dirty="0"/>
              <a:t>SQL</a:t>
            </a:r>
            <a:r>
              <a:rPr lang="en-US" dirty="0"/>
              <a:t>, integrates with </a:t>
            </a:r>
            <a:r>
              <a:rPr lang="en-US" b="1" dirty="0"/>
              <a:t>BI tools</a:t>
            </a:r>
            <a:r>
              <a:rPr lang="en-US" dirty="0"/>
              <a:t> (</a:t>
            </a:r>
            <a:r>
              <a:rPr lang="en-US" dirty="0" err="1"/>
              <a:t>QuickSight</a:t>
            </a:r>
            <a:r>
              <a:rPr lang="en-US" dirty="0"/>
              <a:t>, Tableau)</a:t>
            </a:r>
          </a:p>
          <a:p>
            <a:r>
              <a:rPr lang="en-US" dirty="0"/>
              <a:t>Can query data directly from S3 using </a:t>
            </a:r>
            <a:r>
              <a:rPr lang="en-US" b="1" dirty="0"/>
              <a:t>Redshift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58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ED9A-2867-491C-80B9-37C24C17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EMR (Elastic </a:t>
            </a:r>
            <a:r>
              <a:rPr lang="en-US" dirty="0" err="1"/>
              <a:t>Mapreduce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700A-2795-4F6F-B8FA-29B2E397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managed cluster platform that makes it easy to process and analyze </a:t>
            </a:r>
            <a:r>
              <a:rPr lang="en-US" b="1" dirty="0"/>
              <a:t>big data</a:t>
            </a:r>
            <a:r>
              <a:rPr lang="en-US" dirty="0"/>
              <a:t> using open-source tools like </a:t>
            </a:r>
            <a:r>
              <a:rPr lang="en-US" b="1" dirty="0"/>
              <a:t>Apache Spark</a:t>
            </a:r>
            <a:r>
              <a:rPr lang="en-US" dirty="0"/>
              <a:t>, </a:t>
            </a:r>
            <a:r>
              <a:rPr lang="en-US" b="1" dirty="0"/>
              <a:t>Hadoop</a:t>
            </a:r>
            <a:r>
              <a:rPr lang="en-US" dirty="0"/>
              <a:t>, </a:t>
            </a:r>
            <a:r>
              <a:rPr lang="en-US" b="1" dirty="0"/>
              <a:t>Hive</a:t>
            </a:r>
            <a:r>
              <a:rPr lang="en-US" dirty="0"/>
              <a:t>, and </a:t>
            </a:r>
            <a:r>
              <a:rPr lang="en-US" b="1" dirty="0"/>
              <a:t>Presto</a:t>
            </a:r>
            <a:r>
              <a:rPr lang="en-US" dirty="0"/>
              <a:t>.​</a:t>
            </a:r>
          </a:p>
          <a:p>
            <a:r>
              <a:rPr lang="en-US" dirty="0"/>
              <a:t>Scales to thousands of compute instances.​</a:t>
            </a:r>
          </a:p>
          <a:p>
            <a:r>
              <a:rPr lang="en-US" dirty="0"/>
              <a:t>Pay-per-use pricing for processing data</a:t>
            </a:r>
          </a:p>
          <a:p>
            <a:r>
              <a:rPr lang="en-US" dirty="0"/>
              <a:t>Pay-per-use pricing for processing data</a:t>
            </a:r>
          </a:p>
          <a:p>
            <a:r>
              <a:rPr lang="en-US" dirty="0"/>
              <a:t>Can run jobs on </a:t>
            </a:r>
            <a:r>
              <a:rPr lang="en-US" b="1" dirty="0"/>
              <a:t>EC2</a:t>
            </a:r>
            <a:r>
              <a:rPr lang="en-US" dirty="0"/>
              <a:t>, </a:t>
            </a:r>
            <a:r>
              <a:rPr lang="en-US" b="1" dirty="0"/>
              <a:t>EKS</a:t>
            </a:r>
            <a:r>
              <a:rPr lang="en-US" dirty="0"/>
              <a:t>, or </a:t>
            </a:r>
            <a:r>
              <a:rPr lang="en-US" b="1" dirty="0"/>
              <a:t>serverless EMR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359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AE14-3E93-4353-95E6-18FD1545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80F2-644B-4040-83AA-163AAC09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serverless orchestration service that allows you to sequence AWS services into workflows. ​</a:t>
            </a:r>
          </a:p>
          <a:p>
            <a:r>
              <a:rPr lang="en-US" dirty="0"/>
              <a:t>Visual workflow creation</a:t>
            </a:r>
          </a:p>
          <a:p>
            <a:r>
              <a:rPr lang="en-US" dirty="0"/>
              <a:t>Built-in error handling and retry mechanisms</a:t>
            </a:r>
          </a:p>
          <a:p>
            <a:r>
              <a:rPr lang="en-US" dirty="0"/>
              <a:t>Integration with various AWS services</a:t>
            </a:r>
          </a:p>
          <a:p>
            <a:r>
              <a:rPr lang="en-US" dirty="0"/>
              <a:t>Automating business processes</a:t>
            </a:r>
          </a:p>
          <a:p>
            <a:r>
              <a:rPr lang="en-US" dirty="0"/>
              <a:t>Managing data processing pipelines</a:t>
            </a:r>
          </a:p>
        </p:txBody>
      </p:sp>
    </p:spTree>
    <p:extLst>
      <p:ext uri="{BB962C8B-B14F-4D97-AF65-F5344CB8AC3E}">
        <p14:creationId xmlns:p14="http://schemas.microsoft.com/office/powerpoint/2010/main" val="2099087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CD7B-A014-4565-BDCB-2226B0CF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AI Services</a:t>
            </a:r>
          </a:p>
        </p:txBody>
      </p:sp>
    </p:spTree>
    <p:extLst>
      <p:ext uri="{BB962C8B-B14F-4D97-AF65-F5344CB8AC3E}">
        <p14:creationId xmlns:p14="http://schemas.microsoft.com/office/powerpoint/2010/main" val="4055637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C8CD-5FF5-4257-A2DC-121E7245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1238-4F57-4761-AB8C-F4F4DAB7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machine translation service for </a:t>
            </a:r>
            <a:r>
              <a:rPr lang="en-US" b="1" dirty="0"/>
              <a:t>real-time language translation</a:t>
            </a:r>
            <a:r>
              <a:rPr lang="en-US" dirty="0"/>
              <a:t> of text.​</a:t>
            </a:r>
          </a:p>
          <a:p>
            <a:r>
              <a:rPr lang="en-US" dirty="0"/>
              <a:t>Supports over 75 languages.</a:t>
            </a:r>
          </a:p>
          <a:p>
            <a:r>
              <a:rPr lang="en-US" dirty="0"/>
              <a:t>Real-time or batch translation</a:t>
            </a:r>
          </a:p>
          <a:p>
            <a:r>
              <a:rPr lang="en-US" dirty="0"/>
              <a:t>Custom terminology support</a:t>
            </a:r>
          </a:p>
        </p:txBody>
      </p:sp>
    </p:spTree>
    <p:extLst>
      <p:ext uri="{BB962C8B-B14F-4D97-AF65-F5344CB8AC3E}">
        <p14:creationId xmlns:p14="http://schemas.microsoft.com/office/powerpoint/2010/main" val="3675061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FC96-4E05-4618-8A1B-61D4C57C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D0F0-789C-48FD-861E-E1F7C4D9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websites, apps, and support content</a:t>
            </a:r>
          </a:p>
          <a:p>
            <a:r>
              <a:rPr lang="en-US" dirty="0"/>
              <a:t>Cross-language communication in chatbots.</a:t>
            </a:r>
          </a:p>
          <a:p>
            <a:r>
              <a:rPr lang="en-US" dirty="0"/>
              <a:t>Globalizing product catalogs or documents</a:t>
            </a:r>
          </a:p>
        </p:txBody>
      </p:sp>
    </p:spTree>
    <p:extLst>
      <p:ext uri="{BB962C8B-B14F-4D97-AF65-F5344CB8AC3E}">
        <p14:creationId xmlns:p14="http://schemas.microsoft.com/office/powerpoint/2010/main" val="1766697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49D0-2B69-4AE4-A683-1F75A6C2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Transcribe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F549-9719-48AE-B986-867335D2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that automatically converts </a:t>
            </a:r>
            <a:r>
              <a:rPr lang="en-US" b="1" dirty="0"/>
              <a:t>speech to text</a:t>
            </a:r>
            <a:r>
              <a:rPr lang="en-US" dirty="0"/>
              <a:t> using deep learning.​</a:t>
            </a:r>
          </a:p>
          <a:p>
            <a:r>
              <a:rPr lang="en-US" dirty="0"/>
              <a:t>Real-time and batch transcription</a:t>
            </a:r>
          </a:p>
          <a:p>
            <a:r>
              <a:rPr lang="en-US" dirty="0"/>
              <a:t>Speaker identification and custom vocabulary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66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972F-BBBA-4BA6-877D-65DDACE3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Transcribe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0533-8AC7-4B77-B171-2550533C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Transcribing call center conversations.</a:t>
            </a:r>
          </a:p>
          <a:p>
            <a:r>
              <a:rPr lang="en-US" dirty="0"/>
              <a:t>Subtitles for videos and podcasts.</a:t>
            </a:r>
          </a:p>
          <a:p>
            <a:r>
              <a:rPr lang="en-US" dirty="0"/>
              <a:t>Voice-enabled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7135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1B8C-1F46-4349-A456-DE02D65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Polly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1BFA-1131-4CD6-BB79-BE752E4A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that turns </a:t>
            </a:r>
            <a:r>
              <a:rPr lang="en-US" b="1" dirty="0"/>
              <a:t>text into lifelike speech</a:t>
            </a:r>
            <a:r>
              <a:rPr lang="en-US" dirty="0"/>
              <a:t>, enabling text-to-speech applications.​</a:t>
            </a:r>
          </a:p>
          <a:p>
            <a:r>
              <a:rPr lang="en-US" dirty="0"/>
              <a:t>Dozens of languages and voices</a:t>
            </a:r>
          </a:p>
          <a:p>
            <a:r>
              <a:rPr lang="en-US" dirty="0"/>
              <a:t>Real-time streaming or file-based output</a:t>
            </a:r>
          </a:p>
        </p:txBody>
      </p:sp>
    </p:spTree>
    <p:extLst>
      <p:ext uri="{BB962C8B-B14F-4D97-AF65-F5344CB8AC3E}">
        <p14:creationId xmlns:p14="http://schemas.microsoft.com/office/powerpoint/2010/main" val="16490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35E2-EFC8-4008-B678-ACDF7C8B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257C-A43B-4237-86BE-6A637E5C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355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Flexibility:</a:t>
            </a:r>
            <a:r>
              <a:rPr lang="en-US" dirty="0"/>
              <a:t> Access resources and services as needed without significant upfront investment.​</a:t>
            </a:r>
          </a:p>
          <a:p>
            <a:r>
              <a:rPr lang="en-US" b="1" dirty="0"/>
              <a:t>Disaster Recovery:</a:t>
            </a:r>
            <a:r>
              <a:rPr lang="en-US" dirty="0"/>
              <a:t> Facilitates quicker recovery from various disaster scenarios due to data redundancy and backup solutions.​</a:t>
            </a:r>
          </a:p>
          <a:p>
            <a:r>
              <a:rPr lang="en-US" b="1" dirty="0"/>
              <a:t>Automatic Software Updates:</a:t>
            </a:r>
            <a:r>
              <a:rPr lang="en-US" dirty="0"/>
              <a:t> Cloud providers handle software updates and security patches.​</a:t>
            </a:r>
          </a:p>
          <a:p>
            <a:r>
              <a:rPr lang="en-US" b="1" dirty="0"/>
              <a:t>Collaboration Efficiency:</a:t>
            </a:r>
            <a:r>
              <a:rPr lang="en-US" dirty="0"/>
              <a:t> Enables teams to collaborate from different locations by accessing the same resources and applications.​</a:t>
            </a:r>
          </a:p>
          <a:p>
            <a:r>
              <a:rPr lang="en-US" b="1" dirty="0"/>
              <a:t>Work from Anywhere:</a:t>
            </a:r>
            <a:r>
              <a:rPr lang="en-US" dirty="0"/>
              <a:t> Provides the ability to work remotely with access to applications and data.​</a:t>
            </a:r>
          </a:p>
        </p:txBody>
      </p:sp>
    </p:spTree>
    <p:extLst>
      <p:ext uri="{BB962C8B-B14F-4D97-AF65-F5344CB8AC3E}">
        <p14:creationId xmlns:p14="http://schemas.microsoft.com/office/powerpoint/2010/main" val="3180096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6BC3-5F92-4C4D-A54C-575A29DE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Polly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F6F6-1959-4229-B0B1-4B067A6D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assistants and narration apps.</a:t>
            </a:r>
          </a:p>
          <a:p>
            <a:r>
              <a:rPr lang="en-US" dirty="0"/>
              <a:t>Accessibility tools (screen readers)</a:t>
            </a:r>
          </a:p>
          <a:p>
            <a:r>
              <a:rPr lang="en-US" dirty="0"/>
              <a:t>Interactive voice response (IVR) systems.</a:t>
            </a:r>
          </a:p>
        </p:txBody>
      </p:sp>
    </p:spTree>
    <p:extLst>
      <p:ext uri="{BB962C8B-B14F-4D97-AF65-F5344CB8AC3E}">
        <p14:creationId xmlns:p14="http://schemas.microsoft.com/office/powerpoint/2010/main" val="4159894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F457-5CF4-4541-96D4-CC1A6A12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4392-B7B7-4A32-9DBB-B70E4E09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for </a:t>
            </a:r>
            <a:r>
              <a:rPr lang="en-US" b="1" dirty="0"/>
              <a:t>image and video analysis</a:t>
            </a:r>
            <a:r>
              <a:rPr lang="en-US" dirty="0"/>
              <a:t> using deep learning models.​</a:t>
            </a:r>
          </a:p>
          <a:p>
            <a:r>
              <a:rPr lang="en-US" dirty="0"/>
              <a:t>Facial detection and recognition</a:t>
            </a:r>
          </a:p>
          <a:p>
            <a:r>
              <a:rPr lang="en-US" dirty="0"/>
              <a:t>Object, activity, and scene detection.</a:t>
            </a:r>
          </a:p>
          <a:p>
            <a:r>
              <a:rPr lang="en-US" dirty="0"/>
              <a:t>Text detection in images.</a:t>
            </a:r>
          </a:p>
        </p:txBody>
      </p:sp>
    </p:spTree>
    <p:extLst>
      <p:ext uri="{BB962C8B-B14F-4D97-AF65-F5344CB8AC3E}">
        <p14:creationId xmlns:p14="http://schemas.microsoft.com/office/powerpoint/2010/main" val="3332111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B5F0-532C-4BA0-97B8-D7AC31E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Rekognition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A97B-1145-4F11-B5B9-6B95ACDC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and surveillance.</a:t>
            </a:r>
          </a:p>
          <a:p>
            <a:r>
              <a:rPr lang="en-US" dirty="0"/>
              <a:t>Face-based user authentication</a:t>
            </a:r>
          </a:p>
          <a:p>
            <a:r>
              <a:rPr lang="en-US" dirty="0"/>
              <a:t>Content moderation for images and videos.</a:t>
            </a:r>
          </a:p>
        </p:txBody>
      </p:sp>
    </p:spTree>
    <p:extLst>
      <p:ext uri="{BB962C8B-B14F-4D97-AF65-F5344CB8AC3E}">
        <p14:creationId xmlns:p14="http://schemas.microsoft.com/office/powerpoint/2010/main" val="1111580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75C4-5FBA-4453-AA5E-34C9FB18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Comprehend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1FF6-D6A9-4B42-AA2B-FE9DA3EB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natural language processing (NLP)</a:t>
            </a:r>
            <a:r>
              <a:rPr lang="en-US" dirty="0"/>
              <a:t> service to uncover insights from text such as sentiment, key phrases, and topics.​</a:t>
            </a:r>
          </a:p>
          <a:p>
            <a:r>
              <a:rPr lang="en-US" dirty="0"/>
              <a:t>Entity recognition, sentiment analysis.</a:t>
            </a:r>
          </a:p>
          <a:p>
            <a:r>
              <a:rPr lang="en-US" dirty="0"/>
              <a:t>Syntax and language detection.</a:t>
            </a:r>
          </a:p>
          <a:p>
            <a:r>
              <a:rPr lang="en-US" dirty="0"/>
              <a:t>Custom NLP models.</a:t>
            </a:r>
          </a:p>
        </p:txBody>
      </p:sp>
    </p:spTree>
    <p:extLst>
      <p:ext uri="{BB962C8B-B14F-4D97-AF65-F5344CB8AC3E}">
        <p14:creationId xmlns:p14="http://schemas.microsoft.com/office/powerpoint/2010/main" val="3524572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2701-39E3-4FAE-B628-D02D427A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Comprehend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91C8-D98A-4217-B773-90964024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feedback analysis.</a:t>
            </a:r>
          </a:p>
          <a:p>
            <a:r>
              <a:rPr lang="en-US" dirty="0"/>
              <a:t>Text classification and tagging.</a:t>
            </a:r>
          </a:p>
          <a:p>
            <a:r>
              <a:rPr lang="en-US" dirty="0"/>
              <a:t>Email and document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5835338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B74E-4574-4758-9C8E-89AB846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B1A3-BFA7-4D06-94CF-26257F3B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to build </a:t>
            </a:r>
            <a:r>
              <a:rPr lang="en-US" b="1" dirty="0"/>
              <a:t>conversational interfaces</a:t>
            </a:r>
            <a:r>
              <a:rPr lang="en-US" dirty="0"/>
              <a:t> (chatbots) using the same technology as Alexa.​</a:t>
            </a:r>
          </a:p>
          <a:p>
            <a:r>
              <a:rPr lang="en-US" dirty="0"/>
              <a:t>Natural language understanding (NLU)</a:t>
            </a:r>
          </a:p>
          <a:p>
            <a:r>
              <a:rPr lang="en-US" dirty="0"/>
              <a:t>Voice and text interactions</a:t>
            </a:r>
          </a:p>
          <a:p>
            <a:r>
              <a:rPr lang="en-US" dirty="0"/>
              <a:t>Integration with Lambda and contact centers.</a:t>
            </a:r>
          </a:p>
        </p:txBody>
      </p:sp>
    </p:spTree>
    <p:extLst>
      <p:ext uri="{BB962C8B-B14F-4D97-AF65-F5344CB8AC3E}">
        <p14:creationId xmlns:p14="http://schemas.microsoft.com/office/powerpoint/2010/main" val="4039323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53C-6903-4520-98FD-EB5FE40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3AAD-92BF-4554-B745-543002AA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service chatbots.</a:t>
            </a:r>
          </a:p>
          <a:p>
            <a:r>
              <a:rPr lang="en-US" dirty="0"/>
              <a:t>Virtual assistants and voice interfaces.</a:t>
            </a:r>
          </a:p>
          <a:p>
            <a:r>
              <a:rPr lang="en-US" dirty="0"/>
              <a:t>Automated contact center agents.</a:t>
            </a:r>
          </a:p>
        </p:txBody>
      </p:sp>
    </p:spTree>
    <p:extLst>
      <p:ext uri="{BB962C8B-B14F-4D97-AF65-F5344CB8AC3E}">
        <p14:creationId xmlns:p14="http://schemas.microsoft.com/office/powerpoint/2010/main" val="2334158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1ECE-440D-415E-9C26-07768B08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Textract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4F62-9361-4D14-8F5B-B0538A1C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ML service that </a:t>
            </a:r>
            <a:r>
              <a:rPr lang="en-US" b="1" dirty="0"/>
              <a:t>automatically extracts text, forms, and tables</a:t>
            </a:r>
            <a:r>
              <a:rPr lang="en-US" dirty="0"/>
              <a:t> from scanned documents — beyond OCR.​</a:t>
            </a:r>
          </a:p>
          <a:p>
            <a:r>
              <a:rPr lang="en-US" dirty="0"/>
              <a:t>Detects structure: forms, checkboxes, tables</a:t>
            </a:r>
          </a:p>
          <a:p>
            <a:r>
              <a:rPr lang="en-US" dirty="0"/>
              <a:t>Works with PDFs, images, scans.</a:t>
            </a:r>
          </a:p>
          <a:p>
            <a:r>
              <a:rPr lang="en-US" dirty="0"/>
              <a:t>Integrates with Comprehend, S3, Lambda, etc.</a:t>
            </a:r>
          </a:p>
        </p:txBody>
      </p:sp>
    </p:spTree>
    <p:extLst>
      <p:ext uri="{BB962C8B-B14F-4D97-AF65-F5344CB8AC3E}">
        <p14:creationId xmlns:p14="http://schemas.microsoft.com/office/powerpoint/2010/main" val="779128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DDEB-F443-428D-981A-328207D8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Textract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94FF-F24A-4A55-8B9A-B1F369B2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Digitizing forms and paperwork.</a:t>
            </a:r>
          </a:p>
          <a:p>
            <a:r>
              <a:rPr lang="en-US" dirty="0"/>
              <a:t>Processing invoices, receipts, and contracts.</a:t>
            </a:r>
          </a:p>
          <a:p>
            <a:r>
              <a:rPr lang="en-US" dirty="0"/>
              <a:t>Automating document workflows.</a:t>
            </a:r>
          </a:p>
        </p:txBody>
      </p:sp>
    </p:spTree>
    <p:extLst>
      <p:ext uri="{BB962C8B-B14F-4D97-AF65-F5344CB8AC3E}">
        <p14:creationId xmlns:p14="http://schemas.microsoft.com/office/powerpoint/2010/main" val="980714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7BE2-E77E-4572-80E5-24C5E693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OpenSearch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9274-9465-4357-8B69-E8EC7C5A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managed service that makes it easy to deploy and use </a:t>
            </a:r>
            <a:r>
              <a:rPr lang="en-US" b="1" dirty="0"/>
              <a:t>OpenSearch/Elasticsearch</a:t>
            </a:r>
            <a:r>
              <a:rPr lang="en-US" dirty="0"/>
              <a:t> for log and text search, real-time analytics, and observability</a:t>
            </a:r>
          </a:p>
          <a:p>
            <a:r>
              <a:rPr lang="en-US" dirty="0"/>
              <a:t>Full-text search and log analytics.</a:t>
            </a:r>
          </a:p>
          <a:p>
            <a:r>
              <a:rPr lang="en-US" dirty="0"/>
              <a:t>Real-time dashboards with Kibana/OpenSearch Dashboards.</a:t>
            </a:r>
          </a:p>
          <a:p>
            <a:r>
              <a:rPr lang="en-US" dirty="0"/>
              <a:t>Scalable and secure.</a:t>
            </a:r>
          </a:p>
        </p:txBody>
      </p:sp>
    </p:spTree>
    <p:extLst>
      <p:ext uri="{BB962C8B-B14F-4D97-AF65-F5344CB8AC3E}">
        <p14:creationId xmlns:p14="http://schemas.microsoft.com/office/powerpoint/2010/main" val="149451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162D-2711-4D1F-930A-E1314F2E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ADD6-BD47-41C0-BC96-C6546171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is a comprehensive and widely adopted cloud platform, offering over 200 fully featured services from data centers globally</a:t>
            </a:r>
          </a:p>
          <a:p>
            <a:r>
              <a:rPr lang="en-US" dirty="0"/>
              <a:t>Launched in 2006, AWS has become a leading cloud service provider, supporting millions of customers worldwide.</a:t>
            </a:r>
          </a:p>
        </p:txBody>
      </p:sp>
    </p:spTree>
    <p:extLst>
      <p:ext uri="{BB962C8B-B14F-4D97-AF65-F5344CB8AC3E}">
        <p14:creationId xmlns:p14="http://schemas.microsoft.com/office/powerpoint/2010/main" val="1052236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070A-528E-420C-89F2-09254CF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Opensearch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7AC9-DC76-4B64-A3BB-9916F866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and application search.</a:t>
            </a:r>
          </a:p>
          <a:p>
            <a:r>
              <a:rPr lang="en-US" dirty="0"/>
              <a:t>Monitoring logs and metrics.</a:t>
            </a:r>
          </a:p>
          <a:p>
            <a:r>
              <a:rPr lang="en-US" dirty="0"/>
              <a:t>Security information and event management (SIEM)</a:t>
            </a:r>
          </a:p>
        </p:txBody>
      </p:sp>
    </p:spTree>
    <p:extLst>
      <p:ext uri="{BB962C8B-B14F-4D97-AF65-F5344CB8AC3E}">
        <p14:creationId xmlns:p14="http://schemas.microsoft.com/office/powerpoint/2010/main" val="42941035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D65D-85B0-4225-88E9-09D2BCD3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Kendra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1B1E-F088-43D2-B043-E7EC4DD4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intelligent search service</a:t>
            </a:r>
            <a:r>
              <a:rPr lang="en-US" dirty="0"/>
              <a:t> powered by ML that delivers more relevant and accurate search results across internal content</a:t>
            </a:r>
          </a:p>
          <a:p>
            <a:r>
              <a:rPr lang="en-US" dirty="0"/>
              <a:t>Natural language understanding for search queries.</a:t>
            </a:r>
          </a:p>
          <a:p>
            <a:r>
              <a:rPr lang="en-US" dirty="0"/>
              <a:t>Connectors for SharePoint, S3, databases, etc.</a:t>
            </a:r>
          </a:p>
          <a:p>
            <a:r>
              <a:rPr lang="en-US" dirty="0"/>
              <a:t>Incremental learning to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432324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B1C5-B646-4FD4-AD00-D44C7282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Kendra </a:t>
            </a:r>
            <a:r>
              <a:rPr lang="en-US" dirty="0" err="1"/>
              <a:t>useacase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0C99-F900-4F9B-8938-6769FC3C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enterprise search (HR, legal, docs).</a:t>
            </a:r>
          </a:p>
          <a:p>
            <a:r>
              <a:rPr lang="en-US" dirty="0"/>
              <a:t>Knowledge management systems.</a:t>
            </a:r>
          </a:p>
          <a:p>
            <a:r>
              <a:rPr lang="en-US" dirty="0"/>
              <a:t>Chatbots with Q&amp;A capabilities.</a:t>
            </a:r>
          </a:p>
        </p:txBody>
      </p:sp>
    </p:spTree>
    <p:extLst>
      <p:ext uri="{BB962C8B-B14F-4D97-AF65-F5344CB8AC3E}">
        <p14:creationId xmlns:p14="http://schemas.microsoft.com/office/powerpoint/2010/main" val="3626112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C93-0805-4AEA-9AB7-DF10626D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quicksight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47B1-9618-4147-ADFB-E976900C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cloud-based </a:t>
            </a:r>
            <a:r>
              <a:rPr lang="en-US" b="1" dirty="0"/>
              <a:t>business intelligence</a:t>
            </a:r>
            <a:r>
              <a:rPr lang="en-US" dirty="0"/>
              <a:t> service to create </a:t>
            </a:r>
            <a:r>
              <a:rPr lang="en-US" b="1" dirty="0"/>
              <a:t>interactive dashboards</a:t>
            </a:r>
            <a:r>
              <a:rPr lang="en-US" dirty="0"/>
              <a:t> and visualizations.​</a:t>
            </a:r>
          </a:p>
          <a:p>
            <a:r>
              <a:rPr lang="en-US" dirty="0"/>
              <a:t>Serverless, pay-per-session model.</a:t>
            </a:r>
          </a:p>
          <a:p>
            <a:r>
              <a:rPr lang="en-US" dirty="0"/>
              <a:t>Integrates with Redshift, S3, Athena, RDS, etc.</a:t>
            </a:r>
          </a:p>
          <a:p>
            <a:r>
              <a:rPr lang="en-US" dirty="0"/>
              <a:t>AI-powered insights (like anomaly detection)</a:t>
            </a:r>
          </a:p>
        </p:txBody>
      </p:sp>
    </p:spTree>
    <p:extLst>
      <p:ext uri="{BB962C8B-B14F-4D97-AF65-F5344CB8AC3E}">
        <p14:creationId xmlns:p14="http://schemas.microsoft.com/office/powerpoint/2010/main" val="2120779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4E00-CED1-49F1-AB75-4206FDB7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Quicksight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5183-2A65-42A2-B65D-A21A048E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dashboards and reporting.</a:t>
            </a:r>
          </a:p>
          <a:p>
            <a:r>
              <a:rPr lang="en-US" dirty="0"/>
              <a:t>Visualizing data from data lakes.</a:t>
            </a:r>
          </a:p>
          <a:p>
            <a:r>
              <a:rPr lang="en-US" dirty="0"/>
              <a:t>Embedded analytics into apps.</a:t>
            </a:r>
          </a:p>
        </p:txBody>
      </p:sp>
    </p:spTree>
    <p:extLst>
      <p:ext uri="{BB962C8B-B14F-4D97-AF65-F5344CB8AC3E}">
        <p14:creationId xmlns:p14="http://schemas.microsoft.com/office/powerpoint/2010/main" val="3926321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6C63-86DB-45DA-B178-BE411CD5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AA4A-C899-4692-A4CD-B95590D1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fully managed platform to build, train, and deploy </a:t>
            </a:r>
            <a:r>
              <a:rPr lang="en-US" b="1" dirty="0"/>
              <a:t>machine learning models</a:t>
            </a:r>
            <a:r>
              <a:rPr lang="en-US" dirty="0"/>
              <a:t> at scale.​</a:t>
            </a:r>
          </a:p>
          <a:p>
            <a:r>
              <a:rPr lang="en-US" dirty="0"/>
              <a:t>Integrated </a:t>
            </a:r>
            <a:r>
              <a:rPr lang="en-US" dirty="0" err="1"/>
              <a:t>Jupyter</a:t>
            </a:r>
            <a:r>
              <a:rPr lang="en-US" dirty="0"/>
              <a:t> notebooks and </a:t>
            </a:r>
            <a:r>
              <a:rPr lang="en-US" dirty="0" err="1"/>
              <a:t>AutoML</a:t>
            </a:r>
            <a:r>
              <a:rPr lang="en-US" dirty="0"/>
              <a:t>.</a:t>
            </a:r>
          </a:p>
          <a:p>
            <a:r>
              <a:rPr lang="en-US" dirty="0"/>
              <a:t>Model training, tuning, and deployment tools.</a:t>
            </a:r>
          </a:p>
          <a:p>
            <a:r>
              <a:rPr lang="en-US" dirty="0"/>
              <a:t>Hosting and monitoring of ML models.</a:t>
            </a:r>
          </a:p>
        </p:txBody>
      </p:sp>
    </p:spTree>
    <p:extLst>
      <p:ext uri="{BB962C8B-B14F-4D97-AF65-F5344CB8AC3E}">
        <p14:creationId xmlns:p14="http://schemas.microsoft.com/office/powerpoint/2010/main" val="12245548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39C1-B224-465E-A2ED-D8033319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Sagemaker</a:t>
            </a:r>
            <a:r>
              <a:rPr lang="en-US" dirty="0"/>
              <a:t>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FF20-A831-418C-B1D4-2EC3E0C3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analytics (churn, fraud detection).</a:t>
            </a:r>
          </a:p>
          <a:p>
            <a:r>
              <a:rPr lang="en-US" dirty="0"/>
              <a:t>Custom computer vision and NLP models</a:t>
            </a:r>
          </a:p>
          <a:p>
            <a:r>
              <a:rPr lang="en-US" dirty="0"/>
              <a:t>ML model training pipelines.</a:t>
            </a:r>
          </a:p>
          <a:p>
            <a:r>
              <a:rPr lang="en-US" dirty="0"/>
              <a:t>Foundation Models finetuning</a:t>
            </a:r>
          </a:p>
        </p:txBody>
      </p:sp>
    </p:spTree>
    <p:extLst>
      <p:ext uri="{BB962C8B-B14F-4D97-AF65-F5344CB8AC3E}">
        <p14:creationId xmlns:p14="http://schemas.microsoft.com/office/powerpoint/2010/main" val="1928959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1CF1-14E2-4E03-B3EB-07906D4B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AmaZOn</a:t>
            </a:r>
            <a:r>
              <a:rPr lang="en-US" dirty="0"/>
              <a:t> bedrock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BDEB-624E-4F12-B919-DB1BEA3F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fully managed service to build and scale </a:t>
            </a:r>
            <a:r>
              <a:rPr lang="en-US" b="1" dirty="0"/>
              <a:t>generative AI apps</a:t>
            </a:r>
            <a:r>
              <a:rPr lang="en-US" dirty="0"/>
              <a:t> using foundation models from providers like </a:t>
            </a:r>
            <a:r>
              <a:rPr lang="en-US" b="1" dirty="0"/>
              <a:t>Anthropic, AI21, and Amazon Titan</a:t>
            </a:r>
            <a:r>
              <a:rPr lang="en-US" dirty="0"/>
              <a:t> — no infrastructure to manage.​</a:t>
            </a:r>
          </a:p>
          <a:p>
            <a:r>
              <a:rPr lang="en-US" dirty="0"/>
              <a:t>Access to multiple foundation models via API</a:t>
            </a:r>
          </a:p>
          <a:p>
            <a:r>
              <a:rPr lang="en-US" dirty="0"/>
              <a:t>Fully serverless and scalable</a:t>
            </a:r>
          </a:p>
          <a:p>
            <a:r>
              <a:rPr lang="en-US" dirty="0"/>
              <a:t>Customize models with your data (RAG, fine-tuning).</a:t>
            </a:r>
          </a:p>
        </p:txBody>
      </p:sp>
    </p:spTree>
    <p:extLst>
      <p:ext uri="{BB962C8B-B14F-4D97-AF65-F5344CB8AC3E}">
        <p14:creationId xmlns:p14="http://schemas.microsoft.com/office/powerpoint/2010/main" val="39503150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0BB6-95D5-4B88-AA25-937ACEF2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EBB9-51F9-4C6C-AFAC-182F69B1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chatbots, content generation apps.</a:t>
            </a:r>
          </a:p>
          <a:p>
            <a:r>
              <a:rPr lang="en-US" dirty="0"/>
              <a:t>Automating document summarization, Q&amp;A systems.</a:t>
            </a:r>
          </a:p>
          <a:p>
            <a:r>
              <a:rPr lang="en-US" dirty="0"/>
              <a:t>Embedding AI in customer support or product search.</a:t>
            </a:r>
          </a:p>
        </p:txBody>
      </p:sp>
    </p:spTree>
    <p:extLst>
      <p:ext uri="{BB962C8B-B14F-4D97-AF65-F5344CB8AC3E}">
        <p14:creationId xmlns:p14="http://schemas.microsoft.com/office/powerpoint/2010/main" val="31905067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147-27D8-4178-A989-A1120287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D025-30BD-44E6-9FA0-7EC564DC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Creation and working</a:t>
            </a:r>
          </a:p>
          <a:p>
            <a:pPr lvl="1"/>
            <a:r>
              <a:rPr lang="en-US" dirty="0"/>
              <a:t>Budget Setup</a:t>
            </a:r>
          </a:p>
          <a:p>
            <a:r>
              <a:rPr lang="en-US" dirty="0"/>
              <a:t>Study free tier services</a:t>
            </a:r>
          </a:p>
          <a:p>
            <a:r>
              <a:rPr lang="en-US" dirty="0"/>
              <a:t>Practice all the labs/demos done in class – Note down expected cost of each lab and remove services/resources when done</a:t>
            </a:r>
          </a:p>
          <a:p>
            <a:r>
              <a:rPr lang="en-US" dirty="0"/>
              <a:t>S3 event to invoke Glue crawler and update Glue catalog</a:t>
            </a:r>
          </a:p>
          <a:p>
            <a:r>
              <a:rPr lang="en-US" dirty="0"/>
              <a:t>Explore Amazon Bedrock and </a:t>
            </a:r>
            <a:r>
              <a:rPr lang="en-US" dirty="0" err="1"/>
              <a:t>Sagemaker</a:t>
            </a:r>
            <a:r>
              <a:rPr lang="en-US" dirty="0"/>
              <a:t> </a:t>
            </a:r>
            <a:r>
              <a:rPr lang="en-US" dirty="0" err="1"/>
              <a:t>Usecases</a:t>
            </a:r>
            <a:r>
              <a:rPr lang="en-US" dirty="0"/>
              <a:t>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14578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1665-D7D7-4C20-8E3C-D0562E9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DC4E-4B4A-4707-A0F2-FA2C9295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Regions and Availability Zones:</a:t>
            </a:r>
            <a:r>
              <a:rPr lang="en-US" dirty="0"/>
              <a:t> AWS operates in multiple geographic regions, each containing multiple Availability Zones to ensure high availability and fault tolerance.​</a:t>
            </a:r>
          </a:p>
          <a:p>
            <a:r>
              <a:rPr lang="en-US" b="1" dirty="0"/>
              <a:t>Edge Locations:</a:t>
            </a:r>
            <a:r>
              <a:rPr lang="en-US" dirty="0"/>
              <a:t> AWS has numerous edge locations worldwide to deliver content with low latency.​</a:t>
            </a:r>
          </a:p>
        </p:txBody>
      </p:sp>
    </p:spTree>
    <p:extLst>
      <p:ext uri="{BB962C8B-B14F-4D97-AF65-F5344CB8AC3E}">
        <p14:creationId xmlns:p14="http://schemas.microsoft.com/office/powerpoint/2010/main" val="301049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38B8-73F2-4AED-8CA4-B3671365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7662-845D-4DD1-BE14-FBB6F3BD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Shared Responsibility Model:</a:t>
            </a:r>
            <a:r>
              <a:rPr lang="en-US" dirty="0"/>
              <a:t> AWS manages security </a:t>
            </a:r>
            <a:r>
              <a:rPr lang="en-US" i="1" dirty="0"/>
              <a:t>of</a:t>
            </a:r>
            <a:r>
              <a:rPr lang="en-US" dirty="0"/>
              <a:t> the cloud infrastructure, while customers are responsible for security </a:t>
            </a:r>
            <a:r>
              <a:rPr lang="en-US" i="1" dirty="0"/>
              <a:t>in</a:t>
            </a:r>
            <a:r>
              <a:rPr lang="en-US" dirty="0"/>
              <a:t> the cloud</a:t>
            </a:r>
          </a:p>
          <a:p>
            <a:r>
              <a:rPr lang="en-US" b="1" dirty="0"/>
              <a:t>Compliance Programs:</a:t>
            </a:r>
            <a:r>
              <a:rPr lang="en-US" dirty="0"/>
              <a:t> AWS adheres to numerous compliance standards and certifications, assisting customers in meeting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8950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DE95-0544-490B-95CB-745C2239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3019112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596</TotalTime>
  <Words>2462</Words>
  <Application>Microsoft Office PowerPoint</Application>
  <PresentationFormat>Widescreen</PresentationFormat>
  <Paragraphs>291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Arial</vt:lpstr>
      <vt:lpstr>Gill Sans MT</vt:lpstr>
      <vt:lpstr>Gallery</vt:lpstr>
      <vt:lpstr>AWS Services for Data and AI</vt:lpstr>
      <vt:lpstr>Challenges with traditional IT</vt:lpstr>
      <vt:lpstr>Cloud Computing solutions</vt:lpstr>
      <vt:lpstr>Introduction to Cloud Computing</vt:lpstr>
      <vt:lpstr>Key benefits of cloud computing</vt:lpstr>
      <vt:lpstr>Introduction to AWS</vt:lpstr>
      <vt:lpstr>AWS Global Infrastructure</vt:lpstr>
      <vt:lpstr>AWS Security and Compliance</vt:lpstr>
      <vt:lpstr>AWS Account Creation</vt:lpstr>
      <vt:lpstr>AWS Access Management</vt:lpstr>
      <vt:lpstr>Common AWS ServiceS</vt:lpstr>
      <vt:lpstr>AWS IAM</vt:lpstr>
      <vt:lpstr>IAM</vt:lpstr>
      <vt:lpstr>Cloudwatch</vt:lpstr>
      <vt:lpstr>Cloudwatch Usecases</vt:lpstr>
      <vt:lpstr>API Gateway</vt:lpstr>
      <vt:lpstr>API Gateway Usecases</vt:lpstr>
      <vt:lpstr>SNS (Simple notification service)</vt:lpstr>
      <vt:lpstr>SNS Usecases</vt:lpstr>
      <vt:lpstr>SQS (Simple queue service)</vt:lpstr>
      <vt:lpstr>Sqs uSECASES</vt:lpstr>
      <vt:lpstr>Secrets Manager</vt:lpstr>
      <vt:lpstr>Secrets Manager usecases</vt:lpstr>
      <vt:lpstr>Common Data Services on AWS</vt:lpstr>
      <vt:lpstr>AWS Lambda</vt:lpstr>
      <vt:lpstr>Lambda Usecases</vt:lpstr>
      <vt:lpstr>Simple Storage Service (S3)</vt:lpstr>
      <vt:lpstr>S3 Key features</vt:lpstr>
      <vt:lpstr>S3 Storage Classes</vt:lpstr>
      <vt:lpstr>S3 Usecases</vt:lpstr>
      <vt:lpstr>Athena</vt:lpstr>
      <vt:lpstr>Athena key features</vt:lpstr>
      <vt:lpstr>Athena Usecases</vt:lpstr>
      <vt:lpstr>AWS GLue</vt:lpstr>
      <vt:lpstr>Glue Usecases</vt:lpstr>
      <vt:lpstr>Kinesis</vt:lpstr>
      <vt:lpstr>Kinesis Features</vt:lpstr>
      <vt:lpstr>Kinesis Usecases</vt:lpstr>
      <vt:lpstr>RDS – Relational Database service</vt:lpstr>
      <vt:lpstr>DynamoDB</vt:lpstr>
      <vt:lpstr>Redshift</vt:lpstr>
      <vt:lpstr>Amazon EMR (Elastic Mapreduce)</vt:lpstr>
      <vt:lpstr>Step Functions</vt:lpstr>
      <vt:lpstr>Common AI Services</vt:lpstr>
      <vt:lpstr>Amazon Translate</vt:lpstr>
      <vt:lpstr>Translate usecases</vt:lpstr>
      <vt:lpstr>Amazon Transcribe</vt:lpstr>
      <vt:lpstr>Transcribe usecases</vt:lpstr>
      <vt:lpstr>Amazon Polly</vt:lpstr>
      <vt:lpstr>Polly Usecases</vt:lpstr>
      <vt:lpstr>Amazon Rekognition</vt:lpstr>
      <vt:lpstr>Rekognition usecases</vt:lpstr>
      <vt:lpstr>Amazon Comprehend</vt:lpstr>
      <vt:lpstr>Comprehend usecases</vt:lpstr>
      <vt:lpstr>Amazon Lex</vt:lpstr>
      <vt:lpstr>Lex Usecases</vt:lpstr>
      <vt:lpstr>Amazon Textract</vt:lpstr>
      <vt:lpstr>Textract usecases</vt:lpstr>
      <vt:lpstr>Amazon OpenSearch Service</vt:lpstr>
      <vt:lpstr>Opensearch usecases</vt:lpstr>
      <vt:lpstr>Amazon Kendra</vt:lpstr>
      <vt:lpstr>Kendra useacase</vt:lpstr>
      <vt:lpstr>Amazon quicksight</vt:lpstr>
      <vt:lpstr>Quicksight usecases</vt:lpstr>
      <vt:lpstr>Amazon Sagemaker</vt:lpstr>
      <vt:lpstr>Sagemaker Usecases</vt:lpstr>
      <vt:lpstr>AmaZOn bedrock</vt:lpstr>
      <vt:lpstr>Bedrock usecases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Saqlain Shah</dc:creator>
  <cp:lastModifiedBy>Saqlain Shah</cp:lastModifiedBy>
  <cp:revision>235</cp:revision>
  <dcterms:created xsi:type="dcterms:W3CDTF">2025-04-07T14:35:54Z</dcterms:created>
  <dcterms:modified xsi:type="dcterms:W3CDTF">2025-04-09T06:57:58Z</dcterms:modified>
</cp:coreProperties>
</file>