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87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9" r:id="rId65"/>
    <p:sldId id="320" r:id="rId66"/>
    <p:sldId id="321" r:id="rId67"/>
    <p:sldId id="322" r:id="rId68"/>
    <p:sldId id="323" r:id="rId69"/>
    <p:sldId id="326" r:id="rId70"/>
    <p:sldId id="327" r:id="rId71"/>
    <p:sldId id="324" r:id="rId72"/>
    <p:sldId id="325" r:id="rId73"/>
    <p:sldId id="328" r:id="rId74"/>
    <p:sldId id="329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A7D335-8198-482B-B85A-DD2191E71E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95D83516-4A8F-4611-9810-179FB27A1D2D}">
          <p14:sldIdLst>
            <p14:sldId id="270"/>
            <p14:sldId id="275"/>
            <p14:sldId id="271"/>
            <p14:sldId id="272"/>
            <p14:sldId id="273"/>
            <p14:sldId id="276"/>
            <p14:sldId id="277"/>
            <p14:sldId id="278"/>
            <p14:sldId id="274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Untitled Section1" id="{F325C3A1-39A5-4303-BC2D-785812D02E22}">
          <p14:sldIdLst>
            <p14:sldId id="285"/>
            <p14:sldId id="286"/>
            <p14:sldId id="288"/>
            <p14:sldId id="289"/>
            <p14:sldId id="290"/>
            <p14:sldId id="291"/>
            <p14:sldId id="28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</p14:sldIdLst>
        </p14:section>
        <p14:section name="Untitled Section2" id="{26BE7EAF-9D0B-4AAA-BB13-B17C5F76EB9C}">
          <p14:sldIdLst>
            <p14:sldId id="320"/>
            <p14:sldId id="321"/>
            <p14:sldId id="322"/>
            <p14:sldId id="323"/>
            <p14:sldId id="326"/>
            <p14:sldId id="327"/>
            <p14:sldId id="324"/>
            <p14:sldId id="325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qlain Shah" initials="SS" lastIdx="1" clrIdx="0">
    <p:extLst>
      <p:ext uri="{19B8F6BF-5375-455C-9EA6-DF929625EA0E}">
        <p15:presenceInfo xmlns:p15="http://schemas.microsoft.com/office/powerpoint/2012/main" userId="S-1-5-21-1350912315-4164893725-1404344906-15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761-FA59-4DFF-8925-2FE0420F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Langchain</a:t>
            </a:r>
            <a:r>
              <a:rPr lang="en-US" dirty="0"/>
              <a:t>-Bedrock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B6D1-6705-4D33-A5F8-70BD9D35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Saqlain Hussain Shah</a:t>
            </a:r>
          </a:p>
        </p:txBody>
      </p:sp>
    </p:spTree>
    <p:extLst>
      <p:ext uri="{BB962C8B-B14F-4D97-AF65-F5344CB8AC3E}">
        <p14:creationId xmlns:p14="http://schemas.microsoft.com/office/powerpoint/2010/main" val="27305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E652-06DB-4C33-8AA5-5598A9D0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B73-CDD7-40EC-B2F0-C696CCF7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Identifies the sender's role in the conversation.​</a:t>
            </a:r>
          </a:p>
          <a:p>
            <a:r>
              <a:rPr lang="en-US" b="1" dirty="0"/>
              <a:t>Content</a:t>
            </a:r>
            <a:r>
              <a:rPr lang="en-US" dirty="0"/>
              <a:t>: The message's content, which can be text or multimodal data.​</a:t>
            </a:r>
          </a:p>
          <a:p>
            <a:r>
              <a:rPr lang="en-US" b="1" dirty="0"/>
              <a:t>Additional Metadata: </a:t>
            </a:r>
            <a:r>
              <a:rPr lang="en-US" dirty="0"/>
              <a:t>Includes optional fields like id, name, token usage and other model specific metadata</a:t>
            </a:r>
          </a:p>
        </p:txBody>
      </p:sp>
    </p:spTree>
    <p:extLst>
      <p:ext uri="{BB962C8B-B14F-4D97-AF65-F5344CB8AC3E}">
        <p14:creationId xmlns:p14="http://schemas.microsoft.com/office/powerpoint/2010/main" val="276714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EEA-EDC3-4F2C-9EE6-48DCC0EA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 Unstructured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F5B9-15AC-4A55-9B68-046C3E9F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86981" cy="3664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Structured:</a:t>
            </a:r>
          </a:p>
          <a:p>
            <a:pPr lvl="1"/>
            <a:r>
              <a:rPr lang="en-US" dirty="0"/>
              <a:t>Retain context across multiple interactions, leading to more coherent and relevant responses.</a:t>
            </a:r>
          </a:p>
          <a:p>
            <a:pPr lvl="1"/>
            <a:r>
              <a:rPr lang="en-US" dirty="0"/>
              <a:t>By distinguishing between roles, the model can tailor its responses appropriately, enhancing the conversational experience.</a:t>
            </a:r>
          </a:p>
          <a:p>
            <a:pPr lvl="1"/>
            <a:r>
              <a:rPr lang="en-US" dirty="0"/>
              <a:t>The 'tool' role facilitates the integration of external tools, enabling the model to perform complex tasks beyond text generation</a:t>
            </a:r>
          </a:p>
          <a:p>
            <a:r>
              <a:rPr lang="en-US" dirty="0"/>
              <a:t>Unstructured:</a:t>
            </a:r>
          </a:p>
          <a:p>
            <a:pPr lvl="1"/>
            <a:r>
              <a:rPr lang="en-US" dirty="0"/>
              <a:t>The model may not retain the context of previous interactions, leading to disjointed conversations.</a:t>
            </a:r>
          </a:p>
          <a:p>
            <a:pPr lvl="1"/>
            <a:r>
              <a:rPr lang="en-US" dirty="0"/>
              <a:t>Model may struggle to determine the appropriate response without clear role definitions.</a:t>
            </a:r>
          </a:p>
          <a:p>
            <a:pPr lvl="1"/>
            <a:r>
              <a:rPr lang="en-US" dirty="0"/>
              <a:t>Managing complex workflows become challenging without a structured messaging system.</a:t>
            </a:r>
          </a:p>
        </p:txBody>
      </p:sp>
    </p:spTree>
    <p:extLst>
      <p:ext uri="{BB962C8B-B14F-4D97-AF65-F5344CB8AC3E}">
        <p14:creationId xmlns:p14="http://schemas.microsoft.com/office/powerpoint/2010/main" val="407525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7C0C-6A32-4A44-92DF-B5E4FCBF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CB53-E57C-42D4-BF79-94C554BE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history is a record of the conversation between the user and the chat model, comprising a sequence of messages with specific roles such as user, assistant, system or tool.</a:t>
            </a:r>
          </a:p>
          <a:p>
            <a:r>
              <a:rPr lang="en-US" dirty="0"/>
              <a:t>It maintains context and state throughout the conversation, enabling the model to generate coherent and contextually relevant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4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56C4-7DD2-4992-A890-FF443299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chat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B9EB-287A-455B-8F1C-7D94B0B8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Retains previous interactions, allowing the model to understand and respond appropriately to follow-up questions.</a:t>
            </a:r>
          </a:p>
          <a:p>
            <a:r>
              <a:rPr lang="en-US" dirty="0"/>
              <a:t>Facilitates natural and fluid conversations, mimicking human-like interactions.</a:t>
            </a:r>
          </a:p>
          <a:p>
            <a:r>
              <a:rPr lang="en-US" dirty="0"/>
              <a:t>Provides the model with necessary background, reducing misunderstandings and irrelevant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6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CB01-482D-44DF-BD69-D898934B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chat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1CE1-7018-49FB-BC6C-3DA4A00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conversation starts with a system message, followed by alternating user and assistant messages. </a:t>
            </a:r>
          </a:p>
          <a:p>
            <a:r>
              <a:rPr lang="en-US" dirty="0"/>
              <a:t>Tool messages may be included when external tools are invoked</a:t>
            </a:r>
          </a:p>
          <a:p>
            <a:r>
              <a:rPr lang="en-US" dirty="0"/>
              <a:t>The first message should be a user or system message, followed by a user and then an assistant message.</a:t>
            </a:r>
          </a:p>
          <a:p>
            <a:r>
              <a:rPr lang="en-US" dirty="0"/>
              <a:t>Since chat models have a maximum input size, it's essential to trim chat history as needed to avoid exceeding the context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2C4C-B22B-4FE0-842A-B7D5221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C68C-1019-40DE-85A1-59A19D8D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formats used to create dynamic and reusable prompts for large language models (LLMs). </a:t>
            </a:r>
          </a:p>
          <a:p>
            <a:r>
              <a:rPr lang="en-US" dirty="0"/>
              <a:t>Enable to define templates with placeholders that can be filled with specific values at runtime, ensuring consistency and efficiency in generating prompts for various tasks.</a:t>
            </a:r>
          </a:p>
          <a:p>
            <a:r>
              <a:rPr lang="en-US" dirty="0"/>
              <a:t>Help translate user input and parameters into instructions for a language model, guiding the model's response and ensuring that it understands the context to generate relevant output. </a:t>
            </a:r>
          </a:p>
        </p:txBody>
      </p:sp>
    </p:spTree>
    <p:extLst>
      <p:ext uri="{BB962C8B-B14F-4D97-AF65-F5344CB8AC3E}">
        <p14:creationId xmlns:p14="http://schemas.microsoft.com/office/powerpoint/2010/main" val="248419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FC0A-436C-4FBA-A482-BD1F691D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Using Prompt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8D9D-E617-4864-BCA3-231B37F2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Inconsistency</a:t>
            </a:r>
            <a:r>
              <a:rPr lang="en-US" dirty="0"/>
              <a:t>: Manually crafting prompts can lead to variations that affect model performance</a:t>
            </a:r>
          </a:p>
          <a:p>
            <a:r>
              <a:rPr lang="en-US" b="1" dirty="0"/>
              <a:t>Increased Complexity</a:t>
            </a:r>
            <a:r>
              <a:rPr lang="en-US" dirty="0"/>
              <a:t>: Managing dynamic inputs without templates can make the codebase harder to maintain.</a:t>
            </a:r>
          </a:p>
          <a:p>
            <a:r>
              <a:rPr lang="en-US" dirty="0"/>
              <a:t>​</a:t>
            </a:r>
            <a:r>
              <a:rPr lang="en-US" b="1" dirty="0"/>
              <a:t>Reduced Efficiency</a:t>
            </a:r>
            <a:r>
              <a:rPr lang="en-US" dirty="0"/>
              <a:t>: Rewriting similar prompts for different inputs is time-consuming and error-prone.</a:t>
            </a:r>
          </a:p>
        </p:txBody>
      </p:sp>
    </p:spTree>
    <p:extLst>
      <p:ext uri="{BB962C8B-B14F-4D97-AF65-F5344CB8AC3E}">
        <p14:creationId xmlns:p14="http://schemas.microsoft.com/office/powerpoint/2010/main" val="291399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2C2B-D1AB-4AB6-B7BF-9F0072A5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Prompt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12E0-1622-4D0F-A235-5C540709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Reusability</a:t>
            </a:r>
            <a:r>
              <a:rPr lang="en-US" dirty="0"/>
              <a:t>: Define a template once and use it repeatedly with different input values for diverse prompt generation</a:t>
            </a:r>
          </a:p>
          <a:p>
            <a:r>
              <a:rPr lang="en-US" b="1" dirty="0"/>
              <a:t>Customization</a:t>
            </a:r>
            <a:r>
              <a:rPr lang="en-US" dirty="0"/>
              <a:t>: Easily tailor prompts for specific scenarios by providing appropriate input variables.​</a:t>
            </a:r>
          </a:p>
          <a:p>
            <a:r>
              <a:rPr lang="en-US" b="1" dirty="0"/>
              <a:t>Clarity and Consistency:</a:t>
            </a:r>
            <a:r>
              <a:rPr lang="en-US" dirty="0"/>
              <a:t> Standardize the structure of your prompts for better readability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8766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7B0-68C2-4C96-B6A5-CA183F25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Prompt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F9FE-784D-40BF-A886-2127CEA1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err="1"/>
              <a:t>PromptTemplates</a:t>
            </a:r>
            <a:r>
              <a:rPr lang="en-US" dirty="0"/>
              <a:t>: Used to format a single string, generally for simpler inputs</a:t>
            </a:r>
          </a:p>
          <a:p>
            <a:r>
              <a:rPr lang="en-US" b="1" dirty="0" err="1"/>
              <a:t>ChatPromptTemplates</a:t>
            </a:r>
            <a:r>
              <a:rPr lang="en-US" dirty="0"/>
              <a:t>: Used to format a list of messages, suitable for more complex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149885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65D1-582A-433D-848E-8CFD88AF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736A-8DE0-4206-97FC-02B93E3F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parsers in </a:t>
            </a:r>
            <a:r>
              <a:rPr lang="en-US" dirty="0" err="1"/>
              <a:t>LangChain</a:t>
            </a:r>
            <a:r>
              <a:rPr lang="en-US" dirty="0"/>
              <a:t> are tools that transform the raw text output from Large Language Models (LLMs) into structured formats like JSON, dictionaries, or custom objects.</a:t>
            </a:r>
          </a:p>
          <a:p>
            <a:r>
              <a:rPr lang="en-US" dirty="0"/>
              <a:t>They enable developers to extract meaningful and structured data from LLM responses, facilitating integration with downstream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908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3A9A-7061-408E-B8F5-69595F54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8DF6-8034-4995-8FDC-849ECC02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Amazon Bedrock</a:t>
            </a:r>
            <a:r>
              <a:rPr lang="en-US" dirty="0"/>
              <a:t> is a fully managed AWS service that provides access to high-performing foundation models (FMs) from leading AI companies like Anthropic, AI21 Labs, Cohere, Meta, Stability AI, and Amazon. </a:t>
            </a:r>
          </a:p>
          <a:p>
            <a:r>
              <a:rPr lang="en-US" dirty="0"/>
              <a:t>It allows developers to build and scale generative AI applications without managing infrastructure. ​</a:t>
            </a:r>
          </a:p>
          <a:p>
            <a:r>
              <a:rPr lang="en-US" b="1" dirty="0" err="1"/>
              <a:t>LangChain</a:t>
            </a:r>
            <a:r>
              <a:rPr lang="en-US" dirty="0"/>
              <a:t> is a powerful framework designed to simplify the development of applications using large language models (LLMs). </a:t>
            </a:r>
          </a:p>
          <a:p>
            <a:r>
              <a:rPr lang="en-US" dirty="0"/>
              <a:t>It offers tools to build complex chains, manage memory, and integrate with various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85756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1172-2165-470E-90F7-6C9DDEF1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FCEC-F8E0-4E2B-B698-78199663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Structured Data Extraction</a:t>
            </a:r>
            <a:r>
              <a:rPr lang="en-US" dirty="0"/>
              <a:t>: Convert unstructured text into structured formats suitable for further processing.</a:t>
            </a:r>
          </a:p>
          <a:p>
            <a:r>
              <a:rPr lang="en-US" b="1" dirty="0"/>
              <a:t>Validation and Error Handling</a:t>
            </a:r>
            <a:r>
              <a:rPr lang="en-US" dirty="0"/>
              <a:t>: Ensure the output conforms to expected schemas, reducing errors</a:t>
            </a:r>
          </a:p>
          <a:p>
            <a:r>
              <a:rPr lang="en-US" b="1" dirty="0"/>
              <a:t>Enhanced Integration</a:t>
            </a:r>
            <a:r>
              <a:rPr lang="en-US" dirty="0"/>
              <a:t>: Facilitate seamless integration with databases, APIs, and other systems requiring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30049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4BD-868F-407C-ACFE-807D2EE0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A0EB-963B-43B8-B66C-A9E650E0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StrOutputParser</a:t>
            </a:r>
            <a:r>
              <a:rPr lang="en-US" dirty="0"/>
              <a:t>: Returns the raw string output without any transformation</a:t>
            </a:r>
          </a:p>
          <a:p>
            <a:r>
              <a:rPr lang="en-US" b="1" dirty="0" err="1"/>
              <a:t>StructuredOutputParser</a:t>
            </a:r>
            <a:r>
              <a:rPr lang="en-US" dirty="0"/>
              <a:t>: Parses outputs into multiple fields, suitable for less complex models</a:t>
            </a:r>
          </a:p>
          <a:p>
            <a:r>
              <a:rPr lang="en-US" b="1" dirty="0" err="1"/>
              <a:t>PydanticOutputParser</a:t>
            </a:r>
            <a:r>
              <a:rPr lang="en-US" dirty="0"/>
              <a:t>: Utilizes </a:t>
            </a:r>
            <a:r>
              <a:rPr lang="en-US" dirty="0" err="1"/>
              <a:t>Pydantic</a:t>
            </a:r>
            <a:r>
              <a:rPr lang="en-US" dirty="0"/>
              <a:t> models to parse and validate outputs against defined schemas</a:t>
            </a:r>
          </a:p>
        </p:txBody>
      </p:sp>
    </p:spTree>
    <p:extLst>
      <p:ext uri="{BB962C8B-B14F-4D97-AF65-F5344CB8AC3E}">
        <p14:creationId xmlns:p14="http://schemas.microsoft.com/office/powerpoint/2010/main" val="337806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0963-3326-4F6E-BDA9-A6EC22E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Expression Language (LCEL)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5045-467A-4E69-85F7-7F85B187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LCEL is a declarative syntax within </a:t>
            </a:r>
            <a:r>
              <a:rPr lang="en-US" dirty="0" err="1"/>
              <a:t>LangChain</a:t>
            </a:r>
            <a:r>
              <a:rPr lang="en-US" dirty="0"/>
              <a:t> that allows developers to compose and manage chains of operations involving language models and other components. </a:t>
            </a:r>
          </a:p>
          <a:p>
            <a:r>
              <a:rPr lang="en-US" dirty="0"/>
              <a:t>It emphasizes a "what to do" approach over "how to do it," streamlining the development of complex workflows.</a:t>
            </a:r>
          </a:p>
          <a:p>
            <a:r>
              <a:rPr lang="en-US" dirty="0"/>
              <a:t>Simplify Chain Composition: LCEL uses intuitive pipe (|) to connect operations, reducing boilerplate code and enhancing readability</a:t>
            </a:r>
          </a:p>
          <a:p>
            <a:r>
              <a:rPr lang="en-US" dirty="0"/>
              <a:t>Chains are reusable components linked together.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9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5880-3C68-4D8E-8F03-0087D67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in LCEL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1E13-3800-477A-93F0-73DBCA8A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Runnables</a:t>
            </a:r>
            <a:r>
              <a:rPr lang="en-US" dirty="0"/>
              <a:t>: The fundamental building blocks in LCEL, representing any callable component (e.g., prompt templates, language models, output parsers)</a:t>
            </a:r>
          </a:p>
          <a:p>
            <a:r>
              <a:rPr lang="en-US" b="1" dirty="0"/>
              <a:t>Pipe Operator (|)</a:t>
            </a:r>
            <a:r>
              <a:rPr lang="en-US" dirty="0"/>
              <a:t>: Used to chain </a:t>
            </a:r>
            <a:r>
              <a:rPr lang="en-US" dirty="0" err="1"/>
              <a:t>runnables</a:t>
            </a:r>
            <a:r>
              <a:rPr lang="en-US" dirty="0"/>
              <a:t> together in a readable and concise manner</a:t>
            </a:r>
          </a:p>
        </p:txBody>
      </p:sp>
    </p:spTree>
    <p:extLst>
      <p:ext uri="{BB962C8B-B14F-4D97-AF65-F5344CB8AC3E}">
        <p14:creationId xmlns:p14="http://schemas.microsoft.com/office/powerpoint/2010/main" val="2105642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DCBD-A7C5-45F1-9D46-02416048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6B1D-43D4-4CDB-9DCA-4E739456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Few-shot prompting is a technique where a language model is provided with a few example input-output pairs within the prompt to guide its responses.</a:t>
            </a:r>
          </a:p>
          <a:p>
            <a:r>
              <a:rPr lang="en-US" dirty="0"/>
              <a:t>By including examples in the prompt, we can steer the model's behavior, making it more likely to produce desired outputs, especially in tasks where zero-shot prompting may fall short.</a:t>
            </a:r>
          </a:p>
        </p:txBody>
      </p:sp>
    </p:spTree>
    <p:extLst>
      <p:ext uri="{BB962C8B-B14F-4D97-AF65-F5344CB8AC3E}">
        <p14:creationId xmlns:p14="http://schemas.microsoft.com/office/powerpoint/2010/main" val="337864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C5BF-289B-4EAD-8EC8-D85807A7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few 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C5C1-E562-44EE-97E4-6A0014A1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Performance: Few-shot prompting can significantly improve model accuracy, particularly for complex tasks.</a:t>
            </a:r>
          </a:p>
          <a:p>
            <a:r>
              <a:rPr lang="en-US" dirty="0"/>
              <a:t>Flexibility: Allows for rapid adaptation to new tasks without the need for extensive retraining or fine-tuning.</a:t>
            </a:r>
          </a:p>
          <a:p>
            <a:r>
              <a:rPr lang="en-US" dirty="0"/>
              <a:t>Cost Effective: Reduces the need for large labeled datasets, saving time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78300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F6A9-92DD-45F9-8842-678ED09D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0420-BEEA-4FBB-B0D9-3BD6141B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selectors are mechanisms that dynamically choose the most relevant examples from a larger set to include in a few-shot prompt</a:t>
            </a:r>
          </a:p>
          <a:p>
            <a:r>
              <a:rPr lang="en-US" dirty="0"/>
              <a:t>They enhance the model's performance by providing contextually appropriate examples, especially when dealing with diverse 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97225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766D-AA0B-4FC7-8E14-6E12BB66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Example </a:t>
            </a:r>
            <a:r>
              <a:rPr lang="en-US" dirty="0" err="1"/>
              <a:t>SelEctors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0087-9733-4C05-947E-18106D12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LengthBasedExampleSelector</a:t>
            </a:r>
            <a:r>
              <a:rPr lang="en-US" dirty="0"/>
              <a:t>: Selects examples based on the length of the input, ensuring they fit within the model's context window</a:t>
            </a:r>
          </a:p>
          <a:p>
            <a:r>
              <a:rPr lang="en-US" b="1" dirty="0" err="1"/>
              <a:t>SemanticSimilarityExampleSelector</a:t>
            </a:r>
            <a:r>
              <a:rPr lang="en-US" dirty="0"/>
              <a:t>: Chooses examples that are semantically similar to the input using vector embeddings</a:t>
            </a:r>
          </a:p>
          <a:p>
            <a:r>
              <a:rPr lang="en-US" b="1" dirty="0" err="1"/>
              <a:t>MaxMarginalRelevanceExampleSelector</a:t>
            </a:r>
            <a:r>
              <a:rPr lang="en-US" dirty="0"/>
              <a:t>: Balances relevance and diversity among selected examples</a:t>
            </a:r>
          </a:p>
          <a:p>
            <a:r>
              <a:rPr lang="en-US" b="1" dirty="0" err="1"/>
              <a:t>CustomExampleSelector</a:t>
            </a:r>
            <a:r>
              <a:rPr lang="en-US" dirty="0"/>
              <a:t>: Allows to define custom logic for selecting examples based on specific criteria</a:t>
            </a:r>
          </a:p>
        </p:txBody>
      </p:sp>
    </p:spTree>
    <p:extLst>
      <p:ext uri="{BB962C8B-B14F-4D97-AF65-F5344CB8AC3E}">
        <p14:creationId xmlns:p14="http://schemas.microsoft.com/office/powerpoint/2010/main" val="265242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DD1-FFDD-4D0A-97EC-264E1599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selectors with few shot prompting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9A21-7B32-452C-BC21-84DBEAEF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set of examples</a:t>
            </a:r>
          </a:p>
          <a:p>
            <a:r>
              <a:rPr lang="en-US" dirty="0"/>
              <a:t>Choose an appropriate example selector based on your needs.</a:t>
            </a:r>
          </a:p>
          <a:p>
            <a:r>
              <a:rPr lang="en-US" dirty="0"/>
              <a:t>Integrate the selector with a </a:t>
            </a:r>
            <a:r>
              <a:rPr lang="en-US" dirty="0" err="1"/>
              <a:t>FewShotPromptTemplate</a:t>
            </a:r>
            <a:r>
              <a:rPr lang="en-US" dirty="0"/>
              <a:t> to dynamically include relevant examples in prompts</a:t>
            </a:r>
          </a:p>
        </p:txBody>
      </p:sp>
    </p:spTree>
    <p:extLst>
      <p:ext uri="{BB962C8B-B14F-4D97-AF65-F5344CB8AC3E}">
        <p14:creationId xmlns:p14="http://schemas.microsoft.com/office/powerpoint/2010/main" val="249437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4D0E-4E09-4ED4-8B6B-CB32EE61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example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7E9E-5D8A-499C-A978-D5F3131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Relevant Examples</a:t>
            </a:r>
            <a:r>
              <a:rPr lang="en-US" dirty="0"/>
              <a:t>: Ensure examples are closely related to the task at hand</a:t>
            </a:r>
          </a:p>
          <a:p>
            <a:r>
              <a:rPr lang="en-US" b="1" dirty="0"/>
              <a:t>Limit Number of Examples</a:t>
            </a:r>
            <a:r>
              <a:rPr lang="en-US" dirty="0"/>
              <a:t>: Typically, 3-5 examples are sufficient; too many can lead to increased latency and cost</a:t>
            </a:r>
          </a:p>
          <a:p>
            <a:r>
              <a:rPr lang="en-US" b="1" dirty="0"/>
              <a:t>Maintain Consistent Formatting</a:t>
            </a:r>
            <a:r>
              <a:rPr lang="en-US" dirty="0"/>
              <a:t>: Uniform example formatting helps the model recognize patterns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26154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4D04-933C-4850-9469-CE852B0E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79458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47C4-DA66-4D5D-9B35-F908BA3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0FF3-C628-44E0-AE08-CB29B2E4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is a wrapper around a function that includes metadata such as its name, description, and input/output schema. </a:t>
            </a:r>
          </a:p>
          <a:p>
            <a:r>
              <a:rPr lang="en-US" dirty="0"/>
              <a:t>Tools enable language models to invoke external functions (tools) to perform specific tasks, enhancing the model's capabilities beyond text generation.</a:t>
            </a:r>
          </a:p>
          <a:p>
            <a:r>
              <a:rPr lang="en-US" dirty="0"/>
              <a:t>Tools extend the capabilities of language models beyond text generation, allowing them to interact with external systems, perform calculations, retrieve data, and more</a:t>
            </a:r>
          </a:p>
        </p:txBody>
      </p:sp>
    </p:spTree>
    <p:extLst>
      <p:ext uri="{BB962C8B-B14F-4D97-AF65-F5344CB8AC3E}">
        <p14:creationId xmlns:p14="http://schemas.microsoft.com/office/powerpoint/2010/main" val="136476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1558-BE9C-4F05-BA8E-C932800A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3E8B-A162-4B25-B4A9-C3439C86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Functionality</a:t>
            </a:r>
            <a:r>
              <a:rPr lang="en-US" dirty="0"/>
              <a:t>: Tools allow models to perform actions like web searches, database queries, or calculations, making them more versatile.</a:t>
            </a:r>
          </a:p>
          <a:p>
            <a:r>
              <a:rPr lang="en-US" b="1" dirty="0"/>
              <a:t>Modularity</a:t>
            </a:r>
            <a:r>
              <a:rPr lang="en-US" dirty="0"/>
              <a:t>: By encapsulating functionality into tools, developers can build modular and reusable components</a:t>
            </a:r>
          </a:p>
          <a:p>
            <a:r>
              <a:rPr lang="en-US" b="1" dirty="0"/>
              <a:t>Interactivity</a:t>
            </a:r>
            <a:r>
              <a:rPr lang="en-US" dirty="0"/>
              <a:t>: Tools enable models to interact with external environments, making applications more dynamic and responsive</a:t>
            </a:r>
          </a:p>
        </p:txBody>
      </p:sp>
    </p:spTree>
    <p:extLst>
      <p:ext uri="{BB962C8B-B14F-4D97-AF65-F5344CB8AC3E}">
        <p14:creationId xmlns:p14="http://schemas.microsoft.com/office/powerpoint/2010/main" val="2356377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13B-FD6E-4019-9BD6-5721F2D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creating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E1C2-452F-4F2E-8995-BB15A5ED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Clear Descriptions</a:t>
            </a:r>
            <a:r>
              <a:rPr lang="en-US" dirty="0"/>
              <a:t>: Provide concise and informative docstrings to help models understand the tool's purpose</a:t>
            </a:r>
          </a:p>
          <a:p>
            <a:r>
              <a:rPr lang="en-US" b="1" dirty="0"/>
              <a:t>Input Validation</a:t>
            </a:r>
            <a:r>
              <a:rPr lang="en-US" dirty="0"/>
              <a:t>: Ensure that the tool's input parameters are well-defined and validated to prevent errors during execution</a:t>
            </a:r>
          </a:p>
          <a:p>
            <a:r>
              <a:rPr lang="en-US" b="1" dirty="0"/>
              <a:t>Modularity</a:t>
            </a:r>
            <a:r>
              <a:rPr lang="en-US" dirty="0"/>
              <a:t>: Design tools to perform single, specific tasks to promote reusability and maintainability</a:t>
            </a:r>
          </a:p>
          <a:p>
            <a:r>
              <a:rPr lang="en-US" b="1" dirty="0"/>
              <a:t>Limit Tool Quantity</a:t>
            </a:r>
            <a:r>
              <a:rPr lang="en-US" dirty="0"/>
              <a:t>: Avoid overwhelming the model with too many tools; focus on the most relevant ones for the task</a:t>
            </a:r>
          </a:p>
        </p:txBody>
      </p:sp>
    </p:spTree>
    <p:extLst>
      <p:ext uri="{BB962C8B-B14F-4D97-AF65-F5344CB8AC3E}">
        <p14:creationId xmlns:p14="http://schemas.microsoft.com/office/powerpoint/2010/main" val="169660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276D-B43C-40BE-AB82-02E0E850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A233-9B3C-4400-8E6D-BF3C86F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Agents are intelligent systems that use language models to decide which actions to take and in what sequence, enabling dynamic and context-aware interactions</a:t>
            </a:r>
          </a:p>
          <a:p>
            <a:r>
              <a:rPr lang="en-US" dirty="0"/>
              <a:t>They act as decision-makers, determining the appropriate tools or operations to execute based on user input and context</a:t>
            </a:r>
          </a:p>
        </p:txBody>
      </p:sp>
    </p:spTree>
    <p:extLst>
      <p:ext uri="{BB962C8B-B14F-4D97-AF65-F5344CB8AC3E}">
        <p14:creationId xmlns:p14="http://schemas.microsoft.com/office/powerpoint/2010/main" val="98564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2C5-DE7D-4339-93D4-E284EDA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318B-F945-47D3-BADB-97703B46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Decision-Making</a:t>
            </a:r>
            <a:r>
              <a:rPr lang="en-US" dirty="0"/>
              <a:t>: Agents allow applications to make decisions on-the-fly, adapting to varying user inputs</a:t>
            </a:r>
          </a:p>
          <a:p>
            <a:r>
              <a:rPr lang="en-US" b="1" dirty="0"/>
              <a:t>Enhanced Flexibility</a:t>
            </a:r>
            <a:r>
              <a:rPr lang="en-US" dirty="0"/>
              <a:t>: Unlike static chains, agents can handle a wide range of tasks without predefined sequences</a:t>
            </a:r>
          </a:p>
          <a:p>
            <a:r>
              <a:rPr lang="en-US" b="1" dirty="0"/>
              <a:t>Complex Task Handling</a:t>
            </a:r>
            <a:r>
              <a:rPr lang="en-US" dirty="0"/>
              <a:t>: They can manage multi-step processes, utilizing different tools as needed</a:t>
            </a:r>
          </a:p>
        </p:txBody>
      </p:sp>
    </p:spTree>
    <p:extLst>
      <p:ext uri="{BB962C8B-B14F-4D97-AF65-F5344CB8AC3E}">
        <p14:creationId xmlns:p14="http://schemas.microsoft.com/office/powerpoint/2010/main" val="133337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D7E-C2FE-4C20-9AEE-56253997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agents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8C1C-5ABF-489F-A827-F478B755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Processing</a:t>
            </a:r>
            <a:r>
              <a:rPr lang="en-US" dirty="0"/>
              <a:t>: Agents receive user input and analyze it using a language model</a:t>
            </a:r>
          </a:p>
          <a:p>
            <a:r>
              <a:rPr lang="en-US" b="1" dirty="0"/>
              <a:t>Tool Selection</a:t>
            </a:r>
            <a:r>
              <a:rPr lang="en-US" dirty="0"/>
              <a:t>: Based on the analysis, they determine which tools to invoke</a:t>
            </a:r>
          </a:p>
          <a:p>
            <a:r>
              <a:rPr lang="en-US" b="1" dirty="0"/>
              <a:t>Execution Loop</a:t>
            </a:r>
            <a:r>
              <a:rPr lang="en-US" dirty="0"/>
              <a:t>: Agents may enter a loop of reasoning and tool execution until the desired outcome is achieved</a:t>
            </a:r>
          </a:p>
        </p:txBody>
      </p:sp>
    </p:spTree>
    <p:extLst>
      <p:ext uri="{BB962C8B-B14F-4D97-AF65-F5344CB8AC3E}">
        <p14:creationId xmlns:p14="http://schemas.microsoft.com/office/powerpoint/2010/main" val="161633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30AC-7E43-41B0-8E5A-E1E4272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 VS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CCFD-7A63-4355-9568-CCBDA662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Chains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Predefined sequences where tools are invoked in a specific order.</a:t>
            </a:r>
          </a:p>
          <a:p>
            <a:pPr lvl="1"/>
            <a:r>
              <a:rPr lang="en-US" dirty="0"/>
              <a:t>Suitable for straightforward, linear tasks.</a:t>
            </a:r>
          </a:p>
          <a:p>
            <a:r>
              <a:rPr lang="en-US" b="1" dirty="0"/>
              <a:t>Agents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Models that decide which tools to use and when, based on the context of the conversation</a:t>
            </a:r>
          </a:p>
          <a:p>
            <a:pPr lvl="1"/>
            <a:r>
              <a:rPr lang="en-US" dirty="0"/>
              <a:t>Ideal for complex, variable tasks requiring adaptability</a:t>
            </a:r>
          </a:p>
        </p:txBody>
      </p:sp>
    </p:spTree>
    <p:extLst>
      <p:ext uri="{BB962C8B-B14F-4D97-AF65-F5344CB8AC3E}">
        <p14:creationId xmlns:p14="http://schemas.microsoft.com/office/powerpoint/2010/main" val="259536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2D3E-57BB-4C2A-8183-CB5F4823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without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FD4A-7E5B-4FF3-A06E-7AD4C102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Rigid workflows unable to adapt to unexpected inputs.</a:t>
            </a:r>
          </a:p>
          <a:p>
            <a:pPr lvl="1"/>
            <a:r>
              <a:rPr lang="en-US" dirty="0"/>
              <a:t>Increased complexity in handling diverse tasks.​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Difficulty in scaling applications to handle varied user needs</a:t>
            </a:r>
            <a:endParaRPr lang="en-US" b="1" dirty="0"/>
          </a:p>
          <a:p>
            <a:pPr lvl="1"/>
            <a:r>
              <a:rPr lang="en-US" dirty="0"/>
              <a:t>Higher maintenance due to hardcoded logic for each scenario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58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C216-49E8-41E9-A405-100CB9FF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38C9-6744-423B-832F-BAB4DEC1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Adaptability</a:t>
            </a:r>
            <a:r>
              <a:rPr lang="en-US" dirty="0"/>
              <a:t>: Agents can handle a wide range of tasks without explicit programming for each</a:t>
            </a:r>
          </a:p>
          <a:p>
            <a:r>
              <a:rPr lang="en-US" b="1" dirty="0"/>
              <a:t>Efficiency</a:t>
            </a:r>
            <a:r>
              <a:rPr lang="en-US" dirty="0"/>
              <a:t>: Reduce the need for extensive code by leveraging language models for decision-making</a:t>
            </a:r>
          </a:p>
          <a:p>
            <a:r>
              <a:rPr lang="en-US" b="1" dirty="0"/>
              <a:t>Scalability</a:t>
            </a:r>
            <a:r>
              <a:rPr lang="en-US" dirty="0"/>
              <a:t>: Easily extend applications to new functionalities by adding relevant tools</a:t>
            </a:r>
          </a:p>
        </p:txBody>
      </p:sp>
    </p:spTree>
    <p:extLst>
      <p:ext uri="{BB962C8B-B14F-4D97-AF65-F5344CB8AC3E}">
        <p14:creationId xmlns:p14="http://schemas.microsoft.com/office/powerpoint/2010/main" val="1434121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F7FD-759A-49BE-8E68-2DE52AF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of </a:t>
            </a:r>
            <a:r>
              <a:rPr lang="en-US" dirty="0" err="1"/>
              <a:t>Langchain</a:t>
            </a:r>
            <a:r>
              <a:rPr lang="en-US" dirty="0"/>
              <a:t>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43BC-2CF0-41BF-9562-1B901FFB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Support</a:t>
            </a:r>
            <a:r>
              <a:rPr lang="en-US" dirty="0"/>
              <a:t>: Automating responses to customer inquiries by determining the best information sources</a:t>
            </a:r>
          </a:p>
          <a:p>
            <a:r>
              <a:rPr lang="en-US" b="1" dirty="0"/>
              <a:t>Data Analysis</a:t>
            </a:r>
            <a:r>
              <a:rPr lang="en-US" dirty="0"/>
              <a:t>: Interpreting queries and selecting appropriate data processing tools</a:t>
            </a:r>
          </a:p>
          <a:p>
            <a:r>
              <a:rPr lang="en-US" b="1" dirty="0"/>
              <a:t>Content Generation</a:t>
            </a:r>
            <a:r>
              <a:rPr lang="en-US" dirty="0"/>
              <a:t>: Creating articles or summaries by deciding on the necessary research and writing tools</a:t>
            </a:r>
          </a:p>
          <a:p>
            <a:r>
              <a:rPr lang="en-US" b="1" dirty="0"/>
              <a:t>Personal Assistants</a:t>
            </a:r>
            <a:r>
              <a:rPr lang="en-US" dirty="0"/>
              <a:t>: Managing schedules, reminders, and information retrieval based on user commands</a:t>
            </a:r>
          </a:p>
        </p:txBody>
      </p:sp>
    </p:spTree>
    <p:extLst>
      <p:ext uri="{BB962C8B-B14F-4D97-AF65-F5344CB8AC3E}">
        <p14:creationId xmlns:p14="http://schemas.microsoft.com/office/powerpoint/2010/main" val="18920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ABD-E54E-43BF-9669-53C60E98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2F9-8E81-497A-A005-B70C568A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models are specialized language models that process a sequence of messages as inputs and return messages as outputs, enabling conversational interactions.​</a:t>
            </a:r>
          </a:p>
          <a:p>
            <a:r>
              <a:rPr lang="en-US" dirty="0"/>
              <a:t>Facilitate dynamic, multi-turn conversations.</a:t>
            </a:r>
          </a:p>
          <a:p>
            <a:r>
              <a:rPr lang="en-US" dirty="0"/>
              <a:t>Maintain context across interactions.</a:t>
            </a:r>
          </a:p>
          <a:p>
            <a:r>
              <a:rPr lang="en-US" dirty="0"/>
              <a:t>Support structured communication with roles like user, assistant, and system.​</a:t>
            </a:r>
          </a:p>
        </p:txBody>
      </p:sp>
    </p:spTree>
    <p:extLst>
      <p:ext uri="{BB962C8B-B14F-4D97-AF65-F5344CB8AC3E}">
        <p14:creationId xmlns:p14="http://schemas.microsoft.com/office/powerpoint/2010/main" val="2548972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0A67-3307-406B-B775-861679BA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55-D55B-4256-80F3-FFFF525C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Loaders in </a:t>
            </a:r>
            <a:r>
              <a:rPr lang="en-US" dirty="0" err="1"/>
              <a:t>langchain</a:t>
            </a:r>
            <a:r>
              <a:rPr lang="en-US" dirty="0"/>
              <a:t> are components that load data from various sources into a standardized Document format, including both the content and associated metadata</a:t>
            </a:r>
          </a:p>
          <a:p>
            <a:r>
              <a:rPr lang="en-US" dirty="0"/>
              <a:t>Enable seamless integration of diverse data sources into </a:t>
            </a:r>
            <a:r>
              <a:rPr lang="en-US" dirty="0" err="1"/>
              <a:t>LangChain</a:t>
            </a:r>
            <a:r>
              <a:rPr lang="en-US" dirty="0"/>
              <a:t> applications, facilitating tasks like summarization, question answering, and more</a:t>
            </a:r>
          </a:p>
        </p:txBody>
      </p:sp>
    </p:spTree>
    <p:extLst>
      <p:ext uri="{BB962C8B-B14F-4D97-AF65-F5344CB8AC3E}">
        <p14:creationId xmlns:p14="http://schemas.microsoft.com/office/powerpoint/2010/main" val="4140726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7A0-494C-463D-A2FC-5BE8A7D4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Without document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970-F657-4627-AB89-3421E489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Manual Data Handling</a:t>
            </a:r>
            <a:r>
              <a:rPr lang="en-US" dirty="0"/>
              <a:t>: Without document loaders, developers would need to write custom code for each data source and format</a:t>
            </a:r>
          </a:p>
          <a:p>
            <a:r>
              <a:rPr lang="en-US" b="1" dirty="0"/>
              <a:t>Inconsistency</a:t>
            </a:r>
            <a:r>
              <a:rPr lang="en-US" dirty="0"/>
              <a:t>: Lack of a standardized Document format could lead to inconsistencies in data processing</a:t>
            </a:r>
          </a:p>
          <a:p>
            <a:r>
              <a:rPr lang="en-US" b="1" dirty="0"/>
              <a:t>Increased Complexity</a:t>
            </a:r>
            <a:r>
              <a:rPr lang="en-US" dirty="0"/>
              <a:t>: Managing various data ingestion methods increases the complexity and potential for errors.</a:t>
            </a:r>
          </a:p>
        </p:txBody>
      </p:sp>
    </p:spTree>
    <p:extLst>
      <p:ext uri="{BB962C8B-B14F-4D97-AF65-F5344CB8AC3E}">
        <p14:creationId xmlns:p14="http://schemas.microsoft.com/office/powerpoint/2010/main" val="3744127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CBA-C29D-43FF-A033-92A924F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Document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5633-D91C-4D1E-BF20-CE218C38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Integration</a:t>
            </a:r>
            <a:r>
              <a:rPr lang="en-US" dirty="0"/>
              <a:t>: Allow incorporation of data from multiple formats and platforms into a unified structure.</a:t>
            </a:r>
          </a:p>
          <a:p>
            <a:r>
              <a:rPr lang="en-US" b="1" dirty="0"/>
              <a:t>Preprocessing</a:t>
            </a:r>
            <a:r>
              <a:rPr lang="en-US" dirty="0"/>
              <a:t>: Handle the initial step of data ingestion, crucial for downstream processing and analysis</a:t>
            </a:r>
          </a:p>
          <a:p>
            <a:r>
              <a:rPr lang="en-US" b="1" dirty="0"/>
              <a:t>Efficiency</a:t>
            </a:r>
            <a:r>
              <a:rPr lang="en-US" dirty="0"/>
              <a:t>: Provide methods like lazy loading to manage memory usage effectively when dealing with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272781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480B-385F-4D63-9CDA-1143C72F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Loader 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6953-A6D4-49EA-BAA1-83A6D05D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Document</a:t>
            </a:r>
            <a:r>
              <a:rPr lang="en-US" dirty="0"/>
              <a:t>: A data structure containing the text content and metadata, serving as the standard input for </a:t>
            </a:r>
            <a:r>
              <a:rPr lang="en-US" dirty="0" err="1"/>
              <a:t>LangChain</a:t>
            </a:r>
            <a:r>
              <a:rPr lang="en-US" dirty="0"/>
              <a:t> processes</a:t>
            </a:r>
          </a:p>
          <a:p>
            <a:r>
              <a:rPr lang="en-US" b="1" dirty="0"/>
              <a:t>Load Method</a:t>
            </a:r>
            <a:r>
              <a:rPr lang="en-US" dirty="0"/>
              <a:t>: The primary function of a document loader, used to read and convert data into Document objects</a:t>
            </a:r>
          </a:p>
          <a:p>
            <a:r>
              <a:rPr lang="en-US" b="1" dirty="0"/>
              <a:t>Lazy Loading</a:t>
            </a:r>
            <a:r>
              <a:rPr lang="en-US" dirty="0"/>
              <a:t>: An optional feature that loads data into memory only when needed, optimizing resource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EF87-1F77-4EC1-8494-3FC9FB99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Document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6BDD-68CB-4AC8-B43D-81EBCAFE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09841" cy="3722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File-Based Loaders</a:t>
            </a:r>
          </a:p>
          <a:p>
            <a:pPr lvl="1"/>
            <a:r>
              <a:rPr lang="en-US" dirty="0" err="1"/>
              <a:t>TextLoader</a:t>
            </a:r>
            <a:r>
              <a:rPr lang="en-US" dirty="0"/>
              <a:t>: Loads plain text files</a:t>
            </a:r>
          </a:p>
          <a:p>
            <a:pPr lvl="1"/>
            <a:r>
              <a:rPr lang="en-US" dirty="0" err="1"/>
              <a:t>CSVLoader</a:t>
            </a:r>
            <a:r>
              <a:rPr lang="en-US" dirty="0"/>
              <a:t>: Loads CSV files</a:t>
            </a:r>
          </a:p>
          <a:p>
            <a:pPr lvl="1"/>
            <a:r>
              <a:rPr lang="en-US" dirty="0"/>
              <a:t>PDF Loaders: Various loaders like </a:t>
            </a:r>
            <a:r>
              <a:rPr lang="en-US" dirty="0" err="1"/>
              <a:t>PyPDFLoader</a:t>
            </a:r>
            <a:r>
              <a:rPr lang="en-US" dirty="0"/>
              <a:t>, </a:t>
            </a:r>
            <a:r>
              <a:rPr lang="en-US" dirty="0" err="1"/>
              <a:t>PDFPlumberLoader</a:t>
            </a:r>
            <a:r>
              <a:rPr lang="en-US" dirty="0"/>
              <a:t> for handling PDF file</a:t>
            </a:r>
          </a:p>
          <a:p>
            <a:r>
              <a:rPr lang="en-US" dirty="0"/>
              <a:t>Web Loaders</a:t>
            </a:r>
          </a:p>
          <a:p>
            <a:pPr lvl="1"/>
            <a:r>
              <a:rPr lang="en-US" dirty="0" err="1"/>
              <a:t>WebBaseLoader</a:t>
            </a:r>
            <a:r>
              <a:rPr lang="en-US" dirty="0"/>
              <a:t>: Loads content from web pages</a:t>
            </a:r>
          </a:p>
          <a:p>
            <a:pPr lvl="1"/>
            <a:r>
              <a:rPr lang="en-US" dirty="0" err="1"/>
              <a:t>SitemapLoader</a:t>
            </a:r>
            <a:r>
              <a:rPr lang="en-US" dirty="0"/>
              <a:t>: Loads pages listed in a sitemap</a:t>
            </a:r>
          </a:p>
          <a:p>
            <a:r>
              <a:rPr lang="en-US" dirty="0"/>
              <a:t>Cloud Storage Loaders</a:t>
            </a:r>
          </a:p>
          <a:p>
            <a:pPr lvl="1"/>
            <a:r>
              <a:rPr lang="en-US" dirty="0"/>
              <a:t>S3FileLoader: Loads files from AWS S3.</a:t>
            </a:r>
          </a:p>
          <a:p>
            <a:pPr lvl="1"/>
            <a:r>
              <a:rPr lang="en-US" dirty="0" err="1"/>
              <a:t>GCSFileLoader</a:t>
            </a:r>
            <a:r>
              <a:rPr lang="en-US" dirty="0"/>
              <a:t>: Loads files from Google Cloud Storage.​</a:t>
            </a:r>
          </a:p>
          <a:p>
            <a:r>
              <a:rPr lang="en-US" dirty="0"/>
              <a:t>Productivity Tools Loaders like </a:t>
            </a:r>
            <a:r>
              <a:rPr lang="en-US" dirty="0" err="1"/>
              <a:t>SlackLoader</a:t>
            </a:r>
            <a:r>
              <a:rPr lang="en-US" dirty="0"/>
              <a:t> </a:t>
            </a:r>
            <a:r>
              <a:rPr lang="en-US" dirty="0" err="1"/>
              <a:t>e.t.c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17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F36C-BF9E-4FA7-8B38-49F80E7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of Document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9213-0F27-41C1-B173-E18557B9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Academic Research</a:t>
            </a:r>
            <a:r>
              <a:rPr lang="en-US" dirty="0"/>
              <a:t>: Loading and analyzing research papers in PDF format.</a:t>
            </a:r>
          </a:p>
          <a:p>
            <a:r>
              <a:rPr lang="en-US" b="1" dirty="0"/>
              <a:t>Business Intelligence</a:t>
            </a:r>
            <a:r>
              <a:rPr lang="en-US" dirty="0"/>
              <a:t>: Ingesting CSV reports for data analysis</a:t>
            </a:r>
          </a:p>
          <a:p>
            <a:r>
              <a:rPr lang="en-US" b="1" dirty="0"/>
              <a:t>Web Scraping</a:t>
            </a:r>
            <a:r>
              <a:rPr lang="en-US" dirty="0"/>
              <a:t>: Extracting content from websites for information gathering</a:t>
            </a:r>
          </a:p>
          <a:p>
            <a:r>
              <a:rPr lang="en-US" b="1" dirty="0"/>
              <a:t>Cloud Data Processing</a:t>
            </a:r>
            <a:r>
              <a:rPr lang="en-US" dirty="0"/>
              <a:t>: Processing documents stored in cloud platforms like AWS S3 or Google Drive</a:t>
            </a:r>
          </a:p>
        </p:txBody>
      </p:sp>
    </p:spTree>
    <p:extLst>
      <p:ext uri="{BB962C8B-B14F-4D97-AF65-F5344CB8AC3E}">
        <p14:creationId xmlns:p14="http://schemas.microsoft.com/office/powerpoint/2010/main" val="191992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F325-94D9-443C-8EE9-CE62E0E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Document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53B7-51BE-40FD-A5BF-0EFDF45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Standardization</a:t>
            </a:r>
            <a:r>
              <a:rPr lang="en-US" dirty="0"/>
              <a:t>: Ensures all data is converted into a consistent format for processing.​</a:t>
            </a:r>
          </a:p>
          <a:p>
            <a:r>
              <a:rPr lang="en-US" b="1" dirty="0"/>
              <a:t>Scalability</a:t>
            </a:r>
            <a:r>
              <a:rPr lang="en-US" dirty="0"/>
              <a:t>: Facilitates easy scaling of applications by simplifying data ingestion from new sources</a:t>
            </a:r>
          </a:p>
          <a:p>
            <a:r>
              <a:rPr lang="en-US" b="1" dirty="0"/>
              <a:t>Time-Saving</a:t>
            </a:r>
            <a:r>
              <a:rPr lang="en-US" dirty="0"/>
              <a:t>: Reduces development time by providing ready-to-use loaders for common data sources</a:t>
            </a:r>
          </a:p>
        </p:txBody>
      </p:sp>
    </p:spTree>
    <p:extLst>
      <p:ext uri="{BB962C8B-B14F-4D97-AF65-F5344CB8AC3E}">
        <p14:creationId xmlns:p14="http://schemas.microsoft.com/office/powerpoint/2010/main" val="2656080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076-5628-44CE-8834-554946F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Splitters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53CD-AE5E-4302-8AFB-9C68907D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splitters are tools that divide large text into smaller, manageable chunks, facilitating efficient processing by language models</a:t>
            </a:r>
          </a:p>
          <a:p>
            <a:r>
              <a:rPr lang="en-US" dirty="0"/>
              <a:t>Enable handling of extensive documents by breaking them into parts that fit within model constraints, enhancing performance in tasks like summarization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3252177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BC84-FCFB-4D4E-8DD0-2595B22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without text splitters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4D2E-3069-4F52-ACCB-C5C89FBA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Inability to process large documents due to model input limitations.</a:t>
            </a:r>
          </a:p>
          <a:p>
            <a:r>
              <a:rPr lang="en-US" dirty="0"/>
              <a:t>Reduced accuracy in information retrieval and summarization.</a:t>
            </a:r>
          </a:p>
          <a:p>
            <a:r>
              <a:rPr lang="en-US" dirty="0"/>
              <a:t>Increased computational resources and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1768444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70A4-0554-46C9-9B9B-B10920DA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Text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28C7-1494-413E-BBF9-6C890F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Constraints</a:t>
            </a:r>
            <a:r>
              <a:rPr lang="en-US" dirty="0"/>
              <a:t>: Language models have input size limitations; splitting ensures compatibility</a:t>
            </a:r>
          </a:p>
          <a:p>
            <a:r>
              <a:rPr lang="en-US" b="1" dirty="0"/>
              <a:t>Improved Retrieval</a:t>
            </a:r>
            <a:r>
              <a:rPr lang="en-US" dirty="0"/>
              <a:t>: Smaller chunks allow for more accurate and relevant information retrieval</a:t>
            </a:r>
          </a:p>
          <a:p>
            <a:r>
              <a:rPr lang="en-US" b="1" dirty="0"/>
              <a:t>Enhanced Performance</a:t>
            </a:r>
            <a:r>
              <a:rPr lang="en-US" dirty="0"/>
              <a:t>: Processing smaller segments reduces computational load and increases efficiency</a:t>
            </a:r>
          </a:p>
        </p:txBody>
      </p:sp>
    </p:spTree>
    <p:extLst>
      <p:ext uri="{BB962C8B-B14F-4D97-AF65-F5344CB8AC3E}">
        <p14:creationId xmlns:p14="http://schemas.microsoft.com/office/powerpoint/2010/main" val="19631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6CA0-6A71-4D07-B452-1DBED410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LLMs vs Chat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AF73-9413-45FC-A762-E78D7539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LLMs: </a:t>
            </a:r>
          </a:p>
          <a:p>
            <a:pPr lvl="1"/>
            <a:r>
              <a:rPr lang="en-US" dirty="0"/>
              <a:t>Accept a single string as input and return a single string as output</a:t>
            </a:r>
          </a:p>
          <a:p>
            <a:pPr lvl="1"/>
            <a:r>
              <a:rPr lang="en-US" dirty="0"/>
              <a:t>Do not inherently distinguish between different roles in a conversation.</a:t>
            </a:r>
          </a:p>
          <a:p>
            <a:r>
              <a:rPr lang="en-US" dirty="0"/>
              <a:t>Chat Models: </a:t>
            </a:r>
          </a:p>
          <a:p>
            <a:pPr lvl="1"/>
            <a:r>
              <a:rPr lang="en-US" dirty="0"/>
              <a:t>Handle a sequence of messages, each with a designated role (e.g., user, assistant, system), enabling multi-turn conversations.</a:t>
            </a:r>
          </a:p>
          <a:p>
            <a:pPr lvl="1"/>
            <a:r>
              <a:rPr lang="en-US" dirty="0"/>
              <a:t>Explicitly define roles such as: System, User,  Assistant</a:t>
            </a:r>
          </a:p>
          <a:p>
            <a:pPr lvl="1"/>
            <a:r>
              <a:rPr lang="en-US" dirty="0"/>
              <a:t>Allow advanced features like: Tool Calling, Structured output</a:t>
            </a:r>
          </a:p>
        </p:txBody>
      </p:sp>
    </p:spTree>
    <p:extLst>
      <p:ext uri="{BB962C8B-B14F-4D97-AF65-F5344CB8AC3E}">
        <p14:creationId xmlns:p14="http://schemas.microsoft.com/office/powerpoint/2010/main" val="3257224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87C-831A-4641-B3E8-61BE447F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Text Splitters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610B-0DFB-492F-84E8-1C91060D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  <a:r>
              <a:rPr lang="en-US" dirty="0"/>
              <a:t>: Divide text into semantically meaningful units, such as sentences or paragraphs</a:t>
            </a:r>
          </a:p>
          <a:p>
            <a:r>
              <a:rPr lang="en-US" b="1" dirty="0"/>
              <a:t>Chunking</a:t>
            </a:r>
            <a:r>
              <a:rPr lang="en-US" dirty="0"/>
              <a:t>: Combine segments into chunks of a specified size, considering model input limits</a:t>
            </a:r>
          </a:p>
          <a:p>
            <a:r>
              <a:rPr lang="en-US" b="1" dirty="0"/>
              <a:t>Overlap</a:t>
            </a:r>
            <a:r>
              <a:rPr lang="en-US" dirty="0"/>
              <a:t>: Introduce overlapping content between chunks to maintain context continuity</a:t>
            </a:r>
          </a:p>
        </p:txBody>
      </p:sp>
    </p:spTree>
    <p:extLst>
      <p:ext uri="{BB962C8B-B14F-4D97-AF65-F5344CB8AC3E}">
        <p14:creationId xmlns:p14="http://schemas.microsoft.com/office/powerpoint/2010/main" val="105900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BE20-84C4-4840-BEE4-9C6A5AEE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text splitters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AD0A-7149-47E0-ADB0-D20B952F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CharacterTextSplitter</a:t>
            </a:r>
            <a:r>
              <a:rPr lang="en-US" dirty="0"/>
              <a:t>: Splits text based on character count, suitable for uniform text structures.</a:t>
            </a:r>
          </a:p>
          <a:p>
            <a:r>
              <a:rPr lang="en-US" b="1" dirty="0" err="1"/>
              <a:t>JSONSplitter</a:t>
            </a:r>
            <a:r>
              <a:rPr lang="en-US" dirty="0"/>
              <a:t>: Divides JSON documents into manageable chunks, preserving data structure</a:t>
            </a:r>
          </a:p>
          <a:p>
            <a:r>
              <a:rPr lang="en-US" b="1" dirty="0" err="1"/>
              <a:t>TokenTextSplitter</a:t>
            </a:r>
            <a:r>
              <a:rPr lang="en-US" dirty="0"/>
              <a:t>: Splits text based on token count, aligning with model tokenization</a:t>
            </a:r>
          </a:p>
          <a:p>
            <a:r>
              <a:rPr lang="en-US" b="1" dirty="0" err="1"/>
              <a:t>HTMLHeaderTextSplitter</a:t>
            </a:r>
            <a:r>
              <a:rPr lang="en-US" dirty="0"/>
              <a:t>: Splits HTML content based on header tags, maintaining document hierarchy</a:t>
            </a:r>
          </a:p>
        </p:txBody>
      </p:sp>
    </p:spTree>
    <p:extLst>
      <p:ext uri="{BB962C8B-B14F-4D97-AF65-F5344CB8AC3E}">
        <p14:creationId xmlns:p14="http://schemas.microsoft.com/office/powerpoint/2010/main" val="3356865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DA34-7457-43F2-884A-8E106E5A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r>
              <a:rPr lang="en-US" dirty="0"/>
              <a:t> of text splitters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8DB2-C6B4-40CD-A270-90E74ACC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Answering</a:t>
            </a:r>
            <a:r>
              <a:rPr lang="en-US" dirty="0"/>
              <a:t>: Facilitates retrieval of precise answers from large documents.​</a:t>
            </a:r>
          </a:p>
          <a:p>
            <a:r>
              <a:rPr lang="en-US" b="1" dirty="0"/>
              <a:t>Summarization</a:t>
            </a:r>
            <a:r>
              <a:rPr lang="en-US" dirty="0"/>
              <a:t>: Enables concise summaries by processing manageable text segments.​</a:t>
            </a:r>
          </a:p>
          <a:p>
            <a:r>
              <a:rPr lang="en-US" b="1" dirty="0"/>
              <a:t>Chatbots</a:t>
            </a:r>
            <a:r>
              <a:rPr lang="en-US" dirty="0"/>
              <a:t>: Improves response relevance by providing contextually appropriate information.​</a:t>
            </a:r>
          </a:p>
          <a:p>
            <a:r>
              <a:rPr lang="en-US" b="1" dirty="0"/>
              <a:t>Document Analysis</a:t>
            </a:r>
            <a:r>
              <a:rPr lang="en-US" dirty="0"/>
              <a:t>: Assists in analyzing extensive texts by breaking them into analyzable parts</a:t>
            </a:r>
          </a:p>
        </p:txBody>
      </p:sp>
    </p:spTree>
    <p:extLst>
      <p:ext uri="{BB962C8B-B14F-4D97-AF65-F5344CB8AC3E}">
        <p14:creationId xmlns:p14="http://schemas.microsoft.com/office/powerpoint/2010/main" val="454057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8FA1-E401-4FDA-B7C2-14BD086E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4854-CB20-40DC-B898-CED31B01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models transform human language into numerical vectors that capture the semantic meaning of the text.</a:t>
            </a:r>
          </a:p>
          <a:p>
            <a:r>
              <a:rPr lang="en-US" dirty="0"/>
              <a:t>Enable machines to understand and compare text based on meaning rather than exact wording</a:t>
            </a:r>
          </a:p>
        </p:txBody>
      </p:sp>
    </p:spTree>
    <p:extLst>
      <p:ext uri="{BB962C8B-B14F-4D97-AF65-F5344CB8AC3E}">
        <p14:creationId xmlns:p14="http://schemas.microsoft.com/office/powerpoint/2010/main" val="4233468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1B70-EA65-4105-9CB9-FAB71DC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without embedding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190D-C1A7-4D64-ADF8-F80B067D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Inability to understand the semantic meaning of text.</a:t>
            </a:r>
          </a:p>
          <a:p>
            <a:r>
              <a:rPr lang="en-US" dirty="0"/>
              <a:t>Reliance on exact keyword matches, leading to less relevant results.</a:t>
            </a:r>
          </a:p>
          <a:p>
            <a:r>
              <a:rPr lang="en-US" dirty="0"/>
              <a:t>Inefficient handling of large volumes of unstructured data.​</a:t>
            </a:r>
          </a:p>
        </p:txBody>
      </p:sp>
    </p:spTree>
    <p:extLst>
      <p:ext uri="{BB962C8B-B14F-4D97-AF65-F5344CB8AC3E}">
        <p14:creationId xmlns:p14="http://schemas.microsoft.com/office/powerpoint/2010/main" val="1957317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CD84-4D7C-4800-85D8-9CE889CC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6F35-7205-41E3-B3C7-F27D6B5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Understanding</a:t>
            </a:r>
            <a:r>
              <a:rPr lang="en-US" dirty="0"/>
              <a:t>: Facilitate understanding of context and meaning in text.​</a:t>
            </a:r>
          </a:p>
          <a:p>
            <a:r>
              <a:rPr lang="en-US" b="1" dirty="0"/>
              <a:t>Similarity Search</a:t>
            </a:r>
            <a:r>
              <a:rPr lang="en-US" dirty="0"/>
              <a:t>: Allow comparison of texts to find semantically similar content.​</a:t>
            </a:r>
          </a:p>
          <a:p>
            <a:r>
              <a:rPr lang="en-US" b="1" dirty="0"/>
              <a:t>Foundation for Advanced Applications</a:t>
            </a:r>
            <a:r>
              <a:rPr lang="en-US" dirty="0"/>
              <a:t>: Essential for tasks like question answering, recommendation systems, and more.​</a:t>
            </a:r>
          </a:p>
        </p:txBody>
      </p:sp>
    </p:spTree>
    <p:extLst>
      <p:ext uri="{BB962C8B-B14F-4D97-AF65-F5344CB8AC3E}">
        <p14:creationId xmlns:p14="http://schemas.microsoft.com/office/powerpoint/2010/main" val="3474869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27C8-9D86-4B71-84BF-C36325F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A8D2-95CD-4582-B969-5CB8597D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Engines</a:t>
            </a:r>
            <a:r>
              <a:rPr lang="en-US" dirty="0"/>
              <a:t>: Improve search results by understanding query intent.​</a:t>
            </a:r>
          </a:p>
          <a:p>
            <a:r>
              <a:rPr lang="en-US" b="1" dirty="0"/>
              <a:t>Chatbots</a:t>
            </a:r>
            <a:r>
              <a:rPr lang="en-US" dirty="0"/>
              <a:t>: Enable context-aware responses by understanding user input.​</a:t>
            </a:r>
          </a:p>
          <a:p>
            <a:r>
              <a:rPr lang="en-US" b="1" dirty="0"/>
              <a:t>Recommendation Systems</a:t>
            </a:r>
            <a:r>
              <a:rPr lang="en-US" dirty="0"/>
              <a:t>: Suggest relevant content based on semantic similarity.​</a:t>
            </a:r>
          </a:p>
        </p:txBody>
      </p:sp>
    </p:spTree>
    <p:extLst>
      <p:ext uri="{BB962C8B-B14F-4D97-AF65-F5344CB8AC3E}">
        <p14:creationId xmlns:p14="http://schemas.microsoft.com/office/powerpoint/2010/main" val="439266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8B4-8566-4DFA-9F6F-AF0058E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FD99-E0CC-4B2A-8D96-65E923C3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stores are specialized databases designed to store and retrieve embeddings efficiently</a:t>
            </a:r>
          </a:p>
          <a:p>
            <a:r>
              <a:rPr lang="en-US" dirty="0"/>
              <a:t>Enable fast retrieval of semantically similar data points</a:t>
            </a:r>
          </a:p>
        </p:txBody>
      </p:sp>
    </p:spTree>
    <p:extLst>
      <p:ext uri="{BB962C8B-B14F-4D97-AF65-F5344CB8AC3E}">
        <p14:creationId xmlns:p14="http://schemas.microsoft.com/office/powerpoint/2010/main" val="410862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0014-1343-40AC-9C20-F68BF232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vector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4FE7A-489F-49F1-83E5-E9F9DCFA3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Efficient Retrieval</a:t>
            </a:r>
            <a:r>
              <a:rPr lang="en-US" dirty="0"/>
              <a:t>: Allow quick access to relevant information based on semantic similarity</a:t>
            </a:r>
          </a:p>
          <a:p>
            <a:r>
              <a:rPr lang="en-US" b="1" dirty="0"/>
              <a:t>Scalability</a:t>
            </a:r>
            <a:r>
              <a:rPr lang="en-US" dirty="0"/>
              <a:t>: Handle large volumes of data effectively</a:t>
            </a:r>
          </a:p>
          <a:p>
            <a:r>
              <a:rPr lang="en-US" b="1" dirty="0"/>
              <a:t>Support for Unstructured Data</a:t>
            </a:r>
            <a:r>
              <a:rPr lang="en-US" dirty="0"/>
              <a:t>: Ideal for managing text, images, and other unstructured data types</a:t>
            </a:r>
          </a:p>
        </p:txBody>
      </p:sp>
    </p:spTree>
    <p:extLst>
      <p:ext uri="{BB962C8B-B14F-4D97-AF65-F5344CB8AC3E}">
        <p14:creationId xmlns:p14="http://schemas.microsoft.com/office/powerpoint/2010/main" val="2742252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ABDB-115A-4DB8-B4B4-B11CB6AB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 and Vector Store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2258-88D5-47FC-8447-D16854BC7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text is converted into embeddings using an embedding model.</a:t>
            </a:r>
          </a:p>
          <a:p>
            <a:r>
              <a:rPr lang="en-US" dirty="0"/>
              <a:t>Embeddings are stored in a vector store.</a:t>
            </a:r>
          </a:p>
          <a:p>
            <a:r>
              <a:rPr lang="en-US" dirty="0"/>
              <a:t>Queries are also embedded and compared to stored embeddings to find relevant matches</a:t>
            </a:r>
          </a:p>
        </p:txBody>
      </p:sp>
    </p:spTree>
    <p:extLst>
      <p:ext uri="{BB962C8B-B14F-4D97-AF65-F5344CB8AC3E}">
        <p14:creationId xmlns:p14="http://schemas.microsoft.com/office/powerpoint/2010/main" val="39420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1594-6142-4AA0-ADF0-22D0BDBA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C53A-3A41-4322-B983-48FBB52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(context is limited to a single prompt)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Content generation</a:t>
            </a:r>
          </a:p>
          <a:p>
            <a:r>
              <a:rPr lang="en-US" dirty="0"/>
              <a:t>Chat Models (Context retention across multiple interactions)</a:t>
            </a:r>
          </a:p>
          <a:p>
            <a:pPr lvl="1"/>
            <a:r>
              <a:rPr lang="en-US" dirty="0"/>
              <a:t>Chatbots</a:t>
            </a:r>
          </a:p>
          <a:p>
            <a:pPr lvl="1"/>
            <a:r>
              <a:rPr lang="en-US" dirty="0"/>
              <a:t>Virtual Assistants</a:t>
            </a:r>
          </a:p>
          <a:p>
            <a:pPr lvl="1"/>
            <a:r>
              <a:rPr lang="en-US" dirty="0"/>
              <a:t>Customer Support Agent</a:t>
            </a:r>
          </a:p>
        </p:txBody>
      </p:sp>
    </p:spTree>
    <p:extLst>
      <p:ext uri="{BB962C8B-B14F-4D97-AF65-F5344CB8AC3E}">
        <p14:creationId xmlns:p14="http://schemas.microsoft.com/office/powerpoint/2010/main" val="32075189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2B5A-80C3-40DB-945E-775ADE7A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4F04-8D4C-4A9A-82BC-EBD26566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 is the process of fetching relevant information from a data source in response to a query. </a:t>
            </a:r>
          </a:p>
          <a:p>
            <a:r>
              <a:rPr lang="en-US" dirty="0"/>
              <a:t>At runtime, the system retrieves relevant data based on the user's query and uses it to generate informed responses.</a:t>
            </a:r>
          </a:p>
        </p:txBody>
      </p:sp>
    </p:spTree>
    <p:extLst>
      <p:ext uri="{BB962C8B-B14F-4D97-AF65-F5344CB8AC3E}">
        <p14:creationId xmlns:p14="http://schemas.microsoft.com/office/powerpoint/2010/main" val="445553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9C2-8FC1-4BDF-9DB9-B9CB2AE0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Retrievers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7897-4C93-4795-95EC-1A1F4451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retriever is an interface that returns documents given an unstructured query. It is more general than a vector store.</a:t>
            </a:r>
          </a:p>
          <a:p>
            <a:r>
              <a:rPr lang="en-US" dirty="0"/>
              <a:t>Retrievers accept a string query as input and return a list of documents as output, facilitating the retrieval of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25788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1FDB-0DFB-4C4C-A0B8-8E08DE3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Without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A11E-7B77-4808-A502-5394B981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on static training data, leading to outdated responses.</a:t>
            </a:r>
          </a:p>
          <a:p>
            <a:r>
              <a:rPr lang="en-US" dirty="0"/>
              <a:t>Inability to provide specific or detailed information not present in the training data.</a:t>
            </a:r>
          </a:p>
          <a:p>
            <a:r>
              <a:rPr lang="en-US" dirty="0"/>
              <a:t>Increased risk of generating inaccurate or fabricated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0997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E6B-D8CD-476E-8132-6813F5F8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retrieval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E3C2-3864-41B1-A6D6-2C095AB2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 Stores</a:t>
            </a:r>
            <a:r>
              <a:rPr lang="en-US" dirty="0"/>
              <a:t>: Store embeddings of documents and enable similarity-based retrieval.​</a:t>
            </a:r>
          </a:p>
          <a:p>
            <a:r>
              <a:rPr lang="en-US" b="1" dirty="0"/>
              <a:t>Search APIs</a:t>
            </a:r>
            <a:r>
              <a:rPr lang="en-US" dirty="0"/>
              <a:t>: Integrate with external search services like Amazon Kendra or Wikipedia Search to retrieve information. ​</a:t>
            </a:r>
          </a:p>
          <a:p>
            <a:r>
              <a:rPr lang="en-US" b="1" dirty="0"/>
              <a:t>Relational and Graph Databases</a:t>
            </a:r>
            <a:r>
              <a:rPr lang="en-US" dirty="0"/>
              <a:t>: Utilize structured data retrieval methods for specific use cases.​</a:t>
            </a:r>
          </a:p>
        </p:txBody>
      </p:sp>
    </p:spTree>
    <p:extLst>
      <p:ext uri="{BB962C8B-B14F-4D97-AF65-F5344CB8AC3E}">
        <p14:creationId xmlns:p14="http://schemas.microsoft.com/office/powerpoint/2010/main" val="3855036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09A5-5372-4600-9D31-072CF30E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08C2-DAC1-4B83-8662-5A28594D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retrieval with generation by fetching relevant information and incorporating it into the model's response.</a:t>
            </a:r>
          </a:p>
          <a:p>
            <a:r>
              <a:rPr lang="en-US" dirty="0"/>
              <a:t>Access to current and domain-specific information.</a:t>
            </a:r>
          </a:p>
          <a:p>
            <a:r>
              <a:rPr lang="en-US" dirty="0"/>
              <a:t>Improved response accuracy and relevance.</a:t>
            </a:r>
          </a:p>
          <a:p>
            <a:r>
              <a:rPr lang="en-US" dirty="0"/>
              <a:t>Reduced need for frequent model retraining. ​</a:t>
            </a:r>
          </a:p>
        </p:txBody>
      </p:sp>
    </p:spTree>
    <p:extLst>
      <p:ext uri="{BB962C8B-B14F-4D97-AF65-F5344CB8AC3E}">
        <p14:creationId xmlns:p14="http://schemas.microsoft.com/office/powerpoint/2010/main" val="627997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7B8B-8C47-4903-A480-86CA3F78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and 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DE72-1E67-41DA-8F87-BFEC3E0D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Streaming: process of sending data in real time, allowing applications to display information as it is generated</a:t>
            </a:r>
          </a:p>
          <a:p>
            <a:r>
              <a:rPr lang="en-US" dirty="0"/>
              <a:t>Asynchronous programming: A programming paradigm that enables concurrent execution of tasks, improving efficiency, especially in I/O-bound operations</a:t>
            </a:r>
          </a:p>
        </p:txBody>
      </p:sp>
    </p:spTree>
    <p:extLst>
      <p:ext uri="{BB962C8B-B14F-4D97-AF65-F5344CB8AC3E}">
        <p14:creationId xmlns:p14="http://schemas.microsoft.com/office/powerpoint/2010/main" val="3967792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11AF-7FD1-4119-BDFB-2339A214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Streaming and Async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7C79-3D03-4047-ADEA-5BAFB57A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User Experience</a:t>
            </a:r>
            <a:r>
              <a:rPr lang="en-US" dirty="0"/>
              <a:t>: Streaming provides immediate feedback, making applications feel more responsive.​</a:t>
            </a:r>
          </a:p>
          <a:p>
            <a:r>
              <a:rPr lang="en-US" b="1" dirty="0"/>
              <a:t>Efficient Resource Utilization</a:t>
            </a:r>
            <a:r>
              <a:rPr lang="en-US" dirty="0"/>
              <a:t>: Async programming allows multiple operations to run concurrently, optimizing resource usage.​	</a:t>
            </a:r>
          </a:p>
          <a:p>
            <a:r>
              <a:rPr lang="en-US" b="1" dirty="0"/>
              <a:t>Scalability</a:t>
            </a:r>
            <a:r>
              <a:rPr lang="en-US" dirty="0"/>
              <a:t>: Combining streaming with async enables applications to handle multiple users and large datasets effectively.​</a:t>
            </a:r>
          </a:p>
        </p:txBody>
      </p:sp>
    </p:spTree>
    <p:extLst>
      <p:ext uri="{BB962C8B-B14F-4D97-AF65-F5344CB8AC3E}">
        <p14:creationId xmlns:p14="http://schemas.microsoft.com/office/powerpoint/2010/main" val="2139747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BC60-9543-4FB4-98B9-2F4971BE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Streaming and Async in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8DDA-70CF-4EA1-BB93-1AC0B75B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Real-Time Chatbots</a:t>
            </a:r>
            <a:r>
              <a:rPr lang="en-US" dirty="0"/>
              <a:t>: Deliver immediate responses to user inputs.​</a:t>
            </a:r>
          </a:p>
          <a:p>
            <a:r>
              <a:rPr lang="en-US" b="1" dirty="0"/>
              <a:t>Concurrent Data Processing</a:t>
            </a:r>
            <a:r>
              <a:rPr lang="en-US" dirty="0"/>
              <a:t>: Handle multiple data streams simultaneously, improving throughput.​</a:t>
            </a:r>
          </a:p>
          <a:p>
            <a:r>
              <a:rPr lang="en-US" b="1" dirty="0"/>
              <a:t>Interactive Applications</a:t>
            </a:r>
            <a:r>
              <a:rPr lang="en-US" dirty="0"/>
              <a:t>: Enhance user engagement by providing timely feedback and updates.​</a:t>
            </a:r>
          </a:p>
        </p:txBody>
      </p:sp>
    </p:spTree>
    <p:extLst>
      <p:ext uri="{BB962C8B-B14F-4D97-AF65-F5344CB8AC3E}">
        <p14:creationId xmlns:p14="http://schemas.microsoft.com/office/powerpoint/2010/main" val="452236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07F0-A2FD-42BA-9AC2-CA1820CA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r>
              <a:rPr lang="en-US" dirty="0" err="1"/>
              <a:t>LangSmith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6872-9D42-41CB-AA2D-C3785426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r>
              <a:rPr lang="en-US" dirty="0"/>
              <a:t>: The process of assessing the performance and reliability of AI applications, ensuring they meet desired standards</a:t>
            </a:r>
          </a:p>
          <a:p>
            <a:r>
              <a:rPr lang="en-US" b="1" dirty="0" err="1"/>
              <a:t>LangSmith</a:t>
            </a:r>
            <a:r>
              <a:rPr lang="en-US" dirty="0"/>
              <a:t>: A platform by </a:t>
            </a:r>
            <a:r>
              <a:rPr lang="en-US" dirty="0" err="1"/>
              <a:t>LangChain</a:t>
            </a:r>
            <a:r>
              <a:rPr lang="en-US" dirty="0"/>
              <a:t> that provides tools for tracing, debugging, and evaluating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68408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10FB-86FB-490B-B089-262A3360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0F69-1B94-4648-B675-CE9F8C61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Quality Assurance</a:t>
            </a:r>
            <a:r>
              <a:rPr lang="en-US" dirty="0"/>
              <a:t>: Ensures applications produce accurate and relevant outputs.</a:t>
            </a:r>
          </a:p>
          <a:p>
            <a:r>
              <a:rPr lang="en-US" b="1" dirty="0"/>
              <a:t>Performance Monitoring</a:t>
            </a:r>
            <a:r>
              <a:rPr lang="en-US" dirty="0"/>
              <a:t>: Tracks metrics like latency, cost, and error rates</a:t>
            </a:r>
          </a:p>
          <a:p>
            <a:r>
              <a:rPr lang="en-US" b="1" dirty="0"/>
              <a:t>Continuous Improvement</a:t>
            </a:r>
            <a:r>
              <a:rPr lang="en-US" dirty="0"/>
              <a:t>: Identifies areas for enhancement in application logic or model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1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FBD1-F03C-4BF4-828D-EF895536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chat model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0A27-B89E-4FE0-B26D-EA724417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provides a uniform interface to interact with various chat models from different providers.</a:t>
            </a:r>
          </a:p>
          <a:p>
            <a:r>
              <a:rPr lang="en-US" dirty="0"/>
              <a:t>Supported Provides: </a:t>
            </a:r>
            <a:r>
              <a:rPr lang="en-US" dirty="0" err="1"/>
              <a:t>OpenAI</a:t>
            </a:r>
            <a:r>
              <a:rPr lang="en-US" dirty="0"/>
              <a:t>, Hugging Face, Google, Microsoft, AWS</a:t>
            </a:r>
          </a:p>
        </p:txBody>
      </p:sp>
    </p:spTree>
    <p:extLst>
      <p:ext uri="{BB962C8B-B14F-4D97-AF65-F5344CB8AC3E}">
        <p14:creationId xmlns:p14="http://schemas.microsoft.com/office/powerpoint/2010/main" val="1954519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EE6-8B22-416F-9EFF-5BF8DA17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r>
              <a:rPr lang="en-US" dirty="0"/>
              <a:t>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3A35-2FC4-44FF-A9F4-4EAB81E6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Tracing</a:t>
            </a:r>
            <a:r>
              <a:rPr lang="en-US" dirty="0"/>
              <a:t>: Captures detailed logs of application runs, aiding in debugging.​</a:t>
            </a:r>
          </a:p>
          <a:p>
            <a:r>
              <a:rPr lang="en-US" b="1" dirty="0"/>
              <a:t>Evaluation</a:t>
            </a:r>
            <a:r>
              <a:rPr lang="en-US" dirty="0"/>
              <a:t>: Assesses outputs against benchmarks or reference data.​</a:t>
            </a:r>
          </a:p>
          <a:p>
            <a:r>
              <a:rPr lang="en-US" b="1" dirty="0"/>
              <a:t>Monitoring</a:t>
            </a:r>
            <a:r>
              <a:rPr lang="en-US" dirty="0"/>
              <a:t>: Provides real-time insights into application performance.​</a:t>
            </a:r>
          </a:p>
        </p:txBody>
      </p:sp>
    </p:spTree>
    <p:extLst>
      <p:ext uri="{BB962C8B-B14F-4D97-AF65-F5344CB8AC3E}">
        <p14:creationId xmlns:p14="http://schemas.microsoft.com/office/powerpoint/2010/main" val="304030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7261-7490-4F9D-AB56-A9AA287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</a:t>
            </a:r>
            <a:r>
              <a:rPr lang="en-US" dirty="0" err="1"/>
              <a:t>langsmith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F2C7-D4EA-4A6C-AFBB-B169CFFF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Datasets</a:t>
            </a:r>
            <a:r>
              <a:rPr lang="en-US" dirty="0"/>
              <a:t>: Collections of inputs and expected outputs for testing.​</a:t>
            </a:r>
          </a:p>
          <a:p>
            <a:r>
              <a:rPr lang="en-US" b="1" dirty="0"/>
              <a:t>Target Functions</a:t>
            </a:r>
            <a:r>
              <a:rPr lang="en-US" dirty="0"/>
              <a:t>: Specific parts of the application under evaluation.​</a:t>
            </a:r>
          </a:p>
          <a:p>
            <a:r>
              <a:rPr lang="en-US" b="1" dirty="0"/>
              <a:t>Evaluators</a:t>
            </a:r>
            <a:r>
              <a:rPr lang="en-US" dirty="0"/>
              <a:t>: Functions or models that score the application's outputs.​</a:t>
            </a:r>
          </a:p>
        </p:txBody>
      </p:sp>
    </p:spTree>
    <p:extLst>
      <p:ext uri="{BB962C8B-B14F-4D97-AF65-F5344CB8AC3E}">
        <p14:creationId xmlns:p14="http://schemas.microsoft.com/office/powerpoint/2010/main" val="2205972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2516-C3BB-4B39-BD03-E85B2864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8BD1-A227-4F64-8BF7-4BED0C1E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LLM-as-Judge</a:t>
            </a:r>
            <a:r>
              <a:rPr lang="en-US" dirty="0"/>
              <a:t>: Uses language models to assess outputs based on criteria like relevance or coherence.​</a:t>
            </a:r>
          </a:p>
          <a:p>
            <a:r>
              <a:rPr lang="en-US" b="1" dirty="0"/>
              <a:t>Custom Evaluators</a:t>
            </a:r>
            <a:r>
              <a:rPr lang="en-US" dirty="0"/>
              <a:t>: User-defined functions tailored to specific evaluation needs.​</a:t>
            </a:r>
          </a:p>
          <a:p>
            <a:r>
              <a:rPr lang="en-US" b="1" dirty="0"/>
              <a:t>Pairwise Evaluators</a:t>
            </a:r>
            <a:r>
              <a:rPr lang="en-US" dirty="0"/>
              <a:t>: Compare two outputs to determine which is better based on defined metrics.​</a:t>
            </a:r>
          </a:p>
        </p:txBody>
      </p:sp>
    </p:spTree>
    <p:extLst>
      <p:ext uri="{BB962C8B-B14F-4D97-AF65-F5344CB8AC3E}">
        <p14:creationId xmlns:p14="http://schemas.microsoft.com/office/powerpoint/2010/main" val="33640065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4D1-564D-4C4A-9F24-EA272C51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LangSmith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4A03-B8A6-4133-A8F2-35FDDDF4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Debugging</a:t>
            </a:r>
            <a:r>
              <a:rPr lang="en-US" dirty="0"/>
              <a:t>: Detailed traces help identify and fix issues efficiently.​</a:t>
            </a:r>
          </a:p>
          <a:p>
            <a:r>
              <a:rPr lang="en-US" b="1" dirty="0"/>
              <a:t>Improved Reliability</a:t>
            </a:r>
            <a:r>
              <a:rPr lang="en-US" dirty="0"/>
              <a:t>: Regular evaluations ensure consistent application performance.​</a:t>
            </a:r>
          </a:p>
          <a:p>
            <a:r>
              <a:rPr lang="en-US" b="1" dirty="0"/>
              <a:t>Scalability</a:t>
            </a:r>
            <a:r>
              <a:rPr lang="en-US" dirty="0"/>
              <a:t>: Supports evaluation of complex applications with multiple components.​</a:t>
            </a:r>
          </a:p>
        </p:txBody>
      </p:sp>
    </p:spTree>
    <p:extLst>
      <p:ext uri="{BB962C8B-B14F-4D97-AF65-F5344CB8AC3E}">
        <p14:creationId xmlns:p14="http://schemas.microsoft.com/office/powerpoint/2010/main" val="20630591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8F2B-2FAF-4CDD-8BB7-1205E311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619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9F18-37A9-401F-AC68-999E6F70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360A-3929-4267-91A6-D868B9D7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the fundamental units of communication between the user and the chat model. </a:t>
            </a:r>
          </a:p>
          <a:p>
            <a:r>
              <a:rPr lang="en-US" dirty="0"/>
              <a:t>Each message comprises a role (e.g., user, assistant, system) and content (e.g., text, multimodal data)</a:t>
            </a:r>
          </a:p>
          <a:p>
            <a:r>
              <a:rPr lang="en-US" dirty="0"/>
              <a:t>Messages structure the conversation, allowing the chat model to maintain context and generate appropriate responses.</a:t>
            </a:r>
          </a:p>
        </p:txBody>
      </p:sp>
    </p:spTree>
    <p:extLst>
      <p:ext uri="{BB962C8B-B14F-4D97-AF65-F5344CB8AC3E}">
        <p14:creationId xmlns:p14="http://schemas.microsoft.com/office/powerpoint/2010/main" val="296357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C582-1239-4B87-88E9-246B2A3D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24A-CB1B-4BF6-B608-B09DC4C5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System</a:t>
            </a:r>
            <a:r>
              <a:rPr lang="en-US" dirty="0"/>
              <a:t>: Sets the behavior or context for the assistant. Not all chat models support this role.​</a:t>
            </a:r>
          </a:p>
          <a:p>
            <a:r>
              <a:rPr lang="en-US" b="1" dirty="0"/>
              <a:t>User</a:t>
            </a:r>
            <a:r>
              <a:rPr lang="en-US" dirty="0"/>
              <a:t>: Represents input from the end-user, usually in the form of text.​</a:t>
            </a:r>
          </a:p>
          <a:p>
            <a:r>
              <a:rPr lang="en-US" b="1" dirty="0"/>
              <a:t>Assistant</a:t>
            </a:r>
            <a:r>
              <a:rPr lang="en-US" dirty="0"/>
              <a:t>: Denotes the model's responses, which can include text or tool invocation requests.​</a:t>
            </a:r>
          </a:p>
          <a:p>
            <a:r>
              <a:rPr lang="en-US" b="1" dirty="0"/>
              <a:t>Tool</a:t>
            </a:r>
            <a:r>
              <a:rPr lang="en-US" dirty="0"/>
              <a:t>: Used to pass the results of a tool invocation back to the model after external data or processing has been retrieved.​</a:t>
            </a:r>
          </a:p>
          <a:p>
            <a:r>
              <a:rPr lang="en-US" b="1" dirty="0"/>
              <a:t>Function</a:t>
            </a:r>
            <a:r>
              <a:rPr lang="en-US" dirty="0"/>
              <a:t>: This is a legacy role, corresponding to </a:t>
            </a:r>
            <a:r>
              <a:rPr lang="en-US" dirty="0" err="1"/>
              <a:t>OpenAI's</a:t>
            </a:r>
            <a:r>
              <a:rPr lang="en-US" dirty="0"/>
              <a:t> legacy function-calling API. </a:t>
            </a:r>
            <a:r>
              <a:rPr lang="en-US" b="1" dirty="0"/>
              <a:t>tool</a:t>
            </a:r>
            <a:r>
              <a:rPr lang="en-US" dirty="0"/>
              <a:t> role should be used instead.</a:t>
            </a:r>
          </a:p>
        </p:txBody>
      </p:sp>
    </p:spTree>
    <p:extLst>
      <p:ext uri="{BB962C8B-B14F-4D97-AF65-F5344CB8AC3E}">
        <p14:creationId xmlns:p14="http://schemas.microsoft.com/office/powerpoint/2010/main" val="10519276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1830</TotalTime>
  <Words>3658</Words>
  <Application>Microsoft Office PowerPoint</Application>
  <PresentationFormat>Widescreen</PresentationFormat>
  <Paragraphs>314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Arial</vt:lpstr>
      <vt:lpstr>Gill Sans MT</vt:lpstr>
      <vt:lpstr>Gallery</vt:lpstr>
      <vt:lpstr>Langchain-Bedrock</vt:lpstr>
      <vt:lpstr>Introduction</vt:lpstr>
      <vt:lpstr>Setup</vt:lpstr>
      <vt:lpstr>Chat Models</vt:lpstr>
      <vt:lpstr>Traditional LLMs vs Chat models</vt:lpstr>
      <vt:lpstr>Usecases</vt:lpstr>
      <vt:lpstr>Langchain chat model interface</vt:lpstr>
      <vt:lpstr>Messages</vt:lpstr>
      <vt:lpstr>Roles in Messages</vt:lpstr>
      <vt:lpstr>Structure of message</vt:lpstr>
      <vt:lpstr>Structured Vs Unstructured Messages</vt:lpstr>
      <vt:lpstr>Chat history</vt:lpstr>
      <vt:lpstr>Importance of chat history</vt:lpstr>
      <vt:lpstr>Managing chat history</vt:lpstr>
      <vt:lpstr>Prompt Templates</vt:lpstr>
      <vt:lpstr>Not Using Prompt templates</vt:lpstr>
      <vt:lpstr>Importance of Prompt Template</vt:lpstr>
      <vt:lpstr>Types of Prompt Template</vt:lpstr>
      <vt:lpstr>Output parsers</vt:lpstr>
      <vt:lpstr>Importance of Output Parsers</vt:lpstr>
      <vt:lpstr>Types of output parsers</vt:lpstr>
      <vt:lpstr>LangChain Expression Language (LCEL)</vt:lpstr>
      <vt:lpstr>Core Components in LCEL</vt:lpstr>
      <vt:lpstr>Few Shot Prompting</vt:lpstr>
      <vt:lpstr>Importance of few shot prompting</vt:lpstr>
      <vt:lpstr>Example Selectors</vt:lpstr>
      <vt:lpstr>Types of Example SelEctors</vt:lpstr>
      <vt:lpstr>example selectors with few shot prompting</vt:lpstr>
      <vt:lpstr>Best practices for example selector</vt:lpstr>
      <vt:lpstr>Tool</vt:lpstr>
      <vt:lpstr>Importance of tools</vt:lpstr>
      <vt:lpstr>Best Practices for creating tools</vt:lpstr>
      <vt:lpstr>Agents</vt:lpstr>
      <vt:lpstr>Importance of agent</vt:lpstr>
      <vt:lpstr>How agents work</vt:lpstr>
      <vt:lpstr>Chains VS Agents</vt:lpstr>
      <vt:lpstr>Systems without agents</vt:lpstr>
      <vt:lpstr>Benefits of Agents</vt:lpstr>
      <vt:lpstr>Usecases of Langchain agents</vt:lpstr>
      <vt:lpstr>Document Loader</vt:lpstr>
      <vt:lpstr>System Without document loader</vt:lpstr>
      <vt:lpstr>Importance of Document Loaders</vt:lpstr>
      <vt:lpstr>Document Loader core concepts</vt:lpstr>
      <vt:lpstr>Types of Document Loaders</vt:lpstr>
      <vt:lpstr>Usecases of Document Loaders</vt:lpstr>
      <vt:lpstr>Benefits of Document Loader</vt:lpstr>
      <vt:lpstr>Text Splitters</vt:lpstr>
      <vt:lpstr>Systems without text splitters</vt:lpstr>
      <vt:lpstr>Importance of Text Splitting</vt:lpstr>
      <vt:lpstr>How Text Splitters Work</vt:lpstr>
      <vt:lpstr>Common text splitters</vt:lpstr>
      <vt:lpstr>Usecases of text splitters</vt:lpstr>
      <vt:lpstr>Embedding Models</vt:lpstr>
      <vt:lpstr>System without embedding and vectors</vt:lpstr>
      <vt:lpstr>Importance of Embedding Models</vt:lpstr>
      <vt:lpstr>Use Cases of Embedding Models</vt:lpstr>
      <vt:lpstr>Vector Stores</vt:lpstr>
      <vt:lpstr>Importance of vector stores</vt:lpstr>
      <vt:lpstr>Embedding Models and Vector Store Workflow</vt:lpstr>
      <vt:lpstr>retrieval</vt:lpstr>
      <vt:lpstr>Retrievers in LangChain</vt:lpstr>
      <vt:lpstr>System Without Retrieval</vt:lpstr>
      <vt:lpstr>Types of retrieval systems</vt:lpstr>
      <vt:lpstr>Retrieval Augmented Generation (RAG)</vt:lpstr>
      <vt:lpstr>Streaming and Asynchronous programming</vt:lpstr>
      <vt:lpstr>Importance of Streaming and Async in LangChain</vt:lpstr>
      <vt:lpstr>Use Cases of Streaming and Async in LangChain</vt:lpstr>
      <vt:lpstr>Evaluation and LangSmith</vt:lpstr>
      <vt:lpstr>Importance of Evaluation</vt:lpstr>
      <vt:lpstr>Langsmith capabilities</vt:lpstr>
      <vt:lpstr>Components in langsmith</vt:lpstr>
      <vt:lpstr>Types of evaluations</vt:lpstr>
      <vt:lpstr>Benefits of Using LangSmith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Saqlain Shah</dc:creator>
  <cp:lastModifiedBy>Saqlain Shah</cp:lastModifiedBy>
  <cp:revision>619</cp:revision>
  <dcterms:created xsi:type="dcterms:W3CDTF">2025-04-07T14:35:54Z</dcterms:created>
  <dcterms:modified xsi:type="dcterms:W3CDTF">2025-04-22T10:22:01Z</dcterms:modified>
</cp:coreProperties>
</file>