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76" r:id="rId4"/>
    <p:sldId id="284" r:id="rId5"/>
    <p:sldId id="285" r:id="rId6"/>
    <p:sldId id="286" r:id="rId7"/>
    <p:sldId id="287" r:id="rId8"/>
    <p:sldId id="358" r:id="rId9"/>
    <p:sldId id="341" r:id="rId10"/>
    <p:sldId id="342" r:id="rId11"/>
    <p:sldId id="348" r:id="rId12"/>
    <p:sldId id="349" r:id="rId13"/>
    <p:sldId id="343" r:id="rId14"/>
    <p:sldId id="344" r:id="rId15"/>
    <p:sldId id="345" r:id="rId16"/>
    <p:sldId id="356" r:id="rId17"/>
    <p:sldId id="357" r:id="rId18"/>
    <p:sldId id="346" r:id="rId19"/>
    <p:sldId id="359" r:id="rId20"/>
    <p:sldId id="360" r:id="rId21"/>
    <p:sldId id="361" r:id="rId22"/>
    <p:sldId id="362" r:id="rId23"/>
    <p:sldId id="368" r:id="rId24"/>
    <p:sldId id="320" r:id="rId25"/>
    <p:sldId id="279" r:id="rId26"/>
    <p:sldId id="321" r:id="rId27"/>
    <p:sldId id="281" r:id="rId28"/>
    <p:sldId id="291" r:id="rId29"/>
    <p:sldId id="282" r:id="rId30"/>
    <p:sldId id="288" r:id="rId31"/>
    <p:sldId id="289" r:id="rId32"/>
    <p:sldId id="351" r:id="rId33"/>
    <p:sldId id="352" r:id="rId34"/>
    <p:sldId id="290" r:id="rId35"/>
    <p:sldId id="292" r:id="rId36"/>
    <p:sldId id="293" r:id="rId37"/>
    <p:sldId id="329" r:id="rId38"/>
    <p:sldId id="322" r:id="rId39"/>
    <p:sldId id="323" r:id="rId40"/>
    <p:sldId id="324" r:id="rId41"/>
    <p:sldId id="354" r:id="rId42"/>
    <p:sldId id="325" r:id="rId43"/>
    <p:sldId id="369" r:id="rId44"/>
    <p:sldId id="326" r:id="rId45"/>
    <p:sldId id="327" r:id="rId46"/>
    <p:sldId id="328" r:id="rId47"/>
    <p:sldId id="330" r:id="rId48"/>
    <p:sldId id="331" r:id="rId49"/>
    <p:sldId id="332" r:id="rId50"/>
    <p:sldId id="353" r:id="rId51"/>
    <p:sldId id="333" r:id="rId52"/>
    <p:sldId id="363" r:id="rId53"/>
    <p:sldId id="365" r:id="rId54"/>
    <p:sldId id="366" r:id="rId55"/>
    <p:sldId id="367" r:id="rId56"/>
    <p:sldId id="337" r:id="rId57"/>
    <p:sldId id="338" r:id="rId58"/>
    <p:sldId id="339" r:id="rId59"/>
    <p:sldId id="370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qlain Shah" initials="SS" lastIdx="1" clrIdx="0">
    <p:extLst>
      <p:ext uri="{19B8F6BF-5375-455C-9EA6-DF929625EA0E}">
        <p15:presenceInfo xmlns:p15="http://schemas.microsoft.com/office/powerpoint/2012/main" userId="S-1-5-21-1350912315-4164893725-1404344906-15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A761-FA59-4DFF-8925-2FE0420F4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Dive into AWS </a:t>
            </a:r>
            <a:r>
              <a:rPr lang="en-US" dirty="0" err="1"/>
              <a:t>Sagemaker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AB6D1-6705-4D33-A5F8-70BD9D35A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Saqlain Hussain Shah</a:t>
            </a:r>
          </a:p>
        </p:txBody>
      </p:sp>
    </p:spTree>
    <p:extLst>
      <p:ext uri="{BB962C8B-B14F-4D97-AF65-F5344CB8AC3E}">
        <p14:creationId xmlns:p14="http://schemas.microsoft.com/office/powerpoint/2010/main" val="2730506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2223-900E-42E1-BB3A-07B1E237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r>
              <a:rPr lang="en-US" dirty="0"/>
              <a:t> JumpStart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4EA73-71E7-49DD-8602-66555D232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</a:t>
            </a:r>
            <a:r>
              <a:rPr lang="en-US" dirty="0" err="1"/>
              <a:t>SageMaker</a:t>
            </a:r>
            <a:r>
              <a:rPr lang="en-US" dirty="0"/>
              <a:t> JumpStart is a machine learning (ML) hub that offers pre-trained models, built-in algorithms, and pre-built solution templates to help you get started with ML quickly. </a:t>
            </a:r>
          </a:p>
          <a:p>
            <a:r>
              <a:rPr lang="en-US" dirty="0"/>
              <a:t>It provides a one-click deployment experience, enabling users to launch models and solutions without extensive ML expertise </a:t>
            </a:r>
          </a:p>
        </p:txBody>
      </p:sp>
    </p:spTree>
    <p:extLst>
      <p:ext uri="{BB962C8B-B14F-4D97-AF65-F5344CB8AC3E}">
        <p14:creationId xmlns:p14="http://schemas.microsoft.com/office/powerpoint/2010/main" val="364442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3738-7EB6-4A57-8A43-510ABE38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r>
              <a:rPr lang="en-US" dirty="0"/>
              <a:t> Jumpstart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8B373-E430-44C9-936C-B3FAA070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8214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Pre-trained Models:</a:t>
            </a:r>
            <a:r>
              <a:rPr lang="en-US" dirty="0"/>
              <a:t> Access a wide range of pre-trained models for tasks such as image classification, text summarization, object detection, and more</a:t>
            </a:r>
            <a:endParaRPr lang="en-US" b="1" dirty="0"/>
          </a:p>
          <a:p>
            <a:r>
              <a:rPr lang="en-US" b="1" dirty="0"/>
              <a:t>Solution Templates</a:t>
            </a:r>
            <a:r>
              <a:rPr lang="en-US" dirty="0"/>
              <a:t>: Utilize pre-built solution templates designed for common ML use cases like demand forecasting, fraud detection, and computer vision</a:t>
            </a:r>
          </a:p>
          <a:p>
            <a:r>
              <a:rPr lang="en-US" b="1" dirty="0"/>
              <a:t>One-Click Deployment</a:t>
            </a:r>
            <a:r>
              <a:rPr lang="en-US" dirty="0"/>
              <a:t>: Deploy models directly from the </a:t>
            </a:r>
            <a:r>
              <a:rPr lang="en-US" dirty="0" err="1"/>
              <a:t>SageMaker</a:t>
            </a:r>
            <a:r>
              <a:rPr lang="en-US" dirty="0"/>
              <a:t> Studio interface with minimal configuration</a:t>
            </a:r>
          </a:p>
          <a:p>
            <a:r>
              <a:rPr lang="en-US" b="1" dirty="0"/>
              <a:t>Model Fine-Tuning</a:t>
            </a:r>
            <a:r>
              <a:rPr lang="en-US" dirty="0"/>
              <a:t>: Customize pre-trained models by fine-tuning them with your own data to better fit your specific use case.</a:t>
            </a:r>
          </a:p>
          <a:p>
            <a:r>
              <a:rPr lang="en-US" b="1" dirty="0"/>
              <a:t>Integration with </a:t>
            </a:r>
            <a:r>
              <a:rPr lang="en-US" b="1" dirty="0" err="1"/>
              <a:t>SageMaker</a:t>
            </a:r>
            <a:r>
              <a:rPr lang="en-US" b="1" dirty="0"/>
              <a:t> Tools</a:t>
            </a:r>
            <a:r>
              <a:rPr lang="en-US" dirty="0"/>
              <a:t>: JumpStart integrates with other </a:t>
            </a:r>
            <a:r>
              <a:rPr lang="en-US" dirty="0" err="1"/>
              <a:t>SageMaker</a:t>
            </a:r>
            <a:r>
              <a:rPr lang="en-US" dirty="0"/>
              <a:t> features like Pipelines and Model Registry, enabling you to incorporate pre-trained models into your </a:t>
            </a:r>
            <a:r>
              <a:rPr lang="en-US" dirty="0" err="1"/>
              <a:t>MLOps</a:t>
            </a:r>
            <a:r>
              <a:rPr lang="en-US" dirty="0"/>
              <a:t> workflows.</a:t>
            </a:r>
          </a:p>
        </p:txBody>
      </p:sp>
    </p:spTree>
    <p:extLst>
      <p:ext uri="{BB962C8B-B14F-4D97-AF65-F5344CB8AC3E}">
        <p14:creationId xmlns:p14="http://schemas.microsoft.com/office/powerpoint/2010/main" val="138755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814A-DC77-4A9D-B5C2-79517706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Jumpstart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AE296-38D6-4E37-B122-CBC742373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Accelerated ML Development</a:t>
            </a:r>
            <a:r>
              <a:rPr lang="en-US" dirty="0"/>
              <a:t>: JumpStart reduces the time and effort required to develop and deploy ML models by providing ready-to-use resources.</a:t>
            </a:r>
          </a:p>
          <a:p>
            <a:r>
              <a:rPr lang="en-US" b="1" dirty="0"/>
              <a:t>Accessibility</a:t>
            </a:r>
            <a:r>
              <a:rPr lang="en-US" dirty="0"/>
              <a:t>: Designed for users with varying levels of ML expertise, JumpStart enables both beginners and experienced practitioners to leverage powerful models.​</a:t>
            </a:r>
          </a:p>
          <a:p>
            <a:r>
              <a:rPr lang="en-US" b="1" dirty="0"/>
              <a:t>Cost-Effective</a:t>
            </a:r>
            <a:r>
              <a:rPr lang="en-US" dirty="0"/>
              <a:t>: By utilizing pre-trained models and pre-configured solutions, you can minimize development costs and resource usage.​</a:t>
            </a:r>
          </a:p>
        </p:txBody>
      </p:sp>
    </p:spTree>
    <p:extLst>
      <p:ext uri="{BB962C8B-B14F-4D97-AF65-F5344CB8AC3E}">
        <p14:creationId xmlns:p14="http://schemas.microsoft.com/office/powerpoint/2010/main" val="220647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B3E5-1004-4393-A9E2-2799DDF5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r>
              <a:rPr lang="en-US" dirty="0"/>
              <a:t>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D6372-4E08-47C6-ABF3-706A7CD7A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Unified environment for data prep, model building, training, tuning, and deployment.</a:t>
            </a:r>
          </a:p>
          <a:p>
            <a:r>
              <a:rPr lang="en-US" dirty="0"/>
              <a:t>Supports </a:t>
            </a:r>
            <a:r>
              <a:rPr lang="en-US" dirty="0" err="1"/>
              <a:t>Jupyter</a:t>
            </a:r>
            <a:r>
              <a:rPr lang="en-US" dirty="0"/>
              <a:t> notebooks, RStudio, Git integration.</a:t>
            </a:r>
          </a:p>
          <a:p>
            <a:r>
              <a:rPr lang="en-US" dirty="0"/>
              <a:t>Visualize pipelines, model artifacts, and datasets in one place</a:t>
            </a:r>
          </a:p>
          <a:p>
            <a:r>
              <a:rPr lang="en-US" dirty="0"/>
              <a:t>Collaboration-ready with shared spaces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01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EA1C-59D9-4381-BDA4-E7555369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r>
              <a:rPr lang="en-US" dirty="0"/>
              <a:t> Neo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ABD91-9A78-41FE-8ADE-D3CA9673C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Compiles models to run faster with less memory across multiple platforms</a:t>
            </a:r>
          </a:p>
          <a:p>
            <a:r>
              <a:rPr lang="en-US" dirty="0"/>
              <a:t>Supports deployment on edge devices, AWS </a:t>
            </a:r>
            <a:r>
              <a:rPr lang="en-US" dirty="0" err="1"/>
              <a:t>Inferentia</a:t>
            </a:r>
            <a:r>
              <a:rPr lang="en-US" dirty="0"/>
              <a:t>, or CPUs/GPUs.</a:t>
            </a:r>
          </a:p>
          <a:p>
            <a:r>
              <a:rPr lang="en-US" dirty="0"/>
              <a:t>Helps minimize inference latency and compute cost</a:t>
            </a:r>
          </a:p>
          <a:p>
            <a:r>
              <a:rPr lang="en-US" dirty="0"/>
              <a:t>Write Once, run anywhere</a:t>
            </a:r>
          </a:p>
        </p:txBody>
      </p:sp>
    </p:spTree>
    <p:extLst>
      <p:ext uri="{BB962C8B-B14F-4D97-AF65-F5344CB8AC3E}">
        <p14:creationId xmlns:p14="http://schemas.microsoft.com/office/powerpoint/2010/main" val="1558245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FD52-68F6-447A-9C3B-321F0A42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r>
              <a:rPr lang="en-US" dirty="0"/>
              <a:t>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83B81-B952-4381-9A0B-793061228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</a:t>
            </a:r>
            <a:r>
              <a:rPr lang="en-US" dirty="0" err="1"/>
              <a:t>SageMaker</a:t>
            </a:r>
            <a:r>
              <a:rPr lang="en-US" dirty="0"/>
              <a:t> Pipelines is a workflow orchestration tool designed to automate and manage the end-to-end machine learning (ML) lifecycle.</a:t>
            </a:r>
          </a:p>
          <a:p>
            <a:r>
              <a:rPr lang="en-US" dirty="0"/>
              <a:t>It allows users to define a series of interconnected steps, forming a Directed Acyclic Graph (DAG), which represents the flow of data and tasks in an ML workflow.</a:t>
            </a:r>
          </a:p>
          <a:p>
            <a:r>
              <a:rPr lang="en-US" dirty="0"/>
              <a:t>Defines and orchestrates end-to-end ML workflows, automating steps from data preprocessing to model deployment</a:t>
            </a:r>
          </a:p>
          <a:p>
            <a:r>
              <a:rPr lang="en-US" dirty="0"/>
              <a:t>One-click execution of entire ML lifecycle</a:t>
            </a:r>
          </a:p>
        </p:txBody>
      </p:sp>
    </p:spTree>
    <p:extLst>
      <p:ext uri="{BB962C8B-B14F-4D97-AF65-F5344CB8AC3E}">
        <p14:creationId xmlns:p14="http://schemas.microsoft.com/office/powerpoint/2010/main" val="2480040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B9E1-DCC2-474F-A731-81884FF6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7515-497A-4407-B992-95879CBF9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Pipelines can be defined using the </a:t>
            </a:r>
            <a:r>
              <a:rPr lang="en-US" dirty="0" err="1"/>
              <a:t>SageMaker</a:t>
            </a:r>
            <a:r>
              <a:rPr lang="en-US" dirty="0"/>
              <a:t> Python SDK or through the visual pipeline designer in </a:t>
            </a:r>
            <a:r>
              <a:rPr lang="en-US" dirty="0" err="1"/>
              <a:t>SageMaker</a:t>
            </a:r>
            <a:r>
              <a:rPr lang="en-US" dirty="0"/>
              <a:t> Studio. </a:t>
            </a:r>
          </a:p>
          <a:p>
            <a:r>
              <a:rPr lang="en-US" dirty="0"/>
              <a:t>Each pipeline consists of multiple steps, such as data preprocessing, model training, evaluation, and deployment. </a:t>
            </a:r>
          </a:p>
          <a:p>
            <a:r>
              <a:rPr lang="en-US" dirty="0"/>
              <a:t>Pipelines support parameterization, allowing for dynamic input values and facilitating experimentation with different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3212381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5D31-E090-4D67-9883-D0403212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8544C-C5C6-4113-AF3A-FA4F7D1C6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5928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Automation</a:t>
            </a:r>
            <a:r>
              <a:rPr lang="en-US" dirty="0"/>
              <a:t>: Automates repetitive tasks in the ML lifecycle, reducing manual intervention.​</a:t>
            </a:r>
          </a:p>
          <a:p>
            <a:r>
              <a:rPr lang="en-US" b="1" dirty="0"/>
              <a:t>Reproducibility</a:t>
            </a:r>
            <a:r>
              <a:rPr lang="en-US" dirty="0"/>
              <a:t>: Ensures consistent results by maintaining a structured workflow.​</a:t>
            </a:r>
          </a:p>
          <a:p>
            <a:r>
              <a:rPr lang="en-US" b="1" dirty="0"/>
              <a:t>Scalability</a:t>
            </a:r>
            <a:r>
              <a:rPr lang="en-US" dirty="0"/>
              <a:t>: Facilitates scaling ML operations by standardizing processes.​</a:t>
            </a:r>
          </a:p>
          <a:p>
            <a:r>
              <a:rPr lang="en-US" b="1" dirty="0"/>
              <a:t>Collaboration</a:t>
            </a:r>
            <a:r>
              <a:rPr lang="en-US" dirty="0"/>
              <a:t>: Enhances team collaboration through shared pipeline definitions and standardized workflows.​</a:t>
            </a:r>
          </a:p>
          <a:p>
            <a:r>
              <a:rPr lang="en-US" b="1" dirty="0"/>
              <a:t>Experiments</a:t>
            </a:r>
            <a:r>
              <a:rPr lang="en-US" dirty="0"/>
              <a:t>: Each pipeline execution is automatically tracked as an experiment trial, aiding in model versioning and comparison. ​</a:t>
            </a:r>
          </a:p>
          <a:p>
            <a:r>
              <a:rPr lang="en-US" b="1" dirty="0"/>
              <a:t>Model Registry</a:t>
            </a:r>
            <a:r>
              <a:rPr lang="en-US" dirty="0"/>
              <a:t>: Pipelines can register models upon successful evaluation, streamlining the deployment process.​</a:t>
            </a:r>
          </a:p>
        </p:txBody>
      </p:sp>
    </p:spTree>
    <p:extLst>
      <p:ext uri="{BB962C8B-B14F-4D97-AF65-F5344CB8AC3E}">
        <p14:creationId xmlns:p14="http://schemas.microsoft.com/office/powerpoint/2010/main" val="1144438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FDD5-3E3B-4D75-8469-7CD41CB2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r>
              <a:rPr lang="en-US" dirty="0"/>
              <a:t> clarify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3B51E-6B2D-4470-8B69-132A74629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Detects data imbalance and bias in training datasets</a:t>
            </a:r>
          </a:p>
          <a:p>
            <a:r>
              <a:rPr lang="en-US" dirty="0"/>
              <a:t>Monitors model bias and feature importance post-deployment</a:t>
            </a:r>
          </a:p>
          <a:p>
            <a:r>
              <a:rPr lang="en-US" dirty="0"/>
              <a:t>Explains individual predictions and overall model behavior</a:t>
            </a:r>
          </a:p>
          <a:p>
            <a:r>
              <a:rPr lang="en-US" dirty="0"/>
              <a:t>Essential for compliance and fairness in regulated industries</a:t>
            </a:r>
          </a:p>
        </p:txBody>
      </p:sp>
    </p:spTree>
    <p:extLst>
      <p:ext uri="{BB962C8B-B14F-4D97-AF65-F5344CB8AC3E}">
        <p14:creationId xmlns:p14="http://schemas.microsoft.com/office/powerpoint/2010/main" val="1515427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BDFA-CC21-4754-8D4D-15F897D6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SageMaker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ADEFE-AE63-4DDA-A09A-19EAC90F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Collaborative environment for machine learning development without the need to set up compute instances or storage beforehand</a:t>
            </a:r>
          </a:p>
          <a:p>
            <a:r>
              <a:rPr lang="en-US" dirty="0"/>
              <a:t>Quickly start notebooks without pre-configuring compute resources or storage</a:t>
            </a:r>
          </a:p>
          <a:p>
            <a:r>
              <a:rPr lang="en-US" dirty="0"/>
              <a:t>Notebooks and files are stored in Amazon Elastic File System (EFS), ensuring data persists across sessions and instance shutdowns.</a:t>
            </a:r>
          </a:p>
          <a:p>
            <a:r>
              <a:rPr lang="en-US" dirty="0"/>
              <a:t>Share notebooks with colleagues via secure URLs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9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5D13-0256-4B24-A326-4F15391F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Sagemaker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333A-3396-4E36-AA1B-DD7AC441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fully managed ML service</a:t>
            </a:r>
            <a:r>
              <a:rPr lang="en-US" dirty="0"/>
              <a:t> that enables developers and data scientists to </a:t>
            </a:r>
            <a:r>
              <a:rPr lang="en-US" b="1" dirty="0"/>
              <a:t>build, train, and deploy ML models</a:t>
            </a:r>
            <a:r>
              <a:rPr lang="en-US" dirty="0"/>
              <a:t> at scale.</a:t>
            </a:r>
          </a:p>
          <a:p>
            <a:r>
              <a:rPr lang="en-US" dirty="0"/>
              <a:t>Eliminates the </a:t>
            </a:r>
            <a:r>
              <a:rPr lang="en-US" b="1" dirty="0"/>
              <a:t>undifferentiated heavy lifting</a:t>
            </a:r>
            <a:r>
              <a:rPr lang="en-US" dirty="0"/>
              <a:t> of infrastructure setup and ML environment management.</a:t>
            </a:r>
          </a:p>
        </p:txBody>
      </p:sp>
    </p:spTree>
    <p:extLst>
      <p:ext uri="{BB962C8B-B14F-4D97-AF65-F5344CB8AC3E}">
        <p14:creationId xmlns:p14="http://schemas.microsoft.com/office/powerpoint/2010/main" val="3052515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F0FF-BB09-47B7-B715-6B2FFB48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r>
              <a:rPr lang="en-US" dirty="0"/>
              <a:t> Ground Truth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6904F-6F4A-4377-BF9F-817F8BA25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SageMaker</a:t>
            </a:r>
            <a:r>
              <a:rPr lang="en-US" dirty="0"/>
              <a:t> Ground Truth is a data labeling service that enables the creation of high-quality labeled datasets for machine learning models</a:t>
            </a:r>
          </a:p>
          <a:p>
            <a:r>
              <a:rPr lang="en-US" dirty="0"/>
              <a:t>Access a global workforce of over 500,000 independent contractors</a:t>
            </a:r>
          </a:p>
          <a:p>
            <a:r>
              <a:rPr lang="en-US" dirty="0"/>
              <a:t>Collaborate with third-party vendors specializing in data labeling.</a:t>
            </a:r>
          </a:p>
          <a:p>
            <a:r>
              <a:rPr lang="en-US" dirty="0"/>
              <a:t>Leverage machine learning to pre-label data, reducing the manual effort required and accelerating the labeling process</a:t>
            </a:r>
          </a:p>
        </p:txBody>
      </p:sp>
    </p:spTree>
    <p:extLst>
      <p:ext uri="{BB962C8B-B14F-4D97-AF65-F5344CB8AC3E}">
        <p14:creationId xmlns:p14="http://schemas.microsoft.com/office/powerpoint/2010/main" val="3922609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CBF0-80F9-4D35-B377-21B8239E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r>
              <a:rPr lang="en-US" dirty="0"/>
              <a:t>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308B4-B7B9-4BEB-986C-F13F236BF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Sagemaker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endpoint is a URL that acts as an entry point for a deployed machine learning model in Amazon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Sagemaker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03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3E0B-9997-4EF2-850F-EE7EE5FE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r>
              <a:rPr lang="en-US" dirty="0"/>
              <a:t>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9833-96C9-4057-A454-648EB62B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Amazon </a:t>
            </a:r>
            <a:r>
              <a:rPr lang="en-US" dirty="0" err="1"/>
              <a:t>SageMaker</a:t>
            </a:r>
            <a:r>
              <a:rPr lang="en-US" dirty="0"/>
              <a:t> Experiments is a feature that helps you organize, track, and compare multiple machine learning training runs.​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Experiment Tracking:  Automatically captures metadata, including parameters, metrics, datasets, and artifacts for each training run.</a:t>
            </a:r>
          </a:p>
          <a:p>
            <a:pPr lvl="1"/>
            <a:r>
              <a:rPr lang="en-US" dirty="0"/>
              <a:t>Organize Runs: Group related training runs into experiments for better management and comparison.</a:t>
            </a:r>
          </a:p>
          <a:p>
            <a:pPr lvl="1"/>
            <a:r>
              <a:rPr lang="en-US" dirty="0"/>
              <a:t>Visualization: Use </a:t>
            </a:r>
            <a:r>
              <a:rPr lang="en-US" dirty="0" err="1"/>
              <a:t>SageMaker</a:t>
            </a:r>
            <a:r>
              <a:rPr lang="en-US" dirty="0"/>
              <a:t> Studio to visualize and compare training runs, aiding in model selection and hyperparameter tuning.</a:t>
            </a:r>
          </a:p>
          <a:p>
            <a:pPr lvl="1"/>
            <a:r>
              <a:rPr lang="en-US" dirty="0"/>
              <a:t>Integration with </a:t>
            </a:r>
            <a:r>
              <a:rPr lang="en-US" dirty="0" err="1"/>
              <a:t>MLflow</a:t>
            </a:r>
            <a:r>
              <a:rPr lang="en-US" dirty="0"/>
              <a:t>: Leverage </a:t>
            </a:r>
            <a:r>
              <a:rPr lang="en-US" dirty="0" err="1"/>
              <a:t>MLflow</a:t>
            </a:r>
            <a:r>
              <a:rPr lang="en-US" dirty="0"/>
              <a:t> within </a:t>
            </a:r>
            <a:r>
              <a:rPr lang="en-US" dirty="0" err="1"/>
              <a:t>SageMaker</a:t>
            </a:r>
            <a:r>
              <a:rPr lang="en-US" dirty="0"/>
              <a:t> to track experiments, register models, and manage the ML lifecycle</a:t>
            </a:r>
          </a:p>
        </p:txBody>
      </p:sp>
    </p:spTree>
    <p:extLst>
      <p:ext uri="{BB962C8B-B14F-4D97-AF65-F5344CB8AC3E}">
        <p14:creationId xmlns:p14="http://schemas.microsoft.com/office/powerpoint/2010/main" val="1422462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FF5F-AEC5-48FE-A685-0A5376F3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Sagemaker</a:t>
            </a:r>
            <a:r>
              <a:rPr lang="en-US" dirty="0"/>
              <a:t>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92FF2-5E41-405C-8DD9-6D82A348C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171" y="2015732"/>
            <a:ext cx="9694684" cy="36078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organizational unit within </a:t>
            </a:r>
            <a:r>
              <a:rPr lang="en-US" dirty="0" err="1"/>
              <a:t>SageMaker</a:t>
            </a:r>
            <a:r>
              <a:rPr lang="en-US" dirty="0"/>
              <a:t> that encapsulates user profiles, applications, and associated resources, providing a structured environment for ML development.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b="1" dirty="0"/>
              <a:t>Amazon EFS Volume:</a:t>
            </a:r>
            <a:r>
              <a:rPr lang="en-US" dirty="0"/>
              <a:t> Each domain is associated with an Amazon Elastic File System (EFS) volume, providing persistent storage for users' notebooks and data.</a:t>
            </a:r>
          </a:p>
          <a:p>
            <a:pPr lvl="1"/>
            <a:r>
              <a:rPr lang="en-US" b="1" dirty="0"/>
              <a:t>User Profiles:</a:t>
            </a:r>
            <a:r>
              <a:rPr lang="en-US" dirty="0"/>
              <a:t> Represents individual users within the domain, each with isolated storage and customizable permissions.</a:t>
            </a:r>
          </a:p>
          <a:p>
            <a:pPr lvl="1"/>
            <a:r>
              <a:rPr lang="en-US" b="1" dirty="0"/>
              <a:t>Security Configurations:</a:t>
            </a:r>
            <a:r>
              <a:rPr lang="en-US" dirty="0"/>
              <a:t> Incorporates various security measures, including IAM roles, VPC settings, and encryption keys, to protect data and control access.</a:t>
            </a:r>
          </a:p>
          <a:p>
            <a:pPr lvl="1"/>
            <a:r>
              <a:rPr lang="en-US" b="1" dirty="0"/>
              <a:t>Collaboration:</a:t>
            </a:r>
            <a:r>
              <a:rPr lang="en-US" dirty="0"/>
              <a:t> Facilitates sharing of resources among users within the domain, enhancing team productivity. ​</a:t>
            </a:r>
          </a:p>
        </p:txBody>
      </p:sp>
    </p:spTree>
    <p:extLst>
      <p:ext uri="{BB962C8B-B14F-4D97-AF65-F5344CB8AC3E}">
        <p14:creationId xmlns:p14="http://schemas.microsoft.com/office/powerpoint/2010/main" val="2121976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E375-4FAD-4930-B1F2-5F1328AC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862DD-D3A5-4F99-9638-EF77741A7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r>
              <a:rPr lang="en-US" dirty="0"/>
              <a:t>Taken from AWS </a:t>
            </a:r>
            <a:r>
              <a:rPr lang="en-US" dirty="0" err="1"/>
              <a:t>offical</a:t>
            </a:r>
            <a:r>
              <a:rPr lang="en-US" dirty="0"/>
              <a:t> website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4EB13B-8941-4163-9511-5023B144149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804519"/>
            <a:ext cx="9603274" cy="393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5533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26CF-95E5-424A-8E1C-D40C8420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r>
              <a:rPr lang="en-US" dirty="0"/>
              <a:t> Unified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1AF4-CF68-4556-8126-7E7C85228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single environment to access data and tools for analytics and AI</a:t>
            </a:r>
          </a:p>
          <a:p>
            <a:r>
              <a:rPr lang="en-US" dirty="0"/>
              <a:t>Build and collaborate in a </a:t>
            </a:r>
            <a:r>
              <a:rPr lang="en-US" b="1" dirty="0"/>
              <a:t>single environment</a:t>
            </a:r>
            <a:r>
              <a:rPr lang="en-US" dirty="0"/>
              <a:t> with support for:</a:t>
            </a:r>
          </a:p>
          <a:p>
            <a:pPr lvl="1"/>
            <a:r>
              <a:rPr lang="en-US" b="1" dirty="0"/>
              <a:t>Generative AI development</a:t>
            </a:r>
          </a:p>
          <a:p>
            <a:pPr lvl="1"/>
            <a:r>
              <a:rPr lang="en-US" b="1" dirty="0"/>
              <a:t>SQL analytics</a:t>
            </a:r>
          </a:p>
          <a:p>
            <a:pPr lvl="1"/>
            <a:r>
              <a:rPr lang="en-US" b="1" dirty="0"/>
              <a:t>Data processing</a:t>
            </a:r>
            <a:endParaRPr lang="en-US" dirty="0"/>
          </a:p>
          <a:p>
            <a:r>
              <a:rPr lang="en-US" dirty="0"/>
              <a:t>Facilitates collaboration among data scientists and developers.​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4188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EAFD-812D-48D2-A7DC-2C99B48A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r>
              <a:rPr lang="en-US" dirty="0"/>
              <a:t> unified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48D0-CF92-40D5-90C1-F07C58EAA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Services: Includes Amazon EMR, AWS Glue, Amazon Athena, Amazon Redshift, Amazon Bedrock, and </a:t>
            </a:r>
            <a:r>
              <a:rPr lang="en-US" dirty="0" err="1"/>
              <a:t>SageMaker</a:t>
            </a:r>
            <a:r>
              <a:rPr lang="en-US" dirty="0"/>
              <a:t> AI.</a:t>
            </a:r>
          </a:p>
          <a:p>
            <a:r>
              <a:rPr lang="en-US" dirty="0"/>
              <a:t>Data Access: Connects to data stored in Amazon S3, Redshift, and other sources through </a:t>
            </a:r>
            <a:r>
              <a:rPr lang="en-US" dirty="0" err="1"/>
              <a:t>SageMaker</a:t>
            </a:r>
            <a:r>
              <a:rPr lang="en-US" dirty="0"/>
              <a:t> Lakehouse.</a:t>
            </a:r>
          </a:p>
          <a:p>
            <a:r>
              <a:rPr lang="en-US" dirty="0"/>
              <a:t>Accelerated by </a:t>
            </a:r>
            <a:r>
              <a:rPr lang="en-US" b="1" dirty="0"/>
              <a:t>Amazon Q Developer</a:t>
            </a:r>
            <a:r>
              <a:rPr lang="en-US" dirty="0"/>
              <a:t>, the most capable </a:t>
            </a:r>
            <a:r>
              <a:rPr lang="en-US" dirty="0" err="1"/>
              <a:t>GenAI</a:t>
            </a:r>
            <a:r>
              <a:rPr lang="en-US" dirty="0"/>
              <a:t> assistant for software dev.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31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AFF1-7D33-496B-B136-BA82FEC4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r>
              <a:rPr lang="en-US" dirty="0"/>
              <a:t>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89D8A-36D8-49DA-B66C-4EE342EA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existing capabilities: </a:t>
            </a:r>
            <a:r>
              <a:rPr lang="en-US" b="1" dirty="0"/>
              <a:t>data wrangling, training, deployment</a:t>
            </a:r>
          </a:p>
          <a:p>
            <a:r>
              <a:rPr lang="en-US" dirty="0"/>
              <a:t>Available </a:t>
            </a:r>
            <a:r>
              <a:rPr lang="en-US" b="1" dirty="0"/>
              <a:t>standalone</a:t>
            </a:r>
            <a:r>
              <a:rPr lang="en-US" dirty="0"/>
              <a:t> or </a:t>
            </a:r>
            <a:r>
              <a:rPr lang="en-US" b="1" dirty="0"/>
              <a:t>integrated</a:t>
            </a:r>
            <a:r>
              <a:rPr lang="en-US" dirty="0"/>
              <a:t> in the new </a:t>
            </a:r>
            <a:r>
              <a:rPr lang="en-US" dirty="0" err="1"/>
              <a:t>SageMaker</a:t>
            </a:r>
            <a:r>
              <a:rPr lang="en-US" dirty="0"/>
              <a:t> platform for full-stack AI dev.</a:t>
            </a:r>
          </a:p>
        </p:txBody>
      </p:sp>
    </p:spTree>
    <p:extLst>
      <p:ext uri="{BB962C8B-B14F-4D97-AF65-F5344CB8AC3E}">
        <p14:creationId xmlns:p14="http://schemas.microsoft.com/office/powerpoint/2010/main" val="2878625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620C-83EE-426A-8011-B41F5BE4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 with </a:t>
            </a:r>
            <a:r>
              <a:rPr lang="en-US" dirty="0" err="1"/>
              <a:t>SageMaker</a:t>
            </a:r>
            <a:r>
              <a:rPr lang="en-US" dirty="0"/>
              <a:t>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4FB6-4755-4991-98FD-B6B256C86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infrastructure, tools, and workflows for the entire ML lifecycle.</a:t>
            </a:r>
          </a:p>
          <a:p>
            <a:r>
              <a:rPr lang="en-US" dirty="0"/>
              <a:t>Supports model development, training, deployment, and </a:t>
            </a:r>
            <a:r>
              <a:rPr lang="en-US" dirty="0" err="1"/>
              <a:t>MLOps</a:t>
            </a:r>
            <a:r>
              <a:rPr lang="en-US" dirty="0"/>
              <a:t> implementation</a:t>
            </a:r>
          </a:p>
          <a:p>
            <a:r>
              <a:rPr lang="en-US" dirty="0"/>
              <a:t>Accessible through </a:t>
            </a:r>
            <a:r>
              <a:rPr lang="en-US" dirty="0" err="1"/>
              <a:t>SageMaker</a:t>
            </a:r>
            <a:r>
              <a:rPr lang="en-US" dirty="0"/>
              <a:t> Unified Studio for a cohesive development experience</a:t>
            </a:r>
          </a:p>
        </p:txBody>
      </p:sp>
    </p:spTree>
    <p:extLst>
      <p:ext uri="{BB962C8B-B14F-4D97-AF65-F5344CB8AC3E}">
        <p14:creationId xmlns:p14="http://schemas.microsoft.com/office/powerpoint/2010/main" val="3652981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87FA-9C23-4115-99EC-92718049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Scalable AI &amp; </a:t>
            </a:r>
            <a:r>
              <a:rPr lang="en-US" dirty="0" err="1"/>
              <a:t>GenAI</a:t>
            </a:r>
            <a:r>
              <a:rPr lang="en-US" dirty="0"/>
              <a:t>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C4BAE-41BD-474B-AB02-54F69EDF2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</a:t>
            </a:r>
            <a:r>
              <a:rPr lang="en-US" b="1" dirty="0"/>
              <a:t>foundation models</a:t>
            </a:r>
            <a:r>
              <a:rPr lang="en-US" dirty="0"/>
              <a:t>, </a:t>
            </a:r>
            <a:r>
              <a:rPr lang="en-US" b="1" dirty="0"/>
              <a:t>fine-tuning</a:t>
            </a:r>
            <a:r>
              <a:rPr lang="en-US" dirty="0"/>
              <a:t>, </a:t>
            </a:r>
            <a:r>
              <a:rPr lang="en-US" b="1" dirty="0"/>
              <a:t>prompt engineering</a:t>
            </a:r>
          </a:p>
          <a:p>
            <a:r>
              <a:rPr lang="en-US" dirty="0"/>
              <a:t>Quickly develop </a:t>
            </a:r>
            <a:r>
              <a:rPr lang="en-US" b="1" dirty="0" err="1"/>
              <a:t>GenAI</a:t>
            </a:r>
            <a:r>
              <a:rPr lang="en-US" b="1" dirty="0"/>
              <a:t> apps</a:t>
            </a:r>
            <a:r>
              <a:rPr lang="en-US" dirty="0"/>
              <a:t> tailored to business needs</a:t>
            </a:r>
            <a:endParaRPr lang="en-US" b="1" dirty="0"/>
          </a:p>
          <a:p>
            <a:r>
              <a:rPr lang="en-US" dirty="0"/>
              <a:t>Use </a:t>
            </a:r>
            <a:r>
              <a:rPr lang="en-US" b="1" dirty="0" err="1"/>
              <a:t>SageMaker</a:t>
            </a:r>
            <a:r>
              <a:rPr lang="en-US" b="1" dirty="0"/>
              <a:t> JumpStart</a:t>
            </a:r>
            <a:r>
              <a:rPr lang="en-US" dirty="0"/>
              <a:t> for prebuilt models &amp; templates</a:t>
            </a:r>
          </a:p>
        </p:txBody>
      </p:sp>
    </p:spTree>
    <p:extLst>
      <p:ext uri="{BB962C8B-B14F-4D97-AF65-F5344CB8AC3E}">
        <p14:creationId xmlns:p14="http://schemas.microsoft.com/office/powerpoint/2010/main" val="142270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AEC4-22DC-475F-BCE8-02310568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Comprehensive platform across ML </a:t>
            </a:r>
            <a:r>
              <a:rPr lang="en-US" dirty="0" err="1"/>
              <a:t>LIfecycle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38FBF-810C-446F-8240-90FCCA33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Covers all stages of ML Lifecycle: </a:t>
            </a:r>
            <a:r>
              <a:rPr lang="en-US" b="1" dirty="0"/>
              <a:t>data preparation</a:t>
            </a:r>
            <a:r>
              <a:rPr lang="en-US" dirty="0"/>
              <a:t>, </a:t>
            </a:r>
            <a:r>
              <a:rPr lang="en-US" b="1" dirty="0"/>
              <a:t>feature engineering</a:t>
            </a:r>
            <a:r>
              <a:rPr lang="en-US" dirty="0"/>
              <a:t>, </a:t>
            </a:r>
            <a:r>
              <a:rPr lang="en-US" b="1" dirty="0"/>
              <a:t>model training</a:t>
            </a:r>
            <a:r>
              <a:rPr lang="en-US" dirty="0"/>
              <a:t>, </a:t>
            </a:r>
            <a:r>
              <a:rPr lang="en-US" b="1" dirty="0"/>
              <a:t>evaluation</a:t>
            </a:r>
            <a:r>
              <a:rPr lang="en-US" dirty="0"/>
              <a:t>, </a:t>
            </a:r>
            <a:r>
              <a:rPr lang="en-US" b="1" dirty="0"/>
              <a:t>deployment</a:t>
            </a:r>
            <a:r>
              <a:rPr lang="en-US" dirty="0"/>
              <a:t>, and </a:t>
            </a:r>
            <a:r>
              <a:rPr lang="en-US" b="1" dirty="0"/>
              <a:t>monitoring</a:t>
            </a:r>
            <a:r>
              <a:rPr lang="en-US" dirty="0"/>
              <a:t>.</a:t>
            </a:r>
          </a:p>
          <a:p>
            <a:r>
              <a:rPr lang="en-US" dirty="0"/>
              <a:t>Seamlessly integrates with AWS services like:</a:t>
            </a:r>
          </a:p>
          <a:p>
            <a:pPr lvl="1"/>
            <a:r>
              <a:rPr lang="en-US" b="1" dirty="0"/>
              <a:t>Amazon S3</a:t>
            </a:r>
            <a:r>
              <a:rPr lang="en-US" dirty="0"/>
              <a:t> (for large data storage)</a:t>
            </a:r>
          </a:p>
          <a:p>
            <a:pPr lvl="1"/>
            <a:r>
              <a:rPr lang="en-US" b="1" dirty="0"/>
              <a:t>Amazon Redshift</a:t>
            </a:r>
            <a:r>
              <a:rPr lang="en-US" dirty="0"/>
              <a:t> (data warehouse) — all connectable in a few clicks.</a:t>
            </a:r>
          </a:p>
        </p:txBody>
      </p:sp>
    </p:spTree>
    <p:extLst>
      <p:ext uri="{BB962C8B-B14F-4D97-AF65-F5344CB8AC3E}">
        <p14:creationId xmlns:p14="http://schemas.microsoft.com/office/powerpoint/2010/main" val="2612637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0BBF-1774-4BCE-A5F5-BBDDE507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SageMaker</a:t>
            </a:r>
            <a:r>
              <a:rPr lang="en-US" dirty="0"/>
              <a:t> Lakehouse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08419-AC5F-4BA8-B007-2E251C37A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Unifies data across Amazon S3 data lakes and Amazon Redshift data warehouses.</a:t>
            </a:r>
          </a:p>
          <a:p>
            <a:r>
              <a:rPr lang="en-US" dirty="0"/>
              <a:t>Zero-ETL integrations for near real-time analytics.</a:t>
            </a:r>
          </a:p>
          <a:p>
            <a:r>
              <a:rPr lang="en-US" dirty="0"/>
              <a:t>Federated query capabilities across third-party data sources.​</a:t>
            </a:r>
          </a:p>
          <a:p>
            <a:r>
              <a:rPr lang="en-US" dirty="0"/>
              <a:t>Fully ACID compliant storage.</a:t>
            </a:r>
          </a:p>
          <a:p>
            <a:r>
              <a:rPr lang="en-US" dirty="0"/>
              <a:t>Benefit: Enables analytics and ML on a single copy of data without changing existing architectures.​</a:t>
            </a:r>
          </a:p>
        </p:txBody>
      </p:sp>
    </p:spTree>
    <p:extLst>
      <p:ext uri="{BB962C8B-B14F-4D97-AF65-F5344CB8AC3E}">
        <p14:creationId xmlns:p14="http://schemas.microsoft.com/office/powerpoint/2010/main" val="3197225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9E90-07CF-401D-A3AF-BDACA0E3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AI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1828-9951-4100-BBC9-26CC6F4C3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SageMaker</a:t>
            </a:r>
            <a:r>
              <a:rPr lang="en-US" b="1" dirty="0"/>
              <a:t> Catalog</a:t>
            </a:r>
            <a:r>
              <a:rPr lang="en-US" dirty="0"/>
              <a:t>: centralized repository designed to securely discover, govern, and collaborate on data and AI assets. </a:t>
            </a:r>
          </a:p>
          <a:p>
            <a:r>
              <a:rPr lang="en-US" b="1" dirty="0"/>
              <a:t>Semantic Search</a:t>
            </a:r>
            <a:r>
              <a:rPr lang="en-US" dirty="0"/>
              <a:t>: Utilizes generative AI–created metadata for efficient data retrieval.</a:t>
            </a:r>
          </a:p>
          <a:p>
            <a:r>
              <a:rPr lang="en-US" b="1" dirty="0"/>
              <a:t>Integration</a:t>
            </a:r>
            <a:r>
              <a:rPr lang="en-US" dirty="0"/>
              <a:t>: Accessible through </a:t>
            </a:r>
            <a:r>
              <a:rPr lang="en-US" dirty="0" err="1"/>
              <a:t>SageMaker</a:t>
            </a:r>
            <a:r>
              <a:rPr lang="en-US" dirty="0"/>
              <a:t> Unified Studio for streamlined governance.​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14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EC3B-4CE6-41CC-A2D8-2B1458AB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r>
              <a:rPr lang="en-US" dirty="0"/>
              <a:t> Catalog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79E2-3DF5-400A-BA85-605AA3B28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centralized repository for managing and governing machine learning (ML) datasets and models within an organization.</a:t>
            </a:r>
          </a:p>
          <a:p>
            <a:r>
              <a:rPr lang="en-US" dirty="0"/>
              <a:t>Utilize fine-grained access controls to ensure that only authorized users can access specific data and AI assets.</a:t>
            </a:r>
          </a:p>
          <a:p>
            <a:r>
              <a:rPr lang="en-US" dirty="0"/>
              <a:t>Maintain a unified view of all models, endpoints, and monitoring jobs, enabling quick audits and performance tracking</a:t>
            </a:r>
          </a:p>
          <a:p>
            <a:r>
              <a:rPr lang="en-US" dirty="0"/>
              <a:t>Integrate with AWS Glue Data Quality to monitor metrics such as completeness, timeliness, and accuracy. </a:t>
            </a:r>
          </a:p>
          <a:p>
            <a:r>
              <a:rPr lang="en-US" dirty="0"/>
              <a:t>Capture and visualize the lineage of data and machine learning workflows, providing insights into data origins, transformations, and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936279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E078-8EC3-405B-AC1D-64676B2F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r>
              <a:rPr lang="en-US" dirty="0"/>
              <a:t> catalog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85820-E190-4B88-B4CE-C527EB4ED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metadata and search capabilities make it easier for users to find and understand data assets</a:t>
            </a:r>
          </a:p>
          <a:p>
            <a:r>
              <a:rPr lang="en-US" dirty="0"/>
              <a:t>Fine-grained access controls and lineage tracking support regulatory compliance and data governance policies</a:t>
            </a:r>
          </a:p>
          <a:p>
            <a:r>
              <a:rPr lang="en-US" dirty="0"/>
              <a:t>A unified platform fosters collaboration between data engineers, analysts, and data scientists, accelerating project timelines</a:t>
            </a:r>
          </a:p>
          <a:p>
            <a:r>
              <a:rPr lang="en-US" dirty="0"/>
              <a:t>Continuous monitoring of data quality and model performance builds confidence in the reliability of data-driven insights</a:t>
            </a:r>
          </a:p>
        </p:txBody>
      </p:sp>
    </p:spTree>
    <p:extLst>
      <p:ext uri="{BB962C8B-B14F-4D97-AF65-F5344CB8AC3E}">
        <p14:creationId xmlns:p14="http://schemas.microsoft.com/office/powerpoint/2010/main" val="717335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2F56-78CA-468E-A033-9D7B0DED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Tools in </a:t>
            </a:r>
            <a:r>
              <a:rPr lang="en-US" dirty="0" err="1"/>
              <a:t>SageMaker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ECFC-A8EB-4874-9426-7052315B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84111" cy="3813568"/>
          </a:xfrm>
        </p:spPr>
        <p:txBody>
          <a:bodyPr>
            <a:normAutofit/>
          </a:bodyPr>
          <a:lstStyle/>
          <a:p>
            <a:r>
              <a:rPr lang="en-US" dirty="0"/>
              <a:t>AWS Glue</a:t>
            </a:r>
          </a:p>
          <a:p>
            <a:pPr lvl="1"/>
            <a:r>
              <a:rPr lang="en-US" dirty="0"/>
              <a:t>Serverless data integration service for discovering, preparing, and integrating data.​</a:t>
            </a:r>
          </a:p>
          <a:p>
            <a:pPr lvl="1"/>
            <a:r>
              <a:rPr lang="en-US" dirty="0"/>
              <a:t>Supports over 100 data sources with a centralized data catalog</a:t>
            </a:r>
          </a:p>
          <a:p>
            <a:r>
              <a:rPr lang="en-US" dirty="0"/>
              <a:t>Amazon Athena</a:t>
            </a:r>
          </a:p>
          <a:p>
            <a:pPr lvl="1"/>
            <a:r>
              <a:rPr lang="en-US" dirty="0"/>
              <a:t>Interactive query service to analyze data in Amazon S3 using standard SQL</a:t>
            </a:r>
          </a:p>
          <a:p>
            <a:pPr lvl="1"/>
            <a:r>
              <a:rPr lang="en-US" dirty="0"/>
              <a:t>Serverless and automatically scales to handle large datasets</a:t>
            </a:r>
          </a:p>
          <a:p>
            <a:r>
              <a:rPr lang="en-US" dirty="0"/>
              <a:t>Amazon EMR</a:t>
            </a:r>
          </a:p>
          <a:p>
            <a:pPr lvl="1"/>
            <a:r>
              <a:rPr lang="en-US" dirty="0"/>
              <a:t>Managed cluster platform for running big data frameworks like Apache Spark and Hadoop.​</a:t>
            </a:r>
          </a:p>
          <a:p>
            <a:pPr lvl="1"/>
            <a:r>
              <a:rPr lang="en-US" dirty="0"/>
              <a:t>Simplifies running large-scale data processing jobs.​</a:t>
            </a:r>
          </a:p>
        </p:txBody>
      </p:sp>
    </p:spTree>
    <p:extLst>
      <p:ext uri="{BB962C8B-B14F-4D97-AF65-F5344CB8AC3E}">
        <p14:creationId xmlns:p14="http://schemas.microsoft.com/office/powerpoint/2010/main" val="319065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F9C2-A632-4A9D-87CD-A8D19AD6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AI App Development with Amazon Bedrock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DBAA-9F2C-471B-A048-93A046C15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managed service to build and scale generative AI applications</a:t>
            </a:r>
          </a:p>
          <a:p>
            <a:r>
              <a:rPr lang="en-US" dirty="0"/>
              <a:t>Access to foundation models from Amazon and leading AI companies.</a:t>
            </a:r>
          </a:p>
          <a:p>
            <a:r>
              <a:rPr lang="en-US" dirty="0"/>
              <a:t>Tools for customization and deployment of generative AI applications.​</a:t>
            </a:r>
          </a:p>
          <a:p>
            <a:r>
              <a:rPr lang="en-US" dirty="0" err="1"/>
              <a:t>Usecase</a:t>
            </a:r>
            <a:r>
              <a:rPr lang="en-US" dirty="0"/>
              <a:t>: Applicable in various industries for tasks like content generation and customer service automation.</a:t>
            </a:r>
          </a:p>
        </p:txBody>
      </p:sp>
    </p:spTree>
    <p:extLst>
      <p:ext uri="{BB962C8B-B14F-4D97-AF65-F5344CB8AC3E}">
        <p14:creationId xmlns:p14="http://schemas.microsoft.com/office/powerpoint/2010/main" val="2602272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2425-6006-4003-A2B8-34799879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Analytics with Amazon Redshift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A193-03FD-43D0-910F-C5A24129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data warehouse that enables fast SQL analytics without managing infrastructure.</a:t>
            </a:r>
          </a:p>
          <a:p>
            <a:r>
              <a:rPr lang="en-US" dirty="0"/>
              <a:t>Serverless operation with automatic scaling.</a:t>
            </a:r>
          </a:p>
          <a:p>
            <a:r>
              <a:rPr lang="en-US" dirty="0"/>
              <a:t>Supports federated queries across operational databases, data warehouses, and data lakes.​</a:t>
            </a:r>
          </a:p>
          <a:p>
            <a:r>
              <a:rPr lang="en-US" dirty="0"/>
              <a:t>Delivers high-performance analysis and reporting for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2882518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77AE-AA4B-42C7-BA57-CB39C92A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Lifecycle</a:t>
            </a:r>
          </a:p>
        </p:txBody>
      </p:sp>
    </p:spTree>
    <p:extLst>
      <p:ext uri="{BB962C8B-B14F-4D97-AF65-F5344CB8AC3E}">
        <p14:creationId xmlns:p14="http://schemas.microsoft.com/office/powerpoint/2010/main" val="1337330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BA75-EF27-419A-9241-4846C6B3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1B072-8D9D-4F29-94A1-B2AC0C5C2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preparation is the foundation of any ML project. It involves collecting, cleaning, and organizing raw data to make it suitable for modeling.</a:t>
            </a:r>
          </a:p>
          <a:p>
            <a:r>
              <a:rPr lang="en-US" dirty="0"/>
              <a:t>Tools</a:t>
            </a:r>
          </a:p>
          <a:p>
            <a:pPr lvl="1"/>
            <a:r>
              <a:rPr lang="en-US" dirty="0" err="1"/>
              <a:t>Sagemaker</a:t>
            </a:r>
            <a:r>
              <a:rPr lang="en-US" dirty="0"/>
              <a:t> Data Wrangler</a:t>
            </a:r>
          </a:p>
          <a:p>
            <a:pPr lvl="1"/>
            <a:r>
              <a:rPr lang="en-US" dirty="0" err="1"/>
              <a:t>Sagemaker</a:t>
            </a:r>
            <a:r>
              <a:rPr lang="en-US" dirty="0"/>
              <a:t> Canvas</a:t>
            </a:r>
          </a:p>
          <a:p>
            <a:pPr lvl="1"/>
            <a:r>
              <a:rPr lang="en-US" dirty="0" err="1"/>
              <a:t>SageMaker</a:t>
            </a:r>
            <a:r>
              <a:rPr lang="en-US" dirty="0"/>
              <a:t> Processing</a:t>
            </a:r>
          </a:p>
        </p:txBody>
      </p:sp>
    </p:spTree>
    <p:extLst>
      <p:ext uri="{BB962C8B-B14F-4D97-AF65-F5344CB8AC3E}">
        <p14:creationId xmlns:p14="http://schemas.microsoft.com/office/powerpoint/2010/main" val="2645808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2A03-9DC0-494B-92B9-2543945E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r>
              <a:rPr lang="en-US" dirty="0"/>
              <a:t> Data Wrangler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9302-3240-45F7-9E60-A90D635AE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interface for data import, transformation, and analysis.</a:t>
            </a:r>
          </a:p>
          <a:p>
            <a:r>
              <a:rPr lang="en-US" dirty="0"/>
              <a:t>Offers over 300 built-in transformations for various data types.</a:t>
            </a:r>
          </a:p>
          <a:p>
            <a:r>
              <a:rPr lang="en-US" dirty="0"/>
              <a:t>Supports data from Amazon S3, Athena, Redshift, and third-party sources.</a:t>
            </a:r>
          </a:p>
          <a:p>
            <a:r>
              <a:rPr lang="en-US" dirty="0"/>
              <a:t>Generates data quality reports to detect anomalies</a:t>
            </a:r>
          </a:p>
        </p:txBody>
      </p:sp>
    </p:spTree>
    <p:extLst>
      <p:ext uri="{BB962C8B-B14F-4D97-AF65-F5344CB8AC3E}">
        <p14:creationId xmlns:p14="http://schemas.microsoft.com/office/powerpoint/2010/main" val="123614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85E3-CE97-4D51-8564-2F71D045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Machine Learning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92ED3-8B7A-4DCE-84DC-1EE715F5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Automates the entire ML lifecycle, from data preparation to model deployment. </a:t>
            </a:r>
          </a:p>
          <a:p>
            <a:r>
              <a:rPr lang="en-US" dirty="0"/>
              <a:t>Reduces the need for manual setup and infrastructure management.​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28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2582-0E4E-44E8-B2AA-C761D09C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r>
              <a:rPr lang="en-US" dirty="0"/>
              <a:t>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074E-84BF-4431-B8AA-1814A2E09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SageMaker</a:t>
            </a:r>
            <a:r>
              <a:rPr lang="en-US" dirty="0"/>
              <a:t> Canvas is a no-code visual interface built into </a:t>
            </a:r>
            <a:r>
              <a:rPr lang="en-US" dirty="0" err="1"/>
              <a:t>SageMaker</a:t>
            </a:r>
            <a:r>
              <a:rPr lang="en-US" dirty="0"/>
              <a:t> Studio that lets analysts, data scientists, and business users build ML models with point-and-click ease.</a:t>
            </a:r>
          </a:p>
          <a:p>
            <a:r>
              <a:rPr lang="en-US" dirty="0"/>
              <a:t>No-code platform to build ML models.</a:t>
            </a:r>
          </a:p>
          <a:p>
            <a:r>
              <a:rPr lang="en-US" dirty="0"/>
              <a:t>Integrates with Data Wrangler for data preparation.</a:t>
            </a:r>
          </a:p>
          <a:p>
            <a:r>
              <a:rPr lang="en-US" dirty="0"/>
              <a:t>Allows users to clean and transform data without writing code. ​</a:t>
            </a:r>
          </a:p>
        </p:txBody>
      </p:sp>
    </p:spTree>
    <p:extLst>
      <p:ext uri="{BB962C8B-B14F-4D97-AF65-F5344CB8AC3E}">
        <p14:creationId xmlns:p14="http://schemas.microsoft.com/office/powerpoint/2010/main" val="3721577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5FB4-20AA-400F-A678-93F8CFD5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r>
              <a:rPr lang="en-US" dirty="0"/>
              <a:t> canvas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8E5CF-537F-4A06-BB7F-1AB01668F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No-code Data Exploration &amp; Preparation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Model Training &amp; Inference</a:t>
            </a:r>
          </a:p>
          <a:p>
            <a:r>
              <a:rPr lang="en-US" dirty="0"/>
              <a:t>Model </a:t>
            </a:r>
            <a:r>
              <a:rPr lang="en-US" dirty="0" err="1"/>
              <a:t>Explainability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98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B098-C5EF-4E94-837F-B5ED5E48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r>
              <a:rPr lang="en-US" dirty="0"/>
              <a:t>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21E04-6CB1-4638-BB00-252CD2A1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Amazon </a:t>
            </a:r>
            <a:r>
              <a:rPr lang="en-US" dirty="0" err="1"/>
              <a:t>SageMaker</a:t>
            </a:r>
            <a:r>
              <a:rPr lang="en-US" dirty="0"/>
              <a:t> Processing enables you to run data preprocessing, postprocessing, feature engineering, and model evaluation tasks on fully managed infrastructure.​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b="1" dirty="0"/>
              <a:t>Flexible Execution:</a:t>
            </a:r>
            <a:r>
              <a:rPr lang="en-US" dirty="0"/>
              <a:t> Run custom scripts or use built-in containers for common frameworks like Scikit-learn, Spark, or bring your own container.</a:t>
            </a:r>
          </a:p>
          <a:p>
            <a:pPr lvl="1"/>
            <a:r>
              <a:rPr lang="en-US" b="1" dirty="0"/>
              <a:t>Managed Infrastructure:</a:t>
            </a:r>
            <a:r>
              <a:rPr lang="en-US" dirty="0"/>
              <a:t> </a:t>
            </a:r>
            <a:r>
              <a:rPr lang="en-US" dirty="0" err="1"/>
              <a:t>SageMaker</a:t>
            </a:r>
            <a:r>
              <a:rPr lang="en-US" dirty="0"/>
              <a:t> handles provisioning and scaling of compute resources, data transfer from Amazon S3, and cleanup after job completion.</a:t>
            </a:r>
          </a:p>
          <a:p>
            <a:pPr lvl="1"/>
            <a:r>
              <a:rPr lang="en-US" b="1" dirty="0"/>
              <a:t>Integration:</a:t>
            </a:r>
            <a:r>
              <a:rPr lang="en-US" dirty="0"/>
              <a:t> Seamlessly integrates with other </a:t>
            </a:r>
            <a:r>
              <a:rPr lang="en-US" dirty="0" err="1"/>
              <a:t>SageMaker</a:t>
            </a:r>
            <a:r>
              <a:rPr lang="en-US" dirty="0"/>
              <a:t> components like training jobs, model deployment, and pipelines.​</a:t>
            </a:r>
          </a:p>
        </p:txBody>
      </p:sp>
    </p:spTree>
    <p:extLst>
      <p:ext uri="{BB962C8B-B14F-4D97-AF65-F5344CB8AC3E}">
        <p14:creationId xmlns:p14="http://schemas.microsoft.com/office/powerpoint/2010/main" val="2592430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4D7F-D837-46B2-AFEC-599CD9DE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9AD4-13BA-4FE5-B3EB-E73AEB7C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Input Data:</a:t>
            </a:r>
            <a:r>
              <a:rPr lang="en-US" dirty="0"/>
              <a:t> Specify input data sources, typically from Amazon S3.</a:t>
            </a:r>
          </a:p>
          <a:p>
            <a:r>
              <a:rPr lang="en-US" b="1" dirty="0"/>
              <a:t>Processing Script:</a:t>
            </a:r>
            <a:r>
              <a:rPr lang="en-US" dirty="0"/>
              <a:t> Provide the script or container image that defines the processing logic.</a:t>
            </a:r>
          </a:p>
          <a:p>
            <a:r>
              <a:rPr lang="en-US" b="1" dirty="0"/>
              <a:t>Compute Resources:</a:t>
            </a:r>
            <a:r>
              <a:rPr lang="en-US" dirty="0"/>
              <a:t> Define the instance type and count for the job.</a:t>
            </a:r>
          </a:p>
          <a:p>
            <a:r>
              <a:rPr lang="en-US" b="1" dirty="0"/>
              <a:t>Output Data:</a:t>
            </a:r>
            <a:r>
              <a:rPr lang="en-US" dirty="0"/>
              <a:t> Specify the destination for output data, usually an S3 bucket.​</a:t>
            </a:r>
          </a:p>
        </p:txBody>
      </p:sp>
    </p:spTree>
    <p:extLst>
      <p:ext uri="{BB962C8B-B14F-4D97-AF65-F5344CB8AC3E}">
        <p14:creationId xmlns:p14="http://schemas.microsoft.com/office/powerpoint/2010/main" val="21685929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14FF-EDCB-4FCA-B484-D1416357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0468-DBF8-4889-A413-2346CAFE4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 transforms raw data into meaningful features that enhance model performance.</a:t>
            </a:r>
          </a:p>
          <a:p>
            <a:pPr lvl="1"/>
            <a:r>
              <a:rPr lang="en-US" dirty="0" err="1"/>
              <a:t>SageMaker</a:t>
            </a:r>
            <a:r>
              <a:rPr lang="en-US" dirty="0"/>
              <a:t> Data Wrangler</a:t>
            </a:r>
          </a:p>
          <a:p>
            <a:pPr lvl="1"/>
            <a:r>
              <a:rPr lang="en-US" dirty="0" err="1"/>
              <a:t>SageMaker</a:t>
            </a:r>
            <a:r>
              <a:rPr lang="en-US" dirty="0"/>
              <a:t> Feature Store</a:t>
            </a:r>
          </a:p>
        </p:txBody>
      </p:sp>
    </p:spTree>
    <p:extLst>
      <p:ext uri="{BB962C8B-B14F-4D97-AF65-F5344CB8AC3E}">
        <p14:creationId xmlns:p14="http://schemas.microsoft.com/office/powerpoint/2010/main" val="14232828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A432-C237-4BB6-A293-F1831A61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r>
              <a:rPr lang="en-US" dirty="0"/>
              <a:t> Data Wrangler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ED1D9-55FE-41E1-A48B-58C8148EC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80% of ML effort goes into data prep</a:t>
            </a:r>
          </a:p>
          <a:p>
            <a:r>
              <a:rPr lang="en-US" dirty="0"/>
              <a:t>Provides transformations like one-hot encoding, normalization, and text vectorization.</a:t>
            </a:r>
          </a:p>
          <a:p>
            <a:r>
              <a:rPr lang="en-US" dirty="0"/>
              <a:t>Allows custom transformations using Python, SQL, or </a:t>
            </a:r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Store Features directly into </a:t>
            </a:r>
            <a:r>
              <a:rPr lang="en-US" dirty="0" err="1"/>
              <a:t>SageMaker</a:t>
            </a:r>
            <a:r>
              <a:rPr lang="en-US" dirty="0"/>
              <a:t> Feature Store with versioning support</a:t>
            </a:r>
          </a:p>
        </p:txBody>
      </p:sp>
    </p:spTree>
    <p:extLst>
      <p:ext uri="{BB962C8B-B14F-4D97-AF65-F5344CB8AC3E}">
        <p14:creationId xmlns:p14="http://schemas.microsoft.com/office/powerpoint/2010/main" val="12763981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AA7E-D5A0-4A9B-BC1E-32A3142A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r>
              <a:rPr lang="en-US" dirty="0"/>
              <a:t> Feature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6771-9B57-4185-AC86-FDCA05F9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repository to store, retrieve, and share features.</a:t>
            </a:r>
          </a:p>
          <a:p>
            <a:r>
              <a:rPr lang="en-US" dirty="0"/>
              <a:t>Ensures consistency between training and inference data. ​</a:t>
            </a:r>
          </a:p>
        </p:txBody>
      </p:sp>
    </p:spTree>
    <p:extLst>
      <p:ext uri="{BB962C8B-B14F-4D97-AF65-F5344CB8AC3E}">
        <p14:creationId xmlns:p14="http://schemas.microsoft.com/office/powerpoint/2010/main" val="5653756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C404-924E-4DDE-BB7E-88BB51C6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F0E32-0754-4EAF-951B-4D7BA408F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building involves selecting algorithms and creating models that can learn from data.</a:t>
            </a:r>
          </a:p>
          <a:p>
            <a:pPr lvl="1"/>
            <a:r>
              <a:rPr lang="en-US" dirty="0" err="1"/>
              <a:t>SageMaker</a:t>
            </a:r>
            <a:r>
              <a:rPr lang="en-US" dirty="0"/>
              <a:t> Studio</a:t>
            </a:r>
          </a:p>
          <a:p>
            <a:pPr lvl="1"/>
            <a:r>
              <a:rPr lang="en-US" dirty="0" err="1"/>
              <a:t>SageMaker</a:t>
            </a:r>
            <a:r>
              <a:rPr lang="en-US" dirty="0"/>
              <a:t> Autopilot (Moved to Canvas)</a:t>
            </a:r>
          </a:p>
        </p:txBody>
      </p:sp>
    </p:spTree>
    <p:extLst>
      <p:ext uri="{BB962C8B-B14F-4D97-AF65-F5344CB8AC3E}">
        <p14:creationId xmlns:p14="http://schemas.microsoft.com/office/powerpoint/2010/main" val="17138002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D142-4007-4EFD-9112-7EFE3311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r>
              <a:rPr lang="en-US" dirty="0"/>
              <a:t>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2CE12-EA2D-4F4D-B97B-F33C862BB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development environment (IDE) for ML.</a:t>
            </a:r>
          </a:p>
          <a:p>
            <a:r>
              <a:rPr lang="en-US" dirty="0"/>
              <a:t>Supports </a:t>
            </a:r>
            <a:r>
              <a:rPr lang="en-US" dirty="0" err="1"/>
              <a:t>Jupyter</a:t>
            </a:r>
            <a:r>
              <a:rPr lang="en-US" dirty="0"/>
              <a:t> notebooks for interactive development.</a:t>
            </a:r>
          </a:p>
          <a:p>
            <a:r>
              <a:rPr lang="en-US" dirty="0"/>
              <a:t>Facilitates collaboration among data scientists.</a:t>
            </a:r>
          </a:p>
        </p:txBody>
      </p:sp>
    </p:spTree>
    <p:extLst>
      <p:ext uri="{BB962C8B-B14F-4D97-AF65-F5344CB8AC3E}">
        <p14:creationId xmlns:p14="http://schemas.microsoft.com/office/powerpoint/2010/main" val="5098409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12B2-436E-46CB-BCFF-9D6F7794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r>
              <a:rPr lang="en-US" dirty="0"/>
              <a:t> Autopilot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AEE5C-BF9B-4A03-9C0A-CF6DB1DC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SageMaker</a:t>
            </a:r>
            <a:r>
              <a:rPr lang="en-US" dirty="0"/>
              <a:t> Autopilot is AWS’s </a:t>
            </a:r>
            <a:r>
              <a:rPr lang="en-US" dirty="0" err="1"/>
              <a:t>AutoML</a:t>
            </a:r>
            <a:r>
              <a:rPr lang="en-US" dirty="0"/>
              <a:t> solution that automates the entire ML lifecycle from data preprocessing to model deployment with full visibility and control.</a:t>
            </a:r>
          </a:p>
          <a:p>
            <a:r>
              <a:rPr lang="en-US" dirty="0"/>
              <a:t>Automatically explores data, selects algorithms, trains models, and tunes hyperparameters, providing a ranked list of the best models. </a:t>
            </a:r>
          </a:p>
          <a:p>
            <a:r>
              <a:rPr lang="en-US" dirty="0"/>
              <a:t>Provides transparency by allowing users to inspect and modify generated pipelines.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3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36EE-3A3C-48CC-8AF2-2E9201F5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FDB4D-D236-40E3-99D9-3FB18F4D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Handles underlying infrastructure, including compute resources and storage.</a:t>
            </a:r>
          </a:p>
          <a:p>
            <a:r>
              <a:rPr lang="en-US" dirty="0"/>
              <a:t>Reduce operational overhead</a:t>
            </a:r>
          </a:p>
          <a:p>
            <a:r>
              <a:rPr lang="en-US" dirty="0"/>
              <a:t>Eliminates the need for setting up and managing servers.​</a:t>
            </a:r>
          </a:p>
        </p:txBody>
      </p:sp>
    </p:spTree>
    <p:extLst>
      <p:ext uri="{BB962C8B-B14F-4D97-AF65-F5344CB8AC3E}">
        <p14:creationId xmlns:p14="http://schemas.microsoft.com/office/powerpoint/2010/main" val="23476884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0FA1-A70E-4DDD-8E27-844A7E89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Autopilot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E03DB-19E8-474B-8EB7-C882F4345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Automated Data Preprocessing: handles missing values, outliers, and data types</a:t>
            </a:r>
          </a:p>
          <a:p>
            <a:r>
              <a:rPr lang="en-US" dirty="0"/>
              <a:t>Automatic Algorithm Selection: Picks the best algorithm based on the problem type (regression, classification, etc.)</a:t>
            </a:r>
          </a:p>
          <a:p>
            <a:r>
              <a:rPr lang="en-US" dirty="0"/>
              <a:t>Hyperparameter Tuning: Runs multiple training jobs using different hyperparameters to optimize performance</a:t>
            </a:r>
          </a:p>
          <a:p>
            <a:r>
              <a:rPr lang="en-US" dirty="0"/>
              <a:t>Model Evaluation &amp; Ranking: Evaluates models on validation metrics</a:t>
            </a:r>
          </a:p>
          <a:p>
            <a:r>
              <a:rPr lang="en-US" dirty="0"/>
              <a:t>Deployment to </a:t>
            </a:r>
            <a:r>
              <a:rPr lang="en-US" dirty="0" err="1"/>
              <a:t>SageMaker</a:t>
            </a:r>
            <a:r>
              <a:rPr lang="en-US" dirty="0"/>
              <a:t> Endpoints: One-click deployment to scalable, production-ready real-time endpoints</a:t>
            </a:r>
          </a:p>
        </p:txBody>
      </p:sp>
    </p:spTree>
    <p:extLst>
      <p:ext uri="{BB962C8B-B14F-4D97-AF65-F5344CB8AC3E}">
        <p14:creationId xmlns:p14="http://schemas.microsoft.com/office/powerpoint/2010/main" val="9736146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CCFE-DD69-47FB-BA3C-8B9F80CD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A7F21-95FD-40A5-AC44-CB4AD8CA6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</a:t>
            </a:r>
            <a:r>
              <a:rPr lang="en-US" dirty="0" err="1"/>
              <a:t>SageMaker</a:t>
            </a:r>
            <a:r>
              <a:rPr lang="en-US" dirty="0"/>
              <a:t> provides a fully managed environment for training machine learning (ML) models at scale, eliminating the need to manage infrastructure.​</a:t>
            </a:r>
          </a:p>
        </p:txBody>
      </p:sp>
    </p:spTree>
    <p:extLst>
      <p:ext uri="{BB962C8B-B14F-4D97-AF65-F5344CB8AC3E}">
        <p14:creationId xmlns:p14="http://schemas.microsoft.com/office/powerpoint/2010/main" val="34462530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8ED8-3D67-4CE3-B82E-6D2CBD39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r>
              <a:rPr lang="en-US" dirty="0" err="1"/>
              <a:t>ModeL</a:t>
            </a:r>
            <a:r>
              <a:rPr lang="en-US" dirty="0"/>
              <a:t> training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62FF6-D2E8-4EE2-A820-FECDE4D6B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Infrastructure: </a:t>
            </a:r>
            <a:r>
              <a:rPr lang="en-US" dirty="0" err="1"/>
              <a:t>SageMaker</a:t>
            </a:r>
            <a:r>
              <a:rPr lang="en-US" dirty="0"/>
              <a:t> handles the provisioning and management of compute resources, allowing you to focus on model development and training.​</a:t>
            </a:r>
          </a:p>
          <a:p>
            <a:r>
              <a:rPr lang="en-US" dirty="0"/>
              <a:t>Built-in Algorithms: Utilize </a:t>
            </a:r>
            <a:r>
              <a:rPr lang="en-US" dirty="0" err="1"/>
              <a:t>SageMaker's</a:t>
            </a:r>
            <a:r>
              <a:rPr lang="en-US" dirty="0"/>
              <a:t> pre-built algorithms for common ML tasks</a:t>
            </a:r>
          </a:p>
          <a:p>
            <a:r>
              <a:rPr lang="en-US" dirty="0"/>
              <a:t>Custom Algorithms: Bring your own training scripts using popular ML frameworks like TensorFlow, </a:t>
            </a:r>
            <a:r>
              <a:rPr lang="en-US" dirty="0" err="1"/>
              <a:t>PyTorch</a:t>
            </a:r>
            <a:r>
              <a:rPr lang="en-US" dirty="0"/>
              <a:t>, or </a:t>
            </a:r>
            <a:r>
              <a:rPr lang="en-US" dirty="0" err="1"/>
              <a:t>MXNet</a:t>
            </a:r>
            <a:endParaRPr lang="en-US" dirty="0"/>
          </a:p>
          <a:p>
            <a:r>
              <a:rPr lang="en-US" dirty="0"/>
              <a:t>Pre-trained Models: Fine-tune existing models to suit your specific use case</a:t>
            </a:r>
          </a:p>
        </p:txBody>
      </p:sp>
    </p:spTree>
    <p:extLst>
      <p:ext uri="{BB962C8B-B14F-4D97-AF65-F5344CB8AC3E}">
        <p14:creationId xmlns:p14="http://schemas.microsoft.com/office/powerpoint/2010/main" val="3547313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F508-1F94-41CE-A105-853D4649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CBC9-2896-46F4-B38B-0B75CCB2C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6497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Data Preparation</a:t>
            </a:r>
            <a:r>
              <a:rPr lang="en-US" dirty="0"/>
              <a:t>: Utilize tools like </a:t>
            </a:r>
            <a:r>
              <a:rPr lang="en-US" dirty="0" err="1"/>
              <a:t>SageMaker</a:t>
            </a:r>
            <a:r>
              <a:rPr lang="en-US" dirty="0"/>
              <a:t> Data Wrangler for data cleaning and feature engineering to prepare datasets for training. ​</a:t>
            </a:r>
          </a:p>
          <a:p>
            <a:r>
              <a:rPr lang="en-US" b="1" dirty="0"/>
              <a:t>Algorithm Selection</a:t>
            </a:r>
            <a:r>
              <a:rPr lang="en-US" dirty="0"/>
              <a:t>: Choose from built-in algorithms, pre-trained models, or bring your own frameworks (e.g., TensorFlow, </a:t>
            </a:r>
            <a:r>
              <a:rPr lang="en-US" dirty="0" err="1"/>
              <a:t>PyTorch</a:t>
            </a:r>
            <a:r>
              <a:rPr lang="en-US" dirty="0"/>
              <a:t>).​</a:t>
            </a:r>
          </a:p>
          <a:p>
            <a:r>
              <a:rPr lang="en-US" b="1" dirty="0"/>
              <a:t>Data Storage &amp; Access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Store data in Amazon S3, EFS, or </a:t>
            </a:r>
            <a:r>
              <a:rPr lang="en-US" dirty="0" err="1"/>
              <a:t>FSx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Configure data input modes: File, Pipe, or </a:t>
            </a:r>
            <a:r>
              <a:rPr lang="en-US" dirty="0" err="1"/>
              <a:t>FastFile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Set up access controls using IAM roles, VPC configurations, and AWS KMS for security. ​</a:t>
            </a:r>
          </a:p>
          <a:p>
            <a:r>
              <a:rPr lang="en-US" b="1" dirty="0"/>
              <a:t>Bias Analysis</a:t>
            </a:r>
            <a:r>
              <a:rPr lang="en-US" dirty="0"/>
              <a:t>: Use </a:t>
            </a:r>
            <a:r>
              <a:rPr lang="en-US" dirty="0" err="1"/>
              <a:t>SageMaker</a:t>
            </a:r>
            <a:r>
              <a:rPr lang="en-US" dirty="0"/>
              <a:t> Clarify to detect and mitigate bias in datasets before training.​</a:t>
            </a:r>
          </a:p>
          <a:p>
            <a:r>
              <a:rPr lang="en-US" b="1" dirty="0"/>
              <a:t>SDK Selection</a:t>
            </a:r>
            <a:r>
              <a:rPr lang="en-US" dirty="0"/>
              <a:t>: Launch training jobs using the high-level </a:t>
            </a:r>
            <a:r>
              <a:rPr lang="en-US" dirty="0" err="1"/>
              <a:t>SageMaker</a:t>
            </a:r>
            <a:r>
              <a:rPr lang="en-US" dirty="0"/>
              <a:t> Python SDK or low-level Boto3 APIs.​</a:t>
            </a:r>
          </a:p>
        </p:txBody>
      </p:sp>
    </p:spTree>
    <p:extLst>
      <p:ext uri="{BB962C8B-B14F-4D97-AF65-F5344CB8AC3E}">
        <p14:creationId xmlns:p14="http://schemas.microsoft.com/office/powerpoint/2010/main" val="12410889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A01E-8F17-47F8-AA12-E2BF3E6F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A0E5B-9569-4534-8C21-CC5AC50A9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932701" cy="384785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Infrastructure Setup</a:t>
            </a:r>
            <a:r>
              <a:rPr lang="en-US" dirty="0"/>
              <a:t>: Select appropriate instance types and manage resources efficiently.​</a:t>
            </a:r>
          </a:p>
          <a:p>
            <a:r>
              <a:rPr lang="en-US" b="1" dirty="0"/>
              <a:t>Training Execution</a:t>
            </a:r>
            <a:r>
              <a:rPr lang="en-US" dirty="0"/>
              <a:t>: Run training jobs from local code using decorators or directly within </a:t>
            </a:r>
            <a:r>
              <a:rPr lang="en-US" dirty="0" err="1"/>
              <a:t>SageMaker</a:t>
            </a:r>
            <a:r>
              <a:rPr lang="en-US" dirty="0"/>
              <a:t> Studio. ​</a:t>
            </a:r>
          </a:p>
          <a:p>
            <a:r>
              <a:rPr lang="en-US" b="1" dirty="0"/>
              <a:t>Monitoring &amp; Debugging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Track training jobs with </a:t>
            </a:r>
            <a:r>
              <a:rPr lang="en-US" dirty="0" err="1"/>
              <a:t>SageMaker</a:t>
            </a:r>
            <a:r>
              <a:rPr lang="en-US" dirty="0"/>
              <a:t> Experiments.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SageMaker</a:t>
            </a:r>
            <a:r>
              <a:rPr lang="en-US" dirty="0"/>
              <a:t> Debugger to monitor resource utilization and detect anomalies. ​</a:t>
            </a:r>
          </a:p>
          <a:p>
            <a:r>
              <a:rPr lang="en-US" b="1" dirty="0"/>
              <a:t>Distributed Training</a:t>
            </a:r>
            <a:r>
              <a:rPr lang="en-US" dirty="0"/>
              <a:t>: Scale training jobs using distributed computing options for large datasets.​</a:t>
            </a:r>
          </a:p>
          <a:p>
            <a:r>
              <a:rPr lang="en-US" b="1" dirty="0"/>
              <a:t>Hyperparameter Tuning</a:t>
            </a:r>
            <a:r>
              <a:rPr lang="en-US" dirty="0"/>
              <a:t>: Optimize model performance using automatic model tuning methods like grid search and Bayesian optimization.​</a:t>
            </a:r>
          </a:p>
          <a:p>
            <a:r>
              <a:rPr lang="en-US" b="1" dirty="0"/>
              <a:t>Cost Optimization</a:t>
            </a:r>
            <a:r>
              <a:rPr lang="en-US" dirty="0"/>
              <a:t>: Leverage Spot instances with checkpointing to reduce training costs.​</a:t>
            </a:r>
          </a:p>
        </p:txBody>
      </p:sp>
    </p:spTree>
    <p:extLst>
      <p:ext uri="{BB962C8B-B14F-4D97-AF65-F5344CB8AC3E}">
        <p14:creationId xmlns:p14="http://schemas.microsoft.com/office/powerpoint/2010/main" val="39066919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EAA-BAC0-4061-B23D-41387829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816CC-86DA-471A-AE99-FD0CCD261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 Artifacts</a:t>
            </a:r>
            <a:r>
              <a:rPr lang="en-US" dirty="0"/>
              <a:t>: Retrieve trained model artifacts stored in Amazon S3 for deployment.​</a:t>
            </a:r>
          </a:p>
          <a:p>
            <a:r>
              <a:rPr lang="en-US" dirty="0"/>
              <a:t> </a:t>
            </a:r>
            <a:r>
              <a:rPr lang="en-US" b="1" dirty="0"/>
              <a:t>Model Evaluation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Assess model performance using metrics and visualizations.</a:t>
            </a:r>
          </a:p>
          <a:p>
            <a:pPr lvl="1"/>
            <a:r>
              <a:rPr lang="en-US" dirty="0"/>
              <a:t>Conduct post-training bias analysis with </a:t>
            </a:r>
            <a:r>
              <a:rPr lang="en-US" dirty="0" err="1"/>
              <a:t>SageMaker</a:t>
            </a:r>
            <a:r>
              <a:rPr lang="en-US" dirty="0"/>
              <a:t> Clarify.​</a:t>
            </a:r>
          </a:p>
          <a:p>
            <a:r>
              <a:rPr lang="en-US" b="1" dirty="0"/>
              <a:t>Incremental Training</a:t>
            </a:r>
            <a:r>
              <a:rPr lang="en-US" dirty="0"/>
              <a:t>: Update models with new data without retraining from scratch.​</a:t>
            </a:r>
          </a:p>
          <a:p>
            <a:r>
              <a:rPr lang="en-US" b="1" dirty="0"/>
              <a:t>Pipeline Integration</a:t>
            </a:r>
            <a:r>
              <a:rPr lang="en-US" dirty="0"/>
              <a:t>: Incorporate training steps into </a:t>
            </a:r>
            <a:r>
              <a:rPr lang="en-US" dirty="0" err="1"/>
              <a:t>SageMaker</a:t>
            </a:r>
            <a:r>
              <a:rPr lang="en-US" dirty="0"/>
              <a:t> Pipelines for end-to-end ML workflows.​</a:t>
            </a:r>
          </a:p>
        </p:txBody>
      </p:sp>
    </p:spTree>
    <p:extLst>
      <p:ext uri="{BB962C8B-B14F-4D97-AF65-F5344CB8AC3E}">
        <p14:creationId xmlns:p14="http://schemas.microsoft.com/office/powerpoint/2010/main" val="19010727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E132-BDB3-4B8D-BA73-6F70FA3B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BF1AF-BDFF-4B63-A180-F4B13E652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assesses the performance of trained models to ensure they meet business objectives.</a:t>
            </a:r>
          </a:p>
          <a:p>
            <a:r>
              <a:rPr lang="en-US" dirty="0"/>
              <a:t>Supports metrics like accuracy, precision, recall, and F1 score.</a:t>
            </a:r>
          </a:p>
          <a:p>
            <a:r>
              <a:rPr lang="en-US" dirty="0"/>
              <a:t>Allows custom metrics tailored to specific use cases</a:t>
            </a:r>
          </a:p>
          <a:p>
            <a:r>
              <a:rPr lang="en-US" dirty="0"/>
              <a:t>Integrates with Model Registry to manage model versions</a:t>
            </a:r>
          </a:p>
        </p:txBody>
      </p:sp>
    </p:spTree>
    <p:extLst>
      <p:ext uri="{BB962C8B-B14F-4D97-AF65-F5344CB8AC3E}">
        <p14:creationId xmlns:p14="http://schemas.microsoft.com/office/powerpoint/2010/main" val="25051013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A87D-C6A4-43C2-8B77-196536DB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49F42-69B7-4B0B-A583-3959B05E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makes trained models available for inference in production environments.</a:t>
            </a:r>
          </a:p>
          <a:p>
            <a:r>
              <a:rPr lang="en-US" dirty="0"/>
              <a:t>Real-Time Inference: Deploy models for low-latency, interactive predictions.</a:t>
            </a:r>
          </a:p>
          <a:p>
            <a:r>
              <a:rPr lang="en-US" dirty="0"/>
              <a:t>Batch Transform: Run predictions on large datasets asynchronously.</a:t>
            </a:r>
          </a:p>
          <a:p>
            <a:r>
              <a:rPr lang="en-US" dirty="0"/>
              <a:t>Multi-Model Endpoints: Host multiple models on a single endpoint to optimize costs.</a:t>
            </a:r>
          </a:p>
          <a:p>
            <a:r>
              <a:rPr lang="en-US" dirty="0" err="1"/>
              <a:t>SageMaker</a:t>
            </a:r>
            <a:r>
              <a:rPr lang="en-US" dirty="0"/>
              <a:t> Model Registry: </a:t>
            </a:r>
          </a:p>
          <a:p>
            <a:pPr lvl="1"/>
            <a:r>
              <a:rPr lang="en-US" dirty="0"/>
              <a:t>Central repository to manage and version models</a:t>
            </a:r>
          </a:p>
          <a:p>
            <a:pPr lvl="1"/>
            <a:r>
              <a:rPr lang="en-US" dirty="0"/>
              <a:t>Facilitates model approval workflows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527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BC0E-43A1-417F-84E1-BAB5A8D3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1BF9B-3CE4-4183-9E76-8E0193F1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SageMaker</a:t>
            </a:r>
            <a:r>
              <a:rPr lang="en-US" dirty="0"/>
              <a:t> Model Monitor automatically detects and alerts on deviations in model behavior to ensure ML models in production maintain high quality over time.</a:t>
            </a:r>
          </a:p>
          <a:p>
            <a:r>
              <a:rPr lang="en-US" dirty="0" err="1"/>
              <a:t>Sagemaker</a:t>
            </a:r>
            <a:r>
              <a:rPr lang="en-US" dirty="0"/>
              <a:t> Model Monitor</a:t>
            </a:r>
          </a:p>
          <a:p>
            <a:pPr lvl="1"/>
            <a:r>
              <a:rPr lang="en-US" dirty="0"/>
              <a:t>Automatically detects data drift, model quality issues, and bias</a:t>
            </a:r>
          </a:p>
          <a:p>
            <a:pPr lvl="1"/>
            <a:r>
              <a:rPr lang="en-US" dirty="0"/>
              <a:t>Supports monitoring for real-time endpoints and batch transform jobs</a:t>
            </a:r>
          </a:p>
          <a:p>
            <a:pPr lvl="1"/>
            <a:r>
              <a:rPr lang="en-US" dirty="0"/>
              <a:t>Provides alerts and detailed reports for observed anomalies</a:t>
            </a:r>
          </a:p>
          <a:p>
            <a:pPr lvl="1"/>
            <a:r>
              <a:rPr lang="en-US" dirty="0"/>
              <a:t>Visualize monitoring results and take corrective actions within the IDE.</a:t>
            </a:r>
          </a:p>
        </p:txBody>
      </p:sp>
    </p:spTree>
    <p:extLst>
      <p:ext uri="{BB962C8B-B14F-4D97-AF65-F5344CB8AC3E}">
        <p14:creationId xmlns:p14="http://schemas.microsoft.com/office/powerpoint/2010/main" val="11251189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0FA6-A034-4FCF-9285-D333B1A5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6AA3F-4291-469B-BB70-E0625B754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Bedrock</a:t>
            </a:r>
          </a:p>
        </p:txBody>
      </p:sp>
    </p:spTree>
    <p:extLst>
      <p:ext uri="{BB962C8B-B14F-4D97-AF65-F5344CB8AC3E}">
        <p14:creationId xmlns:p14="http://schemas.microsoft.com/office/powerpoint/2010/main" val="206086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6473-8DB5-4992-8CFB-3F668970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and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6634F-EDB4-4B93-8EFF-BCB617DA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large-scale data processing and model training.</a:t>
            </a:r>
          </a:p>
          <a:p>
            <a:r>
              <a:rPr lang="en-US" dirty="0"/>
              <a:t>Suitable for complex ML applications requiring </a:t>
            </a:r>
            <a:r>
              <a:rPr lang="en-US"/>
              <a:t>high performance</a:t>
            </a:r>
            <a:r>
              <a:rPr lang="en-US" dirty="0"/>
              <a:t>.​</a:t>
            </a:r>
          </a:p>
        </p:txBody>
      </p:sp>
    </p:spTree>
    <p:extLst>
      <p:ext uri="{BB962C8B-B14F-4D97-AF65-F5344CB8AC3E}">
        <p14:creationId xmlns:p14="http://schemas.microsoft.com/office/powerpoint/2010/main" val="67938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83D1-F260-45B2-9075-75FA9248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Cost-Effectiveness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4D56-8D2E-416B-BC95-CEF963241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Optimizes development costs through managed services and scalability.</a:t>
            </a:r>
          </a:p>
          <a:p>
            <a:r>
              <a:rPr lang="en-US" dirty="0"/>
              <a:t>Offers a pay-as-you-go pricing model, optimizing ML development costs.</a:t>
            </a:r>
          </a:p>
          <a:p>
            <a:r>
              <a:rPr lang="en-US" dirty="0"/>
              <a:t>Utilizes spot instances and automatic scaling to reduce expenses.​</a:t>
            </a:r>
          </a:p>
        </p:txBody>
      </p:sp>
    </p:spTree>
    <p:extLst>
      <p:ext uri="{BB962C8B-B14F-4D97-AF65-F5344CB8AC3E}">
        <p14:creationId xmlns:p14="http://schemas.microsoft.com/office/powerpoint/2010/main" val="339872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CF39-BB25-4855-A7B1-B58DD6D4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Terminologies</a:t>
            </a:r>
          </a:p>
        </p:txBody>
      </p:sp>
    </p:spTree>
    <p:extLst>
      <p:ext uri="{BB962C8B-B14F-4D97-AF65-F5344CB8AC3E}">
        <p14:creationId xmlns:p14="http://schemas.microsoft.com/office/powerpoint/2010/main" val="409678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FCC4-CF2D-4590-A0B2-F9BD4CB1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in </a:t>
            </a:r>
            <a:r>
              <a:rPr lang="en-US" dirty="0" err="1"/>
              <a:t>Sagemaker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25F2B-F1D5-430C-836D-AA7B6833C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r>
              <a:rPr lang="en-US" dirty="0"/>
              <a:t> JumpStart: Quick-start hub for ML</a:t>
            </a:r>
          </a:p>
          <a:p>
            <a:r>
              <a:rPr lang="en-US" dirty="0" err="1"/>
              <a:t>SageMaker</a:t>
            </a:r>
            <a:r>
              <a:rPr lang="en-US" dirty="0"/>
              <a:t> Studio: End-to-end web-based ML IDE</a:t>
            </a:r>
          </a:p>
          <a:p>
            <a:r>
              <a:rPr lang="en-US" dirty="0" err="1"/>
              <a:t>SageMaker</a:t>
            </a:r>
            <a:r>
              <a:rPr lang="en-US" dirty="0"/>
              <a:t> Neo: Model optimization and deployment efficiency</a:t>
            </a:r>
          </a:p>
          <a:p>
            <a:r>
              <a:rPr lang="en-US" dirty="0" err="1"/>
              <a:t>SageMaker</a:t>
            </a:r>
            <a:r>
              <a:rPr lang="en-US" dirty="0"/>
              <a:t> Pipelines: CI/CD for machine learning</a:t>
            </a:r>
          </a:p>
          <a:p>
            <a:r>
              <a:rPr lang="en-US" dirty="0" err="1"/>
              <a:t>SageMaker</a:t>
            </a:r>
            <a:r>
              <a:rPr lang="en-US" dirty="0"/>
              <a:t> Clarify: </a:t>
            </a:r>
            <a:r>
              <a:rPr lang="en-US" dirty="0" err="1"/>
              <a:t>Explainability</a:t>
            </a:r>
            <a:r>
              <a:rPr lang="en-US" dirty="0"/>
              <a:t> &amp; bias detection</a:t>
            </a:r>
          </a:p>
        </p:txBody>
      </p:sp>
    </p:spTree>
    <p:extLst>
      <p:ext uri="{BB962C8B-B14F-4D97-AF65-F5344CB8AC3E}">
        <p14:creationId xmlns:p14="http://schemas.microsoft.com/office/powerpoint/2010/main" val="24949729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913</TotalTime>
  <Words>3007</Words>
  <Application>Microsoft Office PowerPoint</Application>
  <PresentationFormat>Widescreen</PresentationFormat>
  <Paragraphs>293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Arial</vt:lpstr>
      <vt:lpstr>Gill Sans MT</vt:lpstr>
      <vt:lpstr>Gallery</vt:lpstr>
      <vt:lpstr>Deep Dive into AWS Sagemaker</vt:lpstr>
      <vt:lpstr>Amazon Sagemaker</vt:lpstr>
      <vt:lpstr>Comprehensive platform across ML LIfecycle</vt:lpstr>
      <vt:lpstr>Simplified Machine Learning Workflow</vt:lpstr>
      <vt:lpstr>Managed Infrastructure</vt:lpstr>
      <vt:lpstr>Scalability and Performance</vt:lpstr>
      <vt:lpstr>Cost-Effectiveness</vt:lpstr>
      <vt:lpstr>Tools and Terminologies</vt:lpstr>
      <vt:lpstr>Tools in Sagemaker</vt:lpstr>
      <vt:lpstr>SageMaker JumpStart</vt:lpstr>
      <vt:lpstr>Sagemaker Jumpstart Features</vt:lpstr>
      <vt:lpstr>Jumpstart benefits</vt:lpstr>
      <vt:lpstr>SageMaker Studio</vt:lpstr>
      <vt:lpstr>Sagemaker Neo</vt:lpstr>
      <vt:lpstr>Sagemaker Pipelines</vt:lpstr>
      <vt:lpstr>Pipeline components</vt:lpstr>
      <vt:lpstr>Pipeline benefits</vt:lpstr>
      <vt:lpstr>Sagemaker clarify</vt:lpstr>
      <vt:lpstr>Amazon SageMaker Notebooks</vt:lpstr>
      <vt:lpstr>Sagemaker Ground Truth</vt:lpstr>
      <vt:lpstr>Sagemaker endpoint</vt:lpstr>
      <vt:lpstr>Sagemaker Experiments</vt:lpstr>
      <vt:lpstr>Amazon Sagemaker Domain</vt:lpstr>
      <vt:lpstr>PowerPoint Presentation</vt:lpstr>
      <vt:lpstr>Sagemaker Unified Studio</vt:lpstr>
      <vt:lpstr>Sagemaker unified studio</vt:lpstr>
      <vt:lpstr>SageMaker AI</vt:lpstr>
      <vt:lpstr>Model Development with SageMaker AI</vt:lpstr>
      <vt:lpstr>Build Scalable AI &amp; GenAI Applications</vt:lpstr>
      <vt:lpstr>Amazon SageMaker Lakehouse</vt:lpstr>
      <vt:lpstr>Data and AI Governance</vt:lpstr>
      <vt:lpstr>Sagemaker Catalog</vt:lpstr>
      <vt:lpstr>Sagemaker catalog benefits</vt:lpstr>
      <vt:lpstr>Data Processing Tools in SageMaker</vt:lpstr>
      <vt:lpstr>Generative AI App Development with Amazon Bedrock</vt:lpstr>
      <vt:lpstr>SQL Analytics with Amazon Redshift</vt:lpstr>
      <vt:lpstr>ML Lifecycle</vt:lpstr>
      <vt:lpstr>Data Preparation</vt:lpstr>
      <vt:lpstr>Sagemaker Data Wrangler</vt:lpstr>
      <vt:lpstr>SageMaker Canvas</vt:lpstr>
      <vt:lpstr>Sagemaker canvas features</vt:lpstr>
      <vt:lpstr>SageMaker Processing</vt:lpstr>
      <vt:lpstr>Processing Workflow</vt:lpstr>
      <vt:lpstr>Feature Engineering</vt:lpstr>
      <vt:lpstr>Sagemaker Data Wrangler</vt:lpstr>
      <vt:lpstr>Sagemaker Feature Store</vt:lpstr>
      <vt:lpstr>Model Building</vt:lpstr>
      <vt:lpstr>Sagemaker Studio</vt:lpstr>
      <vt:lpstr>SageMaker Autopilot</vt:lpstr>
      <vt:lpstr>Autopilot Features</vt:lpstr>
      <vt:lpstr>Model Training</vt:lpstr>
      <vt:lpstr>ModeL training Features</vt:lpstr>
      <vt:lpstr>Before training</vt:lpstr>
      <vt:lpstr>During training</vt:lpstr>
      <vt:lpstr>After training</vt:lpstr>
      <vt:lpstr>Model EvaluatioN</vt:lpstr>
      <vt:lpstr>Model Deployment</vt:lpstr>
      <vt:lpstr>Model Monitoring</vt:lpstr>
      <vt:lpstr>Coming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Saqlain Shah</dc:creator>
  <cp:lastModifiedBy>Saqlain Shah</cp:lastModifiedBy>
  <cp:revision>380</cp:revision>
  <dcterms:created xsi:type="dcterms:W3CDTF">2025-04-07T14:35:54Z</dcterms:created>
  <dcterms:modified xsi:type="dcterms:W3CDTF">2025-04-15T11:04:07Z</dcterms:modified>
</cp:coreProperties>
</file>