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73" r:id="rId4"/>
    <p:sldId id="266" r:id="rId5"/>
    <p:sldId id="268" r:id="rId6"/>
    <p:sldId id="269" r:id="rId7"/>
    <p:sldId id="270" r:id="rId8"/>
    <p:sldId id="271" r:id="rId9"/>
    <p:sldId id="272" r:id="rId10"/>
    <p:sldId id="257" r:id="rId11"/>
    <p:sldId id="267" r:id="rId12"/>
    <p:sldId id="258" r:id="rId13"/>
    <p:sldId id="260" r:id="rId14"/>
    <p:sldId id="261" r:id="rId15"/>
    <p:sldId id="274" r:id="rId16"/>
    <p:sldId id="275" r:id="rId17"/>
    <p:sldId id="262" r:id="rId18"/>
    <p:sldId id="263" r:id="rId19"/>
    <p:sldId id="26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5" r:id="rId45"/>
    <p:sldId id="306" r:id="rId46"/>
    <p:sldId id="307" r:id="rId47"/>
    <p:sldId id="300" r:id="rId48"/>
    <p:sldId id="301" r:id="rId49"/>
    <p:sldId id="302" r:id="rId50"/>
    <p:sldId id="303" r:id="rId51"/>
    <p:sldId id="304" r:id="rId52"/>
    <p:sldId id="308" r:id="rId53"/>
    <p:sldId id="309" r:id="rId54"/>
    <p:sldId id="310" r:id="rId55"/>
    <p:sldId id="311" r:id="rId56"/>
    <p:sldId id="312" r:id="rId57"/>
    <p:sldId id="314" r:id="rId58"/>
    <p:sldId id="315" r:id="rId59"/>
    <p:sldId id="316" r:id="rId60"/>
    <p:sldId id="313" r:id="rId61"/>
    <p:sldId id="317" r:id="rId62"/>
    <p:sldId id="318" r:id="rId63"/>
    <p:sldId id="327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761-FA59-4DFF-8925-2FE0420F4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MLOPs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AB6D1-6705-4D33-A5F8-70BD9D35A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Saqlain Hussain Shah</a:t>
            </a:r>
          </a:p>
        </p:txBody>
      </p:sp>
    </p:spTree>
    <p:extLst>
      <p:ext uri="{BB962C8B-B14F-4D97-AF65-F5344CB8AC3E}">
        <p14:creationId xmlns:p14="http://schemas.microsoft.com/office/powerpoint/2010/main" val="273050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E068-2B05-4CCC-82E6-8E021551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95E6-76BC-4759-8876-99BE498C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practices designed to deploy and maintain machine learning models in production environments reliably and efficiently</a:t>
            </a:r>
          </a:p>
          <a:p>
            <a:r>
              <a:rPr lang="en-US" dirty="0"/>
              <a:t>Bridges the gap between data science and operations, ensuring that models remain functional and deliver consistent performance over time. ​</a:t>
            </a:r>
          </a:p>
        </p:txBody>
      </p:sp>
    </p:spTree>
    <p:extLst>
      <p:ext uri="{BB962C8B-B14F-4D97-AF65-F5344CB8AC3E}">
        <p14:creationId xmlns:p14="http://schemas.microsoft.com/office/powerpoint/2010/main" val="7460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CBF8-C458-4A6E-A7F9-70B0FC2B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ML vs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6596-6B93-4449-8505-F77000C1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Traditional ML</a:t>
            </a:r>
          </a:p>
          <a:p>
            <a:pPr lvl="1"/>
            <a:r>
              <a:rPr lang="en-US" dirty="0"/>
              <a:t>Human intervention</a:t>
            </a:r>
          </a:p>
          <a:p>
            <a:pPr lvl="1"/>
            <a:r>
              <a:rPr lang="en-US" dirty="0"/>
              <a:t>Outdated models</a:t>
            </a:r>
          </a:p>
          <a:p>
            <a:pPr lvl="1"/>
            <a:r>
              <a:rPr lang="en-US" dirty="0"/>
              <a:t>Data Drift</a:t>
            </a:r>
          </a:p>
          <a:p>
            <a:pPr lvl="1"/>
            <a:r>
              <a:rPr lang="en-US" dirty="0"/>
              <a:t>Scalability issues</a:t>
            </a:r>
          </a:p>
          <a:p>
            <a:pPr lvl="1"/>
            <a:r>
              <a:rPr lang="en-US" dirty="0"/>
              <a:t>Operational cost</a:t>
            </a:r>
          </a:p>
          <a:p>
            <a:r>
              <a:rPr lang="en-US" dirty="0"/>
              <a:t>MLOPs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Streamline ML Model Lifecycle steps with minimal human intervention enhancing model efficiency and reducing errors</a:t>
            </a:r>
          </a:p>
        </p:txBody>
      </p:sp>
    </p:spTree>
    <p:extLst>
      <p:ext uri="{BB962C8B-B14F-4D97-AF65-F5344CB8AC3E}">
        <p14:creationId xmlns:p14="http://schemas.microsoft.com/office/powerpoint/2010/main" val="97321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E758-3AB8-4DA4-9F6D-A425261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13D3-3B9F-4E14-9E60-36FA3B446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Scale ML Projects:</a:t>
            </a:r>
            <a:r>
              <a:rPr lang="en-US" dirty="0"/>
              <a:t> Facilitate the management, deployment, and scaling of numerous ML models across various environments</a:t>
            </a:r>
          </a:p>
          <a:p>
            <a:r>
              <a:rPr lang="en-US" b="1" dirty="0"/>
              <a:t>Enhance Collaboration:</a:t>
            </a:r>
            <a:r>
              <a:rPr lang="en-US" dirty="0"/>
              <a:t> Improve coordination between data science and operations teams, ensuring models are effectively integrated into production.</a:t>
            </a:r>
          </a:p>
          <a:p>
            <a:r>
              <a:rPr lang="en-US" b="1" dirty="0"/>
              <a:t>Ensure Reproducibility:</a:t>
            </a:r>
            <a:r>
              <a:rPr lang="en-US" dirty="0"/>
              <a:t> Maintain consistency in model training and deployment processes, crucial for regulatory compliance and auditing.</a:t>
            </a:r>
          </a:p>
          <a:p>
            <a:r>
              <a:rPr lang="en-US" b="1" dirty="0"/>
              <a:t>Monitor Model Performance:</a:t>
            </a:r>
            <a:r>
              <a:rPr lang="en-US" dirty="0"/>
              <a:t> Continuously track and manage model performance to detect and address issues like data drift or reduced accuracy.</a:t>
            </a:r>
          </a:p>
        </p:txBody>
      </p:sp>
    </p:spTree>
    <p:extLst>
      <p:ext uri="{BB962C8B-B14F-4D97-AF65-F5344CB8AC3E}">
        <p14:creationId xmlns:p14="http://schemas.microsoft.com/office/powerpoint/2010/main" val="268570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9579-CF00-4600-ABFA-CFC87EA9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effectively manage lifecycle of machine learning models?</a:t>
            </a:r>
          </a:p>
        </p:txBody>
      </p:sp>
    </p:spTree>
    <p:extLst>
      <p:ext uri="{BB962C8B-B14F-4D97-AF65-F5344CB8AC3E}">
        <p14:creationId xmlns:p14="http://schemas.microsoft.com/office/powerpoint/2010/main" val="271068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CC8A-35B2-4B26-91BB-9B192345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112A-A185-4D11-BF74-25CEF2C5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r>
              <a:rPr lang="en-US" dirty="0"/>
              <a:t> is an open-source platform designed to manage the complete machine learning lifecycle, including experimentation, reproducibility, deployment, and a central model registry.</a:t>
            </a:r>
          </a:p>
        </p:txBody>
      </p:sp>
    </p:spTree>
    <p:extLst>
      <p:ext uri="{BB962C8B-B14F-4D97-AF65-F5344CB8AC3E}">
        <p14:creationId xmlns:p14="http://schemas.microsoft.com/office/powerpoint/2010/main" val="257532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70B6-2DEF-41DA-A382-C521F9C9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8FFE-2505-40AD-A86B-4352E0CF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in reproducing experiments due to lack of tracking – excel sheets</a:t>
            </a:r>
          </a:p>
          <a:p>
            <a:r>
              <a:rPr lang="en-US" dirty="0"/>
              <a:t>Complexity in deploying models across environments</a:t>
            </a:r>
          </a:p>
          <a:p>
            <a:r>
              <a:rPr lang="en-US" dirty="0"/>
              <a:t>Versioning models</a:t>
            </a:r>
          </a:p>
        </p:txBody>
      </p:sp>
    </p:spTree>
    <p:extLst>
      <p:ext uri="{BB962C8B-B14F-4D97-AF65-F5344CB8AC3E}">
        <p14:creationId xmlns:p14="http://schemas.microsoft.com/office/powerpoint/2010/main" val="180559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1ADC-5BB7-4E89-9648-B9B53497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9B7A6-4320-4611-9786-5366159A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Mlflow</a:t>
            </a:r>
            <a:r>
              <a:rPr lang="en-US" dirty="0"/>
              <a:t> tracking</a:t>
            </a:r>
          </a:p>
          <a:p>
            <a:pPr lvl="1"/>
            <a:r>
              <a:rPr lang="en-US" dirty="0"/>
              <a:t>Records and queries experiments: code, data, config and results</a:t>
            </a:r>
          </a:p>
          <a:p>
            <a:pPr lvl="1"/>
            <a:r>
              <a:rPr lang="en-US" dirty="0"/>
              <a:t>Tracking server: stores experiment metadata and artifact</a:t>
            </a:r>
          </a:p>
          <a:p>
            <a:r>
              <a:rPr lang="en-US" dirty="0" err="1"/>
              <a:t>Mlflow</a:t>
            </a:r>
            <a:r>
              <a:rPr lang="en-US" dirty="0"/>
              <a:t> projects</a:t>
            </a:r>
          </a:p>
          <a:p>
            <a:pPr lvl="1"/>
            <a:r>
              <a:rPr lang="en-US" dirty="0"/>
              <a:t>Packages Data science code in a format to reproduce runs on any platform</a:t>
            </a:r>
          </a:p>
          <a:p>
            <a:r>
              <a:rPr lang="en-US" dirty="0" err="1"/>
              <a:t>Mlflow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Manages and deploys models from various ML Libraries</a:t>
            </a:r>
          </a:p>
          <a:p>
            <a:r>
              <a:rPr lang="en-US" dirty="0" err="1"/>
              <a:t>Mlflow</a:t>
            </a:r>
            <a:r>
              <a:rPr lang="en-US" dirty="0"/>
              <a:t> model registry</a:t>
            </a:r>
          </a:p>
          <a:p>
            <a:pPr lvl="1"/>
            <a:r>
              <a:rPr lang="en-US" dirty="0"/>
              <a:t>Centralized repository to collaboratively manage the full lifecycle of ML Models</a:t>
            </a:r>
          </a:p>
          <a:p>
            <a:r>
              <a:rPr lang="en-US" dirty="0"/>
              <a:t>UI</a:t>
            </a:r>
          </a:p>
          <a:p>
            <a:pPr lvl="1"/>
            <a:r>
              <a:rPr lang="en-US" dirty="0"/>
              <a:t>Web interface for visualizing and comparing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92992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D37D-53F1-4EB1-8C77-8ED26B1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25C2-22F0-4512-9C8B-BB4FB182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Ensures experiments can be repeated with same results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Manages models and experiments</a:t>
            </a:r>
          </a:p>
          <a:p>
            <a:r>
              <a:rPr lang="en-US" dirty="0"/>
              <a:t>Flexibility</a:t>
            </a:r>
          </a:p>
          <a:p>
            <a:pPr lvl="1"/>
            <a:r>
              <a:rPr lang="en-US" dirty="0"/>
              <a:t>Supports multiple languages and ML libraries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Facilitates sharing of models and results</a:t>
            </a:r>
          </a:p>
        </p:txBody>
      </p:sp>
    </p:spTree>
    <p:extLst>
      <p:ext uri="{BB962C8B-B14F-4D97-AF65-F5344CB8AC3E}">
        <p14:creationId xmlns:p14="http://schemas.microsoft.com/office/powerpoint/2010/main" val="174476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920-BAE2-4E32-88EB-0BC8859D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r>
              <a:rPr lang="en-US" dirty="0"/>
              <a:t> and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7B6B-1A2A-4AA1-951D-4C5022EA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  <a:p>
            <a:pPr lvl="1"/>
            <a:r>
              <a:rPr lang="en-US" dirty="0" err="1"/>
              <a:t>Mlflow</a:t>
            </a:r>
            <a:r>
              <a:rPr lang="en-US" dirty="0"/>
              <a:t> complements MLOPs practices providing tools for managing ML lifecycle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Tracking, packaging, deployment process, reducing manual effort</a:t>
            </a:r>
          </a:p>
          <a:p>
            <a:r>
              <a:rPr lang="en-US" dirty="0"/>
              <a:t>Monitoring</a:t>
            </a:r>
          </a:p>
          <a:p>
            <a:pPr lvl="1"/>
            <a:r>
              <a:rPr lang="en-US" dirty="0"/>
              <a:t>Offer capabilities to monitor models in production, ensuring performance 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4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F9B3-4D70-4429-A49C-6DD87532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6E15-08A4-4DEF-8E63-DFA61CD3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consistently replicate an experiment or model's results using the same data, code, and conditions. </a:t>
            </a:r>
          </a:p>
          <a:p>
            <a:r>
              <a:rPr lang="en-US" dirty="0"/>
              <a:t>It ensures that findings are reliable and can be independently verified. ​</a:t>
            </a:r>
          </a:p>
        </p:txBody>
      </p:sp>
    </p:spTree>
    <p:extLst>
      <p:ext uri="{BB962C8B-B14F-4D97-AF65-F5344CB8AC3E}">
        <p14:creationId xmlns:p14="http://schemas.microsoft.com/office/powerpoint/2010/main" val="175963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9CE7-EA15-48D8-9D14-97683FC1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percentage of Machine learning models make up to production?</a:t>
            </a:r>
          </a:p>
        </p:txBody>
      </p:sp>
    </p:spTree>
    <p:extLst>
      <p:ext uri="{BB962C8B-B14F-4D97-AF65-F5344CB8AC3E}">
        <p14:creationId xmlns:p14="http://schemas.microsoft.com/office/powerpoint/2010/main" val="158143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FB19-7223-4ED4-B9BB-DE6E9213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36FE-0D3E-499B-88DE-05749582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ML Model performs as expected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Can build upon each other’s work when experiments are reproducible</a:t>
            </a:r>
          </a:p>
          <a:p>
            <a:r>
              <a:rPr lang="en-US" dirty="0"/>
              <a:t>Regulatory compliance </a:t>
            </a:r>
          </a:p>
          <a:p>
            <a:pPr lvl="1"/>
            <a:r>
              <a:rPr lang="en-US" dirty="0"/>
              <a:t>Essential for audit and adherence to standards, ensuring models meet required guidelines</a:t>
            </a:r>
          </a:p>
        </p:txBody>
      </p:sp>
    </p:spTree>
    <p:extLst>
      <p:ext uri="{BB962C8B-B14F-4D97-AF65-F5344CB8AC3E}">
        <p14:creationId xmlns:p14="http://schemas.microsoft.com/office/powerpoint/2010/main" val="1654012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DC2A-1FE9-4562-A112-A72051EF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728F-2782-412D-AB23-904B1240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  <a:p>
            <a:pPr lvl="1"/>
            <a:r>
              <a:rPr lang="en-US" dirty="0"/>
              <a:t>Versioning, undocumented preprocessing steps</a:t>
            </a:r>
          </a:p>
          <a:p>
            <a:r>
              <a:rPr lang="en-US" dirty="0"/>
              <a:t>Code and environment variability</a:t>
            </a:r>
          </a:p>
          <a:p>
            <a:pPr lvl="1"/>
            <a:r>
              <a:rPr lang="en-US" dirty="0"/>
              <a:t>Libraries versions, hardware changes can cause model to behave differently</a:t>
            </a:r>
          </a:p>
          <a:p>
            <a:r>
              <a:rPr lang="en-US" dirty="0"/>
              <a:t>Undocumented experimentation</a:t>
            </a:r>
          </a:p>
          <a:p>
            <a:pPr lvl="1"/>
            <a:r>
              <a:rPr lang="en-US" dirty="0"/>
              <a:t>Lack of thorough documentation on model parameters, configuration and training procedures effect the ability to reproduce results</a:t>
            </a:r>
          </a:p>
        </p:txBody>
      </p:sp>
    </p:spTree>
    <p:extLst>
      <p:ext uri="{BB962C8B-B14F-4D97-AF65-F5344CB8AC3E}">
        <p14:creationId xmlns:p14="http://schemas.microsoft.com/office/powerpoint/2010/main" val="34925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936F-1A3F-4EE6-B33E-91FA207B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BDD2-F2DC-4130-9F0D-2F26B428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Version control systems</a:t>
            </a:r>
          </a:p>
          <a:p>
            <a:pPr lvl="1"/>
            <a:r>
              <a:rPr lang="en-US" dirty="0"/>
              <a:t>Git: track changes in code</a:t>
            </a:r>
          </a:p>
          <a:p>
            <a:r>
              <a:rPr lang="en-US" dirty="0"/>
              <a:t>Data Versioning</a:t>
            </a:r>
          </a:p>
          <a:p>
            <a:pPr lvl="1"/>
            <a:r>
              <a:rPr lang="en-US" dirty="0"/>
              <a:t>Manage and track changes in dataset</a:t>
            </a:r>
          </a:p>
          <a:p>
            <a:r>
              <a:rPr lang="en-US" dirty="0"/>
              <a:t>Environment management</a:t>
            </a:r>
          </a:p>
          <a:p>
            <a:pPr lvl="1"/>
            <a:r>
              <a:rPr lang="en-US" dirty="0"/>
              <a:t>Containerization tools like docker to create consistent environments across development and production stages</a:t>
            </a:r>
          </a:p>
          <a:p>
            <a:r>
              <a:rPr lang="en-US" dirty="0"/>
              <a:t>Comprehensive documentation</a:t>
            </a:r>
          </a:p>
          <a:p>
            <a:pPr lvl="1"/>
            <a:r>
              <a:rPr lang="en-US" dirty="0"/>
              <a:t>Maintain detailed records of all steps, data sources, model architecture, hyperparameters and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33473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4CC6-858D-4FF6-98E6-AC344345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-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73B4-72C3-4532-8FC7-9E0610FE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Free, opensource distributed version control system that allows developers to track changes in their code base, facilitating collaboration, enabling multiple people to work on a project simultaneously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Cloud based platform that hosts Git repositories, providing a web based interface and additional features to streamline the version control process and enhance team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14618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CFEC-CE5C-4246-87CE-F8FCC1EA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742B-704E-44EF-BBCF-3926C82F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application code and tracks modification over time</a:t>
            </a:r>
          </a:p>
          <a:p>
            <a:r>
              <a:rPr lang="en-US" dirty="0"/>
              <a:t>Enable multiple developers to work concurrently on single project without conflicts</a:t>
            </a:r>
          </a:p>
          <a:p>
            <a:r>
              <a:rPr lang="en-US" dirty="0"/>
              <a:t>Maintains history of changes allowing for easy rollback to previous states if needed</a:t>
            </a:r>
          </a:p>
        </p:txBody>
      </p:sp>
    </p:spTree>
    <p:extLst>
      <p:ext uri="{BB962C8B-B14F-4D97-AF65-F5344CB8AC3E}">
        <p14:creationId xmlns:p14="http://schemas.microsoft.com/office/powerpoint/2010/main" val="300920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D810-7C7A-491B-A226-8E45C35F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A716-BAA2-46B2-8AAB-1D587200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Local repository</a:t>
            </a:r>
          </a:p>
          <a:p>
            <a:pPr lvl="1"/>
            <a:r>
              <a:rPr lang="en-US" dirty="0"/>
              <a:t>A personal copy of the project on a developer's machine, containing the entire history of changes.</a:t>
            </a:r>
          </a:p>
          <a:p>
            <a:r>
              <a:rPr lang="en-US" dirty="0"/>
              <a:t>Remote repository</a:t>
            </a:r>
          </a:p>
          <a:p>
            <a:pPr lvl="1"/>
            <a:r>
              <a:rPr lang="en-US" dirty="0"/>
              <a:t>A version of the project hosted on a server or cloud platform like GitHub, accessible to team members for collaboration. </a:t>
            </a:r>
          </a:p>
          <a:p>
            <a:r>
              <a:rPr lang="en-US" dirty="0"/>
              <a:t>Staging Area</a:t>
            </a:r>
          </a:p>
          <a:p>
            <a:pPr lvl="1"/>
            <a:r>
              <a:rPr lang="en-US" dirty="0"/>
              <a:t>An intermediate area where changes are listed before committing them to the repository, allowing developers to organize and review modifications.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A snapshot of changes in the repository, creating a record in the project's history.</a:t>
            </a:r>
          </a:p>
        </p:txBody>
      </p:sp>
    </p:spTree>
    <p:extLst>
      <p:ext uri="{BB962C8B-B14F-4D97-AF65-F5344CB8AC3E}">
        <p14:creationId xmlns:p14="http://schemas.microsoft.com/office/powerpoint/2010/main" val="9947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8800-F2E6-46D6-90AA-3F85A8D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</a:t>
            </a:r>
            <a:r>
              <a:rPr lang="en-US" sz="105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9701-7D7C-47F8-AC1D-B071430B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Creates a separate line of development, enabling work on new features or fixes without affecting the main codebase.</a:t>
            </a:r>
          </a:p>
          <a:p>
            <a:r>
              <a:rPr lang="en-US" dirty="0"/>
              <a:t>Merging</a:t>
            </a:r>
          </a:p>
          <a:p>
            <a:pPr lvl="1"/>
            <a:r>
              <a:rPr lang="en-US" dirty="0"/>
              <a:t>Integrates changes from different branches back into the main branch, combining the developments.</a:t>
            </a:r>
          </a:p>
        </p:txBody>
      </p:sp>
    </p:spTree>
    <p:extLst>
      <p:ext uri="{BB962C8B-B14F-4D97-AF65-F5344CB8AC3E}">
        <p14:creationId xmlns:p14="http://schemas.microsoft.com/office/powerpoint/2010/main" val="60744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514C-77A3-45FF-89FF-6FBC1E20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8CA7-AEDF-4197-95E3-52421CCC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clone the remote repository to create a local copy.</a:t>
            </a:r>
          </a:p>
          <a:p>
            <a:r>
              <a:rPr lang="en-US" dirty="0"/>
              <a:t>Changes are made and staged in the local repository.​</a:t>
            </a:r>
          </a:p>
          <a:p>
            <a:r>
              <a:rPr lang="en-US" dirty="0"/>
              <a:t>Commits are created to record changes.​</a:t>
            </a:r>
          </a:p>
          <a:p>
            <a:r>
              <a:rPr lang="en-US" dirty="0"/>
              <a:t>Commits are pushed to the remote repository on GitHub.​</a:t>
            </a:r>
          </a:p>
          <a:p>
            <a:r>
              <a:rPr lang="en-US" dirty="0"/>
              <a:t>Team members pull updates from the remote repository to synchronize their local copies. ​</a:t>
            </a:r>
          </a:p>
        </p:txBody>
      </p:sp>
    </p:spTree>
    <p:extLst>
      <p:ext uri="{BB962C8B-B14F-4D97-AF65-F5344CB8AC3E}">
        <p14:creationId xmlns:p14="http://schemas.microsoft.com/office/powerpoint/2010/main" val="3695703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CB6E-C24F-4E8A-A0A3-BDCEB4C5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- Handling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D29D-D2B8-46A1-8CFE-F691CE1E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 when multiple developers make changes to the same line of a file or when one developer deletes a file that another has modified.​</a:t>
            </a:r>
          </a:p>
          <a:p>
            <a:r>
              <a:rPr lang="en-US" dirty="0"/>
              <a:t>Git cannot automatically resolve these conflicts and requires manual intervention.​</a:t>
            </a:r>
          </a:p>
          <a:p>
            <a:r>
              <a:rPr lang="en-US" dirty="0"/>
              <a:t>Resolution</a:t>
            </a:r>
          </a:p>
          <a:p>
            <a:pPr lvl="1"/>
            <a:r>
              <a:rPr lang="en-US" dirty="0"/>
              <a:t>Identify files with conflicts</a:t>
            </a:r>
          </a:p>
          <a:p>
            <a:pPr lvl="1"/>
            <a:r>
              <a:rPr lang="en-US" dirty="0"/>
              <a:t>Decide what changes to keep or combine</a:t>
            </a:r>
          </a:p>
          <a:p>
            <a:pPr lvl="1"/>
            <a:r>
              <a:rPr lang="en-US" dirty="0"/>
              <a:t>Remove conflicts and finalize content</a:t>
            </a:r>
          </a:p>
          <a:p>
            <a:pPr lvl="1"/>
            <a:r>
              <a:rPr lang="en-US" dirty="0"/>
              <a:t>Stage the resolved files and commit changes</a:t>
            </a:r>
          </a:p>
        </p:txBody>
      </p:sp>
    </p:spTree>
    <p:extLst>
      <p:ext uri="{BB962C8B-B14F-4D97-AF65-F5344CB8AC3E}">
        <p14:creationId xmlns:p14="http://schemas.microsoft.com/office/powerpoint/2010/main" val="3854384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54ED-C448-4AD0-A3D3-8D5442AB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2B7D-3E56-4998-A6F8-92BBD3198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and Pull Often</a:t>
            </a:r>
          </a:p>
          <a:p>
            <a:pPr lvl="1"/>
            <a:r>
              <a:rPr lang="en-US" dirty="0"/>
              <a:t>Small frequent commits</a:t>
            </a:r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Regularly merge changes with main branch</a:t>
            </a:r>
          </a:p>
          <a:p>
            <a:r>
              <a:rPr lang="en-US" dirty="0"/>
              <a:t>Communicate with team members</a:t>
            </a:r>
          </a:p>
        </p:txBody>
      </p:sp>
    </p:spTree>
    <p:extLst>
      <p:ext uri="{BB962C8B-B14F-4D97-AF65-F5344CB8AC3E}">
        <p14:creationId xmlns:p14="http://schemas.microsoft.com/office/powerpoint/2010/main" val="251080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B71F-18A5-4AAF-AEC8-B251E6C1F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percentage of Machine learning models make up to production?</a:t>
            </a:r>
          </a:p>
          <a:p>
            <a:r>
              <a:rPr lang="en-US" dirty="0"/>
              <a:t>60-80 models never go to production</a:t>
            </a:r>
          </a:p>
        </p:txBody>
      </p:sp>
    </p:spTree>
    <p:extLst>
      <p:ext uri="{BB962C8B-B14F-4D97-AF65-F5344CB8AC3E}">
        <p14:creationId xmlns:p14="http://schemas.microsoft.com/office/powerpoint/2010/main" val="2996827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A591-E2F4-4972-92AA-C33B275C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eliminate “it works on my machine” issues?</a:t>
            </a:r>
          </a:p>
        </p:txBody>
      </p:sp>
    </p:spTree>
    <p:extLst>
      <p:ext uri="{BB962C8B-B14F-4D97-AF65-F5344CB8AC3E}">
        <p14:creationId xmlns:p14="http://schemas.microsoft.com/office/powerpoint/2010/main" val="307942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8030-3F63-4563-9394-7D7CBA21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4DD7-6CF4-4556-8E09-3F5EE0F5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Containerization</a:t>
            </a:r>
            <a:r>
              <a:rPr lang="en-US" dirty="0"/>
              <a:t> is a lightweight alternative to full machine virtualization that involves encapsulating an application and its environment.</a:t>
            </a:r>
          </a:p>
          <a:p>
            <a:r>
              <a:rPr lang="en-US" b="1" dirty="0"/>
              <a:t>Docker</a:t>
            </a:r>
            <a:r>
              <a:rPr lang="en-US" dirty="0"/>
              <a:t> is the most popular platform to create, manage, and run containers.</a:t>
            </a:r>
          </a:p>
        </p:txBody>
      </p:sp>
    </p:spTree>
    <p:extLst>
      <p:ext uri="{BB962C8B-B14F-4D97-AF65-F5344CB8AC3E}">
        <p14:creationId xmlns:p14="http://schemas.microsoft.com/office/powerpoint/2010/main" val="4056553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8F95-8048-412E-ADC1-1C220610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48AB-5707-4305-8330-DE5BC8A7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Lightweight, standalone, executable package of software</a:t>
            </a:r>
          </a:p>
          <a:p>
            <a:r>
              <a:rPr lang="en-US" dirty="0"/>
              <a:t>Contains everything needed to run (code, runtime, libraries, config)</a:t>
            </a:r>
          </a:p>
          <a:p>
            <a:r>
              <a:rPr lang="en-US" dirty="0"/>
              <a:t>Build using layers of images</a:t>
            </a:r>
          </a:p>
          <a:p>
            <a:pPr lvl="1"/>
            <a:r>
              <a:rPr lang="en-US" dirty="0"/>
              <a:t>Starts with small base image (</a:t>
            </a:r>
            <a:r>
              <a:rPr lang="en-US" dirty="0" err="1"/>
              <a:t>e.g</a:t>
            </a:r>
            <a:r>
              <a:rPr lang="en-US" dirty="0"/>
              <a:t> Linux Alpine)</a:t>
            </a:r>
          </a:p>
          <a:p>
            <a:pPr lvl="1"/>
            <a:r>
              <a:rPr lang="en-US" dirty="0"/>
              <a:t>Adds intermediate layers (</a:t>
            </a:r>
            <a:r>
              <a:rPr lang="en-US" dirty="0" err="1"/>
              <a:t>e.g</a:t>
            </a:r>
            <a:r>
              <a:rPr lang="en-US" dirty="0"/>
              <a:t> dependencies)</a:t>
            </a:r>
          </a:p>
          <a:p>
            <a:pPr lvl="1"/>
            <a:r>
              <a:rPr lang="en-US" dirty="0"/>
              <a:t>Ends with application image</a:t>
            </a:r>
          </a:p>
          <a:p>
            <a:r>
              <a:rPr lang="en-US" dirty="0"/>
              <a:t>Downloads layers separately</a:t>
            </a:r>
          </a:p>
          <a:p>
            <a:pPr lvl="1"/>
            <a:r>
              <a:rPr lang="en-US" dirty="0"/>
              <a:t>Shared layers are </a:t>
            </a:r>
            <a:r>
              <a:rPr lang="en-US" b="1" dirty="0"/>
              <a:t>reused</a:t>
            </a:r>
            <a:r>
              <a:rPr lang="en-US" dirty="0"/>
              <a:t> across containers</a:t>
            </a:r>
          </a:p>
        </p:txBody>
      </p:sp>
    </p:spTree>
    <p:extLst>
      <p:ext uri="{BB962C8B-B14F-4D97-AF65-F5344CB8AC3E}">
        <p14:creationId xmlns:p14="http://schemas.microsoft.com/office/powerpoint/2010/main" val="48905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A61A-328C-4E77-955D-F12B94B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 vs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488F-E8A0-41A6-A043-C54AB035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4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</a:t>
            </a:r>
          </a:p>
          <a:p>
            <a:pPr lvl="1"/>
            <a:r>
              <a:rPr lang="en-US" dirty="0"/>
              <a:t>Blueprint (package)</a:t>
            </a:r>
          </a:p>
          <a:p>
            <a:pPr lvl="1"/>
            <a:r>
              <a:rPr lang="en-US" dirty="0"/>
              <a:t>Includes config, code, libs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Immutable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Running instance</a:t>
            </a:r>
          </a:p>
          <a:p>
            <a:pPr lvl="1"/>
            <a:r>
              <a:rPr lang="en-US" dirty="0"/>
              <a:t>Uses image to create runtime</a:t>
            </a:r>
          </a:p>
          <a:p>
            <a:pPr lvl="1"/>
            <a:r>
              <a:rPr lang="en-US" dirty="0"/>
              <a:t>Mutable (live environment)</a:t>
            </a:r>
          </a:p>
          <a:p>
            <a:pPr lvl="1"/>
            <a:r>
              <a:rPr lang="en-US" dirty="0"/>
              <a:t>Runs in isolated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9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B918-F56E-42CB-BCC3-A60375C2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F6E5-0509-4D47-BDE0-94010E29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Docker </a:t>
            </a:r>
          </a:p>
          <a:p>
            <a:pPr lvl="1"/>
            <a:r>
              <a:rPr lang="en-US" dirty="0"/>
              <a:t>Virtualizes application layer</a:t>
            </a:r>
          </a:p>
          <a:p>
            <a:pPr lvl="1"/>
            <a:r>
              <a:rPr lang="en-US" dirty="0"/>
              <a:t>Shares host kernel</a:t>
            </a:r>
          </a:p>
          <a:p>
            <a:pPr lvl="1"/>
            <a:r>
              <a:rPr lang="en-US" dirty="0"/>
              <a:t>Fast startup</a:t>
            </a:r>
            <a:r>
              <a:rPr lang="en-US"/>
              <a:t>, Lightweight</a:t>
            </a:r>
            <a:endParaRPr lang="en-US" dirty="0"/>
          </a:p>
          <a:p>
            <a:pPr lvl="1"/>
            <a:r>
              <a:rPr lang="en-US" dirty="0"/>
              <a:t>Docker image needs OS support (e.g., Linux on Windows)</a:t>
            </a:r>
          </a:p>
          <a:p>
            <a:r>
              <a:rPr lang="en-US" dirty="0"/>
              <a:t>Virtual Machine</a:t>
            </a:r>
          </a:p>
          <a:p>
            <a:pPr lvl="1"/>
            <a:r>
              <a:rPr lang="en-US" dirty="0"/>
              <a:t>Virtualizes entire OS</a:t>
            </a:r>
          </a:p>
          <a:p>
            <a:pPr lvl="1"/>
            <a:r>
              <a:rPr lang="en-US" dirty="0"/>
              <a:t>Has own kernel</a:t>
            </a:r>
          </a:p>
          <a:p>
            <a:pPr lvl="1"/>
            <a:r>
              <a:rPr lang="en-US" dirty="0"/>
              <a:t>Slower, resource heavy</a:t>
            </a:r>
          </a:p>
          <a:p>
            <a:pPr lvl="1"/>
            <a:r>
              <a:rPr lang="en-US" dirty="0"/>
              <a:t>VM can run any OS on any host</a:t>
            </a:r>
          </a:p>
          <a:p>
            <a:r>
              <a:rPr lang="en-US" dirty="0"/>
              <a:t>On Windows &lt; 10, Docker Toolbox is needed to handle kernel differences.</a:t>
            </a:r>
          </a:p>
        </p:txBody>
      </p:sp>
    </p:spTree>
    <p:extLst>
      <p:ext uri="{BB962C8B-B14F-4D97-AF65-F5344CB8AC3E}">
        <p14:creationId xmlns:p14="http://schemas.microsoft.com/office/powerpoint/2010/main" val="2034272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F179-B219-4F0D-B540-21F8E372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B347-2DCD-4A9A-BBB4-EED2BE48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installations on servers</a:t>
            </a:r>
          </a:p>
          <a:p>
            <a:r>
              <a:rPr lang="en-US" dirty="0"/>
              <a:t>Dependency/version mismatch</a:t>
            </a:r>
          </a:p>
          <a:p>
            <a:r>
              <a:rPr lang="en-US" dirty="0"/>
              <a:t>Complex deployment instructions</a:t>
            </a:r>
          </a:p>
          <a:p>
            <a:r>
              <a:rPr lang="en-US" dirty="0"/>
              <a:t>Devs and Ops miscommunication</a:t>
            </a:r>
          </a:p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37687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110A-DD56-4E85-8F7E-7B251E9E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container/docker helps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1FC7-544A-456A-8B7D-9C43CE4F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command installs everything</a:t>
            </a:r>
          </a:p>
          <a:p>
            <a:r>
              <a:rPr lang="en-US" dirty="0"/>
              <a:t>Consistent environment</a:t>
            </a:r>
          </a:p>
          <a:p>
            <a:r>
              <a:rPr lang="en-US" dirty="0"/>
              <a:t>Easily run multiple app versions</a:t>
            </a:r>
          </a:p>
          <a:p>
            <a:r>
              <a:rPr lang="en-US" dirty="0"/>
              <a:t>Clear Dev + Ops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931727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F33C-BE02-4237-8AFA-71AA2D02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EDBD-7EA0-4CE6-8F0C-18E4F75F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91692"/>
          </a:xfrm>
        </p:spPr>
        <p:txBody>
          <a:bodyPr/>
          <a:lstStyle/>
          <a:p>
            <a:r>
              <a:rPr lang="en-US" dirty="0"/>
              <a:t>Docker Engine (Core)</a:t>
            </a:r>
          </a:p>
          <a:p>
            <a:pPr lvl="1"/>
            <a:r>
              <a:rPr lang="en-US" dirty="0"/>
              <a:t>Docker server: Pulls and manages images</a:t>
            </a:r>
          </a:p>
          <a:p>
            <a:pPr lvl="1"/>
            <a:r>
              <a:rPr lang="en-US" dirty="0"/>
              <a:t>CLI: Command line interface to talk to Docker</a:t>
            </a:r>
          </a:p>
          <a:p>
            <a:pPr lvl="1"/>
            <a:r>
              <a:rPr lang="en-US" dirty="0"/>
              <a:t>Docker API: Programmatic Interface</a:t>
            </a:r>
          </a:p>
          <a:p>
            <a:r>
              <a:rPr lang="en-US" dirty="0"/>
              <a:t>Other Components:</a:t>
            </a:r>
          </a:p>
          <a:p>
            <a:pPr lvl="1"/>
            <a:r>
              <a:rPr lang="en-US" dirty="0"/>
              <a:t>Container runtime: Manages container lifecycle</a:t>
            </a:r>
          </a:p>
          <a:p>
            <a:pPr lvl="1"/>
            <a:r>
              <a:rPr lang="en-US" dirty="0"/>
              <a:t>Volumes: Persistent data</a:t>
            </a:r>
          </a:p>
          <a:p>
            <a:pPr lvl="1"/>
            <a:r>
              <a:rPr lang="en-US" dirty="0"/>
              <a:t>Networks: Isolated communication between containers</a:t>
            </a:r>
          </a:p>
        </p:txBody>
      </p:sp>
    </p:spTree>
    <p:extLst>
      <p:ext uri="{BB962C8B-B14F-4D97-AF65-F5344CB8AC3E}">
        <p14:creationId xmlns:p14="http://schemas.microsoft.com/office/powerpoint/2010/main" val="176309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0F17-F7B2-4123-B91D-E84F00C5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2363-00BE-4D6F-9680-FDC8A1DD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Create/Download Docker Image</a:t>
            </a:r>
          </a:p>
          <a:p>
            <a:r>
              <a:rPr lang="en-US" dirty="0"/>
              <a:t>Run container from image</a:t>
            </a:r>
          </a:p>
          <a:p>
            <a:r>
              <a:rPr lang="en-US" dirty="0"/>
              <a:t>Bind ports</a:t>
            </a:r>
          </a:p>
          <a:p>
            <a:r>
              <a:rPr lang="en-US" dirty="0"/>
              <a:t>Persists data using volumes</a:t>
            </a:r>
          </a:p>
          <a:p>
            <a:r>
              <a:rPr lang="en-US" dirty="0"/>
              <a:t>Deploy across environments</a:t>
            </a:r>
          </a:p>
        </p:txBody>
      </p:sp>
    </p:spTree>
    <p:extLst>
      <p:ext uri="{BB962C8B-B14F-4D97-AF65-F5344CB8AC3E}">
        <p14:creationId xmlns:p14="http://schemas.microsoft.com/office/powerpoint/2010/main" val="2831586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FF5E-ED41-4591-BECA-5235D863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B69D-65EC-403D-9260-BF8067D0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docker pull </a:t>
            </a:r>
            <a:r>
              <a:rPr lang="en-US" dirty="0" err="1"/>
              <a:t>postgres</a:t>
            </a:r>
            <a:endParaRPr lang="en-US" dirty="0"/>
          </a:p>
          <a:p>
            <a:r>
              <a:rPr lang="en-US" dirty="0"/>
              <a:t>docker images</a:t>
            </a:r>
          </a:p>
          <a:p>
            <a:r>
              <a:rPr lang="en-US" dirty="0"/>
              <a:t>docker run -d -p6000:6379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docker stop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r>
              <a:rPr lang="en-US" dirty="0"/>
              <a:t>docker exec -it &lt;</a:t>
            </a:r>
            <a:r>
              <a:rPr lang="en-US" dirty="0" err="1"/>
              <a:t>container_id</a:t>
            </a:r>
            <a:r>
              <a:rPr lang="en-US" dirty="0"/>
              <a:t>&gt; /bin/bash</a:t>
            </a:r>
          </a:p>
          <a:p>
            <a:r>
              <a:rPr lang="en-US" dirty="0"/>
              <a:t>docker logs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r>
              <a:rPr lang="en-US" dirty="0"/>
              <a:t>docker run </a:t>
            </a:r>
            <a:r>
              <a:rPr lang="en-US" dirty="0">
                <a:sym typeface="Wingdings" panose="05000000000000000000" pitchFamily="2" charset="2"/>
              </a:rPr>
              <a:t> creates new container (deals with images)</a:t>
            </a:r>
          </a:p>
          <a:p>
            <a:r>
              <a:rPr lang="en-US" dirty="0">
                <a:sym typeface="Wingdings" panose="05000000000000000000" pitchFamily="2" charset="2"/>
              </a:rPr>
              <a:t>docker start  starts a stopped container (deals with containers)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4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C07-9BFD-4C23-A16E-7519AFED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ChallenGes</a:t>
            </a:r>
            <a:r>
              <a:rPr lang="en-US" dirty="0"/>
              <a:t> in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AC16-09FB-4291-8261-98DB7985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drift</a:t>
            </a:r>
          </a:p>
          <a:p>
            <a:r>
              <a:rPr lang="en-US" dirty="0"/>
              <a:t>Scaling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Performance Maintenance</a:t>
            </a:r>
          </a:p>
          <a:p>
            <a:r>
              <a:rPr lang="en-US" dirty="0"/>
              <a:t>Interconnected changes</a:t>
            </a:r>
          </a:p>
          <a:p>
            <a:r>
              <a:rPr lang="en-US" dirty="0"/>
              <a:t>Quarter of time spend on deployment (36%)</a:t>
            </a:r>
          </a:p>
        </p:txBody>
      </p:sp>
    </p:spTree>
    <p:extLst>
      <p:ext uri="{BB962C8B-B14F-4D97-AF65-F5344CB8AC3E}">
        <p14:creationId xmlns:p14="http://schemas.microsoft.com/office/powerpoint/2010/main" val="336347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E78-1231-4BB5-A77A-A7EE6D32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A134-FCB7-44BD-A76D-7F4F4687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logs</a:t>
            </a:r>
          </a:p>
          <a:p>
            <a:pPr lvl="1"/>
            <a:r>
              <a:rPr lang="en-US" dirty="0"/>
              <a:t>docker logs &lt;CONTAINER_ID&gt;</a:t>
            </a:r>
          </a:p>
          <a:p>
            <a:r>
              <a:rPr lang="en-US" dirty="0"/>
              <a:t>Shell access</a:t>
            </a:r>
          </a:p>
          <a:p>
            <a:pPr lvl="1"/>
            <a:r>
              <a:rPr lang="en-US" dirty="0"/>
              <a:t>Docker exec –it &lt;CONTIANER_ID&gt; /bin/bash</a:t>
            </a:r>
          </a:p>
          <a:p>
            <a:r>
              <a:rPr lang="en-US" dirty="0"/>
              <a:t>Run older version side by side</a:t>
            </a:r>
          </a:p>
          <a:p>
            <a:pPr lvl="1"/>
            <a:r>
              <a:rPr lang="en-US" dirty="0"/>
              <a:t>Docker run –d p6001:6379 –name </a:t>
            </a:r>
            <a:r>
              <a:rPr lang="en-US" dirty="0" err="1"/>
              <a:t>redis</a:t>
            </a:r>
            <a:r>
              <a:rPr lang="en-US" dirty="0"/>
              <a:t>-older redis:4.0</a:t>
            </a:r>
          </a:p>
        </p:txBody>
      </p:sp>
    </p:spTree>
    <p:extLst>
      <p:ext uri="{BB962C8B-B14F-4D97-AF65-F5344CB8AC3E}">
        <p14:creationId xmlns:p14="http://schemas.microsoft.com/office/powerpoint/2010/main" val="572285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79EB-BA38-4066-95F9-3177147C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docker – other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DF9A-1391-4AEB-ADC8-1A937AC8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Containerd</a:t>
            </a:r>
            <a:endParaRPr lang="en-US" dirty="0"/>
          </a:p>
          <a:p>
            <a:pPr lvl="1"/>
            <a:r>
              <a:rPr lang="en-US" dirty="0"/>
              <a:t>Lightweight container runtime</a:t>
            </a:r>
          </a:p>
          <a:p>
            <a:pPr lvl="1"/>
            <a:r>
              <a:rPr lang="en-US" dirty="0"/>
              <a:t>If only container runtime is needed</a:t>
            </a:r>
          </a:p>
          <a:p>
            <a:r>
              <a:rPr lang="en-US" dirty="0"/>
              <a:t>CRI-O</a:t>
            </a:r>
          </a:p>
          <a:p>
            <a:pPr lvl="1"/>
            <a:r>
              <a:rPr lang="en-US" dirty="0"/>
              <a:t>Kubernetes compatible container runtime</a:t>
            </a:r>
          </a:p>
          <a:p>
            <a:pPr lvl="1"/>
            <a:r>
              <a:rPr lang="en-US" dirty="0"/>
              <a:t>For building image</a:t>
            </a:r>
          </a:p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Alternative to Docker</a:t>
            </a:r>
          </a:p>
        </p:txBody>
      </p:sp>
    </p:spTree>
    <p:extLst>
      <p:ext uri="{BB962C8B-B14F-4D97-AF65-F5344CB8AC3E}">
        <p14:creationId xmlns:p14="http://schemas.microsoft.com/office/powerpoint/2010/main" val="12223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7BF4-A7D8-4AD4-BD31-DEA2389F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1FD4-C0E2-432A-95F6-5B5C7C26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once, run anywhere</a:t>
            </a:r>
          </a:p>
          <a:p>
            <a:r>
              <a:rPr lang="en-US" dirty="0"/>
              <a:t>Solves environment mismatch</a:t>
            </a:r>
          </a:p>
          <a:p>
            <a:r>
              <a:rPr lang="en-US" dirty="0"/>
              <a:t>Speeds up development and deployment</a:t>
            </a:r>
          </a:p>
          <a:p>
            <a:r>
              <a:rPr lang="en-US" dirty="0"/>
              <a:t>Isolated, reproducible, scalable</a:t>
            </a:r>
          </a:p>
        </p:txBody>
      </p:sp>
    </p:spTree>
    <p:extLst>
      <p:ext uri="{BB962C8B-B14F-4D97-AF65-F5344CB8AC3E}">
        <p14:creationId xmlns:p14="http://schemas.microsoft.com/office/powerpoint/2010/main" val="1792448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24FF-D7DA-4EDF-8402-82A292FF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65C9-A19E-464B-8A24-81897243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Kubernetes (K8s)</a:t>
            </a:r>
            <a:r>
              <a:rPr lang="en-US" dirty="0"/>
              <a:t> is an open-source container orchestration system for automating deployment, scaling, and management of containerized applications.</a:t>
            </a:r>
          </a:p>
          <a:p>
            <a:r>
              <a:rPr lang="en-US" dirty="0"/>
              <a:t>Originally developed by Google, now maintained by the Cloud Native Computing Foundation.</a:t>
            </a:r>
          </a:p>
          <a:p>
            <a:r>
              <a:rPr lang="en-US" dirty="0"/>
              <a:t>Designed to manage microservices at scale in hybrid, cloud, or on-premise setups.</a:t>
            </a:r>
          </a:p>
        </p:txBody>
      </p:sp>
    </p:spTree>
    <p:extLst>
      <p:ext uri="{BB962C8B-B14F-4D97-AF65-F5344CB8AC3E}">
        <p14:creationId xmlns:p14="http://schemas.microsoft.com/office/powerpoint/2010/main" val="4106071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A813-88E2-4394-ABE3-BC32CEE8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Kubernetes Solves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B6FC-B50A-4D44-BEE2-F6EABB35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container management becomes chaotic as app complexity grows.</a:t>
            </a:r>
          </a:p>
          <a:p>
            <a:r>
              <a:rPr lang="en-US" dirty="0"/>
              <a:t>Downtime, scalability, load balancing, fault tolerance, service discovery.</a:t>
            </a:r>
          </a:p>
          <a:p>
            <a:r>
              <a:rPr lang="en-US" dirty="0"/>
              <a:t>Eliminates server snowflakes — achieves </a:t>
            </a:r>
            <a:r>
              <a:rPr lang="en-US" b="1" dirty="0"/>
              <a:t>immutable infrastructure</a:t>
            </a:r>
            <a:r>
              <a:rPr lang="en-US" dirty="0"/>
              <a:t>.</a:t>
            </a:r>
          </a:p>
          <a:p>
            <a:r>
              <a:rPr lang="en-US" dirty="0"/>
              <a:t>Bridges Dev and Ops with </a:t>
            </a:r>
            <a:r>
              <a:rPr lang="en-US" b="1" dirty="0"/>
              <a:t>declarative configuration</a:t>
            </a:r>
            <a:r>
              <a:rPr lang="en-US" dirty="0"/>
              <a:t> and </a:t>
            </a:r>
            <a:r>
              <a:rPr lang="en-US" b="1" dirty="0"/>
              <a:t>self-healing</a:t>
            </a:r>
            <a:r>
              <a:rPr lang="en-US" dirty="0"/>
              <a:t>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164821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8258-0F99-4222-8156-AF3BCEED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</a:t>
            </a:r>
            <a:r>
              <a:rPr lang="en-US" dirty="0" err="1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8EE4-4435-4B6B-84F4-3687E741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Pod</a:t>
            </a:r>
          </a:p>
          <a:p>
            <a:pPr lvl="1"/>
            <a:r>
              <a:rPr lang="en-US" dirty="0"/>
              <a:t>Smallest deployable unit. Contains one or more containers with shared storage/network.</a:t>
            </a:r>
          </a:p>
          <a:p>
            <a:r>
              <a:rPr lang="en-US" dirty="0"/>
              <a:t>Node</a:t>
            </a:r>
          </a:p>
          <a:p>
            <a:pPr lvl="1"/>
            <a:r>
              <a:rPr lang="en-US" dirty="0"/>
              <a:t>Worked machine (VM or Physical) running containerize apps.</a:t>
            </a:r>
          </a:p>
          <a:p>
            <a:r>
              <a:rPr lang="en-US" dirty="0"/>
              <a:t>Cluster</a:t>
            </a:r>
          </a:p>
          <a:p>
            <a:pPr lvl="1"/>
            <a:r>
              <a:rPr lang="en-US" dirty="0"/>
              <a:t>Set of nodes managed by the Kubernetes.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Abstracts access to a group of Pods. Can be </a:t>
            </a:r>
            <a:r>
              <a:rPr lang="en-US" dirty="0" err="1"/>
              <a:t>ClusterIP</a:t>
            </a:r>
            <a:r>
              <a:rPr lang="en-US" dirty="0"/>
              <a:t>, </a:t>
            </a:r>
            <a:r>
              <a:rPr lang="en-US" dirty="0" err="1"/>
              <a:t>NodePort</a:t>
            </a:r>
            <a:r>
              <a:rPr lang="en-US" dirty="0"/>
              <a:t>, or </a:t>
            </a:r>
            <a:r>
              <a:rPr lang="en-US" dirty="0" err="1"/>
              <a:t>LoadBalancer</a:t>
            </a:r>
            <a:r>
              <a:rPr lang="en-US" dirty="0"/>
              <a:t>.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Declarative way to manage pods and replica sets. Used to scale and update apps.</a:t>
            </a:r>
          </a:p>
        </p:txBody>
      </p:sp>
    </p:spTree>
    <p:extLst>
      <p:ext uri="{BB962C8B-B14F-4D97-AF65-F5344CB8AC3E}">
        <p14:creationId xmlns:p14="http://schemas.microsoft.com/office/powerpoint/2010/main" val="2738338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352B-72DC-432F-8991-09A49808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</a:t>
            </a:r>
            <a:r>
              <a:rPr lang="en-US" dirty="0" err="1"/>
              <a:t>ArcHitecture</a:t>
            </a:r>
            <a:r>
              <a:rPr lang="en-US" dirty="0"/>
              <a:t> </a:t>
            </a:r>
            <a:r>
              <a:rPr lang="en-US" sz="105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CCED-5A12-44DB-B54D-1E476DCD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7824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StatefulSet</a:t>
            </a:r>
            <a:endParaRPr lang="en-US" dirty="0"/>
          </a:p>
          <a:p>
            <a:pPr lvl="1"/>
            <a:r>
              <a:rPr lang="en-US" dirty="0"/>
              <a:t>Manages stateful applications (like databases) with unique identities and storage.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pPr lvl="1"/>
            <a:r>
              <a:rPr lang="en-US" dirty="0"/>
              <a:t>Externalize config (e.g. IPs, credentials). Secrets are encrypted.</a:t>
            </a:r>
          </a:p>
          <a:p>
            <a:pPr lvl="1"/>
            <a:r>
              <a:rPr lang="en-US" dirty="0"/>
              <a:t>Do not have to rebuild image on configuration changes</a:t>
            </a:r>
          </a:p>
          <a:p>
            <a:r>
              <a:rPr lang="en-US" dirty="0"/>
              <a:t>Volume</a:t>
            </a:r>
          </a:p>
          <a:p>
            <a:pPr lvl="1"/>
            <a:r>
              <a:rPr lang="en-US" dirty="0"/>
              <a:t>Persistent storage mounted to pods. Kubernetes itself doesn't manage the storage persistence.</a:t>
            </a:r>
          </a:p>
          <a:p>
            <a:r>
              <a:rPr lang="en-US" dirty="0"/>
              <a:t>Ingress</a:t>
            </a:r>
          </a:p>
          <a:p>
            <a:pPr lvl="1"/>
            <a:r>
              <a:rPr lang="en-US" dirty="0"/>
              <a:t>Exposes HTTP and HTTPS routes from outside the cluster to services within.</a:t>
            </a:r>
          </a:p>
        </p:txBody>
      </p:sp>
    </p:spTree>
    <p:extLst>
      <p:ext uri="{BB962C8B-B14F-4D97-AF65-F5344CB8AC3E}">
        <p14:creationId xmlns:p14="http://schemas.microsoft.com/office/powerpoint/2010/main" val="10611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DAD8-59FC-4CE4-818D-05658B01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3CCB-84F6-470B-9F98-E4F5F1EB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  <a:p>
            <a:pPr lvl="1"/>
            <a:r>
              <a:rPr lang="en-US" dirty="0"/>
              <a:t>API Server</a:t>
            </a:r>
          </a:p>
          <a:p>
            <a:pPr lvl="2"/>
            <a:r>
              <a:rPr lang="en-US" dirty="0"/>
              <a:t>Front door to the control plane. Receives requests, validates and forward through </a:t>
            </a:r>
            <a:r>
              <a:rPr lang="en-US" dirty="0" err="1"/>
              <a:t>kubectl</a:t>
            </a:r>
            <a:endParaRPr lang="en-US" dirty="0"/>
          </a:p>
          <a:p>
            <a:pPr lvl="1"/>
            <a:r>
              <a:rPr lang="en-US" dirty="0"/>
              <a:t>Scheduler</a:t>
            </a:r>
          </a:p>
          <a:p>
            <a:pPr lvl="2"/>
            <a:r>
              <a:rPr lang="en-US" dirty="0"/>
              <a:t>Decides placement of new pods based on resource availability</a:t>
            </a:r>
          </a:p>
          <a:p>
            <a:pPr lvl="1"/>
            <a:r>
              <a:rPr lang="en-US" dirty="0"/>
              <a:t>Controller manager</a:t>
            </a:r>
          </a:p>
          <a:p>
            <a:pPr lvl="2"/>
            <a:r>
              <a:rPr lang="en-US" dirty="0"/>
              <a:t>Detects failures, performs healing, replication</a:t>
            </a:r>
          </a:p>
          <a:p>
            <a:pPr lvl="1"/>
            <a:r>
              <a:rPr lang="en-US" dirty="0" err="1"/>
              <a:t>Etcd</a:t>
            </a:r>
            <a:endParaRPr lang="en-US" dirty="0"/>
          </a:p>
          <a:p>
            <a:pPr lvl="2"/>
            <a:r>
              <a:rPr lang="en-US" dirty="0"/>
              <a:t>Key value store, brain for the cluster state (not for app data)</a:t>
            </a:r>
          </a:p>
        </p:txBody>
      </p:sp>
    </p:spTree>
    <p:extLst>
      <p:ext uri="{BB962C8B-B14F-4D97-AF65-F5344CB8AC3E}">
        <p14:creationId xmlns:p14="http://schemas.microsoft.com/office/powerpoint/2010/main" val="987930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945E-9AAC-486B-8276-0BFE32B2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KuberNEtes</a:t>
            </a:r>
            <a:r>
              <a:rPr lang="en-US" dirty="0"/>
              <a:t> Architecture </a:t>
            </a:r>
            <a:r>
              <a:rPr lang="en-US" sz="105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E727-5EA9-4CB5-85EB-EE33E4FF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Node Components</a:t>
            </a:r>
          </a:p>
          <a:p>
            <a:pPr lvl="1"/>
            <a:r>
              <a:rPr lang="en-US" dirty="0" err="1"/>
              <a:t>Kubelet</a:t>
            </a:r>
            <a:endParaRPr lang="en-US" dirty="0"/>
          </a:p>
          <a:p>
            <a:pPr lvl="2"/>
            <a:r>
              <a:rPr lang="en-US" dirty="0"/>
              <a:t>Talks to API server, launches containers, using container runtime</a:t>
            </a:r>
          </a:p>
          <a:p>
            <a:pPr lvl="1"/>
            <a:r>
              <a:rPr lang="en-US" dirty="0" err="1"/>
              <a:t>Kube</a:t>
            </a:r>
            <a:r>
              <a:rPr lang="en-US" dirty="0"/>
              <a:t>-proxy</a:t>
            </a:r>
          </a:p>
          <a:p>
            <a:pPr lvl="2"/>
            <a:r>
              <a:rPr lang="en-US" dirty="0"/>
              <a:t>Handles network rules and traffic routing. Forwards requests from Services to Pods</a:t>
            </a:r>
          </a:p>
          <a:p>
            <a:pPr lvl="1"/>
            <a:r>
              <a:rPr lang="en-US" dirty="0"/>
              <a:t>Container runtime</a:t>
            </a:r>
          </a:p>
          <a:p>
            <a:pPr lvl="2"/>
            <a:r>
              <a:rPr lang="en-US" dirty="0"/>
              <a:t>Run containers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containerd</a:t>
            </a:r>
            <a:r>
              <a:rPr lang="en-US" dirty="0"/>
              <a:t>, CRI-O, Docker)</a:t>
            </a:r>
          </a:p>
        </p:txBody>
      </p:sp>
    </p:spTree>
    <p:extLst>
      <p:ext uri="{BB962C8B-B14F-4D97-AF65-F5344CB8AC3E}">
        <p14:creationId xmlns:p14="http://schemas.microsoft.com/office/powerpoint/2010/main" val="940621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4923-14B6-4E19-84D9-4DFBC05C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1D1D-4D0D-46FE-A7F9-F6CC7643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lightweight, single-node Kubernetes cluster that runs locally.</a:t>
            </a:r>
          </a:p>
          <a:p>
            <a:r>
              <a:rPr lang="en-US" dirty="0"/>
              <a:t>Both master and worker nodes run on the same machine.</a:t>
            </a:r>
          </a:p>
          <a:p>
            <a:r>
              <a:rPr lang="en-US" dirty="0"/>
              <a:t>Comes with Docker pre-installed and often runs using VirtualBox or </a:t>
            </a:r>
            <a:r>
              <a:rPr lang="en-US" dirty="0" err="1"/>
              <a:t>Hyperkit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9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4D48-5605-47B0-8680-2378BB37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ML Based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9EE8-50DB-492B-B7B3-30E8AD1E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Primary entities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Dataset used for training and testing</a:t>
            </a:r>
          </a:p>
          <a:p>
            <a:pPr lvl="1"/>
            <a:r>
              <a:rPr lang="en-US" dirty="0"/>
              <a:t>ML Model</a:t>
            </a:r>
          </a:p>
          <a:p>
            <a:pPr lvl="2"/>
            <a:r>
              <a:rPr lang="en-US" dirty="0"/>
              <a:t>Algorithmic framework that learns from data to make predictions</a:t>
            </a:r>
          </a:p>
          <a:p>
            <a:pPr lvl="1"/>
            <a:r>
              <a:rPr lang="en-US" dirty="0"/>
              <a:t>Code</a:t>
            </a:r>
          </a:p>
          <a:p>
            <a:pPr lvl="2"/>
            <a:r>
              <a:rPr lang="en-US" dirty="0"/>
              <a:t>The programming logic that integrates the model into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98836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8766-6D82-4716-A07F-D184624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A5BF-8E1C-4038-B486-2EDF1901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for local development, testing, and learning Kubernetes.</a:t>
            </a:r>
          </a:p>
          <a:p>
            <a:r>
              <a:rPr lang="en-US" dirty="0"/>
              <a:t>No need for cloud infra; complete K8s environment on your laptop.</a:t>
            </a:r>
          </a:p>
          <a:p>
            <a:r>
              <a:rPr lang="en-US" dirty="0"/>
              <a:t>Helps simulate cloud-native apps in a local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76125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A67D-6E27-4F81-BD49-6A28EB25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2690-6EA9-4795-8033-BF5816DD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various hypervisors (VirtualBox, </a:t>
            </a:r>
            <a:r>
              <a:rPr lang="en-US" dirty="0" err="1"/>
              <a:t>Hyperkit</a:t>
            </a:r>
            <a:r>
              <a:rPr lang="en-US" dirty="0"/>
              <a:t>, etc.)</a:t>
            </a:r>
          </a:p>
          <a:p>
            <a:r>
              <a:rPr lang="en-US" dirty="0"/>
              <a:t>Provides real Kubernetes experience</a:t>
            </a:r>
          </a:p>
          <a:p>
            <a:r>
              <a:rPr lang="en-US" dirty="0"/>
              <a:t>Quick start, stop, delete clusters</a:t>
            </a:r>
          </a:p>
        </p:txBody>
      </p:sp>
    </p:spTree>
    <p:extLst>
      <p:ext uri="{BB962C8B-B14F-4D97-AF65-F5344CB8AC3E}">
        <p14:creationId xmlns:p14="http://schemas.microsoft.com/office/powerpoint/2010/main" val="3217799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ED60-79CF-4EBF-A5B9-6AC93D41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925A-7945-4BA9-9EE8-4026E881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start --</a:t>
            </a:r>
            <a:r>
              <a:rPr lang="en-US" dirty="0" err="1"/>
              <a:t>vm</a:t>
            </a:r>
            <a:r>
              <a:rPr lang="en-US" dirty="0"/>
              <a:t>-driver=</a:t>
            </a:r>
            <a:r>
              <a:rPr lang="en-US" dirty="0" err="1"/>
              <a:t>hyperkit</a:t>
            </a:r>
            <a:r>
              <a:rPr lang="en-US" dirty="0"/>
              <a:t>    # Start cluster</a:t>
            </a:r>
          </a:p>
          <a:p>
            <a:r>
              <a:rPr lang="en-US" dirty="0" err="1"/>
              <a:t>minikube</a:t>
            </a:r>
            <a:r>
              <a:rPr lang="en-US" dirty="0"/>
              <a:t> status                        # Cluster status</a:t>
            </a:r>
          </a:p>
          <a:p>
            <a:r>
              <a:rPr lang="en-US" dirty="0" err="1"/>
              <a:t>minikube</a:t>
            </a:r>
            <a:r>
              <a:rPr lang="en-US" dirty="0"/>
              <a:t> delete                        # Delete cluster</a:t>
            </a:r>
          </a:p>
        </p:txBody>
      </p:sp>
    </p:spTree>
    <p:extLst>
      <p:ext uri="{BB962C8B-B14F-4D97-AF65-F5344CB8AC3E}">
        <p14:creationId xmlns:p14="http://schemas.microsoft.com/office/powerpoint/2010/main" val="2815000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9AB-DDFC-45D0-B819-9CE29388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4A1E-A16F-4FF2-8031-B659D28C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tool to interact with any Kubernetes cluster — local or cloud.</a:t>
            </a:r>
          </a:p>
          <a:p>
            <a:r>
              <a:rPr lang="en-US" dirty="0"/>
              <a:t>Talks to API server on master node; commands are then executed by worker nodes.</a:t>
            </a:r>
          </a:p>
        </p:txBody>
      </p:sp>
    </p:spTree>
    <p:extLst>
      <p:ext uri="{BB962C8B-B14F-4D97-AF65-F5344CB8AC3E}">
        <p14:creationId xmlns:p14="http://schemas.microsoft.com/office/powerpoint/2010/main" val="281843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FDCF-355E-4D9D-A9A5-5CDCD4C8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B598-5D42-4312-9F9A-258267BB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deployments</a:t>
            </a:r>
          </a:p>
          <a:p>
            <a:r>
              <a:rPr lang="en-US" dirty="0"/>
              <a:t>Manage Pods, Services, </a:t>
            </a:r>
            <a:r>
              <a:rPr lang="en-US" dirty="0" err="1"/>
              <a:t>ReplicaSets</a:t>
            </a:r>
            <a:endParaRPr lang="en-US" dirty="0"/>
          </a:p>
          <a:p>
            <a:r>
              <a:rPr lang="en-US" dirty="0"/>
              <a:t>Debug apps inside containers</a:t>
            </a:r>
          </a:p>
          <a:p>
            <a:r>
              <a:rPr lang="en-US" dirty="0"/>
              <a:t>Apply YAML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6653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5787-A33F-4AB5-8780-1E75A408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1141-A51B-4D1F-9A84-AA32E43B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get nodes </a:t>
            </a:r>
          </a:p>
          <a:p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r>
              <a:rPr lang="en-US" dirty="0" err="1"/>
              <a:t>kubectl</a:t>
            </a:r>
            <a:r>
              <a:rPr lang="en-US" dirty="0"/>
              <a:t> create deployment app-name --image=image-name</a:t>
            </a:r>
          </a:p>
          <a:p>
            <a:r>
              <a:rPr lang="en-US" dirty="0" err="1"/>
              <a:t>kubectl</a:t>
            </a:r>
            <a:r>
              <a:rPr lang="en-US" dirty="0"/>
              <a:t> get deployment                     # Check deployments</a:t>
            </a:r>
          </a:p>
          <a:p>
            <a:r>
              <a:rPr lang="en-US" dirty="0" err="1"/>
              <a:t>kubectl</a:t>
            </a:r>
            <a:r>
              <a:rPr lang="en-US" dirty="0"/>
              <a:t> logs pod-name                      # View logs of a pod</a:t>
            </a:r>
          </a:p>
          <a:p>
            <a:r>
              <a:rPr lang="en-US" dirty="0" err="1"/>
              <a:t>kubectl</a:t>
            </a:r>
            <a:r>
              <a:rPr lang="en-US" dirty="0"/>
              <a:t> exec -it pod-name -- /bin/bash     # Access pod terminal</a:t>
            </a:r>
          </a:p>
          <a:p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config.yaml</a:t>
            </a:r>
            <a:r>
              <a:rPr lang="en-US" dirty="0"/>
              <a:t>               # Apply YAML config</a:t>
            </a:r>
          </a:p>
        </p:txBody>
      </p:sp>
    </p:spTree>
    <p:extLst>
      <p:ext uri="{BB962C8B-B14F-4D97-AF65-F5344CB8AC3E}">
        <p14:creationId xmlns:p14="http://schemas.microsoft.com/office/powerpoint/2010/main" val="990829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AE08-2E17-45C4-922E-F2667585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179B-C76F-44E6-8B49-A3A99143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Schedule tasks in the right way, at the right time, in a specific order to get an output that you can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753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8093-C501-4726-B30C-4FA6ECD9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8DFA-717A-4E24-B067-F58E09B1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Airflow is an open-source platform for developing, scheduling, and monitoring batch-oriented workflows.</a:t>
            </a:r>
          </a:p>
          <a:p>
            <a:r>
              <a:rPr lang="en-US" dirty="0"/>
              <a:t>Facilitates the creation, scheduling, and monitoring of workflows, ensuring tasks are executed in the correct sequence and at the right time.</a:t>
            </a:r>
          </a:p>
          <a:p>
            <a:r>
              <a:rPr lang="en-US" dirty="0"/>
              <a:t>Airflow ensures these tasks run in the specified order, handling dependencies and scheduling efficiently.</a:t>
            </a:r>
          </a:p>
        </p:txBody>
      </p:sp>
    </p:spTree>
    <p:extLst>
      <p:ext uri="{BB962C8B-B14F-4D97-AF65-F5344CB8AC3E}">
        <p14:creationId xmlns:p14="http://schemas.microsoft.com/office/powerpoint/2010/main" val="281945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6BFF-4786-47D6-B4EB-B46AB965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9433-D3D9-40E4-A7B0-9BCA3C55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ETL (Extract, Transform, Load) processes</a:t>
            </a:r>
          </a:p>
          <a:p>
            <a:r>
              <a:rPr lang="en-US" dirty="0"/>
              <a:t>Managing machine learning model training and deployment pipelines</a:t>
            </a:r>
          </a:p>
          <a:p>
            <a:r>
              <a:rPr lang="en-US" dirty="0"/>
              <a:t>Coordinating tasks across various data sources and services</a:t>
            </a:r>
          </a:p>
        </p:txBody>
      </p:sp>
    </p:spTree>
    <p:extLst>
      <p:ext uri="{BB962C8B-B14F-4D97-AF65-F5344CB8AC3E}">
        <p14:creationId xmlns:p14="http://schemas.microsoft.com/office/powerpoint/2010/main" val="2578222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3340-A1B4-4CE9-9926-7492D8ED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0244-3D8E-430E-BE11-27C9A292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185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Directed Acyclic Graph</a:t>
            </a:r>
          </a:p>
          <a:p>
            <a:pPr lvl="1"/>
            <a:r>
              <a:rPr lang="en-US" dirty="0"/>
              <a:t>Represents a workflow; defines the sequence and dependencies of tasks. 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Individual units of work in a DAG, implemented using operators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Templates that define the work to be done; examples include </a:t>
            </a:r>
            <a:r>
              <a:rPr lang="en-US" dirty="0" err="1"/>
              <a:t>BashOperator</a:t>
            </a:r>
            <a:r>
              <a:rPr lang="en-US" dirty="0"/>
              <a:t>, </a:t>
            </a:r>
            <a:r>
              <a:rPr lang="en-US" dirty="0" err="1"/>
              <a:t>PythonOperator</a:t>
            </a:r>
            <a:r>
              <a:rPr lang="en-US" dirty="0"/>
              <a:t>, and </a:t>
            </a:r>
            <a:r>
              <a:rPr lang="en-US" dirty="0" err="1"/>
              <a:t>EmailOperator</a:t>
            </a:r>
            <a:endParaRPr lang="en-US" dirty="0"/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Define the order in which tasks should be executed, ensuring proper sequencing</a:t>
            </a:r>
          </a:p>
        </p:txBody>
      </p:sp>
    </p:spTree>
    <p:extLst>
      <p:ext uri="{BB962C8B-B14F-4D97-AF65-F5344CB8AC3E}">
        <p14:creationId xmlns:p14="http://schemas.microsoft.com/office/powerpoint/2010/main" val="274302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42B5-292A-43CB-ACFB-2F68FBF3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of ML Based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47A6-A5E4-4C7C-BAE3-42BB1883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phases</a:t>
            </a:r>
          </a:p>
          <a:p>
            <a:pPr lvl="1"/>
            <a:r>
              <a:rPr lang="en-US" dirty="0"/>
              <a:t>Data Engineering</a:t>
            </a:r>
          </a:p>
          <a:p>
            <a:pPr lvl="2"/>
            <a:r>
              <a:rPr lang="en-US" dirty="0"/>
              <a:t>Collecting, Cleaning, Structuring data for analysis</a:t>
            </a:r>
          </a:p>
          <a:p>
            <a:pPr lvl="1"/>
            <a:r>
              <a:rPr lang="en-US" dirty="0"/>
              <a:t>ML Model Engineering</a:t>
            </a:r>
          </a:p>
          <a:p>
            <a:pPr lvl="2"/>
            <a:r>
              <a:rPr lang="en-US" dirty="0"/>
              <a:t>Focuses on designing, training and validating machine learning models</a:t>
            </a:r>
          </a:p>
          <a:p>
            <a:pPr lvl="1"/>
            <a:r>
              <a:rPr lang="en-US" dirty="0"/>
              <a:t>Code Engineering</a:t>
            </a:r>
          </a:p>
          <a:p>
            <a:pPr lvl="2"/>
            <a:r>
              <a:rPr lang="en-US" dirty="0"/>
              <a:t>Entails developing software infrastructure to deploy and maintain the model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396168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E1-B4C0-4057-9EF0-5FB4C5B1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85-480C-4ECC-8A5E-3E1225D0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Webserver:</a:t>
            </a:r>
            <a:r>
              <a:rPr lang="en-US" dirty="0"/>
              <a:t> Provides a user interface to inspect, trigger, and debug DAGs and tasks</a:t>
            </a:r>
          </a:p>
          <a:p>
            <a:r>
              <a:rPr lang="en-US" b="1" dirty="0"/>
              <a:t>Scheduler:</a:t>
            </a:r>
            <a:r>
              <a:rPr lang="en-US" dirty="0"/>
              <a:t> Monitors DAGs and schedules tasks to run based on their dependencies and schedules.</a:t>
            </a:r>
          </a:p>
          <a:p>
            <a:r>
              <a:rPr lang="en-US" b="1" dirty="0"/>
              <a:t>Metadata Database:</a:t>
            </a:r>
            <a:r>
              <a:rPr lang="en-US" dirty="0"/>
              <a:t> Stores the state of workflows and tasks, including configurations and history.</a:t>
            </a:r>
          </a:p>
          <a:p>
            <a:r>
              <a:rPr lang="en-US" b="1" dirty="0"/>
              <a:t>Executor:</a:t>
            </a:r>
            <a:r>
              <a:rPr lang="en-US" dirty="0"/>
              <a:t> Determines how task instances are executed </a:t>
            </a:r>
          </a:p>
        </p:txBody>
      </p:sp>
    </p:spTree>
    <p:extLst>
      <p:ext uri="{BB962C8B-B14F-4D97-AF65-F5344CB8AC3E}">
        <p14:creationId xmlns:p14="http://schemas.microsoft.com/office/powerpoint/2010/main" val="3968771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533D-9B8D-4277-9545-A7377F2B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310C-331F-4CAF-B467-CA1C4F61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the DAG:</a:t>
            </a:r>
            <a:r>
              <a:rPr lang="en-US" dirty="0"/>
              <a:t> Specify the DAG's ID, description, start date, and schedule interval</a:t>
            </a:r>
          </a:p>
          <a:p>
            <a:r>
              <a:rPr lang="en-US" b="1" dirty="0"/>
              <a:t>Define Tasks:</a:t>
            </a:r>
            <a:r>
              <a:rPr lang="en-US" dirty="0"/>
              <a:t> Create tasks using operators that encapsulate the work to be done</a:t>
            </a:r>
          </a:p>
          <a:p>
            <a:r>
              <a:rPr lang="en-US" b="1" dirty="0"/>
              <a:t>Set Dependencies:</a:t>
            </a:r>
            <a:r>
              <a:rPr lang="en-US" dirty="0"/>
              <a:t> Establish the order of task execution by setting upstream and downstream relationships</a:t>
            </a:r>
          </a:p>
          <a:p>
            <a:r>
              <a:rPr lang="en-US" b="1" dirty="0"/>
              <a:t>Deploy the DAG:</a:t>
            </a:r>
            <a:r>
              <a:rPr lang="en-US" dirty="0"/>
              <a:t> Place the DAG file in the designated folder for the scheduler to detect and schedule it.</a:t>
            </a:r>
          </a:p>
        </p:txBody>
      </p:sp>
    </p:spTree>
    <p:extLst>
      <p:ext uri="{BB962C8B-B14F-4D97-AF65-F5344CB8AC3E}">
        <p14:creationId xmlns:p14="http://schemas.microsoft.com/office/powerpoint/2010/main" val="2768539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F394-5F3A-4361-A849-96C48AD1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FB88-A5E4-48A3-BBA6-447BDC4B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Airflow execute specific tasks within a workflow?​</a:t>
            </a:r>
          </a:p>
          <a:p>
            <a:pPr lvl="1"/>
            <a:r>
              <a:rPr lang="en-US" b="1" dirty="0" err="1"/>
              <a:t>BashOperator</a:t>
            </a:r>
            <a:r>
              <a:rPr lang="en-US" b="1" dirty="0"/>
              <a:t>:</a:t>
            </a:r>
            <a:r>
              <a:rPr lang="en-US" dirty="0"/>
              <a:t> Executes bash commands.</a:t>
            </a:r>
          </a:p>
          <a:p>
            <a:pPr lvl="1"/>
            <a:r>
              <a:rPr lang="en-US" b="1" dirty="0" err="1"/>
              <a:t>PythonOperator</a:t>
            </a:r>
            <a:r>
              <a:rPr lang="en-US" b="1" dirty="0"/>
              <a:t>:</a:t>
            </a:r>
            <a:r>
              <a:rPr lang="en-US" dirty="0"/>
              <a:t> Calls Python functions.​</a:t>
            </a:r>
          </a:p>
          <a:p>
            <a:pPr lvl="1"/>
            <a:r>
              <a:rPr lang="en-US" b="1" dirty="0" err="1"/>
              <a:t>EmailOperator</a:t>
            </a:r>
            <a:r>
              <a:rPr lang="en-US" b="1" dirty="0"/>
              <a:t>:</a:t>
            </a:r>
            <a:r>
              <a:rPr lang="en-US" dirty="0"/>
              <a:t> Sends emails.</a:t>
            </a:r>
          </a:p>
          <a:p>
            <a:pPr lvl="1"/>
            <a:r>
              <a:rPr lang="en-US" b="1" dirty="0"/>
              <a:t>Sensors:</a:t>
            </a:r>
            <a:r>
              <a:rPr lang="en-US" dirty="0"/>
              <a:t> Special operators that wait for a certain condition to be met before proceeding.</a:t>
            </a:r>
          </a:p>
        </p:txBody>
      </p:sp>
    </p:spTree>
    <p:extLst>
      <p:ext uri="{BB962C8B-B14F-4D97-AF65-F5344CB8AC3E}">
        <p14:creationId xmlns:p14="http://schemas.microsoft.com/office/powerpoint/2010/main" val="2655095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915B-A185-460B-AECF-C7468854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55E4-E7BF-446A-9F6E-72E36B88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DAG that runs every midnight to extract data from a web service, process it, and store the results in a database.​</a:t>
            </a:r>
          </a:p>
          <a:p>
            <a:r>
              <a:rPr lang="en-US" dirty="0"/>
              <a:t>A company uses Airflow to automate the daily extraction of sales data from multiple databases, transform it into a unified format, and load it into a data warehouse for analysis.​</a:t>
            </a:r>
          </a:p>
        </p:txBody>
      </p:sp>
    </p:spTree>
    <p:extLst>
      <p:ext uri="{BB962C8B-B14F-4D97-AF65-F5344CB8AC3E}">
        <p14:creationId xmlns:p14="http://schemas.microsoft.com/office/powerpoint/2010/main" val="266817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0B15-0F1D-4B7F-B258-181002A81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complex systems, logs are generated from various sources. Centralizing logs helps in monitoring system health, troubleshooting issues, and gaining insights into system performance.</a:t>
            </a:r>
          </a:p>
          <a:p>
            <a:r>
              <a:rPr lang="en-US" dirty="0"/>
              <a:t>How can organizations effectively manage and analyze logs from numerous applications and servers in real-time?​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1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B35-949C-45AB-B230-37931C14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82C1-C0CE-4123-BD1C-17B624E9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ELK Stack is a collection of three open-source tools. Elasticsearch, Logstash, and Kibana. </a:t>
            </a:r>
          </a:p>
          <a:p>
            <a:r>
              <a:rPr lang="en-US" dirty="0"/>
              <a:t>Enable the collection, processing, storage, search, analysis, and visualization of log and event data in real-time.</a:t>
            </a:r>
          </a:p>
        </p:txBody>
      </p:sp>
    </p:spTree>
    <p:extLst>
      <p:ext uri="{BB962C8B-B14F-4D97-AF65-F5344CB8AC3E}">
        <p14:creationId xmlns:p14="http://schemas.microsoft.com/office/powerpoint/2010/main" val="29121995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0FC1-429F-4AC4-9A00-4D627385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ELK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3459-F2AB-46B9-A440-9E3A536F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616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Elasticsearch:</a:t>
            </a:r>
            <a:r>
              <a:rPr lang="en-US" dirty="0"/>
              <a:t> A distributed, RESTful search and analytics engine capable of handling large volumes of data. It stores and indexes data, making it searchable in near real-time.</a:t>
            </a:r>
          </a:p>
          <a:p>
            <a:r>
              <a:rPr lang="en-US" b="1" dirty="0"/>
              <a:t>Logstash:</a:t>
            </a:r>
            <a:r>
              <a:rPr lang="en-US" dirty="0"/>
              <a:t> A server-side data processing pipeline that ingests data from multiple sources simultaneously, transforms it, and then sends it to a stash like Elasticsearch.</a:t>
            </a:r>
          </a:p>
          <a:p>
            <a:r>
              <a:rPr lang="en-US" b="1" dirty="0"/>
              <a:t>Kibana:</a:t>
            </a:r>
            <a:r>
              <a:rPr lang="en-US" dirty="0"/>
              <a:t> A web application that provides visualization capabilities on top of the content indexed on an Elasticsearch cluster. It allows users to create and share dynamic dashboards. ​</a:t>
            </a:r>
          </a:p>
          <a:p>
            <a:r>
              <a:rPr lang="en-US" dirty="0"/>
              <a:t>Example: In a logging pipeline, Logstash collects logs from various sources, processes them, and forwards them to Elasticsearch. Kibana then visualizes these logs in dashboards for analysis.​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47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2E05-8332-4D0D-AAF3-EF269869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0AAA-DA87-4695-AA87-16FF9E18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Distributed Architecture:</a:t>
            </a:r>
            <a:r>
              <a:rPr lang="en-US" dirty="0"/>
              <a:t> Elasticsearch distributes data across multiple nodes, ensuring scalability and high availability. Data is divided into indices, which are further split into shards. Each shard can have replicas for fault tolerance.</a:t>
            </a:r>
          </a:p>
          <a:p>
            <a:r>
              <a:rPr lang="en-US" b="1" dirty="0"/>
              <a:t>Schema-less:</a:t>
            </a:r>
            <a:r>
              <a:rPr lang="en-US" dirty="0"/>
              <a:t> It allows for dynamic mapping, automatically detecting and adding new fields to the index</a:t>
            </a:r>
          </a:p>
          <a:p>
            <a:r>
              <a:rPr lang="en-US" b="1" dirty="0"/>
              <a:t>RESTful API:</a:t>
            </a:r>
            <a:r>
              <a:rPr lang="en-US" dirty="0"/>
              <a:t> Interaction with Elasticsearch is primarily through a RESTful API, enabling integration with various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318821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D256-A8CC-41A2-BFAB-B59CFDA1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7D64-2F7D-4178-9434-AE701909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Full-text search for applications and websites</a:t>
            </a:r>
          </a:p>
          <a:p>
            <a:r>
              <a:rPr lang="en-US" dirty="0"/>
              <a:t>Storing and searching log or event data.​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363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4343-2572-4CB2-B2F8-40F515A2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0332-823D-4542-A8FB-EF9B7D1C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Ingestion:</a:t>
            </a:r>
            <a:r>
              <a:rPr lang="en-US" dirty="0"/>
              <a:t> Logstash supports a variety of input plugins to collect data from different sources, such as logs, metrics, and web applications.</a:t>
            </a:r>
          </a:p>
          <a:p>
            <a:r>
              <a:rPr lang="en-US" b="1" dirty="0"/>
              <a:t>Processing Pipeline:</a:t>
            </a:r>
            <a:r>
              <a:rPr lang="en-US" dirty="0"/>
              <a:t> It processes data through a pipeline of filters that can parse, enrich, and transform data into a structured format</a:t>
            </a:r>
          </a:p>
          <a:p>
            <a:r>
              <a:rPr lang="en-US" b="1" dirty="0"/>
              <a:t>Output:</a:t>
            </a:r>
            <a:r>
              <a:rPr lang="en-US" dirty="0"/>
              <a:t> After processing, data can be sent to various destinations, with Elasticsearch being a common choice</a:t>
            </a:r>
          </a:p>
        </p:txBody>
      </p:sp>
    </p:spTree>
    <p:extLst>
      <p:ext uri="{BB962C8B-B14F-4D97-AF65-F5344CB8AC3E}">
        <p14:creationId xmlns:p14="http://schemas.microsoft.com/office/powerpoint/2010/main" val="400389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0C9-94EF-4293-870A-92706D81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4454-5DC1-48A5-A73B-5C589D6C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Value proposition</a:t>
            </a:r>
          </a:p>
          <a:p>
            <a:pPr lvl="1"/>
            <a:r>
              <a:rPr lang="en-US" dirty="0"/>
              <a:t>Problem definition, significance, end users.</a:t>
            </a:r>
          </a:p>
          <a:p>
            <a:r>
              <a:rPr lang="en-US" dirty="0"/>
              <a:t>Data identification</a:t>
            </a:r>
          </a:p>
          <a:p>
            <a:pPr lvl="1"/>
            <a:r>
              <a:rPr lang="en-US" dirty="0"/>
              <a:t>Data sources, storage solutions and associated costs</a:t>
            </a:r>
          </a:p>
          <a:p>
            <a:r>
              <a:rPr lang="en-US" dirty="0"/>
              <a:t>Prediction task definition</a:t>
            </a:r>
          </a:p>
          <a:p>
            <a:pPr lvl="1"/>
            <a:r>
              <a:rPr lang="en-US" dirty="0"/>
              <a:t>Inputs, outputs, model complexity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Meaningful features from raw data – collaboration with domain experts</a:t>
            </a:r>
          </a:p>
        </p:txBody>
      </p:sp>
    </p:spTree>
    <p:extLst>
      <p:ext uri="{BB962C8B-B14F-4D97-AF65-F5344CB8AC3E}">
        <p14:creationId xmlns:p14="http://schemas.microsoft.com/office/powerpoint/2010/main" val="35005566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C3F7-A131-48B2-9CAA-15F9B498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6F29-DEAB-4FB7-815E-90B7D2BC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logs from multiple servers and applications.</a:t>
            </a:r>
          </a:p>
          <a:p>
            <a:r>
              <a:rPr lang="en-US" dirty="0"/>
              <a:t>Centralizing logs from multiple servers and applications.</a:t>
            </a:r>
          </a:p>
          <a:p>
            <a:r>
              <a:rPr lang="en-US" dirty="0"/>
              <a:t>Enriching data by adding geolocation or other metadata</a:t>
            </a:r>
          </a:p>
        </p:txBody>
      </p:sp>
    </p:spTree>
    <p:extLst>
      <p:ext uri="{BB962C8B-B14F-4D97-AF65-F5344CB8AC3E}">
        <p14:creationId xmlns:p14="http://schemas.microsoft.com/office/powerpoint/2010/main" val="6471834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586-7CB3-492C-9BEA-3DE4B3F1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725B-6CE5-44CE-8DBB-2BD3B3F7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Visualization:</a:t>
            </a:r>
            <a:r>
              <a:rPr lang="en-US" dirty="0"/>
              <a:t> Kibana offers a range of visualization options, including line graphs, bar charts, pie charts, and maps, to represent data stored in Elasticsearch</a:t>
            </a:r>
          </a:p>
          <a:p>
            <a:r>
              <a:rPr lang="en-US" b="1" dirty="0"/>
              <a:t>Dashboards:</a:t>
            </a:r>
            <a:r>
              <a:rPr lang="en-US" dirty="0"/>
              <a:t> Users can create and share dashboards that combine multiple visualizations, providing a comprehensive view of the data</a:t>
            </a:r>
          </a:p>
          <a:p>
            <a:r>
              <a:rPr lang="en-US" b="1" dirty="0"/>
              <a:t>Real-time Analysis:</a:t>
            </a:r>
            <a:r>
              <a:rPr lang="en-US" dirty="0"/>
              <a:t> Kibana allows for real-time data analysis, enabling users to monitor and react to events as they occur</a:t>
            </a:r>
          </a:p>
        </p:txBody>
      </p:sp>
    </p:spTree>
    <p:extLst>
      <p:ext uri="{BB962C8B-B14F-4D97-AF65-F5344CB8AC3E}">
        <p14:creationId xmlns:p14="http://schemas.microsoft.com/office/powerpoint/2010/main" val="4997001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95AF-FBA9-4B06-8EFB-C4360B6D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8821-6645-4A51-B362-BEDBB36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application performance metrics.​</a:t>
            </a:r>
          </a:p>
          <a:p>
            <a:r>
              <a:rPr lang="en-US" dirty="0"/>
              <a:t>Visualizing log data to identify trends or anomalies.</a:t>
            </a:r>
          </a:p>
          <a:p>
            <a:r>
              <a:rPr lang="en-US" dirty="0"/>
              <a:t>Creating operational dashboards for business analytics.</a:t>
            </a:r>
          </a:p>
        </p:txBody>
      </p:sp>
    </p:spTree>
    <p:extLst>
      <p:ext uri="{BB962C8B-B14F-4D97-AF65-F5344CB8AC3E}">
        <p14:creationId xmlns:p14="http://schemas.microsoft.com/office/powerpoint/2010/main" val="16714812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61FD-D972-4A9C-81FB-0DF2F567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developers efficiently build high-performance APIs with automatic documentation and robust validation?​</a:t>
            </a:r>
          </a:p>
        </p:txBody>
      </p:sp>
    </p:spTree>
    <p:extLst>
      <p:ext uri="{BB962C8B-B14F-4D97-AF65-F5344CB8AC3E}">
        <p14:creationId xmlns:p14="http://schemas.microsoft.com/office/powerpoint/2010/main" val="3561411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B8D1-B02F-4225-AA6C-3F9E60C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9E3E-D492-4D9A-89C5-07E5949A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r>
              <a:rPr lang="en-US" dirty="0"/>
              <a:t> is a modern, fast (high-performance) web framework for building APIs.</a:t>
            </a:r>
          </a:p>
          <a:p>
            <a:r>
              <a:rPr lang="en-US" dirty="0"/>
              <a:t>Rapid development of RESTful APIs with minimal code.</a:t>
            </a:r>
          </a:p>
          <a:p>
            <a:r>
              <a:rPr lang="en-US" dirty="0"/>
              <a:t>Automatic generation of interactive API documentation.</a:t>
            </a:r>
          </a:p>
          <a:p>
            <a:r>
              <a:rPr lang="en-US" dirty="0"/>
              <a:t>Built in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19646208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F856-9B05-4C22-86E0-70D9789A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1B7F-18AC-4A65-871C-ADA94C08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Performance:</a:t>
            </a:r>
            <a:r>
              <a:rPr lang="en-US" dirty="0"/>
              <a:t> Comparable to NodeJS and Go</a:t>
            </a:r>
          </a:p>
          <a:p>
            <a:r>
              <a:rPr lang="en-US" b="1" dirty="0"/>
              <a:t>Fast to Code:</a:t>
            </a:r>
            <a:r>
              <a:rPr lang="en-US" dirty="0"/>
              <a:t> Increases the speed of development by about 200% to 300%.</a:t>
            </a:r>
          </a:p>
          <a:p>
            <a:r>
              <a:rPr lang="en-US" b="1" dirty="0"/>
              <a:t>Robust:</a:t>
            </a:r>
            <a:r>
              <a:rPr lang="en-US" dirty="0"/>
              <a:t> Get production-ready code with automatic interactive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1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533C-4841-45A8-8DD3-55F150D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FASTAPI in ml model 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9F2A-6B54-4C92-A46B-F7044514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ML models often requires setting up a web server, handling request validation, and ensuring the service can handle concurrent requests efficiently.</a:t>
            </a:r>
          </a:p>
          <a:p>
            <a:r>
              <a:rPr lang="en-US" dirty="0" err="1"/>
              <a:t>FastAPI</a:t>
            </a:r>
            <a:r>
              <a:rPr lang="en-US" dirty="0"/>
              <a:t> simplifies this process by providing tools to quickly create API endpoints for ML models with automatic validation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7890015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3E28-D95C-4C36-B140-7DD31ED0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Beneficial for ML Model 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9855-8E02-4648-9A4B-62F1A051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Inbuilt Validation:</a:t>
            </a:r>
            <a:r>
              <a:rPr lang="en-US" dirty="0"/>
              <a:t> Utilizes Python's type hints to perform automatic data validation, ensuring that inputs to the ML model are correctly formatted</a:t>
            </a:r>
          </a:p>
          <a:p>
            <a:r>
              <a:rPr lang="en-US" b="1" dirty="0"/>
              <a:t>Asynchronous Support:</a:t>
            </a:r>
            <a:r>
              <a:rPr lang="en-US" dirty="0"/>
              <a:t> Supports asynchronous request handling, allowing for non-blocking operations and efficient handling of I/O bound tasks.</a:t>
            </a:r>
          </a:p>
          <a:p>
            <a:r>
              <a:rPr lang="en-US" b="1" dirty="0"/>
              <a:t>Automatic Documentation:</a:t>
            </a:r>
            <a:r>
              <a:rPr lang="en-US" dirty="0"/>
              <a:t> Generates interactive API documentation automatically, facilitating easy testing and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701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25BC-B59C-4272-9800-CAE1E3EF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7DCA-8115-4FE2-A07F-15510332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multiple models and versions can be cumbersome, requiring additional code for version control and deployment strategies</a:t>
            </a:r>
          </a:p>
          <a:p>
            <a:r>
              <a:rPr lang="en-US" dirty="0"/>
              <a:t>Efficiently utilizing hardware accelerators (e.g., GPUs) is not inherently managed by </a:t>
            </a:r>
            <a:r>
              <a:rPr lang="en-US" dirty="0" err="1"/>
              <a:t>FastAPI</a:t>
            </a:r>
            <a:r>
              <a:rPr lang="en-US" dirty="0"/>
              <a:t>, necessitating custom solutions for optimal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453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8F8F-3C5E-4598-8E71-1763A466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66F3-A232-479A-8FAA-9B624C89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dedicated system designed for serving machine learning models in production environments</a:t>
            </a:r>
          </a:p>
          <a:p>
            <a:r>
              <a:rPr lang="en-US" dirty="0"/>
              <a:t>Optimized for high-performance inference with support for batching and hardware accelerators</a:t>
            </a:r>
          </a:p>
          <a:p>
            <a:r>
              <a:rPr lang="en-US" dirty="0"/>
              <a:t>Efficient handling of multiple models and versions</a:t>
            </a:r>
          </a:p>
          <a:p>
            <a:r>
              <a:rPr lang="en-US" dirty="0"/>
              <a:t>It allows deployment of new model versions without changing any client code</a:t>
            </a:r>
          </a:p>
        </p:txBody>
      </p:sp>
    </p:spTree>
    <p:extLst>
      <p:ext uri="{BB962C8B-B14F-4D97-AF65-F5344CB8AC3E}">
        <p14:creationId xmlns:p14="http://schemas.microsoft.com/office/powerpoint/2010/main" val="103660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AF38-2F9A-407D-894B-B680767F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lifecycle </a:t>
            </a:r>
            <a:r>
              <a:rPr lang="en-US" sz="1050" dirty="0" err="1"/>
              <a:t>cont</a:t>
            </a:r>
            <a:r>
              <a:rPr lang="en-US" sz="105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DB96-EE32-4E0A-93AB-5D078C99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Offline Evaluation</a:t>
            </a:r>
          </a:p>
          <a:p>
            <a:pPr lvl="1"/>
            <a:r>
              <a:rPr lang="en-US" dirty="0"/>
              <a:t>Evaluate system performance</a:t>
            </a:r>
          </a:p>
          <a:p>
            <a:r>
              <a:rPr lang="en-US" dirty="0"/>
              <a:t>Decision making</a:t>
            </a:r>
          </a:p>
          <a:p>
            <a:pPr lvl="1"/>
            <a:r>
              <a:rPr lang="en-US" dirty="0"/>
              <a:t>How end user will interact? How will model fit into system</a:t>
            </a:r>
          </a:p>
          <a:p>
            <a:r>
              <a:rPr lang="en-US" dirty="0"/>
              <a:t>Data collection for retraining</a:t>
            </a:r>
          </a:p>
          <a:p>
            <a:pPr lvl="1"/>
            <a:r>
              <a:rPr lang="en-US" dirty="0"/>
              <a:t>Ongoing data/logs collection to retrain models. Prevent decay</a:t>
            </a:r>
          </a:p>
          <a:p>
            <a:r>
              <a:rPr lang="en-US" dirty="0"/>
              <a:t>Model building</a:t>
            </a:r>
          </a:p>
          <a:p>
            <a:pPr lvl="1"/>
            <a:r>
              <a:rPr lang="en-US" dirty="0"/>
              <a:t>Anticipate (Re)Training frequency, changes in tech stack, scaling</a:t>
            </a:r>
          </a:p>
          <a:p>
            <a:r>
              <a:rPr lang="en-US" dirty="0"/>
              <a:t>Solution assessment</a:t>
            </a:r>
          </a:p>
          <a:p>
            <a:pPr lvl="1"/>
            <a:r>
              <a:rPr lang="en-US" dirty="0"/>
              <a:t>Scenarios where ML may not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7462075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137E-A6A5-4E9E-B65D-DCAD4A5D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3609-8DBA-4AE9-8114-61B38ADC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Versioning:</a:t>
            </a:r>
            <a:r>
              <a:rPr lang="en-US" dirty="0"/>
              <a:t> Supports serving multiple versions of a model simultaneously, facilitating seamless updates and rollbacks</a:t>
            </a:r>
          </a:p>
          <a:p>
            <a:r>
              <a:rPr lang="en-US" b="1" dirty="0"/>
              <a:t>Multiple Model Management:</a:t>
            </a:r>
            <a:r>
              <a:rPr lang="en-US" dirty="0"/>
              <a:t> Capable of serving multiple models within a single server instance</a:t>
            </a:r>
          </a:p>
          <a:p>
            <a:r>
              <a:rPr lang="en-US" b="1" dirty="0"/>
              <a:t>High Performance:</a:t>
            </a:r>
            <a:r>
              <a:rPr lang="en-US" dirty="0"/>
              <a:t> Designed for low latency and high throughput, making it suitable for real-time applications.</a:t>
            </a:r>
          </a:p>
          <a:p>
            <a:r>
              <a:rPr lang="en-US" b="1" dirty="0"/>
              <a:t>Batching Support:</a:t>
            </a:r>
            <a:r>
              <a:rPr lang="en-US" dirty="0"/>
              <a:t> Includes a scheduler that groups individual inference requests into batches for joint execution on GPUs, optimizing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10490021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3610-E0B3-4668-98E1-2BCA1575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D751-F594-4D38-ACA7-9A7910CC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589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Servables</a:t>
            </a:r>
            <a:r>
              <a:rPr lang="en-US" b="1" dirty="0"/>
              <a:t>:</a:t>
            </a:r>
            <a:r>
              <a:rPr lang="en-US" dirty="0"/>
              <a:t> The central abstraction in TensorFlow Serving, representing the underlying objects used for inference, such as models or lookup tables</a:t>
            </a:r>
          </a:p>
          <a:p>
            <a:r>
              <a:rPr lang="en-US" b="1" dirty="0"/>
              <a:t>Loaders:</a:t>
            </a:r>
            <a:r>
              <a:rPr lang="en-US" dirty="0"/>
              <a:t> Responsible for loading </a:t>
            </a:r>
            <a:r>
              <a:rPr lang="en-US" dirty="0" err="1"/>
              <a:t>servables</a:t>
            </a:r>
            <a:r>
              <a:rPr lang="en-US" dirty="0"/>
              <a:t> and managing their lifecycle, including loading, unloading, and versioning</a:t>
            </a:r>
          </a:p>
          <a:p>
            <a:r>
              <a:rPr lang="en-US" b="1" dirty="0"/>
              <a:t>Sources:</a:t>
            </a:r>
            <a:r>
              <a:rPr lang="en-US" dirty="0"/>
              <a:t> Modules that find and provide </a:t>
            </a:r>
            <a:r>
              <a:rPr lang="en-US" dirty="0" err="1"/>
              <a:t>servables</a:t>
            </a:r>
            <a:r>
              <a:rPr lang="en-US" dirty="0"/>
              <a:t> to TensorFlow Serving, such as a file system source that monitors a directory for new model versions.</a:t>
            </a:r>
          </a:p>
          <a:p>
            <a:r>
              <a:rPr lang="en-US" b="1" dirty="0"/>
              <a:t>Managers:</a:t>
            </a:r>
            <a:r>
              <a:rPr lang="en-US" dirty="0"/>
              <a:t> Oversee the full lifecycle of </a:t>
            </a:r>
            <a:r>
              <a:rPr lang="en-US" dirty="0" err="1"/>
              <a:t>servables</a:t>
            </a:r>
            <a:r>
              <a:rPr lang="en-US" dirty="0"/>
              <a:t>, ensuring that the correct versions are loaded and available for serving</a:t>
            </a:r>
          </a:p>
          <a:p>
            <a:r>
              <a:rPr lang="en-US" b="1" dirty="0"/>
              <a:t>Batch Scheduler:</a:t>
            </a:r>
            <a:r>
              <a:rPr lang="en-US" dirty="0"/>
              <a:t> Optimizes inference by batching multiple requests together, improving throughput, especially when utilizing hardware accelerators like GPUs.</a:t>
            </a:r>
          </a:p>
        </p:txBody>
      </p:sp>
    </p:spTree>
    <p:extLst>
      <p:ext uri="{BB962C8B-B14F-4D97-AF65-F5344CB8AC3E}">
        <p14:creationId xmlns:p14="http://schemas.microsoft.com/office/powerpoint/2010/main" val="39899481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1E79-5721-4D64-B321-13EA6974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Versioning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D42D-22BD-416F-945D-AE901009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Model Versioning:</a:t>
            </a:r>
            <a:r>
              <a:rPr lang="en-US" dirty="0"/>
              <a:t> TensorFlow Serving allows multiple versions of a model to be loaded and served simultaneously. This enables A/B testing and gradual rollouts of new models without downtime</a:t>
            </a:r>
          </a:p>
          <a:p>
            <a:r>
              <a:rPr lang="en-US" b="1" dirty="0"/>
              <a:t>Configuration:</a:t>
            </a:r>
            <a:r>
              <a:rPr lang="en-US" dirty="0"/>
              <a:t> Model version policies can be specified to control which versions are served. For example, serving only the latest version or a specific set of versions.</a:t>
            </a:r>
          </a:p>
          <a:p>
            <a:r>
              <a:rPr lang="en-US" b="1" dirty="0"/>
              <a:t>Dynamic Reloading:</a:t>
            </a:r>
            <a:r>
              <a:rPr lang="en-US" dirty="0"/>
              <a:t> Supports dynamic loading of new model versions as they become available, reducing the need for server restarts.</a:t>
            </a:r>
          </a:p>
          <a:p>
            <a:r>
              <a:rPr lang="en-US" b="1" dirty="0"/>
              <a:t>Batching Requests:</a:t>
            </a:r>
            <a:r>
              <a:rPr lang="en-US" dirty="0"/>
              <a:t> TensorFlow Serving includes a batching scheduler that groups individual inference requests into batches, enabling joint execution on hardware accelerators like GPUs</a:t>
            </a:r>
          </a:p>
        </p:txBody>
      </p:sp>
    </p:spTree>
    <p:extLst>
      <p:ext uri="{BB962C8B-B14F-4D97-AF65-F5344CB8AC3E}">
        <p14:creationId xmlns:p14="http://schemas.microsoft.com/office/powerpoint/2010/main" val="7266617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147E-8287-476F-AA6A-BDFE9ABB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7358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8FA8-2F93-4833-A9B1-19D523BE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DCC4-4055-486C-9F93-AFD00692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EDA</a:t>
            </a:r>
          </a:p>
          <a:p>
            <a:pPr lvl="1"/>
            <a:r>
              <a:rPr lang="en-US" dirty="0"/>
              <a:t>Analyze data to uncover patterns</a:t>
            </a:r>
          </a:p>
          <a:p>
            <a:r>
              <a:rPr lang="en-US" dirty="0"/>
              <a:t>Data preparation/Feature engineering</a:t>
            </a:r>
          </a:p>
          <a:p>
            <a:pPr lvl="1"/>
            <a:r>
              <a:rPr lang="en-US" dirty="0"/>
              <a:t>Raw data into suitable format for modeling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Develop model using prepared data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Integrate model into production environment</a:t>
            </a:r>
          </a:p>
          <a:p>
            <a:r>
              <a:rPr lang="en-US" dirty="0"/>
              <a:t>Monitoring</a:t>
            </a:r>
          </a:p>
          <a:p>
            <a:pPr lvl="1"/>
            <a:r>
              <a:rPr lang="en-US" dirty="0"/>
              <a:t>Observe model performance and make necessary adjustments</a:t>
            </a:r>
          </a:p>
        </p:txBody>
      </p:sp>
    </p:spTree>
    <p:extLst>
      <p:ext uri="{BB962C8B-B14F-4D97-AF65-F5344CB8AC3E}">
        <p14:creationId xmlns:p14="http://schemas.microsoft.com/office/powerpoint/2010/main" val="18815327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274</TotalTime>
  <Words>3720</Words>
  <Application>Microsoft Office PowerPoint</Application>
  <PresentationFormat>Widescreen</PresentationFormat>
  <Paragraphs>470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Aptos</vt:lpstr>
      <vt:lpstr>Arial</vt:lpstr>
      <vt:lpstr>Gill Sans MT</vt:lpstr>
      <vt:lpstr>Gallery</vt:lpstr>
      <vt:lpstr>Introduction to MLOPs</vt:lpstr>
      <vt:lpstr>PowerPoint Presentation</vt:lpstr>
      <vt:lpstr>PowerPoint Presentation</vt:lpstr>
      <vt:lpstr>ChallenGes in AI</vt:lpstr>
      <vt:lpstr>Workflow of ML Based Software development</vt:lpstr>
      <vt:lpstr>Workflow of ML Based Software development</vt:lpstr>
      <vt:lpstr>Data Science lifecycle</vt:lpstr>
      <vt:lpstr>Data Science lifecycle cont…</vt:lpstr>
      <vt:lpstr>ML Model Lifecycle</vt:lpstr>
      <vt:lpstr>MLOPs</vt:lpstr>
      <vt:lpstr>Traditional ML vs MLOPs</vt:lpstr>
      <vt:lpstr>Usecases</vt:lpstr>
      <vt:lpstr>PowerPoint Presentation</vt:lpstr>
      <vt:lpstr>MLFlow</vt:lpstr>
      <vt:lpstr>Need for MLflow</vt:lpstr>
      <vt:lpstr>Components of MLflow</vt:lpstr>
      <vt:lpstr>Benefits of Using MLflow</vt:lpstr>
      <vt:lpstr>MLFlow and mlops</vt:lpstr>
      <vt:lpstr>Reproducibility</vt:lpstr>
      <vt:lpstr>Importance</vt:lpstr>
      <vt:lpstr>Challenges</vt:lpstr>
      <vt:lpstr>Best practices</vt:lpstr>
      <vt:lpstr>Git - Github</vt:lpstr>
      <vt:lpstr>Purpose of Version Control</vt:lpstr>
      <vt:lpstr>Key concepts</vt:lpstr>
      <vt:lpstr>Key concepts cont..</vt:lpstr>
      <vt:lpstr>Workflow</vt:lpstr>
      <vt:lpstr>Usecase - Handling Conflicts</vt:lpstr>
      <vt:lpstr>Best practices</vt:lpstr>
      <vt:lpstr>PowerPoint Presentation</vt:lpstr>
      <vt:lpstr>Docker</vt:lpstr>
      <vt:lpstr>containeR</vt:lpstr>
      <vt:lpstr>Docker Image vs Container</vt:lpstr>
      <vt:lpstr>Docker vs Virtual Machine</vt:lpstr>
      <vt:lpstr>challenges</vt:lpstr>
      <vt:lpstr>How container/docker helps</vt:lpstr>
      <vt:lpstr>Docker Architecture</vt:lpstr>
      <vt:lpstr>Docker workflow</vt:lpstr>
      <vt:lpstr>Key Docker commands</vt:lpstr>
      <vt:lpstr>Debugging docker container</vt:lpstr>
      <vt:lpstr>Beyond docker – other technologies</vt:lpstr>
      <vt:lpstr>Why docker</vt:lpstr>
      <vt:lpstr>Kubernetes</vt:lpstr>
      <vt:lpstr>Problems Kubernetes Solves</vt:lpstr>
      <vt:lpstr>Basic Concepts and ArcHitecture</vt:lpstr>
      <vt:lpstr>Basic Concepts and ArcHitecture cont..</vt:lpstr>
      <vt:lpstr>Kubernetes Architecture</vt:lpstr>
      <vt:lpstr>KuberNEtes Architecture cont..</vt:lpstr>
      <vt:lpstr>Minikube</vt:lpstr>
      <vt:lpstr>Why minikube</vt:lpstr>
      <vt:lpstr>Key features of minikube</vt:lpstr>
      <vt:lpstr>Common Commands</vt:lpstr>
      <vt:lpstr>Kubectl</vt:lpstr>
      <vt:lpstr>Common Use Cases</vt:lpstr>
      <vt:lpstr>Common Commands</vt:lpstr>
      <vt:lpstr>Orchestration</vt:lpstr>
      <vt:lpstr>Apache Airflow</vt:lpstr>
      <vt:lpstr>Usecases</vt:lpstr>
      <vt:lpstr>Core concepts of airflow</vt:lpstr>
      <vt:lpstr>Components of AIRFLOW</vt:lpstr>
      <vt:lpstr>WORKFLOW</vt:lpstr>
      <vt:lpstr>Operators</vt:lpstr>
      <vt:lpstr>usecase</vt:lpstr>
      <vt:lpstr>PowerPoint Presentation</vt:lpstr>
      <vt:lpstr>ELK Stack</vt:lpstr>
      <vt:lpstr>Components of ELK Stack</vt:lpstr>
      <vt:lpstr>Elasticsearch internals</vt:lpstr>
      <vt:lpstr>Elasticsearch Usecases</vt:lpstr>
      <vt:lpstr>LogstasH</vt:lpstr>
      <vt:lpstr>Logstash usecases</vt:lpstr>
      <vt:lpstr>kibana</vt:lpstr>
      <vt:lpstr>Kibana Usecases</vt:lpstr>
      <vt:lpstr>PowerPoint Presentation</vt:lpstr>
      <vt:lpstr>FastAPI</vt:lpstr>
      <vt:lpstr>Key Features</vt:lpstr>
      <vt:lpstr>FASTAPI in ml model serving</vt:lpstr>
      <vt:lpstr>Key Features Beneficial for ML Model Serving</vt:lpstr>
      <vt:lpstr>Challenges with Fastapi</vt:lpstr>
      <vt:lpstr>Tensorflow Serving</vt:lpstr>
      <vt:lpstr>Key Features</vt:lpstr>
      <vt:lpstr>Core Components</vt:lpstr>
      <vt:lpstr>Model Versioning and Management</vt:lpstr>
      <vt:lpstr>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Saqlain Shah</dc:creator>
  <cp:lastModifiedBy>Saqlain Shah</cp:lastModifiedBy>
  <cp:revision>138</cp:revision>
  <dcterms:created xsi:type="dcterms:W3CDTF">2025-04-07T14:35:54Z</dcterms:created>
  <dcterms:modified xsi:type="dcterms:W3CDTF">2025-04-08T10:53:11Z</dcterms:modified>
</cp:coreProperties>
</file>