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handoutMasterIdLst>
    <p:handoutMasterId r:id="rId6"/>
  </p:handoutMasterIdLst>
  <p:sldIdLst>
    <p:sldId id="256" r:id="rId5"/>
  </p:sldIdLst>
  <p:sldSz cx="36004500" cy="36004500"/>
  <p:notesSz cx="9290050" cy="7004050"/>
  <p:defaultTextStyle>
    <a:defPPr>
      <a:defRPr lang="en-US"/>
    </a:defPPr>
    <a:lvl1pPr marL="0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00008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00016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400025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200034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000041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800050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600059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400068" algn="l" defTabSz="3600016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2096">
          <p15:clr>
            <a:srgbClr val="A4A3A4"/>
          </p15:clr>
        </p15:guide>
        <p15:guide id="3" orient="horz" pos="14412" userDrawn="1">
          <p15:clr>
            <a:srgbClr val="A4A3A4"/>
          </p15:clr>
        </p15:guide>
        <p15:guide id="4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9821" autoAdjust="0"/>
  </p:normalViewPr>
  <p:slideViewPr>
    <p:cSldViewPr>
      <p:cViewPr>
        <p:scale>
          <a:sx n="10" d="100"/>
          <a:sy n="10" d="100"/>
        </p:scale>
        <p:origin x="758" y="696"/>
      </p:cViewPr>
      <p:guideLst>
        <p:guide orient="horz" pos="12096"/>
        <p:guide pos="12096"/>
        <p:guide orient="horz" pos="14412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1976" y="0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3DB86-6B17-4071-ABD1-4B487F90556F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2172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1976" y="6652172"/>
            <a:ext cx="4025969" cy="3506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1B640-87E3-4D38-82F5-BB0D2830FA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4739"/>
            <a:ext cx="30603825" cy="77176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5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6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32455" y="8076020"/>
            <a:ext cx="34023000" cy="172029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3445" y="8076020"/>
            <a:ext cx="101468934" cy="1720298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5318700" y="0"/>
            <a:ext cx="685800" cy="3600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685800" cy="36004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6004500" cy="4500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1503937"/>
            <a:ext cx="36004500" cy="4500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1" y="35718750"/>
            <a:ext cx="4966345" cy="1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8" y="23136232"/>
            <a:ext cx="30603825" cy="7150894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8" y="15260251"/>
            <a:ext cx="30603825" cy="7875982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072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14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12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828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535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242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39949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656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451" y="47047558"/>
            <a:ext cx="67745967" cy="133058294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9494" y="47047558"/>
            <a:ext cx="67745967" cy="133058294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850"/>
            <a:ext cx="32404050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9344"/>
            <a:ext cx="15908241" cy="335875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072" indent="0">
              <a:buNone/>
              <a:defRPr sz="9000" b="1"/>
            </a:lvl2pPr>
            <a:lvl3pPr marL="4114143" indent="0">
              <a:buNone/>
              <a:defRPr sz="8100" b="1"/>
            </a:lvl3pPr>
            <a:lvl4pPr marL="6171215" indent="0">
              <a:buNone/>
              <a:defRPr sz="7200" b="1"/>
            </a:lvl4pPr>
            <a:lvl5pPr marL="8228282" indent="0">
              <a:buNone/>
              <a:defRPr sz="7200" b="1"/>
            </a:lvl5pPr>
            <a:lvl6pPr marL="10285353" indent="0">
              <a:buNone/>
              <a:defRPr sz="7200" b="1"/>
            </a:lvl6pPr>
            <a:lvl7pPr marL="12342425" indent="0">
              <a:buNone/>
              <a:defRPr sz="7200" b="1"/>
            </a:lvl7pPr>
            <a:lvl8pPr marL="14399496" indent="0">
              <a:buNone/>
              <a:defRPr sz="7200" b="1"/>
            </a:lvl8pPr>
            <a:lvl9pPr marL="16456568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8094"/>
            <a:ext cx="15908241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2" y="8059344"/>
            <a:ext cx="15914489" cy="335875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072" indent="0">
              <a:buNone/>
              <a:defRPr sz="9000" b="1"/>
            </a:lvl2pPr>
            <a:lvl3pPr marL="4114143" indent="0">
              <a:buNone/>
              <a:defRPr sz="8100" b="1"/>
            </a:lvl3pPr>
            <a:lvl4pPr marL="6171215" indent="0">
              <a:buNone/>
              <a:defRPr sz="7200" b="1"/>
            </a:lvl4pPr>
            <a:lvl5pPr marL="8228282" indent="0">
              <a:buNone/>
              <a:defRPr sz="7200" b="1"/>
            </a:lvl5pPr>
            <a:lvl6pPr marL="10285353" indent="0">
              <a:buNone/>
              <a:defRPr sz="7200" b="1"/>
            </a:lvl6pPr>
            <a:lvl7pPr marL="12342425" indent="0">
              <a:buNone/>
              <a:defRPr sz="7200" b="1"/>
            </a:lvl7pPr>
            <a:lvl8pPr marL="14399496" indent="0">
              <a:buNone/>
              <a:defRPr sz="7200" b="1"/>
            </a:lvl8pPr>
            <a:lvl9pPr marL="16456568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2" y="11418094"/>
            <a:ext cx="15914489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1" y="1433512"/>
            <a:ext cx="11845233" cy="610076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1433521"/>
            <a:ext cx="20127516" cy="3072884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1" y="7534283"/>
            <a:ext cx="11845233" cy="24628081"/>
          </a:xfrm>
        </p:spPr>
        <p:txBody>
          <a:bodyPr/>
          <a:lstStyle>
            <a:lvl1pPr marL="0" indent="0">
              <a:buNone/>
              <a:defRPr sz="6300"/>
            </a:lvl1pPr>
            <a:lvl2pPr marL="2057072" indent="0">
              <a:buNone/>
              <a:defRPr sz="5400"/>
            </a:lvl2pPr>
            <a:lvl3pPr marL="4114143" indent="0">
              <a:buNone/>
              <a:defRPr sz="4500"/>
            </a:lvl3pPr>
            <a:lvl4pPr marL="6171215" indent="0">
              <a:buNone/>
              <a:defRPr sz="4000"/>
            </a:lvl4pPr>
            <a:lvl5pPr marL="8228282" indent="0">
              <a:buNone/>
              <a:defRPr sz="4000"/>
            </a:lvl5pPr>
            <a:lvl6pPr marL="10285353" indent="0">
              <a:buNone/>
              <a:defRPr sz="4000"/>
            </a:lvl6pPr>
            <a:lvl7pPr marL="12342425" indent="0">
              <a:buNone/>
              <a:defRPr sz="4000"/>
            </a:lvl7pPr>
            <a:lvl8pPr marL="14399496" indent="0">
              <a:buNone/>
              <a:defRPr sz="4000"/>
            </a:lvl8pPr>
            <a:lvl9pPr marL="16456568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4" y="25203150"/>
            <a:ext cx="21602700" cy="297537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4" y="3217069"/>
            <a:ext cx="21602700" cy="21602700"/>
          </a:xfrm>
        </p:spPr>
        <p:txBody>
          <a:bodyPr/>
          <a:lstStyle>
            <a:lvl1pPr marL="0" indent="0">
              <a:buNone/>
              <a:defRPr sz="14400"/>
            </a:lvl1pPr>
            <a:lvl2pPr marL="2057072" indent="0">
              <a:buNone/>
              <a:defRPr sz="12600"/>
            </a:lvl2pPr>
            <a:lvl3pPr marL="4114143" indent="0">
              <a:buNone/>
              <a:defRPr sz="10800"/>
            </a:lvl3pPr>
            <a:lvl4pPr marL="6171215" indent="0">
              <a:buNone/>
              <a:defRPr sz="9000"/>
            </a:lvl4pPr>
            <a:lvl5pPr marL="8228282" indent="0">
              <a:buNone/>
              <a:defRPr sz="9000"/>
            </a:lvl5pPr>
            <a:lvl6pPr marL="10285353" indent="0">
              <a:buNone/>
              <a:defRPr sz="9000"/>
            </a:lvl6pPr>
            <a:lvl7pPr marL="12342425" indent="0">
              <a:buNone/>
              <a:defRPr sz="9000"/>
            </a:lvl7pPr>
            <a:lvl8pPr marL="14399496" indent="0">
              <a:buNone/>
              <a:defRPr sz="9000"/>
            </a:lvl8pPr>
            <a:lvl9pPr marL="16456568" indent="0">
              <a:buNone/>
              <a:defRPr sz="9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4" y="28178525"/>
            <a:ext cx="21602700" cy="4225525"/>
          </a:xfrm>
        </p:spPr>
        <p:txBody>
          <a:bodyPr/>
          <a:lstStyle>
            <a:lvl1pPr marL="0" indent="0">
              <a:buNone/>
              <a:defRPr sz="6300"/>
            </a:lvl1pPr>
            <a:lvl2pPr marL="2057072" indent="0">
              <a:buNone/>
              <a:defRPr sz="5400"/>
            </a:lvl2pPr>
            <a:lvl3pPr marL="4114143" indent="0">
              <a:buNone/>
              <a:defRPr sz="4500"/>
            </a:lvl3pPr>
            <a:lvl4pPr marL="6171215" indent="0">
              <a:buNone/>
              <a:defRPr sz="4000"/>
            </a:lvl4pPr>
            <a:lvl5pPr marL="8228282" indent="0">
              <a:buNone/>
              <a:defRPr sz="4000"/>
            </a:lvl5pPr>
            <a:lvl6pPr marL="10285353" indent="0">
              <a:buNone/>
              <a:defRPr sz="4000"/>
            </a:lvl6pPr>
            <a:lvl7pPr marL="12342425" indent="0">
              <a:buNone/>
              <a:defRPr sz="4000"/>
            </a:lvl7pPr>
            <a:lvl8pPr marL="14399496" indent="0">
              <a:buNone/>
              <a:defRPr sz="4000"/>
            </a:lvl8pPr>
            <a:lvl9pPr marL="16456568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1441850"/>
            <a:ext cx="32404050" cy="6000750"/>
          </a:xfrm>
          <a:prstGeom prst="rect">
            <a:avLst/>
          </a:prstGeom>
        </p:spPr>
        <p:txBody>
          <a:bodyPr vert="horz" lIns="411413" tIns="205708" rIns="411413" bIns="2057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401058"/>
            <a:ext cx="32404050" cy="23761306"/>
          </a:xfrm>
          <a:prstGeom prst="rect">
            <a:avLst/>
          </a:prstGeom>
        </p:spPr>
        <p:txBody>
          <a:bodyPr vert="horz" lIns="411413" tIns="205708" rIns="411413" bIns="205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33370845"/>
            <a:ext cx="8401050" cy="1916906"/>
          </a:xfrm>
          <a:prstGeom prst="rect">
            <a:avLst/>
          </a:prstGeom>
        </p:spPr>
        <p:txBody>
          <a:bodyPr vert="horz" lIns="411413" tIns="205708" rIns="411413" bIns="205708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8" y="33370845"/>
            <a:ext cx="11401425" cy="1916906"/>
          </a:xfrm>
          <a:prstGeom prst="rect">
            <a:avLst/>
          </a:prstGeom>
        </p:spPr>
        <p:txBody>
          <a:bodyPr vert="horz" lIns="411413" tIns="205708" rIns="411413" bIns="205708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33370845"/>
            <a:ext cx="8401050" cy="1916906"/>
          </a:xfrm>
          <a:prstGeom prst="rect">
            <a:avLst/>
          </a:prstGeom>
        </p:spPr>
        <p:txBody>
          <a:bodyPr vert="horz" lIns="411413" tIns="205708" rIns="411413" bIns="205708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4114143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803" indent="-1542803" algn="l" defTabSz="4114143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740" indent="-1285668" algn="l" defTabSz="4114143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677" indent="-1028533" algn="l" defTabSz="4114143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748" indent="-1028533" algn="l" defTabSz="411414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6820" indent="-1028533" algn="l" defTabSz="4114143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3891" indent="-1028533" algn="l" defTabSz="411414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0963" indent="-1028533" algn="l" defTabSz="411414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8030" indent="-1028533" algn="l" defTabSz="411414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5101" indent="-1028533" algn="l" defTabSz="4114143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072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143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215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8282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5353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2425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9496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6568" algn="l" defTabSz="4114143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918" y="31490865"/>
            <a:ext cx="35644875" cy="336787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725" tIns="42863" rIns="85725" bIns="42863" rtlCol="0" anchor="ctr"/>
          <a:lstStyle/>
          <a:p>
            <a:pPr algn="ctr"/>
            <a:endParaRPr lang="en-IN" dirty="0">
              <a:latin typeface="Segoe Condensed" panose="020B0606040200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320945" y="31481519"/>
            <a:ext cx="683555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725" tIns="42863" rIns="85725" bIns="42863" rtlCol="0" anchor="ctr"/>
          <a:lstStyle/>
          <a:p>
            <a:pPr algn="ctr"/>
            <a:endParaRPr lang="en-IN" dirty="0">
              <a:latin typeface="Segoe Condensed" panose="020B0606040200020203" pitchFamily="34" charset="0"/>
            </a:endParaRP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719918" y="1110578"/>
            <a:ext cx="26569707" cy="1772991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50001" tIns="375002" rIns="150001" bIns="37500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Question Paper Generation Based on Bloom’s Taxonomy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95667" y="5429250"/>
            <a:ext cx="10501313" cy="18725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50001" tIns="150001" rIns="150001" bIns="15000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generation of customized, high-quality question papers aligned with Bloom’s Taxonomy using AI models, cloud storage, and real-time user inputs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95667" y="4743450"/>
            <a:ext cx="10517715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Aim</a:t>
            </a:r>
            <a:endParaRPr lang="en-US" sz="4500" b="1" dirty="0">
              <a:solidFill>
                <a:schemeClr val="accent3">
                  <a:lumMod val="20000"/>
                  <a:lumOff val="80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5667" y="13750689"/>
            <a:ext cx="10471300" cy="6156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Introduction 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4347924" y="24175293"/>
            <a:ext cx="10867304" cy="23958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50001" tIns="150001" rIns="150001" bIns="15000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end-to-end automation from input to export.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Bloom levels.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Adaptive learning, AI-based grading, multilingual support.</a:t>
            </a:r>
            <a:endParaRPr lang="en-GB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319137" y="23074071"/>
            <a:ext cx="10896091" cy="7066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Conclusion</a:t>
            </a:r>
          </a:p>
        </p:txBody>
      </p:sp>
      <p:sp>
        <p:nvSpPr>
          <p:cNvPr id="39" name="Text Box 189"/>
          <p:cNvSpPr txBox="1">
            <a:spLocks noChangeArrowheads="1"/>
          </p:cNvSpPr>
          <p:nvPr/>
        </p:nvSpPr>
        <p:spPr bwMode="auto">
          <a:xfrm>
            <a:off x="1278623" y="9341667"/>
            <a:ext cx="10471300" cy="39654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50001" tIns="150001" rIns="150001" bIns="15000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and store questions hierarchically (Subject → Topic → Subtopic).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Bloom-aligned questions using Google Gemini.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Bloom level using fine-tuned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similarity using sentence embeddings.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papers in PDF, DOCX, TXT formats.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99411" y="8629649"/>
            <a:ext cx="10548935" cy="5963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Objective</a:t>
            </a:r>
            <a:endParaRPr lang="en-US" sz="4500" b="1" dirty="0">
              <a:solidFill>
                <a:schemeClr val="accent3">
                  <a:lumMod val="20000"/>
                  <a:lumOff val="80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004375"/>
            <a:ext cx="36004500" cy="1000125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725" tIns="42863" rIns="85725" bIns="42863" rtlCol="0" anchor="ctr"/>
          <a:lstStyle/>
          <a:p>
            <a:pPr algn="ctr"/>
            <a:endParaRPr lang="en-IN"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58" y="34879192"/>
            <a:ext cx="35430830" cy="917560"/>
          </a:xfrm>
          <a:prstGeom prst="rect">
            <a:avLst/>
          </a:prstGeom>
          <a:noFill/>
          <a:ln w="28575">
            <a:noFill/>
          </a:ln>
        </p:spPr>
        <p:txBody>
          <a:bodyPr wrap="square" lIns="85725" tIns="42863" rIns="85725" bIns="42863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Department of Manufacturing Engineering and Industrial Management, College of Engineering Pune</a:t>
            </a:r>
            <a:endParaRPr lang="en-IN" sz="5400" dirty="0">
              <a:latin typeface="Segoe Condensed" panose="020B0606040200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8774" y="2781151"/>
            <a:ext cx="31857161" cy="1317669"/>
          </a:xfrm>
          <a:prstGeom prst="rect">
            <a:avLst/>
          </a:prstGeom>
          <a:noFill/>
          <a:ln w="28575">
            <a:noFill/>
          </a:ln>
        </p:spPr>
        <p:txBody>
          <a:bodyPr wrap="square" lIns="85725" tIns="42863" rIns="85725" bIns="42863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Yash Bongirwar (112103026), Yash </a:t>
            </a:r>
            <a:r>
              <a:rPr lang="en-US" sz="4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Diwane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 (112103038), Devanshu Gupta (!12103035)</a:t>
            </a:r>
          </a:p>
          <a:p>
            <a:pPr algn="ctr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 Dr. </a:t>
            </a:r>
            <a:r>
              <a:rPr lang="en-US" sz="4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Y.V.Haribhakta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 (College Guide) </a:t>
            </a:r>
            <a:endParaRPr lang="en-IN" sz="4000" b="1" dirty="0">
              <a:solidFill>
                <a:schemeClr val="accent3">
                  <a:lumMod val="20000"/>
                  <a:lumOff val="80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31636" y="4791189"/>
            <a:ext cx="11666614" cy="3041218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Extraction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(PDFs → DB)</a:t>
            </a: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(LLM)</a:t>
            </a: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&amp; Bloom Classification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Check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+ UI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8622" y="14613591"/>
            <a:ext cx="10364684" cy="482632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question paper creation is time-consuming and inconsistent.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streamlines this with AI to ensure: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Bloom-level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and scalability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450003" y="16914112"/>
            <a:ext cx="10753714" cy="6309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Results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8622" y="28137512"/>
            <a:ext cx="10727484" cy="89678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Architecture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19137" y="28573176"/>
            <a:ext cx="10871022" cy="70667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txBody>
          <a:bodyPr wrap="square" lIns="75000" tIns="37500" rIns="75000" bIns="37500" rtlCol="0">
            <a:sp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References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404735" y="26276346"/>
            <a:ext cx="11694621" cy="7175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>
            <a:defPPr>
              <a:defRPr lang="en-US"/>
            </a:defPPr>
            <a:lvl1pPr marL="0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00008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016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00025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200034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000041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800050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600059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400068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Transformer Architecture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F989690-240D-480D-9593-7723DE079A77}"/>
              </a:ext>
            </a:extLst>
          </p:cNvPr>
          <p:cNvSpPr/>
          <p:nvPr/>
        </p:nvSpPr>
        <p:spPr>
          <a:xfrm>
            <a:off x="31108650" y="400050"/>
            <a:ext cx="4343400" cy="3904800"/>
          </a:xfrm>
          <a:prstGeom prst="ellipse">
            <a:avLst/>
          </a:prstGeom>
          <a:solidFill>
            <a:schemeClr val="bg1"/>
          </a:solidFill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317464"/>
              </a:avLst>
            </a:prstTxWarp>
            <a:noAutofit/>
          </a:bodyPr>
          <a:lstStyle/>
          <a:p>
            <a:pPr algn="ctr"/>
            <a:endParaRPr lang="en-IN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88B27B-2AB9-49EF-B89B-5201802E2CBD}"/>
              </a:ext>
            </a:extLst>
          </p:cNvPr>
          <p:cNvSpPr/>
          <p:nvPr/>
        </p:nvSpPr>
        <p:spPr>
          <a:xfrm>
            <a:off x="31618518" y="939156"/>
            <a:ext cx="3314701" cy="419277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498998"/>
              </a:avLst>
            </a:prstTxWarp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rgbClr val="37609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rint MT Shadow" panose="04020605060303030202" pitchFamily="82" charset="0"/>
              </a:rPr>
              <a:t>* SYMPOSIUM **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C75F14-0DC9-4484-92AE-AFDF8022AFF2}"/>
              </a:ext>
            </a:extLst>
          </p:cNvPr>
          <p:cNvSpPr/>
          <p:nvPr/>
        </p:nvSpPr>
        <p:spPr>
          <a:xfrm>
            <a:off x="31586678" y="-16517"/>
            <a:ext cx="3394505" cy="390119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680323"/>
              </a:avLst>
            </a:prstTxWarp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rgbClr val="37609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rint MT Shadow" panose="04020605060303030202" pitchFamily="82" charset="0"/>
              </a:rPr>
              <a:t>AI and Robotics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C363AD-0946-4321-BF04-02A2DB9FE1EF}"/>
              </a:ext>
            </a:extLst>
          </p:cNvPr>
          <p:cNvSpPr/>
          <p:nvPr/>
        </p:nvSpPr>
        <p:spPr>
          <a:xfrm>
            <a:off x="32018228" y="1642030"/>
            <a:ext cx="25021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8000" b="1" cap="none" spc="0" dirty="0">
                <a:ln w="0"/>
                <a:solidFill>
                  <a:srgbClr val="376092"/>
                </a:solidFill>
                <a:effectLst>
                  <a:reflection blurRad="6350" stA="53000" endA="300" endPos="35500" dir="5400000" sy="-90000" algn="bl" rotWithShape="0"/>
                </a:effectLst>
                <a:latin typeface="Imprint MT Shadow" panose="04020605060303030202" pitchFamily="82" charset="0"/>
              </a:rPr>
              <a:t>2024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9E2C27-2545-4578-8F6A-9183879144C9}"/>
              </a:ext>
            </a:extLst>
          </p:cNvPr>
          <p:cNvSpPr/>
          <p:nvPr/>
        </p:nvSpPr>
        <p:spPr>
          <a:xfrm>
            <a:off x="12107786" y="33547050"/>
            <a:ext cx="11764354" cy="7766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Implementation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8E07CF-7053-49E5-BF77-4CD054A0E8FC}"/>
              </a:ext>
            </a:extLst>
          </p:cNvPr>
          <p:cNvSpPr/>
          <p:nvPr/>
        </p:nvSpPr>
        <p:spPr>
          <a:xfrm>
            <a:off x="0" y="31481519"/>
            <a:ext cx="683555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725" tIns="42863" rIns="85725" bIns="42863" rtlCol="0" anchor="ctr"/>
          <a:lstStyle/>
          <a:p>
            <a:pPr algn="ctr"/>
            <a:endParaRPr lang="en-IN" dirty="0">
              <a:latin typeface="Segoe Condensed" panose="020B0606040200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55D61F-E376-442D-8818-7737B87357F3}"/>
              </a:ext>
            </a:extLst>
          </p:cNvPr>
          <p:cNvSpPr/>
          <p:nvPr/>
        </p:nvSpPr>
        <p:spPr>
          <a:xfrm>
            <a:off x="12442371" y="8782050"/>
            <a:ext cx="11611438" cy="5959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>
            <a:defPPr>
              <a:defRPr lang="en-US"/>
            </a:defPPr>
            <a:lvl1pPr marL="0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00008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016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00025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200034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000041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800050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600059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400068" algn="l" defTabSz="3600016" rtl="0" eaLnBrk="1" latinLnBrk="0" hangingPunct="1">
              <a:defRPr sz="7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Dataset  Generation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3A7CF8-4A00-476A-A52D-7F0B438C4A9A}"/>
              </a:ext>
            </a:extLst>
          </p:cNvPr>
          <p:cNvSpPr/>
          <p:nvPr/>
        </p:nvSpPr>
        <p:spPr>
          <a:xfrm>
            <a:off x="1278622" y="21215071"/>
            <a:ext cx="10265595" cy="6156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Related Work </a:t>
            </a:r>
            <a:endParaRPr lang="en-US" sz="5100" b="1" dirty="0">
              <a:solidFill>
                <a:schemeClr val="accent3">
                  <a:lumMod val="20000"/>
                  <a:lumOff val="80000"/>
                </a:schemeClr>
              </a:solidFill>
              <a:latin typeface="Segoe Condensed" panose="020B0606040200020203" pitchFamily="34" charset="0"/>
            </a:endParaRPr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75828"/>
            <a:ext cx="3733800" cy="40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/>
        </p:nvSpPr>
        <p:spPr>
          <a:xfrm>
            <a:off x="24408357" y="4604988"/>
            <a:ext cx="10795360" cy="316432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 marL="742950" lvl="1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+ CSS + Bootstrap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Gemini, Firebase Auth,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LlamaParse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JavaScript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9E2C27-2545-4578-8F6A-9183879144C9}"/>
              </a:ext>
            </a:extLst>
          </p:cNvPr>
          <p:cNvSpPr/>
          <p:nvPr/>
        </p:nvSpPr>
        <p:spPr>
          <a:xfrm>
            <a:off x="24499028" y="8797353"/>
            <a:ext cx="10704690" cy="61081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000" tIns="37500" rIns="75000" bIns="37500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Segoe Condensed" panose="020B0606040200020203" pitchFamily="34" charset="0"/>
              </a:rPr>
              <a:t>Demo</a:t>
            </a:r>
          </a:p>
        </p:txBody>
      </p:sp>
      <p:sp>
        <p:nvSpPr>
          <p:cNvPr id="88" name="Text Box 193"/>
          <p:cNvSpPr txBox="1">
            <a:spLocks noChangeArrowheads="1"/>
          </p:cNvSpPr>
          <p:nvPr/>
        </p:nvSpPr>
        <p:spPr bwMode="auto">
          <a:xfrm>
            <a:off x="24373276" y="29581177"/>
            <a:ext cx="10881830" cy="508430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50001" tIns="150001" rIns="150001" bIns="15000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Vaswani, N.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Parmar, J.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Jones, A.N. Gomez, Ł. Kaiser, and I.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Polosukhin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”Attention is All You Need,” in Advances in Neural Information Processing Systems, vol. 30, 2017.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J. Devlin, M. Chang, K. Lee, and K. Toutanova, ”BERT: Pre-training of Deep Bidirectional Transformers for Language Understanding,”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arXiv:1810.04805, 2018.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P. He, X. Liu, J. Gao, and W. Chen, ”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Decoding-enhanced BERT with Disentangled Attention,”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arXiv:2006.03654, 2020.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B. S. Bloom, M. D. Engelhart, E. J. Furst, W. H. Hill, and D. R. Krathwohl, Taxonomy of Educational Objectives: The Classification of Educational Goals, Handbook I: Cognitive Domain, David McKay Company, 1956[5] D. R. Krathwohl, ”A Revision of Bloom’s Taxonomy: An Overview,” Theory into Practice, vol. 41, no. 4, pp. 212–218, 2002.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N. Scaria, S. D. Chenna, and D. Subramani, ”Automated Educa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tional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Generation at Different Bloom’s Skill Levels Using Large Language Models: Strategies and Evaluation,”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arXiv:2304.12345, 2023.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D6B2D-79FF-A05E-C21F-3E90EB0CF20E}"/>
              </a:ext>
            </a:extLst>
          </p:cNvPr>
          <p:cNvSpPr txBox="1"/>
          <p:nvPr/>
        </p:nvSpPr>
        <p:spPr>
          <a:xfrm>
            <a:off x="12614502" y="22205624"/>
            <a:ext cx="113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Fig: </a:t>
            </a:r>
            <a:r>
              <a:rPr lang="en-US" sz="3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heirerchial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structure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DCFF8B-BA89-149C-98BE-9D8D21A3CACA}"/>
              </a:ext>
            </a:extLst>
          </p:cNvPr>
          <p:cNvSpPr txBox="1"/>
          <p:nvPr/>
        </p:nvSpPr>
        <p:spPr>
          <a:xfrm>
            <a:off x="24352143" y="20775991"/>
            <a:ext cx="10795360" cy="2210221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 marL="742950" lvl="1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88% F1-score for Bloom classification</a:t>
            </a:r>
          </a:p>
          <a:p>
            <a:pPr marL="742950" lvl="1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High-quality, balanced papers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 feedback: Useful, time-saving</a:t>
            </a:r>
          </a:p>
          <a:p>
            <a:pPr marL="742950" lvl="1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similarity detection reduces duplication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B6DCF-00FC-4275-9634-9EB4A6941235}"/>
              </a:ext>
            </a:extLst>
          </p:cNvPr>
          <p:cNvSpPr txBox="1"/>
          <p:nvPr/>
        </p:nvSpPr>
        <p:spPr>
          <a:xfrm>
            <a:off x="1278622" y="22390973"/>
            <a:ext cx="10364684" cy="3410550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 used BERT, rule-based systems.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real-world deployable AQG systems exist.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integrates prompt-tuned Gemini + classification + similarity detection.</a:t>
            </a:r>
          </a:p>
        </p:txBody>
      </p:sp>
      <p:pic>
        <p:nvPicPr>
          <p:cNvPr id="21" name="Picture 20" descr="A diagram of a diagram&#10;&#10;AI-generated content may be incorrect.">
            <a:extLst>
              <a:ext uri="{FF2B5EF4-FFF2-40B4-BE49-F238E27FC236}">
                <a16:creationId xmlns:a16="http://schemas.microsoft.com/office/drawing/2014/main" id="{62387D84-4026-6012-CAD7-9087BE126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41" y="29434413"/>
            <a:ext cx="10051626" cy="46814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3F4FBC-B647-9E3F-048A-3A3BAEB87A3A}"/>
              </a:ext>
            </a:extLst>
          </p:cNvPr>
          <p:cNvSpPr txBox="1"/>
          <p:nvPr/>
        </p:nvSpPr>
        <p:spPr>
          <a:xfrm>
            <a:off x="12387195" y="9809554"/>
            <a:ext cx="11666614" cy="2548776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 Year Papers (PDFs)</a:t>
            </a:r>
          </a:p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LlamaParse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OCR + regex cleaning</a:t>
            </a:r>
          </a:p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(subject &gt; topic &gt; subtopic)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8D63F4-F423-D9A1-ADD0-27811826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505" y="12713262"/>
            <a:ext cx="11486328" cy="4244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BCB4B82-E527-DF3F-61EA-745AFE97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9098" y="17446968"/>
            <a:ext cx="11498735" cy="44282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E51D-0ECC-F878-4E32-A1073E153753}"/>
              </a:ext>
            </a:extLst>
          </p:cNvPr>
          <p:cNvSpPr txBox="1"/>
          <p:nvPr/>
        </p:nvSpPr>
        <p:spPr>
          <a:xfrm>
            <a:off x="12586684" y="27474642"/>
            <a:ext cx="11666614" cy="2548776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5725" tIns="42863" rIns="85725" bIns="42863" rtlCol="0">
            <a:spAutoFit/>
          </a:bodyPr>
          <a:lstStyle/>
          <a:p>
            <a:pPr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Generator: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Gemini (Prompt-tuned)</a:t>
            </a:r>
          </a:p>
          <a:p>
            <a:pPr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deberta-v3-base fine-tuned on 11,976 questions</a:t>
            </a:r>
          </a:p>
          <a:p>
            <a:pPr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all-mpnet-base-v2 → cosine comparison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3F47546-0DCD-5A9D-EBDD-ACFDEE253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8349" y="17697886"/>
            <a:ext cx="5850404" cy="30406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384CA4A-AFA2-A987-4134-9E0D861B4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3154" y="17860686"/>
            <a:ext cx="4322038" cy="2830810"/>
          </a:xfrm>
          <a:prstGeom prst="rect">
            <a:avLst/>
          </a:prstGeom>
        </p:spPr>
      </p:pic>
      <p:sp>
        <p:nvSpPr>
          <p:cNvPr id="79" name="Freeform 2">
            <a:extLst>
              <a:ext uri="{FF2B5EF4-FFF2-40B4-BE49-F238E27FC236}">
                <a16:creationId xmlns:a16="http://schemas.microsoft.com/office/drawing/2014/main" id="{BE421DBF-D087-7A79-68CD-00B5D34024AA}"/>
              </a:ext>
            </a:extLst>
          </p:cNvPr>
          <p:cNvSpPr/>
          <p:nvPr/>
        </p:nvSpPr>
        <p:spPr>
          <a:xfrm>
            <a:off x="28771148" y="9806474"/>
            <a:ext cx="1880130" cy="2065746"/>
          </a:xfrm>
          <a:custGeom>
            <a:avLst/>
            <a:gdLst/>
            <a:ahLst/>
            <a:cxnLst/>
            <a:rect l="l" t="t" r="r" b="b"/>
            <a:pathLst>
              <a:path w="2937950" h="3268656">
                <a:moveTo>
                  <a:pt x="0" y="0"/>
                </a:moveTo>
                <a:lnTo>
                  <a:pt x="2937950" y="0"/>
                </a:lnTo>
                <a:lnTo>
                  <a:pt x="2937950" y="3268656"/>
                </a:lnTo>
                <a:lnTo>
                  <a:pt x="0" y="3268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6736" r="-6748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4B109A9F-95D4-17E3-81A2-445DC19E5ABB}"/>
              </a:ext>
            </a:extLst>
          </p:cNvPr>
          <p:cNvSpPr/>
          <p:nvPr/>
        </p:nvSpPr>
        <p:spPr>
          <a:xfrm>
            <a:off x="26629980" y="9833778"/>
            <a:ext cx="2102939" cy="1950124"/>
          </a:xfrm>
          <a:custGeom>
            <a:avLst/>
            <a:gdLst/>
            <a:ahLst/>
            <a:cxnLst/>
            <a:rect l="l" t="t" r="r" b="b"/>
            <a:pathLst>
              <a:path w="3286118" h="3085707">
                <a:moveTo>
                  <a:pt x="0" y="0"/>
                </a:moveTo>
                <a:lnTo>
                  <a:pt x="3286118" y="0"/>
                </a:lnTo>
                <a:lnTo>
                  <a:pt x="3286118" y="3085707"/>
                </a:lnTo>
                <a:lnTo>
                  <a:pt x="0" y="30857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5290" r="-4239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07AAE459-6997-9ED0-4D8A-5911F795875A}"/>
              </a:ext>
            </a:extLst>
          </p:cNvPr>
          <p:cNvSpPr/>
          <p:nvPr/>
        </p:nvSpPr>
        <p:spPr>
          <a:xfrm>
            <a:off x="30689507" y="9865153"/>
            <a:ext cx="2205920" cy="1950124"/>
          </a:xfrm>
          <a:custGeom>
            <a:avLst/>
            <a:gdLst/>
            <a:ahLst/>
            <a:cxnLst/>
            <a:rect l="l" t="t" r="r" b="b"/>
            <a:pathLst>
              <a:path w="3447039" h="3085707">
                <a:moveTo>
                  <a:pt x="0" y="0"/>
                </a:moveTo>
                <a:lnTo>
                  <a:pt x="3447038" y="0"/>
                </a:lnTo>
                <a:lnTo>
                  <a:pt x="3447038" y="3085707"/>
                </a:lnTo>
                <a:lnTo>
                  <a:pt x="0" y="3085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2753" t="-17608" r="-80604" b="-2103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EEFCA7ED-6D56-4CAB-7900-883F0B4578AE}"/>
              </a:ext>
            </a:extLst>
          </p:cNvPr>
          <p:cNvSpPr/>
          <p:nvPr/>
        </p:nvSpPr>
        <p:spPr>
          <a:xfrm>
            <a:off x="33092082" y="9967609"/>
            <a:ext cx="1907603" cy="1888587"/>
          </a:xfrm>
          <a:custGeom>
            <a:avLst/>
            <a:gdLst/>
            <a:ahLst/>
            <a:cxnLst/>
            <a:rect l="l" t="t" r="r" b="b"/>
            <a:pathLst>
              <a:path w="2980880" h="2988336">
                <a:moveTo>
                  <a:pt x="0" y="0"/>
                </a:moveTo>
                <a:lnTo>
                  <a:pt x="2980880" y="0"/>
                </a:lnTo>
                <a:lnTo>
                  <a:pt x="2980880" y="2988336"/>
                </a:lnTo>
                <a:lnTo>
                  <a:pt x="0" y="29883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4284" r="-540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2E64404E-5ED2-7A93-D90A-5D6EA5BA3ACB}"/>
              </a:ext>
            </a:extLst>
          </p:cNvPr>
          <p:cNvSpPr/>
          <p:nvPr/>
        </p:nvSpPr>
        <p:spPr>
          <a:xfrm>
            <a:off x="24475240" y="11888127"/>
            <a:ext cx="2154739" cy="2136146"/>
          </a:xfrm>
          <a:custGeom>
            <a:avLst/>
            <a:gdLst/>
            <a:ahLst/>
            <a:cxnLst/>
            <a:rect l="l" t="t" r="r" b="b"/>
            <a:pathLst>
              <a:path w="3367063" h="3380052">
                <a:moveTo>
                  <a:pt x="0" y="0"/>
                </a:moveTo>
                <a:lnTo>
                  <a:pt x="3367063" y="0"/>
                </a:lnTo>
                <a:lnTo>
                  <a:pt x="3367063" y="3380052"/>
                </a:lnTo>
                <a:lnTo>
                  <a:pt x="0" y="3380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5285" r="-5385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E0028567-833B-9FD8-2BBB-FA1FB6CF6DB6}"/>
              </a:ext>
            </a:extLst>
          </p:cNvPr>
          <p:cNvSpPr/>
          <p:nvPr/>
        </p:nvSpPr>
        <p:spPr>
          <a:xfrm>
            <a:off x="26821758" y="11906460"/>
            <a:ext cx="2868337" cy="1931511"/>
          </a:xfrm>
          <a:custGeom>
            <a:avLst/>
            <a:gdLst/>
            <a:ahLst/>
            <a:cxnLst/>
            <a:rect l="l" t="t" r="r" b="b"/>
            <a:pathLst>
              <a:path w="4482153" h="3056254">
                <a:moveTo>
                  <a:pt x="0" y="0"/>
                </a:moveTo>
                <a:lnTo>
                  <a:pt x="4482153" y="0"/>
                </a:lnTo>
                <a:lnTo>
                  <a:pt x="4482153" y="3056254"/>
                </a:lnTo>
                <a:lnTo>
                  <a:pt x="0" y="30562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1919" r="-212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6" name="Freeform 8">
            <a:extLst>
              <a:ext uri="{FF2B5EF4-FFF2-40B4-BE49-F238E27FC236}">
                <a16:creationId xmlns:a16="http://schemas.microsoft.com/office/drawing/2014/main" id="{323F4FA2-9F32-36AF-A78B-70F80F183BE2}"/>
              </a:ext>
            </a:extLst>
          </p:cNvPr>
          <p:cNvSpPr/>
          <p:nvPr/>
        </p:nvSpPr>
        <p:spPr>
          <a:xfrm>
            <a:off x="30206153" y="11978367"/>
            <a:ext cx="2221103" cy="2021380"/>
          </a:xfrm>
          <a:custGeom>
            <a:avLst/>
            <a:gdLst/>
            <a:ahLst/>
            <a:cxnLst/>
            <a:rect l="l" t="t" r="r" b="b"/>
            <a:pathLst>
              <a:path w="3470765" h="3198456">
                <a:moveTo>
                  <a:pt x="0" y="0"/>
                </a:moveTo>
                <a:lnTo>
                  <a:pt x="3470765" y="0"/>
                </a:lnTo>
                <a:lnTo>
                  <a:pt x="3470765" y="3198456"/>
                </a:lnTo>
                <a:lnTo>
                  <a:pt x="0" y="319845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6691" r="-4680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30C7F64C-0691-E1EA-7DEB-C8E706E2EF71}"/>
              </a:ext>
            </a:extLst>
          </p:cNvPr>
          <p:cNvSpPr/>
          <p:nvPr/>
        </p:nvSpPr>
        <p:spPr>
          <a:xfrm>
            <a:off x="24475240" y="14066645"/>
            <a:ext cx="2281822" cy="2087541"/>
          </a:xfrm>
          <a:custGeom>
            <a:avLst/>
            <a:gdLst/>
            <a:ahLst/>
            <a:cxnLst/>
            <a:rect l="l" t="t" r="r" b="b"/>
            <a:pathLst>
              <a:path w="3565647" h="3303143">
                <a:moveTo>
                  <a:pt x="0" y="0"/>
                </a:moveTo>
                <a:lnTo>
                  <a:pt x="3565647" y="0"/>
                </a:lnTo>
                <a:lnTo>
                  <a:pt x="3565647" y="3303143"/>
                </a:lnTo>
                <a:lnTo>
                  <a:pt x="0" y="33031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46691" r="-4680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9" name="Freeform 10">
            <a:extLst>
              <a:ext uri="{FF2B5EF4-FFF2-40B4-BE49-F238E27FC236}">
                <a16:creationId xmlns:a16="http://schemas.microsoft.com/office/drawing/2014/main" id="{3728DA1D-7D61-84E5-F408-5CA75F2CF55F}"/>
              </a:ext>
            </a:extLst>
          </p:cNvPr>
          <p:cNvSpPr/>
          <p:nvPr/>
        </p:nvSpPr>
        <p:spPr>
          <a:xfrm>
            <a:off x="32714612" y="11822643"/>
            <a:ext cx="2425663" cy="2235864"/>
          </a:xfrm>
          <a:custGeom>
            <a:avLst/>
            <a:gdLst/>
            <a:ahLst/>
            <a:cxnLst/>
            <a:rect l="l" t="t" r="r" b="b"/>
            <a:pathLst>
              <a:path w="3790417" h="3537836">
                <a:moveTo>
                  <a:pt x="0" y="0"/>
                </a:moveTo>
                <a:lnTo>
                  <a:pt x="3790418" y="0"/>
                </a:lnTo>
                <a:lnTo>
                  <a:pt x="3790418" y="3537836"/>
                </a:lnTo>
                <a:lnTo>
                  <a:pt x="0" y="353783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48865" r="-4815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4E9D1C48-86BE-3A91-038C-6C73F1B559AF}"/>
              </a:ext>
            </a:extLst>
          </p:cNvPr>
          <p:cNvSpPr/>
          <p:nvPr/>
        </p:nvSpPr>
        <p:spPr>
          <a:xfrm>
            <a:off x="26836735" y="13929339"/>
            <a:ext cx="2817761" cy="2311782"/>
          </a:xfrm>
          <a:custGeom>
            <a:avLst/>
            <a:gdLst/>
            <a:ahLst/>
            <a:cxnLst/>
            <a:rect l="l" t="t" r="r" b="b"/>
            <a:pathLst>
              <a:path w="4403122" h="3657963">
                <a:moveTo>
                  <a:pt x="0" y="0"/>
                </a:moveTo>
                <a:lnTo>
                  <a:pt x="4403122" y="0"/>
                </a:lnTo>
                <a:lnTo>
                  <a:pt x="4403122" y="3657963"/>
                </a:lnTo>
                <a:lnTo>
                  <a:pt x="0" y="365796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37001" r="-3835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1" name="Freeform 12">
            <a:extLst>
              <a:ext uri="{FF2B5EF4-FFF2-40B4-BE49-F238E27FC236}">
                <a16:creationId xmlns:a16="http://schemas.microsoft.com/office/drawing/2014/main" id="{7E62E06B-E700-3F22-90FF-B7E2B2908176}"/>
              </a:ext>
            </a:extLst>
          </p:cNvPr>
          <p:cNvSpPr/>
          <p:nvPr/>
        </p:nvSpPr>
        <p:spPr>
          <a:xfrm>
            <a:off x="29749823" y="14049048"/>
            <a:ext cx="3282517" cy="2172858"/>
          </a:xfrm>
          <a:custGeom>
            <a:avLst/>
            <a:gdLst/>
            <a:ahLst/>
            <a:cxnLst/>
            <a:rect l="l" t="t" r="r" b="b"/>
            <a:pathLst>
              <a:path w="5129364" h="3438141">
                <a:moveTo>
                  <a:pt x="0" y="0"/>
                </a:moveTo>
                <a:lnTo>
                  <a:pt x="5129364" y="0"/>
                </a:lnTo>
                <a:lnTo>
                  <a:pt x="5129364" y="3438142"/>
                </a:lnTo>
                <a:lnTo>
                  <a:pt x="0" y="3438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21362" r="-2049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2" name="Freeform 13">
            <a:extLst>
              <a:ext uri="{FF2B5EF4-FFF2-40B4-BE49-F238E27FC236}">
                <a16:creationId xmlns:a16="http://schemas.microsoft.com/office/drawing/2014/main" id="{E2C62DB7-601F-D9C7-2778-5B9AF386F014}"/>
              </a:ext>
            </a:extLst>
          </p:cNvPr>
          <p:cNvSpPr/>
          <p:nvPr/>
        </p:nvSpPr>
        <p:spPr>
          <a:xfrm>
            <a:off x="33106339" y="14296409"/>
            <a:ext cx="2083820" cy="1912540"/>
          </a:xfrm>
          <a:custGeom>
            <a:avLst/>
            <a:gdLst/>
            <a:ahLst/>
            <a:cxnLst/>
            <a:rect l="l" t="t" r="r" b="b"/>
            <a:pathLst>
              <a:path w="3256242" h="3026237">
                <a:moveTo>
                  <a:pt x="0" y="0"/>
                </a:moveTo>
                <a:lnTo>
                  <a:pt x="3256242" y="0"/>
                </a:lnTo>
                <a:lnTo>
                  <a:pt x="3256242" y="3026238"/>
                </a:lnTo>
                <a:lnTo>
                  <a:pt x="0" y="302623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67118" t="-7450" r="-65608" b="-1024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3" name="Freeform 14">
            <a:extLst>
              <a:ext uri="{FF2B5EF4-FFF2-40B4-BE49-F238E27FC236}">
                <a16:creationId xmlns:a16="http://schemas.microsoft.com/office/drawing/2014/main" id="{05E6A248-F03E-1BDB-95AE-E1519B138B7A}"/>
              </a:ext>
            </a:extLst>
          </p:cNvPr>
          <p:cNvSpPr/>
          <p:nvPr/>
        </p:nvSpPr>
        <p:spPr>
          <a:xfrm>
            <a:off x="24436445" y="9769681"/>
            <a:ext cx="2178161" cy="2078320"/>
          </a:xfrm>
          <a:custGeom>
            <a:avLst/>
            <a:gdLst/>
            <a:ahLst/>
            <a:cxnLst/>
            <a:rect l="l" t="t" r="r" b="b"/>
            <a:pathLst>
              <a:path w="3403663" h="3288552">
                <a:moveTo>
                  <a:pt x="0" y="0"/>
                </a:moveTo>
                <a:lnTo>
                  <a:pt x="3403663" y="0"/>
                </a:lnTo>
                <a:lnTo>
                  <a:pt x="3403663" y="3288552"/>
                </a:lnTo>
                <a:lnTo>
                  <a:pt x="0" y="328855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51369" r="-5257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4C619B8C286478C469BAB50951711" ma:contentTypeVersion="7" ma:contentTypeDescription="Create a new document." ma:contentTypeScope="" ma:versionID="95f233aa89cd7b324fc01aba240809c3">
  <xsd:schema xmlns:xsd="http://www.w3.org/2001/XMLSchema" xmlns:xs="http://www.w3.org/2001/XMLSchema" xmlns:p="http://schemas.microsoft.com/office/2006/metadata/properties" xmlns:ns3="c361da30-3c94-41a7-a5de-ad39ad62f2ed" xmlns:ns4="943223ce-323e-4be6-bd16-1938c32196b4" targetNamespace="http://schemas.microsoft.com/office/2006/metadata/properties" ma:root="true" ma:fieldsID="50c5545d3ff0797c95aa06da31f9cdef" ns3:_="" ns4:_="">
    <xsd:import namespace="c361da30-3c94-41a7-a5de-ad39ad62f2ed"/>
    <xsd:import namespace="943223ce-323e-4be6-bd16-1938c3219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1da30-3c94-41a7-a5de-ad39ad62f2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223ce-323e-4be6-bd16-1938c3219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10CB4-612D-461E-8D89-2716BB37DCC4}">
  <ds:schemaRefs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c361da30-3c94-41a7-a5de-ad39ad62f2ed"/>
    <ds:schemaRef ds:uri="http://schemas.microsoft.com/office/infopath/2007/PartnerControls"/>
    <ds:schemaRef ds:uri="http://schemas.openxmlformats.org/package/2006/metadata/core-properties"/>
    <ds:schemaRef ds:uri="943223ce-323e-4be6-bd16-1938c32196b4"/>
  </ds:schemaRefs>
</ds:datastoreItem>
</file>

<file path=customXml/itemProps2.xml><?xml version="1.0" encoding="utf-8"?>
<ds:datastoreItem xmlns:ds="http://schemas.openxmlformats.org/officeDocument/2006/customXml" ds:itemID="{9BFFE505-42BD-48F4-86EB-31E1783F31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0A86D7-DBFF-40EB-9C89-054388202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1da30-3c94-41a7-a5de-ad39ad62f2ed"/>
    <ds:schemaRef ds:uri="943223ce-323e-4be6-bd16-1938c3219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8329</TotalTime>
  <Words>619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Imprint MT Shadow</vt:lpstr>
      <vt:lpstr>Segoe Condensed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42x42</dc:title>
  <dc:creator>Jay Larson</dc:creator>
  <dc:description>Quality poster printing
www.genigraphics.com
1-800-790-4001</dc:description>
  <cp:lastModifiedBy>BONGIRWAR YASH MILIND</cp:lastModifiedBy>
  <cp:revision>395</cp:revision>
  <cp:lastPrinted>2013-02-12T02:21:55Z</cp:lastPrinted>
  <dcterms:created xsi:type="dcterms:W3CDTF">2013-02-10T21:14:48Z</dcterms:created>
  <dcterms:modified xsi:type="dcterms:W3CDTF">2025-05-13T18:44:33Z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98273d-f5aa-46da-8e10-241f6dcd5f2d_Enabled">
    <vt:lpwstr>True</vt:lpwstr>
  </property>
  <property fmtid="{D5CDD505-2E9C-101B-9397-08002B2CF9AE}" pid="3" name="MSIP_Label_e798273d-f5aa-46da-8e10-241f6dcd5f2d_SiteId">
    <vt:lpwstr>c760270c-f3da-4cfa-9737-03808ef5579f</vt:lpwstr>
  </property>
  <property fmtid="{D5CDD505-2E9C-101B-9397-08002B2CF9AE}" pid="4" name="MSIP_Label_e798273d-f5aa-46da-8e10-241f6dcd5f2d_Owner">
    <vt:lpwstr>Dhananjay.Khairnar@magna.com</vt:lpwstr>
  </property>
  <property fmtid="{D5CDD505-2E9C-101B-9397-08002B2CF9AE}" pid="5" name="MSIP_Label_e798273d-f5aa-46da-8e10-241f6dcd5f2d_SetDate">
    <vt:lpwstr>2021-03-30T17:19:10.3234815Z</vt:lpwstr>
  </property>
  <property fmtid="{D5CDD505-2E9C-101B-9397-08002B2CF9AE}" pid="6" name="MSIP_Label_e798273d-f5aa-46da-8e10-241f6dcd5f2d_Name">
    <vt:lpwstr>Internal</vt:lpwstr>
  </property>
  <property fmtid="{D5CDD505-2E9C-101B-9397-08002B2CF9AE}" pid="7" name="MSIP_Label_e798273d-f5aa-46da-8e10-241f6dcd5f2d_Application">
    <vt:lpwstr>Microsoft Azure Information Protection</vt:lpwstr>
  </property>
  <property fmtid="{D5CDD505-2E9C-101B-9397-08002B2CF9AE}" pid="8" name="MSIP_Label_e798273d-f5aa-46da-8e10-241f6dcd5f2d_ActionId">
    <vt:lpwstr>35ec3f2d-e411-4760-af1b-c1232726cc4d</vt:lpwstr>
  </property>
  <property fmtid="{D5CDD505-2E9C-101B-9397-08002B2CF9AE}" pid="9" name="MSIP_Label_e798273d-f5aa-46da-8e10-241f6dcd5f2d_Extended_MSFT_Method">
    <vt:lpwstr>Automatic</vt:lpwstr>
  </property>
  <property fmtid="{D5CDD505-2E9C-101B-9397-08002B2CF9AE}" pid="10" name="Sensitivity">
    <vt:lpwstr>Internal</vt:lpwstr>
  </property>
  <property fmtid="{D5CDD505-2E9C-101B-9397-08002B2CF9AE}" pid="11" name="ContentTypeId">
    <vt:lpwstr>0x0101006834C619B8C286478C469BAB50951711</vt:lpwstr>
  </property>
</Properties>
</file>