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  <p:sldMasterId id="2147483664" r:id="rId2"/>
  </p:sldMasterIdLst>
  <p:notesMasterIdLst>
    <p:notesMasterId r:id="rId37"/>
  </p:notesMasterIdLst>
  <p:sldIdLst>
    <p:sldId id="256" r:id="rId3"/>
    <p:sldId id="295" r:id="rId4"/>
    <p:sldId id="297" r:id="rId5"/>
    <p:sldId id="298" r:id="rId6"/>
    <p:sldId id="257" r:id="rId7"/>
    <p:sldId id="303" r:id="rId8"/>
    <p:sldId id="258" r:id="rId9"/>
    <p:sldId id="305" r:id="rId10"/>
    <p:sldId id="260" r:id="rId11"/>
    <p:sldId id="262" r:id="rId12"/>
    <p:sldId id="263" r:id="rId13"/>
    <p:sldId id="283" r:id="rId14"/>
    <p:sldId id="261" r:id="rId15"/>
    <p:sldId id="289" r:id="rId16"/>
    <p:sldId id="287" r:id="rId17"/>
    <p:sldId id="286" r:id="rId18"/>
    <p:sldId id="288" r:id="rId19"/>
    <p:sldId id="290" r:id="rId20"/>
    <p:sldId id="265" r:id="rId21"/>
    <p:sldId id="304" r:id="rId22"/>
    <p:sldId id="292" r:id="rId23"/>
    <p:sldId id="293" r:id="rId24"/>
    <p:sldId id="294" r:id="rId25"/>
    <p:sldId id="306" r:id="rId26"/>
    <p:sldId id="307" r:id="rId27"/>
    <p:sldId id="266" r:id="rId28"/>
    <p:sldId id="271" r:id="rId29"/>
    <p:sldId id="272" r:id="rId30"/>
    <p:sldId id="275" r:id="rId31"/>
    <p:sldId id="291" r:id="rId32"/>
    <p:sldId id="301" r:id="rId33"/>
    <p:sldId id="300" r:id="rId34"/>
    <p:sldId id="302" r:id="rId35"/>
    <p:sldId id="282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486D20-8265-48C6-9861-746B93120F30}">
  <a:tblStyle styleId="{E6486D20-8265-48C6-9861-746B93120F3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F"/>
          </a:solidFill>
        </a:fill>
      </a:tcStyle>
    </a:wholeTbl>
    <a:band1H>
      <a:tcTxStyle b="off" i="off"/>
      <a:tcStyle>
        <a:tcBdr/>
        <a:fill>
          <a:solidFill>
            <a:srgbClr val="CCCCDD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CCCDD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21212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21212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21212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21212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93B2D63-97A0-4DF3-936B-73E06BA5313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>
        <p:scale>
          <a:sx n="132" d="100"/>
          <a:sy n="132" d="100"/>
        </p:scale>
        <p:origin x="180" y="2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eab7727db_2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33eab7727db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g33eab7727db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eab7727db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g33eab7727db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524CD850-F856-2B3E-B513-1862A837E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eab7727db_2_53:notes">
            <a:extLst>
              <a:ext uri="{FF2B5EF4-FFF2-40B4-BE49-F238E27FC236}">
                <a16:creationId xmlns:a16="http://schemas.microsoft.com/office/drawing/2014/main" id="{F983949D-8D54-7495-4132-707C13D9E0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g33eab7727db_2_53:notes">
            <a:extLst>
              <a:ext uri="{FF2B5EF4-FFF2-40B4-BE49-F238E27FC236}">
                <a16:creationId xmlns:a16="http://schemas.microsoft.com/office/drawing/2014/main" id="{79B2F284-38E1-C0E4-7543-BBED7E9C23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2720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3482738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333482738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4B80DF38-932D-48B7-5949-F67DAECAF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348273832_0_4:notes">
            <a:extLst>
              <a:ext uri="{FF2B5EF4-FFF2-40B4-BE49-F238E27FC236}">
                <a16:creationId xmlns:a16="http://schemas.microsoft.com/office/drawing/2014/main" id="{29C15DCF-410F-10D8-10CE-628B6DDADD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33348273832_0_4:notes">
            <a:extLst>
              <a:ext uri="{FF2B5EF4-FFF2-40B4-BE49-F238E27FC236}">
                <a16:creationId xmlns:a16="http://schemas.microsoft.com/office/drawing/2014/main" id="{077AE758-D15B-DE7D-C8D8-6B2FCD078F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67580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DAD2212F-7246-059D-5AF4-563A80F1D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348273832_0_4:notes">
            <a:extLst>
              <a:ext uri="{FF2B5EF4-FFF2-40B4-BE49-F238E27FC236}">
                <a16:creationId xmlns:a16="http://schemas.microsoft.com/office/drawing/2014/main" id="{5C614934-F767-93A7-B610-BCE306ADC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33348273832_0_4:notes">
            <a:extLst>
              <a:ext uri="{FF2B5EF4-FFF2-40B4-BE49-F238E27FC236}">
                <a16:creationId xmlns:a16="http://schemas.microsoft.com/office/drawing/2014/main" id="{40402838-3CC1-C833-749B-6844BCCDB1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5511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5D80FE8B-2FAE-EA59-0920-F15915AD7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348273832_0_4:notes">
            <a:extLst>
              <a:ext uri="{FF2B5EF4-FFF2-40B4-BE49-F238E27FC236}">
                <a16:creationId xmlns:a16="http://schemas.microsoft.com/office/drawing/2014/main" id="{26CB7AF8-4B6E-F260-C31C-E99A821CEB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g33348273832_0_4:notes">
            <a:extLst>
              <a:ext uri="{FF2B5EF4-FFF2-40B4-BE49-F238E27FC236}">
                <a16:creationId xmlns:a16="http://schemas.microsoft.com/office/drawing/2014/main" id="{62723FCD-F28A-90F8-3174-C75E6C9499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7929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5AD78FEE-DB93-04B5-A98C-C238EA2DC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348273832_0_4:notes">
            <a:extLst>
              <a:ext uri="{FF2B5EF4-FFF2-40B4-BE49-F238E27FC236}">
                <a16:creationId xmlns:a16="http://schemas.microsoft.com/office/drawing/2014/main" id="{15FEFA5F-1AA4-4D5A-7910-5054252E9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2" name="Google Shape;122;g33348273832_0_4:notes">
            <a:extLst>
              <a:ext uri="{FF2B5EF4-FFF2-40B4-BE49-F238E27FC236}">
                <a16:creationId xmlns:a16="http://schemas.microsoft.com/office/drawing/2014/main" id="{8C7F75DA-9161-0D8F-9F87-09FFA29D4D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3211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2EAAD9AB-0BFF-26A0-7E17-7FCB75BF6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348273832_0_4:notes">
            <a:extLst>
              <a:ext uri="{FF2B5EF4-FFF2-40B4-BE49-F238E27FC236}">
                <a16:creationId xmlns:a16="http://schemas.microsoft.com/office/drawing/2014/main" id="{FF57E40E-F62C-57D7-AD51-F8BFBFAB8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2" name="Google Shape;122;g33348273832_0_4:notes">
            <a:extLst>
              <a:ext uri="{FF2B5EF4-FFF2-40B4-BE49-F238E27FC236}">
                <a16:creationId xmlns:a16="http://schemas.microsoft.com/office/drawing/2014/main" id="{FA0B0605-3B82-7427-9314-D02FB4C254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1565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eab7727db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33eab7727db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A20C9D6B-5114-0818-DBEC-8248AFAD6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eab7727db_2_93:notes">
            <a:extLst>
              <a:ext uri="{FF2B5EF4-FFF2-40B4-BE49-F238E27FC236}">
                <a16:creationId xmlns:a16="http://schemas.microsoft.com/office/drawing/2014/main" id="{6B494AA2-6485-AE7B-01EE-78AEA3FA7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33eab7727db_2_93:notes">
            <a:extLst>
              <a:ext uri="{FF2B5EF4-FFF2-40B4-BE49-F238E27FC236}">
                <a16:creationId xmlns:a16="http://schemas.microsoft.com/office/drawing/2014/main" id="{4CD801FB-F344-BDE1-9F79-523FCDA037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526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C065C73B-2EE1-D1DD-920E-D6FB25F61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eab7727db_2_24:notes">
            <a:extLst>
              <a:ext uri="{FF2B5EF4-FFF2-40B4-BE49-F238E27FC236}">
                <a16:creationId xmlns:a16="http://schemas.microsoft.com/office/drawing/2014/main" id="{FCFB4094-4986-F9CE-AA9E-F9C9F1AF57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33eab7727db_2_24:notes">
            <a:extLst>
              <a:ext uri="{FF2B5EF4-FFF2-40B4-BE49-F238E27FC236}">
                <a16:creationId xmlns:a16="http://schemas.microsoft.com/office/drawing/2014/main" id="{23C1EE20-1CEB-0075-1395-0C6C1EDB50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g33eab7727db_2_24:notes">
            <a:extLst>
              <a:ext uri="{FF2B5EF4-FFF2-40B4-BE49-F238E27FC236}">
                <a16:creationId xmlns:a16="http://schemas.microsoft.com/office/drawing/2014/main" id="{A16525E7-4A3A-6567-369C-2629AA0977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448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D7B39241-B249-A427-92D3-C36916EF4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eab7727db_2_93:notes">
            <a:extLst>
              <a:ext uri="{FF2B5EF4-FFF2-40B4-BE49-F238E27FC236}">
                <a16:creationId xmlns:a16="http://schemas.microsoft.com/office/drawing/2014/main" id="{0885353C-93F9-E29C-A336-0068B05A81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33eab7727db_2_93:notes">
            <a:extLst>
              <a:ext uri="{FF2B5EF4-FFF2-40B4-BE49-F238E27FC236}">
                <a16:creationId xmlns:a16="http://schemas.microsoft.com/office/drawing/2014/main" id="{979422CA-14AD-B028-500F-4FE61BA4D2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1595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D7D89234-1663-6604-98F4-BC512B7E7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eab7727db_2_93:notes">
            <a:extLst>
              <a:ext uri="{FF2B5EF4-FFF2-40B4-BE49-F238E27FC236}">
                <a16:creationId xmlns:a16="http://schemas.microsoft.com/office/drawing/2014/main" id="{AA7AB343-A895-E5FB-196F-0434DB1212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33eab7727db_2_93:notes">
            <a:extLst>
              <a:ext uri="{FF2B5EF4-FFF2-40B4-BE49-F238E27FC236}">
                <a16:creationId xmlns:a16="http://schemas.microsoft.com/office/drawing/2014/main" id="{FB4487A5-F866-0FF2-3EB7-A9F70745B2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2581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>
          <a:extLst>
            <a:ext uri="{FF2B5EF4-FFF2-40B4-BE49-F238E27FC236}">
              <a16:creationId xmlns:a16="http://schemas.microsoft.com/office/drawing/2014/main" id="{5F70265C-C6C3-F104-B574-B2E106004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eab7727db_2_93:notes">
            <a:extLst>
              <a:ext uri="{FF2B5EF4-FFF2-40B4-BE49-F238E27FC236}">
                <a16:creationId xmlns:a16="http://schemas.microsoft.com/office/drawing/2014/main" id="{64D6AACD-31F5-5384-E893-4DF9F36B67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g33eab7727db_2_93:notes">
            <a:extLst>
              <a:ext uri="{FF2B5EF4-FFF2-40B4-BE49-F238E27FC236}">
                <a16:creationId xmlns:a16="http://schemas.microsoft.com/office/drawing/2014/main" id="{E15AAAA8-79EE-2795-98AC-844A9F68FC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103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336B7375-7922-C27D-0502-6F8EAB78D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348273832_0_4:notes">
            <a:extLst>
              <a:ext uri="{FF2B5EF4-FFF2-40B4-BE49-F238E27FC236}">
                <a16:creationId xmlns:a16="http://schemas.microsoft.com/office/drawing/2014/main" id="{AC82B08E-79C2-3486-3FBA-C68E5C572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2" name="Google Shape;122;g33348273832_0_4:notes">
            <a:extLst>
              <a:ext uri="{FF2B5EF4-FFF2-40B4-BE49-F238E27FC236}">
                <a16:creationId xmlns:a16="http://schemas.microsoft.com/office/drawing/2014/main" id="{F47B844D-97D5-C5FC-0265-624831508F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7571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D21344A8-0EA8-69D1-2066-3A014607E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348273832_0_4:notes">
            <a:extLst>
              <a:ext uri="{FF2B5EF4-FFF2-40B4-BE49-F238E27FC236}">
                <a16:creationId xmlns:a16="http://schemas.microsoft.com/office/drawing/2014/main" id="{72725431-7FA9-E62D-F4DE-B10514AD67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2" name="Google Shape;122;g33348273832_0_4:notes">
            <a:extLst>
              <a:ext uri="{FF2B5EF4-FFF2-40B4-BE49-F238E27FC236}">
                <a16:creationId xmlns:a16="http://schemas.microsoft.com/office/drawing/2014/main" id="{F56D3412-13AF-722C-0F2E-DF73D5940B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5431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eab7727db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g33eab7727db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eab7727db_2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g33eab7727db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eab7727db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g33eab7727db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eab7727db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33eab7727db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636BC19D-1819-BFBC-A124-10C50231E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eab7727db_2_175:notes">
            <a:extLst>
              <a:ext uri="{FF2B5EF4-FFF2-40B4-BE49-F238E27FC236}">
                <a16:creationId xmlns:a16="http://schemas.microsoft.com/office/drawing/2014/main" id="{8A7A318E-CED5-AD4A-19D4-7BEF288CEC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g33eab7727db_2_175:notes">
            <a:extLst>
              <a:ext uri="{FF2B5EF4-FFF2-40B4-BE49-F238E27FC236}">
                <a16:creationId xmlns:a16="http://schemas.microsoft.com/office/drawing/2014/main" id="{BBE96BC4-2A89-D6DB-08A0-AAABD1A9CD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699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CE01E7DC-74EF-AB32-50DA-868C55275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eab7727db_2_24:notes">
            <a:extLst>
              <a:ext uri="{FF2B5EF4-FFF2-40B4-BE49-F238E27FC236}">
                <a16:creationId xmlns:a16="http://schemas.microsoft.com/office/drawing/2014/main" id="{BA897B28-473D-3871-F22E-A60DAD5D44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33eab7727db_2_24:notes">
            <a:extLst>
              <a:ext uri="{FF2B5EF4-FFF2-40B4-BE49-F238E27FC236}">
                <a16:creationId xmlns:a16="http://schemas.microsoft.com/office/drawing/2014/main" id="{4F51E84B-2640-7453-94AF-56690CFEF2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g33eab7727db_2_24:notes">
            <a:extLst>
              <a:ext uri="{FF2B5EF4-FFF2-40B4-BE49-F238E27FC236}">
                <a16:creationId xmlns:a16="http://schemas.microsoft.com/office/drawing/2014/main" id="{A3B3D734-AA72-E4B6-BB4E-2855276A43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8195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>
          <a:extLst>
            <a:ext uri="{FF2B5EF4-FFF2-40B4-BE49-F238E27FC236}">
              <a16:creationId xmlns:a16="http://schemas.microsoft.com/office/drawing/2014/main" id="{D13416B0-1B49-6A17-0D22-780B7153C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eab7727db_2_302:notes">
            <a:extLst>
              <a:ext uri="{FF2B5EF4-FFF2-40B4-BE49-F238E27FC236}">
                <a16:creationId xmlns:a16="http://schemas.microsoft.com/office/drawing/2014/main" id="{51B1D335-837E-3287-86BE-1478A1B474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g33eab7727db_2_302:notes">
            <a:extLst>
              <a:ext uri="{FF2B5EF4-FFF2-40B4-BE49-F238E27FC236}">
                <a16:creationId xmlns:a16="http://schemas.microsoft.com/office/drawing/2014/main" id="{8588A897-698A-FD2D-D39F-6F632DC416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8262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>
          <a:extLst>
            <a:ext uri="{FF2B5EF4-FFF2-40B4-BE49-F238E27FC236}">
              <a16:creationId xmlns:a16="http://schemas.microsoft.com/office/drawing/2014/main" id="{073C85D0-E106-FC55-CC29-F534164F0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eab7727db_2_302:notes">
            <a:extLst>
              <a:ext uri="{FF2B5EF4-FFF2-40B4-BE49-F238E27FC236}">
                <a16:creationId xmlns:a16="http://schemas.microsoft.com/office/drawing/2014/main" id="{9E6E5DEB-B6FD-68BE-3069-30BDCC7235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g33eab7727db_2_302:notes">
            <a:extLst>
              <a:ext uri="{FF2B5EF4-FFF2-40B4-BE49-F238E27FC236}">
                <a16:creationId xmlns:a16="http://schemas.microsoft.com/office/drawing/2014/main" id="{B1BE91CA-3D52-9B36-EB0A-5CD9967023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5647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>
          <a:extLst>
            <a:ext uri="{FF2B5EF4-FFF2-40B4-BE49-F238E27FC236}">
              <a16:creationId xmlns:a16="http://schemas.microsoft.com/office/drawing/2014/main" id="{F9657135-6820-2661-7232-4473ACA91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eab7727db_2_302:notes">
            <a:extLst>
              <a:ext uri="{FF2B5EF4-FFF2-40B4-BE49-F238E27FC236}">
                <a16:creationId xmlns:a16="http://schemas.microsoft.com/office/drawing/2014/main" id="{9287E01D-9DC2-8D80-8251-D0FE22A37A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1" name="Google Shape;301;g33eab7727db_2_302:notes">
            <a:extLst>
              <a:ext uri="{FF2B5EF4-FFF2-40B4-BE49-F238E27FC236}">
                <a16:creationId xmlns:a16="http://schemas.microsoft.com/office/drawing/2014/main" id="{A4D70CE5-0552-404F-40D7-963BC4A81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497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eab7727db_2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5" name="Google Shape;315;g33eab7727db_2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D66E3146-BDC2-BC3E-981C-4D7BC5BD7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eab7727db_2_24:notes">
            <a:extLst>
              <a:ext uri="{FF2B5EF4-FFF2-40B4-BE49-F238E27FC236}">
                <a16:creationId xmlns:a16="http://schemas.microsoft.com/office/drawing/2014/main" id="{ED48314F-F4DA-139A-C9F8-F954716AFF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33eab7727db_2_24:notes">
            <a:extLst>
              <a:ext uri="{FF2B5EF4-FFF2-40B4-BE49-F238E27FC236}">
                <a16:creationId xmlns:a16="http://schemas.microsoft.com/office/drawing/2014/main" id="{01417957-83FF-A8FD-031A-1DF6FA45AB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g33eab7727db_2_24:notes">
            <a:extLst>
              <a:ext uri="{FF2B5EF4-FFF2-40B4-BE49-F238E27FC236}">
                <a16:creationId xmlns:a16="http://schemas.microsoft.com/office/drawing/2014/main" id="{D2592E61-E590-48B8-ED62-6E2E451F7B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532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eab7727db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g33eab7727db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240497B6-6058-28E6-5BEA-409FAE50C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eab7727db_2_35:notes">
            <a:extLst>
              <a:ext uri="{FF2B5EF4-FFF2-40B4-BE49-F238E27FC236}">
                <a16:creationId xmlns:a16="http://schemas.microsoft.com/office/drawing/2014/main" id="{54B63BDE-9465-B612-5CDE-CADF398D18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g33eab7727db_2_35:notes">
            <a:extLst>
              <a:ext uri="{FF2B5EF4-FFF2-40B4-BE49-F238E27FC236}">
                <a16:creationId xmlns:a16="http://schemas.microsoft.com/office/drawing/2014/main" id="{F27ED2F4-74BC-5A69-1FE5-5E96AF4427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905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eab7727db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g33eab7727db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34827383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3334827383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eab7727db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g33eab7727db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705600" y="4683919"/>
            <a:ext cx="1981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705600" y="4683919"/>
            <a:ext cx="1981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6705600" y="4683919"/>
            <a:ext cx="1981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291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705600" y="4683919"/>
            <a:ext cx="19812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7162800" y="4683919"/>
            <a:ext cx="15240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4286250"/>
            <a:ext cx="9144000" cy="68580"/>
          </a:xfrm>
          <a:prstGeom prst="rect">
            <a:avLst/>
          </a:prstGeom>
          <a:solidFill>
            <a:srgbClr val="00006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04800" y="1223963"/>
            <a:ext cx="8153400" cy="4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 b="0" i="0" u="none" strike="noStrike" cap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4354115"/>
            <a:ext cx="9144000" cy="846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rPr>
              <a:t>Department of Computer Engineering and Information Technology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rPr>
              <a:t>College of Engineering Pune (COEP)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rPr>
              <a:t>Forerunners in Technical Education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6C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l="6825" t="6666" r="6825" b="6665"/>
          <a:stretch/>
        </p:blipFill>
        <p:spPr>
          <a:xfrm>
            <a:off x="57150" y="4363650"/>
            <a:ext cx="756002" cy="75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1371600" y="1017170"/>
            <a:ext cx="6115050" cy="4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 b="0" i="0" u="none" strike="noStrike" cap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1"/>
          </p:nvPr>
        </p:nvSpPr>
        <p:spPr>
          <a:xfrm>
            <a:off x="12" y="1407565"/>
            <a:ext cx="9144000" cy="25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002060"/>
                </a:solidFill>
              </a:rPr>
              <a:t>Yash Bongirwar </a:t>
            </a:r>
            <a:r>
              <a:rPr lang="en" sz="1500" dirty="0">
                <a:solidFill>
                  <a:srgbClr val="002060"/>
                </a:solidFill>
              </a:rPr>
              <a:t>112103026</a:t>
            </a:r>
            <a:endParaRPr sz="1500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002060"/>
                </a:solidFill>
              </a:rPr>
              <a:t>Yash Diwane</a:t>
            </a:r>
            <a:r>
              <a:rPr lang="en" sz="1500" dirty="0">
                <a:solidFill>
                  <a:srgbClr val="002060"/>
                </a:solidFill>
              </a:rPr>
              <a:t>112103038</a:t>
            </a:r>
            <a:endParaRPr sz="1500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002060"/>
                </a:solidFill>
              </a:rPr>
              <a:t>Devanshu Gupta</a:t>
            </a:r>
            <a:r>
              <a:rPr lang="en" sz="1500" dirty="0">
                <a:solidFill>
                  <a:srgbClr val="002060"/>
                </a:solidFill>
              </a:rPr>
              <a:t>112103035</a:t>
            </a:r>
            <a:endParaRPr sz="1500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endParaRPr sz="1500" b="1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</a:pPr>
            <a:endParaRPr sz="15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Under the Supervision of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-IN" sz="15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Dr. Yashodhara V. </a:t>
            </a:r>
            <a:r>
              <a:rPr lang="en-IN" sz="1500" b="1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Haribhakta</a:t>
            </a:r>
            <a:endParaRPr lang="en-IN" dirty="0"/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</a:pPr>
            <a:endParaRPr sz="15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" sz="1500" dirty="0">
                <a:solidFill>
                  <a:srgbClr val="002060"/>
                </a:solidFill>
              </a:rPr>
              <a:t>3</a:t>
            </a:r>
            <a:r>
              <a:rPr lang="en" sz="1500" baseline="300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>
                <a:solidFill>
                  <a:srgbClr val="002060"/>
                </a:solidFill>
              </a:rPr>
              <a:t>May</a:t>
            </a:r>
            <a:r>
              <a:rPr lang="en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" sz="1500" dirty="0">
                <a:solidFill>
                  <a:srgbClr val="002060"/>
                </a:solidFill>
              </a:rPr>
              <a:t>5</a:t>
            </a:r>
            <a:endParaRPr dirty="0"/>
          </a:p>
        </p:txBody>
      </p:sp>
      <p:sp>
        <p:nvSpPr>
          <p:cNvPr id="82" name="Google Shape;82;p18"/>
          <p:cNvSpPr txBox="1"/>
          <p:nvPr/>
        </p:nvSpPr>
        <p:spPr>
          <a:xfrm>
            <a:off x="21887" y="1061334"/>
            <a:ext cx="9144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462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 descr="COEP Technological University | Pu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80;p18">
            <a:extLst>
              <a:ext uri="{FF2B5EF4-FFF2-40B4-BE49-F238E27FC236}">
                <a16:creationId xmlns:a16="http://schemas.microsoft.com/office/drawing/2014/main" id="{EBEE86A9-34DE-F5CB-5603-429BAB1F0090}"/>
              </a:ext>
            </a:extLst>
          </p:cNvPr>
          <p:cNvSpPr txBox="1">
            <a:spLocks/>
          </p:cNvSpPr>
          <p:nvPr/>
        </p:nvSpPr>
        <p:spPr>
          <a:xfrm>
            <a:off x="311095" y="131075"/>
            <a:ext cx="8521809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rgbClr val="002060"/>
                </a:solidFill>
              </a:rPr>
              <a:t>AI-Powered Question Paper Generation Based On Bloom’s Taxonomy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 descr="COEP Technological University | Pu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-86325" y="0"/>
            <a:ext cx="91440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" sz="2500" b="1" dirty="0">
                <a:solidFill>
                  <a:srgbClr val="002060"/>
                </a:solidFill>
              </a:rPr>
              <a:t>Literature review</a:t>
            </a:r>
            <a:endParaRPr sz="2400" dirty="0">
              <a:solidFill>
                <a:srgbClr val="595959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462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>
            <p:extLst>
              <p:ext uri="{D42A27DB-BD31-4B8C-83A1-F6EECF244321}">
                <p14:modId xmlns:p14="http://schemas.microsoft.com/office/powerpoint/2010/main" val="1345438597"/>
              </p:ext>
            </p:extLst>
          </p:nvPr>
        </p:nvGraphicFramePr>
        <p:xfrm>
          <a:off x="262638" y="628801"/>
          <a:ext cx="8568575" cy="3749285"/>
        </p:xfrm>
        <a:graphic>
          <a:graphicData uri="http://schemas.openxmlformats.org/drawingml/2006/table">
            <a:tbl>
              <a:tblPr firstRow="1" bandRow="1">
                <a:noFill/>
                <a:tableStyleId>{E6486D20-8265-48C6-9861-746B93120F30}</a:tableStyleId>
              </a:tblPr>
              <a:tblGrid>
                <a:gridCol w="1542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1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5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Title</a:t>
                      </a:r>
                      <a:endParaRPr sz="1100" u="none" strike="noStrike" cap="none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Year</a:t>
                      </a:r>
                      <a:endParaRPr sz="1200" u="none" strike="noStrike" cap="none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Method</a:t>
                      </a:r>
                      <a:endParaRPr sz="1100" u="none" strike="noStrike" cap="none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Analysis</a:t>
                      </a:r>
                      <a:endParaRPr sz="1100" u="none" strike="noStrike" cap="none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 dirty="0"/>
                        <a:t>[1] </a:t>
                      </a:r>
                      <a:r>
                        <a:rPr lang="en-US" sz="1200" dirty="0"/>
                        <a:t>Taxonomy of Educational Objectives: Cognitive Domain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1956</a:t>
                      </a:r>
                      <a:endParaRPr sz="1300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dirty="0"/>
                        <a:t>Proposed </a:t>
                      </a:r>
                      <a:r>
                        <a:rPr lang="en-US" sz="1200" b="1" dirty="0"/>
                        <a:t>Bloom’s Taxonomy</a:t>
                      </a:r>
                      <a:r>
                        <a:rPr lang="en-US" sz="1200" dirty="0"/>
                        <a:t>, classifying cognitive skills into </a:t>
                      </a:r>
                      <a:r>
                        <a:rPr lang="en-US" sz="1200" b="1" dirty="0"/>
                        <a:t>Knowledge, Comprehension, Application, Analysis, Synthesis, and Evaluation</a:t>
                      </a:r>
                      <a:r>
                        <a:rPr lang="en-US" sz="1200" dirty="0"/>
                        <a:t>.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/>
                        <a:t>- Standardized learning objectives and assessments.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Helped educators structure teaching effectively.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Became a fundamental tool in education.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 dirty="0"/>
                        <a:t>[2] </a:t>
                      </a:r>
                      <a:r>
                        <a:rPr lang="en-US" sz="1200" dirty="0"/>
                        <a:t>A Revision of Bloom's Taxonomy: An Overview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2002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dirty="0"/>
                        <a:t>Revised Bloom’s Taxonomy with </a:t>
                      </a:r>
                      <a:r>
                        <a:rPr lang="en-US" sz="1200" b="1" dirty="0"/>
                        <a:t>action-oriented verbs</a:t>
                      </a:r>
                      <a:r>
                        <a:rPr lang="en-US" sz="1200" dirty="0"/>
                        <a:t> and a </a:t>
                      </a:r>
                      <a:r>
                        <a:rPr lang="en-US" sz="1200" b="1" dirty="0"/>
                        <a:t>two-dimensional framework</a:t>
                      </a:r>
                      <a:r>
                        <a:rPr lang="en-US" sz="1200" dirty="0"/>
                        <a:t> (Cognitive Process &amp; Knowledge Dimensions).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/>
                        <a:t>- Made the taxonomy more applicable to modern education.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Emphasized creativity and metacognition.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Supported 21st-century skills like critical thinking.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 dirty="0"/>
                        <a:t>[3] </a:t>
                      </a:r>
                      <a:r>
                        <a:rPr lang="en-US" sz="1200" dirty="0"/>
                        <a:t>Automated Educational Question Generation Using LLMs</a:t>
                      </a:r>
                      <a:endParaRPr sz="12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2023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dirty="0"/>
                        <a:t>Evaluated </a:t>
                      </a:r>
                      <a:r>
                        <a:rPr lang="en-US" sz="1200" b="1" dirty="0"/>
                        <a:t>LLMs (</a:t>
                      </a:r>
                      <a:r>
                        <a:rPr lang="en-US" sz="1200" b="1" dirty="0" err="1"/>
                        <a:t>PaLM</a:t>
                      </a:r>
                      <a:r>
                        <a:rPr lang="en-US" sz="1200" b="1" dirty="0"/>
                        <a:t> 2, Gemini Pro)</a:t>
                      </a:r>
                      <a:r>
                        <a:rPr lang="en-US" sz="1200" dirty="0"/>
                        <a:t> for generating educational questions across Bloom’s Taxonomy levels. Compared </a:t>
                      </a:r>
                      <a:r>
                        <a:rPr lang="en-US" sz="1200" b="1" dirty="0"/>
                        <a:t>human expert evaluations</a:t>
                      </a:r>
                      <a:r>
                        <a:rPr lang="en-US" sz="1200" dirty="0"/>
                        <a:t> with </a:t>
                      </a:r>
                      <a:r>
                        <a:rPr lang="en-US" sz="1200" b="1" dirty="0"/>
                        <a:t>automated assessments</a:t>
                      </a:r>
                      <a:r>
                        <a:rPr lang="en-US" sz="1200" dirty="0"/>
                        <a:t>.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/>
                        <a:t>- LLMs generated high-quality questions across Bloom’s levels.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</a:t>
                      </a:r>
                      <a:r>
                        <a:rPr lang="en-US" sz="1200" dirty="0" err="1"/>
                        <a:t>PaLM</a:t>
                      </a:r>
                      <a:r>
                        <a:rPr lang="en-US" sz="1200" dirty="0"/>
                        <a:t> 2 outperformed others.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Highlighted discrepancies between human and automated evaluations.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 descr="COEP Technological University | Pu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/>
        </p:nvSpPr>
        <p:spPr>
          <a:xfrm>
            <a:off x="0" y="0"/>
            <a:ext cx="91440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200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>
                <a:solidFill>
                  <a:srgbClr val="002060"/>
                </a:solidFill>
              </a:rPr>
              <a:t>Literature review</a:t>
            </a:r>
            <a:endParaRPr sz="2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25"/>
          <p:cNvGraphicFramePr/>
          <p:nvPr>
            <p:extLst>
              <p:ext uri="{D42A27DB-BD31-4B8C-83A1-F6EECF244321}">
                <p14:modId xmlns:p14="http://schemas.microsoft.com/office/powerpoint/2010/main" val="2861787638"/>
              </p:ext>
            </p:extLst>
          </p:nvPr>
        </p:nvGraphicFramePr>
        <p:xfrm>
          <a:off x="262638" y="628801"/>
          <a:ext cx="8568575" cy="3664970"/>
        </p:xfrm>
        <a:graphic>
          <a:graphicData uri="http://schemas.openxmlformats.org/drawingml/2006/table">
            <a:tbl>
              <a:tblPr firstRow="1" bandRow="1">
                <a:noFill/>
                <a:tableStyleId>{E6486D20-8265-48C6-9861-746B93120F30}</a:tableStyleId>
              </a:tblPr>
              <a:tblGrid>
                <a:gridCol w="1987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0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1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Title</a:t>
                      </a:r>
                      <a:endParaRPr sz="1100" u="none" strike="noStrike" cap="none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Year</a:t>
                      </a:r>
                      <a:endParaRPr sz="1200" u="none" strike="noStrike" cap="none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Method</a:t>
                      </a:r>
                      <a:endParaRPr sz="1100" u="none" strike="noStrike" cap="none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Analysis</a:t>
                      </a:r>
                      <a:endParaRPr sz="1100" u="none" strike="noStrike" cap="none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 dirty="0"/>
                        <a:t>[4] </a:t>
                      </a:r>
                      <a:r>
                        <a:rPr lang="en-US" sz="1200" dirty="0"/>
                        <a:t>An In-depth Look at Gemini's Language Abilities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2021</a:t>
                      </a:r>
                      <a:endParaRPr sz="130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dirty="0"/>
                        <a:t>Benchmarked </a:t>
                      </a:r>
                      <a:r>
                        <a:rPr lang="en-IN" sz="1200" b="1" dirty="0"/>
                        <a:t>Gemini Pro vs. GPT-3.5 Turbo</a:t>
                      </a:r>
                      <a:r>
                        <a:rPr lang="en-IN" sz="1200" dirty="0"/>
                        <a:t> on 10 datasets (reasoning, QA, math, translation, etc.). Used </a:t>
                      </a:r>
                      <a:r>
                        <a:rPr lang="en-IN" sz="1200" b="1" dirty="0"/>
                        <a:t>zero-shot and few-shot prompting</a:t>
                      </a:r>
                      <a:r>
                        <a:rPr lang="en-IN" sz="1200" dirty="0"/>
                        <a:t>.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/>
                        <a:t>- Gemini Pro’s performance close to GPT-3.5 Turbo but slightly weaker.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Identified improvement areas like mathematical reasoning.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Provided reproducible benchmarks.</a:t>
                      </a:r>
                      <a:r>
                        <a:rPr lang="en" sz="1300" dirty="0"/>
                        <a:t>.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 dirty="0"/>
                        <a:t>[5] </a:t>
                      </a:r>
                      <a:r>
                        <a:rPr lang="en-IN" sz="1200" dirty="0"/>
                        <a:t>Gemini in Reasoning: Commonsense in Multimodal LLMs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2023</a:t>
                      </a:r>
                      <a:endParaRPr sz="1300" u="none" strike="noStrike" cap="none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dirty="0"/>
                        <a:t>Evaluated </a:t>
                      </a:r>
                      <a:r>
                        <a:rPr lang="en-US" sz="1200" b="1" dirty="0"/>
                        <a:t>Gemini Pro</a:t>
                      </a:r>
                      <a:r>
                        <a:rPr lang="en-US" sz="1200" dirty="0"/>
                        <a:t> on 12 datasets for </a:t>
                      </a:r>
                      <a:r>
                        <a:rPr lang="en-US" sz="1200" b="1" dirty="0"/>
                        <a:t>commonsense reasoning</a:t>
                      </a:r>
                      <a:r>
                        <a:rPr lang="en-US" sz="1200" dirty="0"/>
                        <a:t> in </a:t>
                      </a:r>
                      <a:r>
                        <a:rPr lang="en-US" sz="1200" b="1" dirty="0"/>
                        <a:t>language-only and multimodal tasks</a:t>
                      </a:r>
                      <a:r>
                        <a:rPr lang="en-US" sz="1200" dirty="0"/>
                        <a:t>. Used </a:t>
                      </a:r>
                      <a:r>
                        <a:rPr lang="en-US" sz="1200" b="1" dirty="0"/>
                        <a:t>zero-shot SP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b="1" dirty="0"/>
                        <a:t>few-shot </a:t>
                      </a:r>
                      <a:r>
                        <a:rPr lang="en-US" sz="1200" b="1" dirty="0" err="1"/>
                        <a:t>CoT</a:t>
                      </a:r>
                      <a:r>
                        <a:rPr lang="en-US" sz="1200" b="1" dirty="0"/>
                        <a:t> prompting</a:t>
                      </a:r>
                      <a:r>
                        <a:rPr lang="en-US" sz="1200" dirty="0"/>
                        <a:t>.</a:t>
                      </a:r>
                      <a:r>
                        <a:rPr lang="en" sz="1300" dirty="0"/>
                        <a:t>.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/>
                        <a:t>- Competitive in language-only tasks vs. GPT-3.5 Turbo.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Struggled with multimodal tasks, esp. emotion detection in images.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</a:t>
                      </a:r>
                      <a:r>
                        <a:rPr lang="en-US" sz="1200" dirty="0" err="1"/>
                        <a:t>CoT</a:t>
                      </a:r>
                      <a:r>
                        <a:rPr lang="en-US" sz="1200" dirty="0"/>
                        <a:t> prompting consistently improved performance.</a:t>
                      </a:r>
                      <a:r>
                        <a:rPr lang="en" sz="1300" dirty="0"/>
                        <a:t>.</a:t>
                      </a:r>
                      <a:endParaRPr sz="1300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 dirty="0"/>
                        <a:t>[6] </a:t>
                      </a:r>
                      <a:r>
                        <a:rPr lang="en-US" sz="1200" dirty="0"/>
                        <a:t>Gemini: A Family of Highly Capable Multimodal Models</a:t>
                      </a:r>
                      <a:endParaRPr sz="12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2023</a:t>
                      </a:r>
                      <a:endParaRPr sz="1300" u="none" strike="noStrike" cap="none"/>
                    </a:p>
                  </a:txBody>
                  <a:tcPr marL="5715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/>
                        <a:t>Introduced </a:t>
                      </a:r>
                      <a:r>
                        <a:rPr lang="en-US" sz="1200" b="1" dirty="0"/>
                        <a:t>Gemini models</a:t>
                      </a:r>
                      <a:r>
                        <a:rPr lang="en-US" sz="1200" dirty="0"/>
                        <a:t> (Ultra, Pro, Nano) with </a:t>
                      </a:r>
                      <a:r>
                        <a:rPr lang="en-US" sz="1200" b="1" dirty="0"/>
                        <a:t>text, images, audio, and video</a:t>
                      </a:r>
                      <a:r>
                        <a:rPr lang="en-US" sz="1200" dirty="0"/>
                        <a:t> integration. Focused on </a:t>
                      </a:r>
                      <a:r>
                        <a:rPr lang="en-US" sz="1200" b="1" dirty="0"/>
                        <a:t>multimodal reasoning</a:t>
                      </a:r>
                      <a:r>
                        <a:rPr lang="en-US" sz="1200" dirty="0"/>
                        <a:t>.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/>
                        <a:t>- Enabled applications in conversational AI, content creation, and NL2SQL.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Improved cross-modal understanding.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Introduced </a:t>
                      </a:r>
                      <a:r>
                        <a:rPr lang="en-US" sz="1200" b="1" dirty="0"/>
                        <a:t>Gemini 2.0</a:t>
                      </a:r>
                      <a:r>
                        <a:rPr lang="en-US" sz="1200" dirty="0"/>
                        <a:t> with native image/audio generation.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DD5E644F-DECB-9670-EE05-A7EBB49E7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5" descr="COEP Technological University | Pune">
            <a:extLst>
              <a:ext uri="{FF2B5EF4-FFF2-40B4-BE49-F238E27FC236}">
                <a16:creationId xmlns:a16="http://schemas.microsoft.com/office/drawing/2014/main" id="{3FA3EC49-4D61-48D1-2FD9-D46D56943F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>
            <a:extLst>
              <a:ext uri="{FF2B5EF4-FFF2-40B4-BE49-F238E27FC236}">
                <a16:creationId xmlns:a16="http://schemas.microsoft.com/office/drawing/2014/main" id="{835A37A6-5E1B-578E-9C2B-0755F3B7EDBD}"/>
              </a:ext>
            </a:extLst>
          </p:cNvPr>
          <p:cNvSpPr txBox="1"/>
          <p:nvPr/>
        </p:nvSpPr>
        <p:spPr>
          <a:xfrm>
            <a:off x="0" y="0"/>
            <a:ext cx="9144000" cy="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200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>
                <a:solidFill>
                  <a:srgbClr val="002060"/>
                </a:solidFill>
              </a:rPr>
              <a:t>Literature review</a:t>
            </a:r>
            <a:endParaRPr sz="2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5">
            <a:extLst>
              <a:ext uri="{FF2B5EF4-FFF2-40B4-BE49-F238E27FC236}">
                <a16:creationId xmlns:a16="http://schemas.microsoft.com/office/drawing/2014/main" id="{25DDF34F-F2B8-9C3E-1B4B-03407A05474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25">
            <a:extLst>
              <a:ext uri="{FF2B5EF4-FFF2-40B4-BE49-F238E27FC236}">
                <a16:creationId xmlns:a16="http://schemas.microsoft.com/office/drawing/2014/main" id="{AFE34473-5414-AE14-19F5-70C029F0E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480967"/>
              </p:ext>
            </p:extLst>
          </p:nvPr>
        </p:nvGraphicFramePr>
        <p:xfrm>
          <a:off x="262638" y="628801"/>
          <a:ext cx="8568575" cy="4115045"/>
        </p:xfrm>
        <a:graphic>
          <a:graphicData uri="http://schemas.openxmlformats.org/drawingml/2006/table">
            <a:tbl>
              <a:tblPr firstRow="1" bandRow="1">
                <a:noFill/>
                <a:tableStyleId>{E6486D20-8265-48C6-9861-746B93120F30}</a:tableStyleId>
              </a:tblPr>
              <a:tblGrid>
                <a:gridCol w="1385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9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Title</a:t>
                      </a:r>
                      <a:endParaRPr sz="1100" u="none" strike="noStrike" cap="none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Year</a:t>
                      </a:r>
                      <a:endParaRPr sz="1200" u="none" strike="noStrike" cap="none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/>
                        <a:t>Method</a:t>
                      </a:r>
                      <a:endParaRPr sz="1100" u="none" strike="noStrike" cap="none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strike="noStrike" cap="none"/>
                        <a:t>Analysis</a:t>
                      </a:r>
                      <a:endParaRPr sz="1100" u="none" strike="noStrike" cap="none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 dirty="0"/>
                        <a:t>[7] </a:t>
                      </a:r>
                      <a:r>
                        <a:rPr lang="en-US" sz="1200" dirty="0"/>
                        <a:t>Attention Is All You Need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2017</a:t>
                      </a:r>
                      <a:endParaRPr sz="1300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dirty="0"/>
                        <a:t>Introduced </a:t>
                      </a:r>
                      <a:r>
                        <a:rPr lang="en-US" sz="1200" b="1" dirty="0"/>
                        <a:t>Transformer architecture</a:t>
                      </a:r>
                      <a:r>
                        <a:rPr lang="en-US" sz="1200" dirty="0"/>
                        <a:t> with </a:t>
                      </a:r>
                      <a:r>
                        <a:rPr lang="en-US" sz="1200" b="1" dirty="0"/>
                        <a:t>self-attention</a:t>
                      </a:r>
                      <a:r>
                        <a:rPr lang="en-US" sz="1200" dirty="0"/>
                        <a:t> instead of recurrence/convolution. Used </a:t>
                      </a:r>
                      <a:r>
                        <a:rPr lang="en-US" sz="1200" b="1" dirty="0"/>
                        <a:t>multi-head attention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b="1" dirty="0"/>
                        <a:t>positional encoding</a:t>
                      </a:r>
                      <a:r>
                        <a:rPr lang="en-US" sz="1200" dirty="0"/>
                        <a:t>, and </a:t>
                      </a:r>
                      <a:r>
                        <a:rPr lang="en-US" sz="1200" b="1" dirty="0"/>
                        <a:t>feedforward networks</a:t>
                      </a:r>
                      <a:r>
                        <a:rPr lang="en-US" sz="1200" dirty="0"/>
                        <a:t>. Trained on </a:t>
                      </a:r>
                      <a:r>
                        <a:rPr lang="en-US" sz="1200" b="1" dirty="0"/>
                        <a:t>WMT 2014 English-German dataset</a:t>
                      </a:r>
                      <a:r>
                        <a:rPr lang="en-US" sz="1200" dirty="0"/>
                        <a:t>.</a:t>
                      </a:r>
                      <a:r>
                        <a:rPr lang="en-IN" sz="1200" dirty="0"/>
                        <a:t>.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/>
                        <a:t>- Eliminated the need for RNNs/CNNs, enabling full parallelization.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Achieved SOTA results in machine translation.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Outperformed LSTMs and CNNs in handling long-range dependencies.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Laid the foundation for modern LLMs like BERT, GPT, and T5.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 dirty="0"/>
                        <a:t>[8] </a:t>
                      </a:r>
                      <a:r>
                        <a:rPr lang="en-US" sz="1200" dirty="0"/>
                        <a:t>BERT: Pre-training of Deep Bidirectional Transformers for Language Understanding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2018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200" dirty="0"/>
                        <a:t>Introduced </a:t>
                      </a:r>
                      <a:r>
                        <a:rPr lang="en-US" sz="1200" b="1" dirty="0"/>
                        <a:t>Bidirectional Encoder Representations from Transformers (BERT)</a:t>
                      </a:r>
                      <a:r>
                        <a:rPr lang="en-US" sz="1200" dirty="0"/>
                        <a:t>. Used </a:t>
                      </a:r>
                      <a:r>
                        <a:rPr lang="en-US" sz="1200" b="1" dirty="0"/>
                        <a:t>Masked Language Modeling (MLM)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b="1" dirty="0"/>
                        <a:t>Next Sentence Prediction (NSP)</a:t>
                      </a:r>
                      <a:r>
                        <a:rPr lang="en-US" sz="1200" dirty="0"/>
                        <a:t>. Pre-trained on </a:t>
                      </a:r>
                      <a:r>
                        <a:rPr lang="en-US" sz="1200" b="1" dirty="0" err="1"/>
                        <a:t>BooksCorpus</a:t>
                      </a:r>
                      <a:r>
                        <a:rPr lang="en-US" sz="1200" b="1" dirty="0"/>
                        <a:t> and English Wikipedia</a:t>
                      </a:r>
                      <a:r>
                        <a:rPr lang="en-US" sz="1200" dirty="0"/>
                        <a:t>.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/>
                        <a:t>- Achieved SOTA results on 11 NLP tasks, including GLUE and </a:t>
                      </a:r>
                      <a:r>
                        <a:rPr lang="en-US" sz="1200" dirty="0" err="1"/>
                        <a:t>SQuAD</a:t>
                      </a:r>
                      <a:r>
                        <a:rPr lang="en-US" sz="1200" dirty="0"/>
                        <a:t>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Demonstrated the effectiveness of bidirectional pre-training.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Open-sourced pre-trained models, enabling widespread NLP adoption.</a:t>
                      </a:r>
                      <a:endParaRPr sz="1300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300" dirty="0"/>
                        <a:t>[9] </a:t>
                      </a:r>
                      <a:r>
                        <a:rPr lang="en-US" sz="1200" dirty="0" err="1"/>
                        <a:t>DeBERTa</a:t>
                      </a:r>
                      <a:r>
                        <a:rPr lang="en-US" sz="1200" dirty="0"/>
                        <a:t>: Decoding-enhanced BERT with Disentangled Attention</a:t>
                      </a:r>
                      <a:endParaRPr sz="12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2020</a:t>
                      </a:r>
                      <a:endParaRPr sz="1300" u="none" strike="noStrike" cap="none" dirty="0"/>
                    </a:p>
                  </a:txBody>
                  <a:tcPr marL="5715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/>
                        <a:t>Introduced </a:t>
                      </a:r>
                      <a:r>
                        <a:rPr lang="en-US" sz="1200" b="1" dirty="0"/>
                        <a:t>disentangled attention</a:t>
                      </a:r>
                      <a:r>
                        <a:rPr lang="en-US" sz="1200" dirty="0"/>
                        <a:t> (separating word and positional embeddings) and </a:t>
                      </a:r>
                      <a:r>
                        <a:rPr lang="en-US" sz="1200" b="1" dirty="0"/>
                        <a:t>enhanced masked decoder</a:t>
                      </a:r>
                      <a:r>
                        <a:rPr lang="en-US" sz="1200" dirty="0"/>
                        <a:t>. Pre-trained on </a:t>
                      </a:r>
                      <a:r>
                        <a:rPr lang="en-US" sz="1200" b="1" dirty="0"/>
                        <a:t>160GB of text data</a:t>
                      </a:r>
                      <a:r>
                        <a:rPr lang="en-US" sz="1200" dirty="0"/>
                        <a:t>. Fine-tuned on NLP benchmarks like GLUE and </a:t>
                      </a:r>
                      <a:r>
                        <a:rPr lang="en-US" sz="1200" dirty="0" err="1"/>
                        <a:t>SuperGLUE</a:t>
                      </a:r>
                      <a:r>
                        <a:rPr lang="en-US" sz="1200" dirty="0"/>
                        <a:t>.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/>
                        <a:t>- Outperformed BERT and </a:t>
                      </a:r>
                      <a:r>
                        <a:rPr lang="en-US" sz="1200" dirty="0" err="1"/>
                        <a:t>RoBERTa</a:t>
                      </a:r>
                      <a:r>
                        <a:rPr lang="en-US" sz="1200" dirty="0"/>
                        <a:t> on GLUE and </a:t>
                      </a:r>
                      <a:r>
                        <a:rPr lang="en-US" sz="1200" dirty="0" err="1"/>
                        <a:t>SuperGLUE</a:t>
                      </a:r>
                      <a:r>
                        <a:rPr lang="en-US" sz="1200" dirty="0"/>
                        <a:t> benchmarks.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Improved handling of word-position relationships.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- Better generalization with fewer fine-tuning data requirements..</a:t>
                      </a:r>
                      <a:endParaRPr sz="1300" u="none" strike="noStrike" cap="none" dirty="0"/>
                    </a:p>
                  </a:txBody>
                  <a:tcPr marL="68600" marR="6860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72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 descr="COEP Technological University | Pu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257100" y="711275"/>
            <a:ext cx="8629800" cy="351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IN" sz="1500" b="1" i="0" dirty="0">
                <a:solidFill>
                  <a:schemeClr val="tx1"/>
                </a:solidFill>
                <a:effectLst/>
                <a:latin typeface="Inter"/>
              </a:rPr>
              <a:t> Automated question paper generation:</a:t>
            </a:r>
            <a:endParaRPr lang="en-IN" sz="1500" b="0" i="0" dirty="0">
              <a:solidFill>
                <a:schemeClr val="tx1"/>
              </a:solidFill>
              <a:effectLst/>
              <a:latin typeface="Inter"/>
            </a:endParaRPr>
          </a:p>
          <a:p>
            <a:pPr lvl="7">
              <a:spcAft>
                <a:spcPts val="300"/>
              </a:spcAft>
            </a:pPr>
            <a:r>
              <a:rPr lang="en-IN" sz="1500" b="1" i="0" dirty="0">
                <a:solidFill>
                  <a:schemeClr val="tx1"/>
                </a:solidFill>
                <a:effectLst/>
                <a:latin typeface="Inter"/>
              </a:rPr>
              <a:t>1.1Develop an Effective UI/UX</a:t>
            </a:r>
            <a:r>
              <a:rPr lang="en-IN" sz="1500" b="0" i="0" dirty="0">
                <a:solidFill>
                  <a:schemeClr val="tx1"/>
                </a:solidFill>
                <a:effectLst/>
                <a:latin typeface="Inter"/>
              </a:rPr>
              <a:t>: </a:t>
            </a:r>
          </a:p>
          <a:p>
            <a:pPr lvl="7">
              <a:spcAft>
                <a:spcPts val="300"/>
              </a:spcAft>
            </a:pPr>
            <a:r>
              <a:rPr lang="en-IN" sz="1500" dirty="0">
                <a:solidFill>
                  <a:schemeClr val="tx1"/>
                </a:solidFill>
                <a:latin typeface="Inter"/>
              </a:rPr>
              <a:t>	</a:t>
            </a:r>
            <a:r>
              <a:rPr lang="en-IN" sz="1500" b="0" i="0" dirty="0">
                <a:solidFill>
                  <a:schemeClr val="tx1"/>
                </a:solidFill>
                <a:effectLst/>
                <a:latin typeface="Inter"/>
              </a:rPr>
              <a:t>Designed an intuitive interface for </a:t>
            </a:r>
          </a:p>
          <a:p>
            <a:pPr lvl="7">
              <a:spcAft>
                <a:spcPts val="300"/>
              </a:spcAft>
            </a:pPr>
            <a:r>
              <a:rPr lang="en-IN" sz="1500" dirty="0">
                <a:solidFill>
                  <a:schemeClr val="tx1"/>
                </a:solidFill>
                <a:latin typeface="Inter"/>
              </a:rPr>
              <a:t>	</a:t>
            </a:r>
            <a:r>
              <a:rPr lang="en-IN" sz="1500" b="0" i="0" dirty="0">
                <a:solidFill>
                  <a:schemeClr val="tx1"/>
                </a:solidFill>
                <a:effectLst/>
                <a:latin typeface="Inter"/>
              </a:rPr>
              <a:t>collecting user inputs (subject, year, topics, question types, etc.).</a:t>
            </a:r>
          </a:p>
          <a:p>
            <a:pPr lvl="7">
              <a:spcAft>
                <a:spcPts val="300"/>
              </a:spcAft>
            </a:pPr>
            <a:endParaRPr lang="en-IN" sz="1500" dirty="0">
              <a:solidFill>
                <a:schemeClr val="tx1"/>
              </a:solidFill>
              <a:latin typeface="Inter"/>
            </a:endParaRPr>
          </a:p>
          <a:p>
            <a:pPr lvl="7">
              <a:spcAft>
                <a:spcPts val="300"/>
              </a:spcAft>
            </a:pPr>
            <a:endParaRPr lang="en-IN" sz="1500" dirty="0">
              <a:solidFill>
                <a:schemeClr val="tx1"/>
              </a:solidFill>
              <a:latin typeface="Inter"/>
            </a:endParaRPr>
          </a:p>
          <a:p>
            <a:pPr lvl="7">
              <a:spcAft>
                <a:spcPts val="300"/>
              </a:spcAft>
            </a:pPr>
            <a:endParaRPr lang="en-IN" sz="1500" dirty="0">
              <a:solidFill>
                <a:schemeClr val="tx1"/>
              </a:solidFill>
              <a:latin typeface="Inter"/>
            </a:endParaRPr>
          </a:p>
          <a:p>
            <a:pPr lvl="7">
              <a:spcAft>
                <a:spcPts val="300"/>
              </a:spcAft>
            </a:pPr>
            <a:endParaRPr lang="en-IN" sz="1500" dirty="0">
              <a:solidFill>
                <a:schemeClr val="tx1"/>
              </a:solidFill>
              <a:latin typeface="Inter"/>
            </a:endParaRPr>
          </a:p>
          <a:p>
            <a:pPr lvl="7">
              <a:spcAft>
                <a:spcPts val="300"/>
              </a:spcAft>
            </a:pPr>
            <a:endParaRPr lang="en-IN" sz="1500" dirty="0">
              <a:solidFill>
                <a:schemeClr val="tx1"/>
              </a:solidFill>
              <a:latin typeface="Inter"/>
            </a:endParaRPr>
          </a:p>
          <a:p>
            <a:pPr lvl="7">
              <a:spcAft>
                <a:spcPts val="300"/>
              </a:spcAft>
            </a:pPr>
            <a:endParaRPr lang="en-IN" sz="1500" b="0" i="0" dirty="0">
              <a:solidFill>
                <a:schemeClr val="tx1"/>
              </a:solidFill>
              <a:effectLst/>
              <a:latin typeface="Inter"/>
            </a:endParaRPr>
          </a:p>
          <a:p>
            <a:pPr lvl="7">
              <a:spcAft>
                <a:spcPts val="300"/>
              </a:spcAft>
            </a:pPr>
            <a:endParaRPr lang="en-IN" sz="1500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800" b="1" dirty="0">
              <a:solidFill>
                <a:schemeClr val="tx1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3694408" y="24425"/>
            <a:ext cx="1727283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2060"/>
                </a:solidFill>
              </a:rPr>
              <a:t>Objectives</a:t>
            </a:r>
            <a:endParaRPr sz="22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EF436-EC49-8E81-A552-FB228980A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111" y="2140530"/>
            <a:ext cx="2389562" cy="193733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005DD2-03BB-EE68-F7E1-015FD84E3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7948" y="150123"/>
            <a:ext cx="1624677" cy="268991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1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EBFEEA91-6AEC-2201-105B-BA6AA6A66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 descr="COEP Technological University | Pune">
            <a:extLst>
              <a:ext uri="{FF2B5EF4-FFF2-40B4-BE49-F238E27FC236}">
                <a16:creationId xmlns:a16="http://schemas.microsoft.com/office/drawing/2014/main" id="{01FD3621-718B-DCF3-3E40-5327A58817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>
            <a:extLst>
              <a:ext uri="{FF2B5EF4-FFF2-40B4-BE49-F238E27FC236}">
                <a16:creationId xmlns:a16="http://schemas.microsoft.com/office/drawing/2014/main" id="{22A7DE96-4D23-E24C-F0D7-C28CF87DA2CD}"/>
              </a:ext>
            </a:extLst>
          </p:cNvPr>
          <p:cNvSpPr txBox="1"/>
          <p:nvPr/>
        </p:nvSpPr>
        <p:spPr>
          <a:xfrm>
            <a:off x="257100" y="711275"/>
            <a:ext cx="4137995" cy="28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IN" sz="1500" b="1" i="0" dirty="0">
                <a:solidFill>
                  <a:schemeClr val="tx1"/>
                </a:solidFill>
                <a:effectLst/>
                <a:latin typeface="Inter"/>
              </a:rPr>
              <a:t> Automated question paper generation:</a:t>
            </a:r>
            <a:endParaRPr lang="en-IN" sz="1500" b="0" i="0" dirty="0">
              <a:solidFill>
                <a:schemeClr val="tx1"/>
              </a:solidFill>
              <a:effectLst/>
              <a:latin typeface="Inter"/>
            </a:endParaRPr>
          </a:p>
          <a:p>
            <a:pPr lvl="8">
              <a:spcBef>
                <a:spcPts val="300"/>
              </a:spcBef>
              <a:spcAft>
                <a:spcPts val="300"/>
              </a:spcAft>
            </a:pPr>
            <a:r>
              <a:rPr lang="en-IN" sz="1500" b="1" i="0" dirty="0">
                <a:solidFill>
                  <a:schemeClr val="tx1"/>
                </a:solidFill>
                <a:effectLst/>
                <a:latin typeface="Inter"/>
              </a:rPr>
              <a:t>1.2 Choose and Utilize LLM</a:t>
            </a:r>
            <a:r>
              <a:rPr lang="en-IN" sz="1500" b="0" i="0" dirty="0">
                <a:solidFill>
                  <a:schemeClr val="tx1"/>
                </a:solidFill>
                <a:effectLst/>
                <a:latin typeface="Inter"/>
              </a:rPr>
              <a:t>: Shifted from </a:t>
            </a:r>
            <a:r>
              <a:rPr lang="en-IN" sz="1500" b="0" i="0" dirty="0" err="1">
                <a:solidFill>
                  <a:schemeClr val="tx1"/>
                </a:solidFill>
                <a:effectLst/>
                <a:latin typeface="Inter"/>
              </a:rPr>
              <a:t>PaLM</a:t>
            </a:r>
            <a:r>
              <a:rPr lang="en-IN" sz="1500" b="0" i="0" dirty="0">
                <a:solidFill>
                  <a:schemeClr val="tx1"/>
                </a:solidFill>
                <a:effectLst/>
                <a:latin typeface="Inter"/>
              </a:rPr>
              <a:t> to </a:t>
            </a:r>
            <a:r>
              <a:rPr lang="en-IN" sz="1500" b="1" i="0" dirty="0">
                <a:solidFill>
                  <a:schemeClr val="tx1"/>
                </a:solidFill>
                <a:effectLst/>
                <a:latin typeface="Inter"/>
              </a:rPr>
              <a:t>Google Generative AI (Gemini)</a:t>
            </a:r>
            <a:r>
              <a:rPr lang="en-IN" sz="1500" b="0" i="0" dirty="0">
                <a:solidFill>
                  <a:schemeClr val="tx1"/>
                </a:solidFill>
                <a:effectLst/>
                <a:latin typeface="Inter"/>
              </a:rPr>
              <a:t> for better performance and integration.</a:t>
            </a:r>
          </a:p>
          <a:p>
            <a:pPr lvl="7">
              <a:spcAft>
                <a:spcPts val="300"/>
              </a:spcAft>
            </a:pPr>
            <a:endParaRPr lang="en-IN" sz="1500" dirty="0">
              <a:solidFill>
                <a:schemeClr val="tx1"/>
              </a:solidFill>
              <a:latin typeface="Inter"/>
            </a:endParaRPr>
          </a:p>
          <a:p>
            <a:pPr lvl="7">
              <a:spcAft>
                <a:spcPts val="300"/>
              </a:spcAft>
            </a:pPr>
            <a:endParaRPr lang="en-IN" sz="1500" dirty="0">
              <a:solidFill>
                <a:schemeClr val="tx1"/>
              </a:solidFill>
              <a:latin typeface="Inter"/>
            </a:endParaRPr>
          </a:p>
          <a:p>
            <a:pPr lvl="7">
              <a:spcAft>
                <a:spcPts val="300"/>
              </a:spcAft>
            </a:pPr>
            <a:endParaRPr lang="en-IN" sz="1500" dirty="0">
              <a:solidFill>
                <a:schemeClr val="tx1"/>
              </a:solidFill>
              <a:latin typeface="Inter"/>
            </a:endParaRPr>
          </a:p>
          <a:p>
            <a:pPr lvl="7">
              <a:spcAft>
                <a:spcPts val="300"/>
              </a:spcAft>
            </a:pPr>
            <a:endParaRPr lang="en-IN" sz="1500" b="0" i="0" dirty="0">
              <a:solidFill>
                <a:schemeClr val="tx1"/>
              </a:solidFill>
              <a:effectLst/>
              <a:latin typeface="Inter"/>
            </a:endParaRPr>
          </a:p>
          <a:p>
            <a:pPr lvl="7">
              <a:spcAft>
                <a:spcPts val="300"/>
              </a:spcAft>
            </a:pPr>
            <a:endParaRPr lang="en-IN" sz="1500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800" b="1" dirty="0">
              <a:solidFill>
                <a:schemeClr val="tx1"/>
              </a:solidFill>
            </a:endParaRPr>
          </a:p>
        </p:txBody>
      </p:sp>
      <p:pic>
        <p:nvPicPr>
          <p:cNvPr id="126" name="Google Shape;126;p23">
            <a:extLst>
              <a:ext uri="{FF2B5EF4-FFF2-40B4-BE49-F238E27FC236}">
                <a16:creationId xmlns:a16="http://schemas.microsoft.com/office/drawing/2014/main" id="{E513EC9B-E130-39F5-8908-772A73A2DB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>
            <a:extLst>
              <a:ext uri="{FF2B5EF4-FFF2-40B4-BE49-F238E27FC236}">
                <a16:creationId xmlns:a16="http://schemas.microsoft.com/office/drawing/2014/main" id="{40888907-E58A-08CF-8943-DEC1F0051842}"/>
              </a:ext>
            </a:extLst>
          </p:cNvPr>
          <p:cNvSpPr txBox="1"/>
          <p:nvPr/>
        </p:nvSpPr>
        <p:spPr>
          <a:xfrm>
            <a:off x="3694408" y="24425"/>
            <a:ext cx="1727283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2060"/>
                </a:solidFill>
              </a:rPr>
              <a:t>Objectives</a:t>
            </a:r>
            <a:endParaRPr sz="2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ue screen with white text&#10;&#10;AI-generated content may be incorrect.">
            <a:extLst>
              <a:ext uri="{FF2B5EF4-FFF2-40B4-BE49-F238E27FC236}">
                <a16:creationId xmlns:a16="http://schemas.microsoft.com/office/drawing/2014/main" id="{AEA0179F-2B1F-EB0E-FE6C-688637092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64" y="2187690"/>
            <a:ext cx="3214646" cy="15108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A714FB-22B8-2704-1EA9-666CB0AEC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5095" y="711275"/>
            <a:ext cx="4524598" cy="28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7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B1224A88-E71D-EABA-89BF-8316FE34D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 descr="COEP Technological University | Pune">
            <a:extLst>
              <a:ext uri="{FF2B5EF4-FFF2-40B4-BE49-F238E27FC236}">
                <a16:creationId xmlns:a16="http://schemas.microsoft.com/office/drawing/2014/main" id="{747702A8-EAD4-282B-B601-3307238528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>
            <a:extLst>
              <a:ext uri="{FF2B5EF4-FFF2-40B4-BE49-F238E27FC236}">
                <a16:creationId xmlns:a16="http://schemas.microsoft.com/office/drawing/2014/main" id="{53032E11-33C9-C6B2-E2F0-E906F252D26E}"/>
              </a:ext>
            </a:extLst>
          </p:cNvPr>
          <p:cNvSpPr txBox="1"/>
          <p:nvPr/>
        </p:nvSpPr>
        <p:spPr>
          <a:xfrm>
            <a:off x="257100" y="711276"/>
            <a:ext cx="8629800" cy="2098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1500" b="1" dirty="0">
                <a:solidFill>
                  <a:schemeClr val="tx1"/>
                </a:solidFill>
                <a:latin typeface="Inter"/>
              </a:rPr>
              <a:t>2. Creating </a:t>
            </a:r>
            <a:r>
              <a:rPr lang="en-IN" sz="1500" b="1" dirty="0" err="1">
                <a:solidFill>
                  <a:schemeClr val="tx1"/>
                </a:solidFill>
                <a:latin typeface="Inter"/>
              </a:rPr>
              <a:t>Heirerchial</a:t>
            </a:r>
            <a:r>
              <a:rPr lang="en-IN" sz="1500" b="1" dirty="0">
                <a:solidFill>
                  <a:schemeClr val="tx1"/>
                </a:solidFill>
                <a:latin typeface="Inter"/>
              </a:rPr>
              <a:t> database structure</a:t>
            </a:r>
            <a:endParaRPr lang="en-IN" sz="1500" b="1" i="0" dirty="0">
              <a:solidFill>
                <a:schemeClr val="tx1"/>
              </a:solidFill>
              <a:effectLst/>
              <a:latin typeface="Inter"/>
            </a:endParaRPr>
          </a:p>
          <a:p>
            <a:pPr marL="285750" lvl="5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500" b="1" i="0" dirty="0">
                <a:solidFill>
                  <a:schemeClr val="tx1"/>
                </a:solidFill>
                <a:effectLst/>
                <a:latin typeface="Inter"/>
              </a:rPr>
              <a:t>Add Syllabus and Extract Topics</a:t>
            </a:r>
            <a:r>
              <a:rPr lang="en-IN" sz="1500" b="0" i="0" dirty="0">
                <a:solidFill>
                  <a:schemeClr val="tx1"/>
                </a:solidFill>
                <a:effectLst/>
                <a:latin typeface="Inter"/>
              </a:rPr>
              <a:t>: Used AI to extract topics/subtopics and created the </a:t>
            </a:r>
            <a:r>
              <a:rPr lang="en-IN" sz="1500" b="0" i="0" dirty="0" err="1">
                <a:solidFill>
                  <a:schemeClr val="tx1"/>
                </a:solidFill>
                <a:effectLst/>
                <a:latin typeface="Inter"/>
              </a:rPr>
              <a:t>heirercial</a:t>
            </a:r>
            <a:r>
              <a:rPr lang="en-IN" sz="1500" b="0" i="0" dirty="0">
                <a:solidFill>
                  <a:schemeClr val="tx1"/>
                </a:solidFill>
                <a:effectLst/>
                <a:latin typeface="Inter"/>
              </a:rPr>
              <a:t> structure in firebase.</a:t>
            </a:r>
          </a:p>
          <a:p>
            <a:pPr marL="285750" lvl="5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500" b="1" i="0" dirty="0">
                <a:solidFill>
                  <a:schemeClr val="tx1"/>
                </a:solidFill>
                <a:effectLst/>
                <a:latin typeface="Inter"/>
              </a:rPr>
              <a:t>Store LLM-Generated Questions</a:t>
            </a:r>
            <a:r>
              <a:rPr lang="en-IN" sz="1500" b="0" i="0" dirty="0">
                <a:solidFill>
                  <a:schemeClr val="tx1"/>
                </a:solidFill>
                <a:effectLst/>
                <a:latin typeface="Inter"/>
              </a:rPr>
              <a:t>: Utilised the hierarchical </a:t>
            </a:r>
            <a:r>
              <a:rPr lang="en-IN" sz="1500" b="0" i="0" dirty="0" err="1">
                <a:solidFill>
                  <a:schemeClr val="tx1"/>
                </a:solidFill>
                <a:effectLst/>
                <a:latin typeface="Inter"/>
              </a:rPr>
              <a:t>Firestore</a:t>
            </a:r>
            <a:r>
              <a:rPr lang="en-IN" sz="1500" b="0" i="0" dirty="0">
                <a:solidFill>
                  <a:schemeClr val="tx1"/>
                </a:solidFill>
                <a:effectLst/>
                <a:latin typeface="Inter"/>
              </a:rPr>
              <a:t> database to store questions with metadata.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800" b="1" dirty="0">
              <a:solidFill>
                <a:schemeClr val="tx1"/>
              </a:solidFill>
            </a:endParaRPr>
          </a:p>
        </p:txBody>
      </p:sp>
      <p:pic>
        <p:nvPicPr>
          <p:cNvPr id="126" name="Google Shape;126;p23">
            <a:extLst>
              <a:ext uri="{FF2B5EF4-FFF2-40B4-BE49-F238E27FC236}">
                <a16:creationId xmlns:a16="http://schemas.microsoft.com/office/drawing/2014/main" id="{33FC21F7-F200-9B2A-78B5-5F0E3655D81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>
            <a:extLst>
              <a:ext uri="{FF2B5EF4-FFF2-40B4-BE49-F238E27FC236}">
                <a16:creationId xmlns:a16="http://schemas.microsoft.com/office/drawing/2014/main" id="{23503FD9-3202-E97E-68E5-0DC7725669C5}"/>
              </a:ext>
            </a:extLst>
          </p:cNvPr>
          <p:cNvSpPr txBox="1"/>
          <p:nvPr/>
        </p:nvSpPr>
        <p:spPr>
          <a:xfrm>
            <a:off x="3694408" y="24425"/>
            <a:ext cx="1727283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2060"/>
                </a:solidFill>
              </a:rPr>
              <a:t>Objectives</a:t>
            </a:r>
            <a:endParaRPr sz="22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15C16-2159-9167-F62D-F8393EEF0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19" y="2310202"/>
            <a:ext cx="5054415" cy="18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49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A2FB26F6-3DFB-C539-20EC-320D942E9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 descr="COEP Technological University | Pune">
            <a:extLst>
              <a:ext uri="{FF2B5EF4-FFF2-40B4-BE49-F238E27FC236}">
                <a16:creationId xmlns:a16="http://schemas.microsoft.com/office/drawing/2014/main" id="{1BEFB600-33D2-4158-D6C7-2A16EFD8B2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>
            <a:extLst>
              <a:ext uri="{FF2B5EF4-FFF2-40B4-BE49-F238E27FC236}">
                <a16:creationId xmlns:a16="http://schemas.microsoft.com/office/drawing/2014/main" id="{C58B6948-A9B3-2D87-3CC0-F66991A948F1}"/>
              </a:ext>
            </a:extLst>
          </p:cNvPr>
          <p:cNvSpPr txBox="1"/>
          <p:nvPr/>
        </p:nvSpPr>
        <p:spPr>
          <a:xfrm>
            <a:off x="257101" y="711275"/>
            <a:ext cx="2966160" cy="352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sz="1600" b="1" i="0" dirty="0">
                <a:solidFill>
                  <a:schemeClr val="tx1"/>
                </a:solidFill>
                <a:effectLst/>
                <a:latin typeface="Inter"/>
              </a:rPr>
              <a:t>3. Store Questions from Previous Year Papers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Inter"/>
              </a:rPr>
              <a:t>Extracted text from PDFs using 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Inter"/>
              </a:rPr>
              <a:t>LlamaParse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Inter"/>
              </a:rPr>
              <a:t>Processed text and deduced attributes for storage.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Inter"/>
              </a:rPr>
              <a:t>Stored questions in 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Inter"/>
              </a:rPr>
              <a:t>Firestore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Inter"/>
              </a:rPr>
              <a:t> using hierarchical collections.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600" b="1" dirty="0">
              <a:solidFill>
                <a:schemeClr val="tx1"/>
              </a:solidFill>
            </a:endParaRPr>
          </a:p>
        </p:txBody>
      </p:sp>
      <p:pic>
        <p:nvPicPr>
          <p:cNvPr id="126" name="Google Shape;126;p23">
            <a:extLst>
              <a:ext uri="{FF2B5EF4-FFF2-40B4-BE49-F238E27FC236}">
                <a16:creationId xmlns:a16="http://schemas.microsoft.com/office/drawing/2014/main" id="{C5583F75-8620-4354-D6D8-AB8E1C4C1F1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>
            <a:extLst>
              <a:ext uri="{FF2B5EF4-FFF2-40B4-BE49-F238E27FC236}">
                <a16:creationId xmlns:a16="http://schemas.microsoft.com/office/drawing/2014/main" id="{F6D74C58-8F34-6C59-8C3A-6ADBB4B3161C}"/>
              </a:ext>
            </a:extLst>
          </p:cNvPr>
          <p:cNvSpPr txBox="1"/>
          <p:nvPr/>
        </p:nvSpPr>
        <p:spPr>
          <a:xfrm>
            <a:off x="3694408" y="240718"/>
            <a:ext cx="1727283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2060"/>
                </a:solidFill>
              </a:rPr>
              <a:t>Objectives</a:t>
            </a:r>
            <a:endParaRPr sz="22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A7ABF7-A16D-7DB8-5DB8-7B001B56A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835" y="1407197"/>
            <a:ext cx="5545165" cy="213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02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7A0FEEFD-3D6F-60EE-C025-C10C6B048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 descr="COEP Technological University | Pune">
            <a:extLst>
              <a:ext uri="{FF2B5EF4-FFF2-40B4-BE49-F238E27FC236}">
                <a16:creationId xmlns:a16="http://schemas.microsoft.com/office/drawing/2014/main" id="{EECD621B-894A-8260-9DDC-AF46619F42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>
            <a:extLst>
              <a:ext uri="{FF2B5EF4-FFF2-40B4-BE49-F238E27FC236}">
                <a16:creationId xmlns:a16="http://schemas.microsoft.com/office/drawing/2014/main" id="{82D8182A-DA76-4003-48B0-15B187EC835E}"/>
              </a:ext>
            </a:extLst>
          </p:cNvPr>
          <p:cNvSpPr txBox="1"/>
          <p:nvPr/>
        </p:nvSpPr>
        <p:spPr>
          <a:xfrm>
            <a:off x="257100" y="711276"/>
            <a:ext cx="8629800" cy="288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sz="1600" b="1" i="0" dirty="0">
                <a:solidFill>
                  <a:schemeClr val="tx1"/>
                </a:solidFill>
                <a:effectLst/>
                <a:latin typeface="Inter"/>
              </a:rPr>
              <a:t>4. </a:t>
            </a:r>
            <a:r>
              <a:rPr lang="en-IN" sz="1600" b="1" dirty="0">
                <a:solidFill>
                  <a:schemeClr val="tx1"/>
                </a:solidFill>
                <a:latin typeface="Inter"/>
              </a:rPr>
              <a:t>Model to predict Bloom’s Taxonomy level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Inter"/>
              </a:rPr>
              <a:t>Model: Microsoft/deberta-v3-base (a pre-trained transformer model optimized for NLP tasks).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Inter"/>
              </a:rPr>
              <a:t>Dataset Size: (11,976, 2) → 11,976 training instances, each with two associated labels.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600" b="1" dirty="0">
              <a:solidFill>
                <a:schemeClr val="tx1"/>
              </a:solidFill>
            </a:endParaRPr>
          </a:p>
        </p:txBody>
      </p:sp>
      <p:pic>
        <p:nvPicPr>
          <p:cNvPr id="126" name="Google Shape;126;p23">
            <a:extLst>
              <a:ext uri="{FF2B5EF4-FFF2-40B4-BE49-F238E27FC236}">
                <a16:creationId xmlns:a16="http://schemas.microsoft.com/office/drawing/2014/main" id="{F4AB685C-FD87-6B63-BC3C-34073A4D475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>
            <a:extLst>
              <a:ext uri="{FF2B5EF4-FFF2-40B4-BE49-F238E27FC236}">
                <a16:creationId xmlns:a16="http://schemas.microsoft.com/office/drawing/2014/main" id="{D507CE42-8958-4D42-F5D9-EF05D7EBCA0F}"/>
              </a:ext>
            </a:extLst>
          </p:cNvPr>
          <p:cNvSpPr txBox="1"/>
          <p:nvPr/>
        </p:nvSpPr>
        <p:spPr>
          <a:xfrm>
            <a:off x="3694408" y="240718"/>
            <a:ext cx="1727283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2060"/>
                </a:solidFill>
              </a:rPr>
              <a:t>Objectives</a:t>
            </a:r>
            <a:endParaRPr sz="2200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91954-0AA8-FBA7-8399-630D9A861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857" y="1921191"/>
            <a:ext cx="3226512" cy="1676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101EF6-2B85-AB5A-9936-39DA3A8E5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28" y="2036930"/>
            <a:ext cx="2383614" cy="156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0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DC561457-03E8-CB7D-0D33-ECD76FCE2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 descr="COEP Technological University | Pune">
            <a:extLst>
              <a:ext uri="{FF2B5EF4-FFF2-40B4-BE49-F238E27FC236}">
                <a16:creationId xmlns:a16="http://schemas.microsoft.com/office/drawing/2014/main" id="{88EA1C2F-48C1-1419-C525-DEC61803C9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>
            <a:extLst>
              <a:ext uri="{FF2B5EF4-FFF2-40B4-BE49-F238E27FC236}">
                <a16:creationId xmlns:a16="http://schemas.microsoft.com/office/drawing/2014/main" id="{C7374E9D-933D-482B-47F2-9076CD6757D4}"/>
              </a:ext>
            </a:extLst>
          </p:cNvPr>
          <p:cNvSpPr txBox="1"/>
          <p:nvPr/>
        </p:nvSpPr>
        <p:spPr>
          <a:xfrm>
            <a:off x="439419" y="1314727"/>
            <a:ext cx="8629800" cy="2443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457200" lvl="1" algn="l">
              <a:spcBef>
                <a:spcPts val="300"/>
              </a:spcBef>
            </a:pPr>
            <a:endParaRPr lang="en-IN" sz="16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sz="1600" b="1" i="0" dirty="0">
                <a:solidFill>
                  <a:schemeClr val="tx1"/>
                </a:solidFill>
                <a:effectLst/>
                <a:latin typeface="Inter"/>
              </a:rPr>
              <a:t>5. Similarity check to avoid repetition:</a:t>
            </a:r>
            <a:endParaRPr lang="en-IN" sz="1600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800100" lvl="1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Inter"/>
              </a:rPr>
              <a:t>Checking which questions are semantically similar to previous years’</a:t>
            </a:r>
            <a:endParaRPr lang="en-IN" sz="1600" dirty="0">
              <a:solidFill>
                <a:schemeClr val="tx1"/>
              </a:solidFill>
              <a:latin typeface="Inter"/>
            </a:endParaRPr>
          </a:p>
          <a:p>
            <a:pPr marL="457200" lvl="1" algn="l">
              <a:spcBef>
                <a:spcPts val="300"/>
              </a:spcBef>
            </a:pPr>
            <a:endParaRPr lang="en-IN" sz="1600" dirty="0">
              <a:solidFill>
                <a:schemeClr val="tx1"/>
              </a:solidFill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sz="1600" b="1" i="0" dirty="0">
                <a:solidFill>
                  <a:schemeClr val="tx1"/>
                </a:solidFill>
                <a:effectLst/>
                <a:latin typeface="Inter"/>
              </a:rPr>
              <a:t>6. Mix Questions from PYPs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800100" lvl="1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Inter"/>
              </a:rPr>
              <a:t>Integrate past questions into new papers.</a:t>
            </a:r>
          </a:p>
          <a:p>
            <a:pPr marL="457200" lvl="1" algn="l">
              <a:spcBef>
                <a:spcPts val="300"/>
              </a:spcBef>
            </a:pPr>
            <a:endParaRPr lang="en-IN" sz="16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IN" sz="1600" b="1" i="0" dirty="0"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600" b="1" dirty="0">
              <a:solidFill>
                <a:schemeClr val="tx1"/>
              </a:solidFill>
            </a:endParaRPr>
          </a:p>
        </p:txBody>
      </p:sp>
      <p:pic>
        <p:nvPicPr>
          <p:cNvPr id="126" name="Google Shape;126;p23">
            <a:extLst>
              <a:ext uri="{FF2B5EF4-FFF2-40B4-BE49-F238E27FC236}">
                <a16:creationId xmlns:a16="http://schemas.microsoft.com/office/drawing/2014/main" id="{A0B77156-58D1-A885-29C8-D96BC5DC4F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3" y="4364696"/>
            <a:ext cx="5614751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>
            <a:extLst>
              <a:ext uri="{FF2B5EF4-FFF2-40B4-BE49-F238E27FC236}">
                <a16:creationId xmlns:a16="http://schemas.microsoft.com/office/drawing/2014/main" id="{CE26440E-A037-055D-4294-12BDFDEBB34C}"/>
              </a:ext>
            </a:extLst>
          </p:cNvPr>
          <p:cNvSpPr txBox="1"/>
          <p:nvPr/>
        </p:nvSpPr>
        <p:spPr>
          <a:xfrm>
            <a:off x="3694408" y="240718"/>
            <a:ext cx="1727283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2060"/>
                </a:solidFill>
              </a:rPr>
              <a:t>Objectives</a:t>
            </a:r>
            <a:endParaRPr sz="2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84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 descr="COEP Technological University | Pu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0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Methodology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-12294070" y="2571750"/>
            <a:ext cx="8906700" cy="54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400" dirty="0">
                <a:solidFill>
                  <a:srgbClr val="002060"/>
                </a:solidFill>
              </a:rPr>
              <a:t>Module 3 — </a:t>
            </a:r>
            <a:r>
              <a:rPr lang="en-US" sz="2400" i="1" dirty="0">
                <a:solidFill>
                  <a:srgbClr val="002060"/>
                </a:solidFill>
              </a:rPr>
              <a:t>Validation &amp; Redundancy Control</a:t>
            </a:r>
            <a:endParaRPr lang="en-US"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SzPts val="2700"/>
            </a:pPr>
            <a:endParaRPr lang="it-IT"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IN" sz="2400" b="0" i="0" u="none" strike="noStrike" cap="none" dirty="0">
              <a:solidFill>
                <a:srgbClr val="00206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58;p27">
            <a:extLst>
              <a:ext uri="{FF2B5EF4-FFF2-40B4-BE49-F238E27FC236}">
                <a16:creationId xmlns:a16="http://schemas.microsoft.com/office/drawing/2014/main" id="{3304B9DF-6C3D-5D58-8536-5DBC5EEA947F}"/>
              </a:ext>
            </a:extLst>
          </p:cNvPr>
          <p:cNvSpPr txBox="1"/>
          <p:nvPr/>
        </p:nvSpPr>
        <p:spPr>
          <a:xfrm>
            <a:off x="-10465270" y="1870011"/>
            <a:ext cx="8906700" cy="6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it-IT" sz="2400" dirty="0">
                <a:solidFill>
                  <a:srgbClr val="002060"/>
                </a:solidFill>
              </a:rPr>
              <a:t>Module 2 — </a:t>
            </a:r>
            <a:r>
              <a:rPr lang="it-IT" sz="2400" i="1" dirty="0">
                <a:solidFill>
                  <a:srgbClr val="002060"/>
                </a:solidFill>
              </a:rPr>
              <a:t>AI-Based Question Paper Generation</a:t>
            </a:r>
          </a:p>
          <a:p>
            <a:pPr algn="ctr">
              <a:buSzPts val="2700"/>
            </a:pPr>
            <a:endParaRPr lang="it-IT"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IN" sz="2400" b="0" i="0" u="none" strike="noStrike" cap="none" dirty="0">
              <a:solidFill>
                <a:srgbClr val="00206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" name="Google Shape;158;p27">
            <a:extLst>
              <a:ext uri="{FF2B5EF4-FFF2-40B4-BE49-F238E27FC236}">
                <a16:creationId xmlns:a16="http://schemas.microsoft.com/office/drawing/2014/main" id="{E2CA595E-A393-3FAD-9D62-77C38848F885}"/>
              </a:ext>
            </a:extLst>
          </p:cNvPr>
          <p:cNvSpPr txBox="1"/>
          <p:nvPr/>
        </p:nvSpPr>
        <p:spPr>
          <a:xfrm>
            <a:off x="-8910790" y="1178636"/>
            <a:ext cx="8906700" cy="6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00206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+mj-lt"/>
              </a:rPr>
              <a:t>Module 1 — </a:t>
            </a:r>
            <a:r>
              <a:rPr lang="en-IN" sz="2400" i="1" dirty="0">
                <a:solidFill>
                  <a:srgbClr val="002060"/>
                </a:solidFill>
                <a:latin typeface="+mj-lt"/>
              </a:rPr>
              <a:t>Smart Extraction &amp; Hierarchical Storage</a:t>
            </a:r>
          </a:p>
          <a:p>
            <a:pPr algn="ctr">
              <a:buSzPts val="2700"/>
            </a:pPr>
            <a:endParaRPr lang="it-IT"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IN" sz="2400" b="0" i="0" u="none" strike="noStrike" cap="none" dirty="0">
              <a:solidFill>
                <a:srgbClr val="00206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FC32B075-F651-2F09-6E8E-B1FAF3A8C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>
            <a:extLst>
              <a:ext uri="{FF2B5EF4-FFF2-40B4-BE49-F238E27FC236}">
                <a16:creationId xmlns:a16="http://schemas.microsoft.com/office/drawing/2014/main" id="{E4E261BE-578F-FF8F-6149-AC555358F353}"/>
              </a:ext>
            </a:extLst>
          </p:cNvPr>
          <p:cNvSpPr/>
          <p:nvPr/>
        </p:nvSpPr>
        <p:spPr>
          <a:xfrm>
            <a:off x="1371600" y="1017170"/>
            <a:ext cx="6115050" cy="4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 b="0" i="0" u="none" strike="noStrike" cap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>
            <a:extLst>
              <a:ext uri="{FF2B5EF4-FFF2-40B4-BE49-F238E27FC236}">
                <a16:creationId xmlns:a16="http://schemas.microsoft.com/office/drawing/2014/main" id="{3B9533F5-5332-3F60-CEDB-6AEEFDF6E9D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54191" y="1617983"/>
            <a:ext cx="10482002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</a:rPr>
              <a:t>AI-Powered</a:t>
            </a:r>
            <a:r>
              <a:rPr lang="en-US" sz="2400" b="1" dirty="0">
                <a:solidFill>
                  <a:srgbClr val="002060"/>
                </a:solidFill>
              </a:rPr>
              <a:t> Question Paper Generation Based On Bloom’s Taxonomy</a:t>
            </a:r>
            <a:endParaRPr lang="en-US" sz="2400" dirty="0"/>
          </a:p>
        </p:txBody>
      </p:sp>
      <p:sp>
        <p:nvSpPr>
          <p:cNvPr id="81" name="Google Shape;81;p18">
            <a:extLst>
              <a:ext uri="{FF2B5EF4-FFF2-40B4-BE49-F238E27FC236}">
                <a16:creationId xmlns:a16="http://schemas.microsoft.com/office/drawing/2014/main" id="{CF597E13-8B53-E861-DC08-A942E50A52C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4090" y="5703800"/>
            <a:ext cx="9144000" cy="25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002060"/>
                </a:solidFill>
              </a:rPr>
              <a:t>Yash Bongirwar </a:t>
            </a:r>
            <a:r>
              <a:rPr lang="en" sz="1500" dirty="0">
                <a:solidFill>
                  <a:srgbClr val="002060"/>
                </a:solidFill>
              </a:rPr>
              <a:t>112103026</a:t>
            </a:r>
            <a:endParaRPr sz="1500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002060"/>
                </a:solidFill>
              </a:rPr>
              <a:t>Yash Diwane</a:t>
            </a:r>
            <a:r>
              <a:rPr lang="en" sz="1500" dirty="0">
                <a:solidFill>
                  <a:srgbClr val="002060"/>
                </a:solidFill>
              </a:rPr>
              <a:t>112103038</a:t>
            </a:r>
            <a:endParaRPr sz="1500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002060"/>
                </a:solidFill>
              </a:rPr>
              <a:t>Devanshu Gupta</a:t>
            </a:r>
            <a:r>
              <a:rPr lang="en" sz="1500" dirty="0">
                <a:solidFill>
                  <a:srgbClr val="002060"/>
                </a:solidFill>
              </a:rPr>
              <a:t>112103035</a:t>
            </a:r>
            <a:endParaRPr sz="1500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endParaRPr sz="1500" b="1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</a:pPr>
            <a:endParaRPr sz="15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Under the Supervision of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-IN" sz="15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Dr. Yashodhara V. </a:t>
            </a:r>
            <a:r>
              <a:rPr lang="en-IN" sz="1500" b="1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Haribhakta</a:t>
            </a:r>
            <a:endParaRPr lang="en-IN" dirty="0"/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</a:pPr>
            <a:endParaRPr sz="15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" sz="1500" dirty="0">
                <a:solidFill>
                  <a:srgbClr val="002060"/>
                </a:solidFill>
              </a:rPr>
              <a:t>3</a:t>
            </a:r>
            <a:r>
              <a:rPr lang="en" sz="1500" baseline="300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>
                <a:solidFill>
                  <a:srgbClr val="002060"/>
                </a:solidFill>
              </a:rPr>
              <a:t>May</a:t>
            </a:r>
            <a:r>
              <a:rPr lang="en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" sz="1500" dirty="0">
                <a:solidFill>
                  <a:srgbClr val="002060"/>
                </a:solidFill>
              </a:rPr>
              <a:t>5</a:t>
            </a:r>
            <a:endParaRPr dirty="0"/>
          </a:p>
        </p:txBody>
      </p:sp>
      <p:sp>
        <p:nvSpPr>
          <p:cNvPr id="82" name="Google Shape;82;p18">
            <a:extLst>
              <a:ext uri="{FF2B5EF4-FFF2-40B4-BE49-F238E27FC236}">
                <a16:creationId xmlns:a16="http://schemas.microsoft.com/office/drawing/2014/main" id="{8CADF36F-31C0-C8C5-F031-647F32A94BF5}"/>
              </a:ext>
            </a:extLst>
          </p:cNvPr>
          <p:cNvSpPr txBox="1"/>
          <p:nvPr/>
        </p:nvSpPr>
        <p:spPr>
          <a:xfrm>
            <a:off x="21887" y="1061334"/>
            <a:ext cx="9144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8">
            <a:extLst>
              <a:ext uri="{FF2B5EF4-FFF2-40B4-BE49-F238E27FC236}">
                <a16:creationId xmlns:a16="http://schemas.microsoft.com/office/drawing/2014/main" id="{06E46CCE-8946-84CE-6F51-25FBBA8A5F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462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 descr="COEP Technological University | Pune">
            <a:extLst>
              <a:ext uri="{FF2B5EF4-FFF2-40B4-BE49-F238E27FC236}">
                <a16:creationId xmlns:a16="http://schemas.microsoft.com/office/drawing/2014/main" id="{51D08B86-18BA-F91D-093D-79BCB14DD67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41D7DC-1265-FC8B-C0BD-E5E05DC31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F6CBD"/>
                </a:solidFill>
                <a:effectLst/>
                <a:latin typeface="inherit"/>
              </a:rPr>
              <a:t>Haribhakta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76F8B-A42C-CAA3-B935-79BD2301B478}"/>
              </a:ext>
            </a:extLst>
          </p:cNvPr>
          <p:cNvSpPr txBox="1"/>
          <p:nvPr/>
        </p:nvSpPr>
        <p:spPr>
          <a:xfrm>
            <a:off x="2654191" y="2571750"/>
            <a:ext cx="3431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Leveraging the power of AI</a:t>
            </a:r>
            <a:endParaRPr lang="en-IN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1E3F5-0FF4-5BB0-B7CA-BD364217B2A7}"/>
              </a:ext>
            </a:extLst>
          </p:cNvPr>
          <p:cNvSpPr txBox="1"/>
          <p:nvPr/>
        </p:nvSpPr>
        <p:spPr>
          <a:xfrm>
            <a:off x="-3409762" y="2589997"/>
            <a:ext cx="343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for automating the process of question paper generation</a:t>
            </a:r>
            <a:endParaRPr lang="en-IN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67B75-53EE-4E43-A9D8-E96D220DE488}"/>
              </a:ext>
            </a:extLst>
          </p:cNvPr>
          <p:cNvSpPr txBox="1"/>
          <p:nvPr/>
        </p:nvSpPr>
        <p:spPr>
          <a:xfrm>
            <a:off x="-3431649" y="2541194"/>
            <a:ext cx="343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for automating the process of question paper generation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913968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FAE0F973-BD5B-4ADB-2B51-76B91E415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 descr="COEP Technological University | Pune">
            <a:extLst>
              <a:ext uri="{FF2B5EF4-FFF2-40B4-BE49-F238E27FC236}">
                <a16:creationId xmlns:a16="http://schemas.microsoft.com/office/drawing/2014/main" id="{A672E1B0-666B-F97C-39B9-CCA6AD4CEB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>
            <a:extLst>
              <a:ext uri="{FF2B5EF4-FFF2-40B4-BE49-F238E27FC236}">
                <a16:creationId xmlns:a16="http://schemas.microsoft.com/office/drawing/2014/main" id="{73C80D5E-B3AB-3876-6E5C-E1B8323304D4}"/>
              </a:ext>
            </a:extLst>
          </p:cNvPr>
          <p:cNvSpPr txBox="1"/>
          <p:nvPr/>
        </p:nvSpPr>
        <p:spPr>
          <a:xfrm>
            <a:off x="0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Methodology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>
            <a:extLst>
              <a:ext uri="{FF2B5EF4-FFF2-40B4-BE49-F238E27FC236}">
                <a16:creationId xmlns:a16="http://schemas.microsoft.com/office/drawing/2014/main" id="{A1D371B7-8E5D-4C60-1687-C44E05149177}"/>
              </a:ext>
            </a:extLst>
          </p:cNvPr>
          <p:cNvSpPr txBox="1"/>
          <p:nvPr/>
        </p:nvSpPr>
        <p:spPr>
          <a:xfrm>
            <a:off x="118650" y="2571750"/>
            <a:ext cx="8906700" cy="544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en-US" sz="2400" dirty="0">
                <a:solidFill>
                  <a:srgbClr val="002060"/>
                </a:solidFill>
              </a:rPr>
              <a:t>Module 3 — </a:t>
            </a:r>
            <a:r>
              <a:rPr lang="en-US" sz="2400" i="1" dirty="0">
                <a:solidFill>
                  <a:srgbClr val="002060"/>
                </a:solidFill>
              </a:rPr>
              <a:t>Validation &amp; Redundancy Control</a:t>
            </a:r>
            <a:endParaRPr lang="en-US"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SzPts val="2700"/>
            </a:pPr>
            <a:endParaRPr lang="it-IT"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IN" sz="2400" b="0" i="0" u="none" strike="noStrike" cap="none" dirty="0">
              <a:solidFill>
                <a:srgbClr val="00206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7">
            <a:extLst>
              <a:ext uri="{FF2B5EF4-FFF2-40B4-BE49-F238E27FC236}">
                <a16:creationId xmlns:a16="http://schemas.microsoft.com/office/drawing/2014/main" id="{DE3A5E2E-FBBE-019D-D625-8295E8B1088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58;p27">
            <a:extLst>
              <a:ext uri="{FF2B5EF4-FFF2-40B4-BE49-F238E27FC236}">
                <a16:creationId xmlns:a16="http://schemas.microsoft.com/office/drawing/2014/main" id="{708A57DB-9375-C94B-1DAB-507CB9E22416}"/>
              </a:ext>
            </a:extLst>
          </p:cNvPr>
          <p:cNvSpPr txBox="1"/>
          <p:nvPr/>
        </p:nvSpPr>
        <p:spPr>
          <a:xfrm>
            <a:off x="118650" y="1870011"/>
            <a:ext cx="8906700" cy="6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2700"/>
            </a:pPr>
            <a:r>
              <a:rPr lang="it-IT" sz="2400" dirty="0">
                <a:solidFill>
                  <a:srgbClr val="002060"/>
                </a:solidFill>
              </a:rPr>
              <a:t>Module 2 — </a:t>
            </a:r>
            <a:r>
              <a:rPr lang="it-IT" sz="2400" i="1" dirty="0">
                <a:solidFill>
                  <a:srgbClr val="002060"/>
                </a:solidFill>
              </a:rPr>
              <a:t>AI-Based Question Paper Generation</a:t>
            </a:r>
          </a:p>
          <a:p>
            <a:pPr algn="ctr">
              <a:buSzPts val="2700"/>
            </a:pPr>
            <a:endParaRPr lang="it-IT"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IN" sz="2400" b="0" i="0" u="none" strike="noStrike" cap="none" dirty="0">
              <a:solidFill>
                <a:srgbClr val="00206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4" name="Google Shape;158;p27">
            <a:extLst>
              <a:ext uri="{FF2B5EF4-FFF2-40B4-BE49-F238E27FC236}">
                <a16:creationId xmlns:a16="http://schemas.microsoft.com/office/drawing/2014/main" id="{1834784B-7EE4-84A0-D75A-ACC493595ABD}"/>
              </a:ext>
            </a:extLst>
          </p:cNvPr>
          <p:cNvSpPr txBox="1"/>
          <p:nvPr/>
        </p:nvSpPr>
        <p:spPr>
          <a:xfrm>
            <a:off x="118650" y="1178636"/>
            <a:ext cx="8906700" cy="6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400" b="1" i="0" u="none" strike="noStrike" cap="none" dirty="0">
                <a:solidFill>
                  <a:srgbClr val="00206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+mj-lt"/>
              </a:rPr>
              <a:t>Module 1 — </a:t>
            </a:r>
            <a:r>
              <a:rPr lang="en-IN" sz="2400" i="1" dirty="0">
                <a:solidFill>
                  <a:srgbClr val="002060"/>
                </a:solidFill>
                <a:latin typeface="+mj-lt"/>
              </a:rPr>
              <a:t>Smart Extraction &amp; Hierarchical Storage</a:t>
            </a:r>
          </a:p>
          <a:p>
            <a:pPr algn="ctr">
              <a:buSzPts val="2700"/>
            </a:pPr>
            <a:endParaRPr lang="it-IT" sz="24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en-IN" sz="2400" b="0" i="0" u="none" strike="noStrike" cap="none" dirty="0">
              <a:solidFill>
                <a:srgbClr val="00206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682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5CC0E485-6A23-ED7D-5610-D2C1CB610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 descr="COEP Technological University | Pune">
            <a:extLst>
              <a:ext uri="{FF2B5EF4-FFF2-40B4-BE49-F238E27FC236}">
                <a16:creationId xmlns:a16="http://schemas.microsoft.com/office/drawing/2014/main" id="{B8595AC3-B391-72B9-6C4E-239E7275BA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>
            <a:extLst>
              <a:ext uri="{FF2B5EF4-FFF2-40B4-BE49-F238E27FC236}">
                <a16:creationId xmlns:a16="http://schemas.microsoft.com/office/drawing/2014/main" id="{FAA2DCB5-58BE-75CB-6071-CA4F72A987C2}"/>
              </a:ext>
            </a:extLst>
          </p:cNvPr>
          <p:cNvSpPr txBox="1"/>
          <p:nvPr/>
        </p:nvSpPr>
        <p:spPr>
          <a:xfrm>
            <a:off x="0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800" b="1" i="0" u="none" strike="noStrike" cap="none" dirty="0">
                <a:solidFill>
                  <a:srgbClr val="002060"/>
                </a:solidFill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IN" sz="2800" dirty="0">
                <a:solidFill>
                  <a:srgbClr val="002060"/>
                </a:solidFill>
                <a:latin typeface="+mj-lt"/>
              </a:rPr>
              <a:t>Module 1 — </a:t>
            </a:r>
            <a:r>
              <a:rPr lang="en-IN" sz="2800" i="1" dirty="0">
                <a:solidFill>
                  <a:srgbClr val="002060"/>
                </a:solidFill>
                <a:latin typeface="+mj-lt"/>
              </a:rPr>
              <a:t>Smart Extraction &amp; Hierarchical Storage</a:t>
            </a:r>
            <a:endParaRPr sz="2800" b="0" i="0" u="none" strike="noStrike" cap="none" dirty="0">
              <a:solidFill>
                <a:srgbClr val="00206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>
            <a:extLst>
              <a:ext uri="{FF2B5EF4-FFF2-40B4-BE49-F238E27FC236}">
                <a16:creationId xmlns:a16="http://schemas.microsoft.com/office/drawing/2014/main" id="{A4BD1284-6D97-AE10-4904-8FA52B0B30D3}"/>
              </a:ext>
            </a:extLst>
          </p:cNvPr>
          <p:cNvSpPr txBox="1"/>
          <p:nvPr/>
        </p:nvSpPr>
        <p:spPr>
          <a:xfrm>
            <a:off x="439419" y="1010467"/>
            <a:ext cx="8906700" cy="297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Inter"/>
              </a:rPr>
              <a:t>PDF Extraction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800" b="0" i="1" dirty="0" err="1">
                <a:solidFill>
                  <a:schemeClr val="tx1"/>
                </a:solidFill>
                <a:effectLst/>
                <a:latin typeface="Inter"/>
              </a:rPr>
              <a:t>La</a:t>
            </a:r>
            <a:r>
              <a:rPr lang="en-IN" sz="1800" i="1" dirty="0" err="1">
                <a:solidFill>
                  <a:schemeClr val="tx1"/>
                </a:solidFill>
                <a:latin typeface="Inter"/>
              </a:rPr>
              <a:t>maParse</a:t>
            </a:r>
            <a:r>
              <a:rPr lang="en-IN" sz="1800" i="1" dirty="0">
                <a:solidFill>
                  <a:schemeClr val="tx1"/>
                </a:solidFill>
                <a:latin typeface="Inter"/>
              </a:rPr>
              <a:t> + OCR</a:t>
            </a:r>
            <a:endParaRPr lang="en-IN" sz="1800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800" b="1" dirty="0">
                <a:solidFill>
                  <a:schemeClr val="tx1"/>
                </a:solidFill>
                <a:latin typeface="Inter"/>
              </a:rPr>
              <a:t>Metadata Deduction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AI generates questions based on input parameters.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800" b="1" dirty="0">
                <a:solidFill>
                  <a:schemeClr val="tx1"/>
                </a:solidFill>
                <a:latin typeface="Inter"/>
              </a:rPr>
              <a:t>Storage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800" dirty="0" err="1">
                <a:latin typeface="Inter"/>
              </a:rPr>
              <a:t>Firestore</a:t>
            </a:r>
            <a:r>
              <a:rPr lang="en-IN" sz="1800" dirty="0">
                <a:latin typeface="Inter"/>
              </a:rPr>
              <a:t> hierarchical DB — subject → topic → subtopic → questions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800" b="1" dirty="0">
                <a:latin typeface="Inter"/>
              </a:rPr>
              <a:t>Mark Estimation + Type Detection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Leveraging the capabilities of LLM.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7">
            <a:extLst>
              <a:ext uri="{FF2B5EF4-FFF2-40B4-BE49-F238E27FC236}">
                <a16:creationId xmlns:a16="http://schemas.microsoft.com/office/drawing/2014/main" id="{80F26275-8352-3E82-9B1F-E93DAAE147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7893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0BE00BA5-8455-6903-CF2B-56284892C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 descr="COEP Technological University | Pune">
            <a:extLst>
              <a:ext uri="{FF2B5EF4-FFF2-40B4-BE49-F238E27FC236}">
                <a16:creationId xmlns:a16="http://schemas.microsoft.com/office/drawing/2014/main" id="{D919EF01-3E2E-17DF-FBF7-E6EA6EB176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>
            <a:extLst>
              <a:ext uri="{FF2B5EF4-FFF2-40B4-BE49-F238E27FC236}">
                <a16:creationId xmlns:a16="http://schemas.microsoft.com/office/drawing/2014/main" id="{B2DBA931-D8B7-B80A-E2D5-1DCA9156A213}"/>
              </a:ext>
            </a:extLst>
          </p:cNvPr>
          <p:cNvSpPr txBox="1"/>
          <p:nvPr/>
        </p:nvSpPr>
        <p:spPr>
          <a:xfrm>
            <a:off x="0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800" dirty="0">
                <a:solidFill>
                  <a:srgbClr val="002060"/>
                </a:solidFill>
              </a:rPr>
              <a:t>Module 2 — </a:t>
            </a:r>
            <a:r>
              <a:rPr lang="it-IT" sz="2800" i="1" dirty="0">
                <a:solidFill>
                  <a:srgbClr val="002060"/>
                </a:solidFill>
              </a:rPr>
              <a:t>AI-Based Question Paper Generation</a:t>
            </a:r>
            <a:endParaRPr sz="2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>
            <a:extLst>
              <a:ext uri="{FF2B5EF4-FFF2-40B4-BE49-F238E27FC236}">
                <a16:creationId xmlns:a16="http://schemas.microsoft.com/office/drawing/2014/main" id="{4DAF6346-C5F8-44D5-988D-79DF129BA881}"/>
              </a:ext>
            </a:extLst>
          </p:cNvPr>
          <p:cNvSpPr txBox="1"/>
          <p:nvPr/>
        </p:nvSpPr>
        <p:spPr>
          <a:xfrm>
            <a:off x="118650" y="630899"/>
            <a:ext cx="8906700" cy="317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Inter"/>
              </a:rPr>
              <a:t>User Input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Educators input parameters (subject, topics, question types, etc.).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Inter"/>
              </a:rPr>
              <a:t>Question Generation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AI generates questions based on input parameters.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Inter"/>
              </a:rPr>
              <a:t>Question Bank Management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Questions stored in Firebase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Inter"/>
              </a:rPr>
              <a:t>Firestore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 for future use.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Inter"/>
              </a:rPr>
              <a:t>Optimization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Ensures even distribution and uniqueness of questions.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Inter"/>
              </a:rPr>
              <a:t>Export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Question papers exported in PDF, DOCX, or TXT formats.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7">
            <a:extLst>
              <a:ext uri="{FF2B5EF4-FFF2-40B4-BE49-F238E27FC236}">
                <a16:creationId xmlns:a16="http://schemas.microsoft.com/office/drawing/2014/main" id="{4CD74948-F681-A055-775C-8D458B3867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529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>
          <a:extLst>
            <a:ext uri="{FF2B5EF4-FFF2-40B4-BE49-F238E27FC236}">
              <a16:creationId xmlns:a16="http://schemas.microsoft.com/office/drawing/2014/main" id="{6BA2EF16-8098-D132-D282-16ADCDCA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 descr="COEP Technological University | Pune">
            <a:extLst>
              <a:ext uri="{FF2B5EF4-FFF2-40B4-BE49-F238E27FC236}">
                <a16:creationId xmlns:a16="http://schemas.microsoft.com/office/drawing/2014/main" id="{C769EDCD-C673-5430-392A-97F9CA30EB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>
            <a:extLst>
              <a:ext uri="{FF2B5EF4-FFF2-40B4-BE49-F238E27FC236}">
                <a16:creationId xmlns:a16="http://schemas.microsoft.com/office/drawing/2014/main" id="{FD68C909-108F-EA4C-DBBF-B07E7E722182}"/>
              </a:ext>
            </a:extLst>
          </p:cNvPr>
          <p:cNvSpPr txBox="1"/>
          <p:nvPr/>
        </p:nvSpPr>
        <p:spPr>
          <a:xfrm>
            <a:off x="0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2800" dirty="0">
                <a:solidFill>
                  <a:srgbClr val="002060"/>
                </a:solidFill>
              </a:rPr>
              <a:t>Module 3 — </a:t>
            </a:r>
            <a:r>
              <a:rPr lang="en-US" sz="2800" i="1" dirty="0">
                <a:solidFill>
                  <a:srgbClr val="002060"/>
                </a:solidFill>
              </a:rPr>
              <a:t>Validation &amp; Redundancy Control</a:t>
            </a:r>
            <a:endParaRPr sz="28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>
            <a:extLst>
              <a:ext uri="{FF2B5EF4-FFF2-40B4-BE49-F238E27FC236}">
                <a16:creationId xmlns:a16="http://schemas.microsoft.com/office/drawing/2014/main" id="{639B9196-FB9A-697E-FE29-B52817F85243}"/>
              </a:ext>
            </a:extLst>
          </p:cNvPr>
          <p:cNvSpPr txBox="1"/>
          <p:nvPr/>
        </p:nvSpPr>
        <p:spPr>
          <a:xfrm>
            <a:off x="118650" y="630899"/>
            <a:ext cx="8906700" cy="3171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IN" sz="1800" b="1" dirty="0"/>
              <a:t>Bloom Adherence Validation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Inter"/>
              </a:rPr>
              <a:t>To ensure the questions generated by LLM are of correct BT Level</a:t>
            </a:r>
            <a:endParaRPr lang="en-IN" sz="1800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800" b="1" dirty="0"/>
              <a:t>Similarity Detection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Inter"/>
              </a:rPr>
              <a:t>all-mpnet-base-v2 embeddings, cosine thresholds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lvl="8">
              <a:spcBef>
                <a:spcPts val="300"/>
              </a:spcBef>
            </a:pPr>
            <a:r>
              <a:rPr lang="en-IN" sz="1800" b="0" i="0" dirty="0">
                <a:solidFill>
                  <a:schemeClr val="tx1"/>
                </a:solidFill>
                <a:effectLst/>
                <a:latin typeface="+mj-lt"/>
              </a:rPr>
              <a:t>		</a:t>
            </a:r>
            <a:r>
              <a:rPr lang="en-IN" sz="1800" dirty="0">
                <a:latin typeface="Inter"/>
              </a:rPr>
              <a:t>Green &lt; 0.5 → Distinct</a:t>
            </a:r>
          </a:p>
          <a:p>
            <a:pPr marL="457200" lvl="8">
              <a:spcBef>
                <a:spcPts val="300"/>
              </a:spcBef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		</a:t>
            </a:r>
            <a:r>
              <a:rPr lang="en-IN" sz="1800" dirty="0">
                <a:latin typeface="Inter"/>
              </a:rPr>
              <a:t>Yellow 0.5–0.8 → Moderate overlap</a:t>
            </a:r>
            <a:endParaRPr lang="en-IN" sz="1800" dirty="0">
              <a:solidFill>
                <a:schemeClr val="tx1"/>
              </a:solidFill>
              <a:latin typeface="Inter"/>
            </a:endParaRPr>
          </a:p>
          <a:p>
            <a:pPr marL="457200" lvl="8">
              <a:spcBef>
                <a:spcPts val="300"/>
              </a:spcBef>
            </a:pP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		</a:t>
            </a:r>
            <a:r>
              <a:rPr lang="en-IN" sz="1800" dirty="0">
                <a:latin typeface="Inter"/>
              </a:rPr>
              <a:t>Red &gt; 0.8→ Likely duplicate</a:t>
            </a:r>
            <a:endParaRPr lang="en-IN" sz="1800" b="0" i="0" dirty="0">
              <a:solidFill>
                <a:schemeClr val="tx1"/>
              </a:solidFill>
              <a:effectLst/>
              <a:latin typeface="Inter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800" b="1" dirty="0"/>
              <a:t>Final Vetting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Inter"/>
              </a:rPr>
              <a:t>Educator manual control over Bloom distribution and question regeneration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sz="22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7">
            <a:extLst>
              <a:ext uri="{FF2B5EF4-FFF2-40B4-BE49-F238E27FC236}">
                <a16:creationId xmlns:a16="http://schemas.microsoft.com/office/drawing/2014/main" id="{BACCB57C-7826-9C2C-142C-44299ABBC2A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5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A9B39022-8AD7-A649-C461-9DE027D1B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 descr="COEP Technological University | Pune">
            <a:extLst>
              <a:ext uri="{FF2B5EF4-FFF2-40B4-BE49-F238E27FC236}">
                <a16:creationId xmlns:a16="http://schemas.microsoft.com/office/drawing/2014/main" id="{DC250052-A211-07B2-C8BB-F043129393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>
            <a:extLst>
              <a:ext uri="{FF2B5EF4-FFF2-40B4-BE49-F238E27FC236}">
                <a16:creationId xmlns:a16="http://schemas.microsoft.com/office/drawing/2014/main" id="{D2ADB428-82BD-B358-BA73-C1536B571CE0}"/>
              </a:ext>
            </a:extLst>
          </p:cNvPr>
          <p:cNvSpPr txBox="1"/>
          <p:nvPr/>
        </p:nvSpPr>
        <p:spPr>
          <a:xfrm>
            <a:off x="257100" y="711276"/>
            <a:ext cx="8629800" cy="288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sz="1600" b="1" dirty="0">
                <a:solidFill>
                  <a:schemeClr val="tx1"/>
                </a:solidFill>
                <a:latin typeface="Inter"/>
              </a:rPr>
              <a:t>Model to predict Bloom’s Taxonomy level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Inter"/>
              </a:rPr>
              <a:t>Model: Microsoft/deberta-v3-base (a pre-trained transformer model optimized for NLP tasks).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Inter"/>
              </a:rPr>
              <a:t>Dataset Size: (11,976, 2) → 11,976 training instances, each with two associated labels.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600" b="1" dirty="0">
              <a:solidFill>
                <a:schemeClr val="tx1"/>
              </a:solidFill>
            </a:endParaRPr>
          </a:p>
        </p:txBody>
      </p:sp>
      <p:pic>
        <p:nvPicPr>
          <p:cNvPr id="126" name="Google Shape;126;p23">
            <a:extLst>
              <a:ext uri="{FF2B5EF4-FFF2-40B4-BE49-F238E27FC236}">
                <a16:creationId xmlns:a16="http://schemas.microsoft.com/office/drawing/2014/main" id="{252ADE3E-C3FF-8F96-3CF2-4E2B3F2B0ED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>
            <a:extLst>
              <a:ext uri="{FF2B5EF4-FFF2-40B4-BE49-F238E27FC236}">
                <a16:creationId xmlns:a16="http://schemas.microsoft.com/office/drawing/2014/main" id="{EDB237A3-78EE-C5CB-68F4-CA179C062CB4}"/>
              </a:ext>
            </a:extLst>
          </p:cNvPr>
          <p:cNvSpPr txBox="1"/>
          <p:nvPr/>
        </p:nvSpPr>
        <p:spPr>
          <a:xfrm>
            <a:off x="3694408" y="240718"/>
            <a:ext cx="1727283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08345-84AE-A379-9409-DD71DDED0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857" y="1921191"/>
            <a:ext cx="3226512" cy="1676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3E1C12-4546-9AD3-F241-8C59F14A2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928" y="2036930"/>
            <a:ext cx="2383614" cy="156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54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319E8BD4-7E5E-C860-DBA5-3F2A5CCBC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 descr="COEP Technological University | Pune">
            <a:extLst>
              <a:ext uri="{FF2B5EF4-FFF2-40B4-BE49-F238E27FC236}">
                <a16:creationId xmlns:a16="http://schemas.microsoft.com/office/drawing/2014/main" id="{A4EBBEBB-6CD6-0E1C-AD82-3B0BA35680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>
            <a:extLst>
              <a:ext uri="{FF2B5EF4-FFF2-40B4-BE49-F238E27FC236}">
                <a16:creationId xmlns:a16="http://schemas.microsoft.com/office/drawing/2014/main" id="{14A0C853-D870-ED23-C6D7-7F178F426A44}"/>
              </a:ext>
            </a:extLst>
          </p:cNvPr>
          <p:cNvSpPr txBox="1"/>
          <p:nvPr/>
        </p:nvSpPr>
        <p:spPr>
          <a:xfrm>
            <a:off x="257100" y="711276"/>
            <a:ext cx="8629800" cy="288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sz="1600" b="1" dirty="0">
                <a:solidFill>
                  <a:schemeClr val="tx1"/>
                </a:solidFill>
                <a:latin typeface="Inter"/>
              </a:rPr>
              <a:t>Model to predict Similarity</a:t>
            </a: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+mn-lt"/>
              </a:rPr>
              <a:t>Model</a:t>
            </a:r>
            <a:r>
              <a:rPr lang="en-GB" b="1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IN" b="1" dirty="0">
                <a:latin typeface="+mn-lt"/>
              </a:rPr>
              <a:t>all-mpnet-base-v2</a:t>
            </a:r>
            <a:r>
              <a:rPr lang="en-GB" b="1" i="0" dirty="0">
                <a:solidFill>
                  <a:schemeClr val="tx1"/>
                </a:solidFill>
                <a:effectLst/>
                <a:latin typeface="+mn-lt"/>
              </a:rPr>
              <a:t> (a pre-trained transformer model optimized for NLP tasks).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lang="en-GB" sz="1600" b="1" dirty="0">
              <a:solidFill>
                <a:schemeClr val="tx1"/>
              </a:solidFill>
            </a:endParaRPr>
          </a:p>
        </p:txBody>
      </p:sp>
      <p:pic>
        <p:nvPicPr>
          <p:cNvPr id="126" name="Google Shape;126;p23">
            <a:extLst>
              <a:ext uri="{FF2B5EF4-FFF2-40B4-BE49-F238E27FC236}">
                <a16:creationId xmlns:a16="http://schemas.microsoft.com/office/drawing/2014/main" id="{BE02C0A4-DD97-F6FD-3913-A00495ED779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>
            <a:extLst>
              <a:ext uri="{FF2B5EF4-FFF2-40B4-BE49-F238E27FC236}">
                <a16:creationId xmlns:a16="http://schemas.microsoft.com/office/drawing/2014/main" id="{0CF57BED-04E1-35E2-2E93-AE4002438CA5}"/>
              </a:ext>
            </a:extLst>
          </p:cNvPr>
          <p:cNvSpPr txBox="1"/>
          <p:nvPr/>
        </p:nvSpPr>
        <p:spPr>
          <a:xfrm>
            <a:off x="3694408" y="240718"/>
            <a:ext cx="1727283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ACBB15-5D07-31E0-8ED6-10CDB56D4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139" y="1482258"/>
            <a:ext cx="1876317" cy="2588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80AD0-8619-3986-C3D8-D1D9D8FE2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1770" y="1489515"/>
            <a:ext cx="2511278" cy="250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28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 descr="COEP Technological University | Pu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/>
        </p:nvSpPr>
        <p:spPr>
          <a:xfrm>
            <a:off x="75950" y="226225"/>
            <a:ext cx="86298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question paper generator&#10;&#10;AI-generated content may be incorrect.">
            <a:extLst>
              <a:ext uri="{FF2B5EF4-FFF2-40B4-BE49-F238E27FC236}">
                <a16:creationId xmlns:a16="http://schemas.microsoft.com/office/drawing/2014/main" id="{168D7423-47EF-3471-586F-6866BED6D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41" y="1230272"/>
            <a:ext cx="3940439" cy="2435035"/>
          </a:xfrm>
          <a:prstGeom prst="rect">
            <a:avLst/>
          </a:prstGeom>
        </p:spPr>
      </p:pic>
      <p:sp>
        <p:nvSpPr>
          <p:cNvPr id="4" name="Google Shape;157;p27">
            <a:extLst>
              <a:ext uri="{FF2B5EF4-FFF2-40B4-BE49-F238E27FC236}">
                <a16:creationId xmlns:a16="http://schemas.microsoft.com/office/drawing/2014/main" id="{9679AEE3-9C6D-8C20-AD1D-D5AE10900E92}"/>
              </a:ext>
            </a:extLst>
          </p:cNvPr>
          <p:cNvSpPr txBox="1"/>
          <p:nvPr/>
        </p:nvSpPr>
        <p:spPr>
          <a:xfrm>
            <a:off x="-3114907" y="226225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700" b="1" dirty="0">
                <a:solidFill>
                  <a:srgbClr val="002060"/>
                </a:solidFill>
              </a:rPr>
              <a:t>D</a:t>
            </a:r>
            <a:r>
              <a:rPr lang="en" sz="27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ata Flow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diagram of a question paper generator&#10;&#10;AI-generated content may be incorrect.">
            <a:extLst>
              <a:ext uri="{FF2B5EF4-FFF2-40B4-BE49-F238E27FC236}">
                <a16:creationId xmlns:a16="http://schemas.microsoft.com/office/drawing/2014/main" id="{806BC786-E04A-42D4-77A8-AA819E2657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453" y="226225"/>
            <a:ext cx="4704606" cy="393826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3" descr="COEP Technological University | Pu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3"/>
          <p:cNvSpPr txBox="1"/>
          <p:nvPr/>
        </p:nvSpPr>
        <p:spPr>
          <a:xfrm>
            <a:off x="0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" sz="27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Experimental Setup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0" name="Google Shape;210;p33"/>
          <p:cNvGraphicFramePr/>
          <p:nvPr>
            <p:extLst>
              <p:ext uri="{D42A27DB-BD31-4B8C-83A1-F6EECF244321}">
                <p14:modId xmlns:p14="http://schemas.microsoft.com/office/powerpoint/2010/main" val="4242285211"/>
              </p:ext>
            </p:extLst>
          </p:nvPr>
        </p:nvGraphicFramePr>
        <p:xfrm>
          <a:off x="1996125" y="630900"/>
          <a:ext cx="5447900" cy="3885180"/>
        </p:xfrm>
        <a:graphic>
          <a:graphicData uri="http://schemas.openxmlformats.org/drawingml/2006/table">
            <a:tbl>
              <a:tblPr>
                <a:noFill/>
                <a:tableStyleId>{293B2D63-97A0-4DF3-936B-73E06BA5313B}</a:tableStyleId>
              </a:tblPr>
              <a:tblGrid>
                <a:gridCol w="272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8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 dirty="0"/>
                        <a:t>Hardware Specifications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/>
                        <a:t>Software Specifications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52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Processor: Intel Core i5 or equivalent.</a:t>
                      </a:r>
                    </a:p>
                    <a:p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RAM: 8 GB or higher.</a:t>
                      </a:r>
                    </a:p>
                    <a:p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Storage: 256 GB SSD.</a:t>
                      </a:r>
                    </a:p>
                    <a:p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OS: Windows 10/11, macOS, or Linux.</a:t>
                      </a:r>
                    </a:p>
                    <a:p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Internet: Stable broadband connection.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Frontend: HTML, CSS, JavaScript, Bootstrap.</a:t>
                      </a:r>
                    </a:p>
                    <a:p>
                      <a:endParaRPr lang="en-IN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Backend: Flask, Firebase, Google Generative AI.</a:t>
                      </a:r>
                    </a:p>
                    <a:p>
                      <a:endParaRPr lang="en-IN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Database: Firebase </a:t>
                      </a:r>
                      <a:r>
                        <a:rPr lang="en-I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Firestore</a:t>
                      </a: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Firebase Emulator Suite.</a:t>
                      </a:r>
                    </a:p>
                    <a:p>
                      <a:endParaRPr lang="en-IN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File Handling: FPDF, python-docx.</a:t>
                      </a:r>
                    </a:p>
                    <a:p>
                      <a:br>
                        <a:rPr lang="en-IN" dirty="0"/>
                      </a:b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3714DF5F-0791-E0B4-063A-68F2EEBD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50" y="0"/>
            <a:ext cx="9144000" cy="4258707"/>
          </a:xfrm>
          <a:prstGeom prst="rect">
            <a:avLst/>
          </a:prstGeom>
        </p:spPr>
      </p:pic>
      <p:pic>
        <p:nvPicPr>
          <p:cNvPr id="216" name="Google Shape;216;p34" descr="COEP Technological University | Pu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4"/>
          <p:cNvSpPr txBox="1"/>
          <p:nvPr/>
        </p:nvSpPr>
        <p:spPr>
          <a:xfrm>
            <a:off x="-13950" y="-5353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Architecture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7" descr="COEP Technological University | Pu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/>
          <p:cNvSpPr txBox="1"/>
          <p:nvPr/>
        </p:nvSpPr>
        <p:spPr>
          <a:xfrm>
            <a:off x="0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02060"/>
                </a:solidFill>
              </a:rPr>
              <a:t>Results and Discussion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7"/>
          <p:cNvSpPr txBox="1"/>
          <p:nvPr/>
        </p:nvSpPr>
        <p:spPr>
          <a:xfrm>
            <a:off x="274200" y="630900"/>
            <a:ext cx="8869800" cy="361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857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Achievements</a:t>
            </a: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114300" lvl="2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Automated question paper generation using Google Generative AI.</a:t>
            </a:r>
          </a:p>
          <a:p>
            <a:pPr marL="114300" lvl="2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Customization based on subject, topics, question types, and Bloom's Taxonomy.</a:t>
            </a:r>
          </a:p>
          <a:p>
            <a:pPr marL="114300" lvl="2">
              <a:lnSpc>
                <a:spcPct val="115000"/>
              </a:lnSpc>
              <a:buClr>
                <a:schemeClr val="dk1"/>
              </a:buClr>
              <a:buSzPts val="1800"/>
            </a:pP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Randomization for unique question papers.</a:t>
            </a:r>
          </a:p>
          <a:p>
            <a:pPr marL="2857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Features Achieved</a:t>
            </a: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User authentication (Firebase + Google Sign-In).Syllabus management and PDF extraction (</a:t>
            </a:r>
            <a:r>
              <a:rPr lang="en-IN" sz="1200" b="0" i="0" u="none" strike="noStrike" cap="none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LlamaParse</a:t>
            </a: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Export functionality (PDF, DOCX, TXT).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Hierarchical question bank management.</a:t>
            </a:r>
          </a:p>
          <a:p>
            <a:pPr marL="2857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Preliminary Results</a:t>
            </a: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High-quality, customized question generation.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Positive feedback from educators.</a:t>
            </a:r>
          </a:p>
          <a:p>
            <a:pPr marL="285750" marR="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IN" sz="12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Discussion</a:t>
            </a: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Strengths: 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200" dirty="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Time-saving, customization, reusability.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Challenges: 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200" dirty="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quality, scalability, PDF extraction, </a:t>
            </a:r>
            <a:r>
              <a:rPr lang="en-IN" sz="1200" b="0" i="0" u="none" strike="noStrike" cap="none" dirty="0" err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llm</a:t>
            </a: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response.</a:t>
            </a:r>
          </a:p>
          <a:p>
            <a:pPr marL="1143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200" dirty="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en-IN" sz="12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Future Improvements: Advanced question types, AI grading, analytics.</a:t>
            </a:r>
            <a:endParaRPr sz="12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46" name="Google Shape;24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BC3BEFDA-1F9C-18F8-2C6F-089D1BCD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>
            <a:extLst>
              <a:ext uri="{FF2B5EF4-FFF2-40B4-BE49-F238E27FC236}">
                <a16:creationId xmlns:a16="http://schemas.microsoft.com/office/drawing/2014/main" id="{F01E7500-2F93-0A78-5169-7DCB243E6BC2}"/>
              </a:ext>
            </a:extLst>
          </p:cNvPr>
          <p:cNvSpPr/>
          <p:nvPr/>
        </p:nvSpPr>
        <p:spPr>
          <a:xfrm>
            <a:off x="1371600" y="1017170"/>
            <a:ext cx="6115050" cy="4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 b="0" i="0" u="none" strike="noStrike" cap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>
            <a:extLst>
              <a:ext uri="{FF2B5EF4-FFF2-40B4-BE49-F238E27FC236}">
                <a16:creationId xmlns:a16="http://schemas.microsoft.com/office/drawing/2014/main" id="{25D888D2-AEC5-604F-FFDD-CEC7D8019BD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39419" y="1572667"/>
            <a:ext cx="10482002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 dirty="0">
                <a:solidFill>
                  <a:srgbClr val="002060"/>
                </a:solidFill>
              </a:rPr>
              <a:t>AI-Powered </a:t>
            </a: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</a:rPr>
              <a:t>Question Paper Generation</a:t>
            </a:r>
            <a:r>
              <a:rPr lang="en-US" sz="2400" b="1" dirty="0">
                <a:solidFill>
                  <a:srgbClr val="002060"/>
                </a:solidFill>
              </a:rPr>
              <a:t> Based On Bloom’s Taxonomy</a:t>
            </a:r>
            <a:endParaRPr lang="en-US" sz="2400" dirty="0"/>
          </a:p>
        </p:txBody>
      </p:sp>
      <p:sp>
        <p:nvSpPr>
          <p:cNvPr id="81" name="Google Shape;81;p18">
            <a:extLst>
              <a:ext uri="{FF2B5EF4-FFF2-40B4-BE49-F238E27FC236}">
                <a16:creationId xmlns:a16="http://schemas.microsoft.com/office/drawing/2014/main" id="{E457F8DA-A570-7A4E-B4A2-0A7099F9DB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4090" y="5703800"/>
            <a:ext cx="9144000" cy="25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002060"/>
                </a:solidFill>
              </a:rPr>
              <a:t>Yash Bongirwar </a:t>
            </a:r>
            <a:r>
              <a:rPr lang="en" sz="1500" dirty="0">
                <a:solidFill>
                  <a:srgbClr val="002060"/>
                </a:solidFill>
              </a:rPr>
              <a:t>112103026</a:t>
            </a:r>
            <a:endParaRPr sz="1500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002060"/>
                </a:solidFill>
              </a:rPr>
              <a:t>Yash Diwane</a:t>
            </a:r>
            <a:r>
              <a:rPr lang="en" sz="1500" dirty="0">
                <a:solidFill>
                  <a:srgbClr val="002060"/>
                </a:solidFill>
              </a:rPr>
              <a:t>112103038</a:t>
            </a:r>
            <a:endParaRPr sz="1500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002060"/>
                </a:solidFill>
              </a:rPr>
              <a:t>Devanshu Gupta</a:t>
            </a:r>
            <a:r>
              <a:rPr lang="en" sz="1500" dirty="0">
                <a:solidFill>
                  <a:srgbClr val="002060"/>
                </a:solidFill>
              </a:rPr>
              <a:t>112103035</a:t>
            </a:r>
            <a:endParaRPr sz="1500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endParaRPr sz="1500" b="1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</a:pPr>
            <a:endParaRPr sz="15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Under the Supervision of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-IN" sz="15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Dr. Yashodhara V. </a:t>
            </a:r>
            <a:r>
              <a:rPr lang="en-IN" sz="1500" b="1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Haribhakta</a:t>
            </a:r>
            <a:endParaRPr lang="en-IN" dirty="0"/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</a:pPr>
            <a:endParaRPr sz="15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" sz="1500" dirty="0">
                <a:solidFill>
                  <a:srgbClr val="002060"/>
                </a:solidFill>
              </a:rPr>
              <a:t>3</a:t>
            </a:r>
            <a:r>
              <a:rPr lang="en" sz="1500" baseline="300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>
                <a:solidFill>
                  <a:srgbClr val="002060"/>
                </a:solidFill>
              </a:rPr>
              <a:t>May</a:t>
            </a:r>
            <a:r>
              <a:rPr lang="en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" sz="1500" dirty="0">
                <a:solidFill>
                  <a:srgbClr val="002060"/>
                </a:solidFill>
              </a:rPr>
              <a:t>5</a:t>
            </a:r>
            <a:endParaRPr dirty="0"/>
          </a:p>
        </p:txBody>
      </p:sp>
      <p:sp>
        <p:nvSpPr>
          <p:cNvPr id="82" name="Google Shape;82;p18">
            <a:extLst>
              <a:ext uri="{FF2B5EF4-FFF2-40B4-BE49-F238E27FC236}">
                <a16:creationId xmlns:a16="http://schemas.microsoft.com/office/drawing/2014/main" id="{1DCD7BE1-2286-4868-379B-8F59F248C490}"/>
              </a:ext>
            </a:extLst>
          </p:cNvPr>
          <p:cNvSpPr txBox="1"/>
          <p:nvPr/>
        </p:nvSpPr>
        <p:spPr>
          <a:xfrm>
            <a:off x="21887" y="1061334"/>
            <a:ext cx="9144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8">
            <a:extLst>
              <a:ext uri="{FF2B5EF4-FFF2-40B4-BE49-F238E27FC236}">
                <a16:creationId xmlns:a16="http://schemas.microsoft.com/office/drawing/2014/main" id="{EE35C543-CF1F-175E-DFB6-E3F9D2A475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462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 descr="COEP Technological University | Pune">
            <a:extLst>
              <a:ext uri="{FF2B5EF4-FFF2-40B4-BE49-F238E27FC236}">
                <a16:creationId xmlns:a16="http://schemas.microsoft.com/office/drawing/2014/main" id="{0921B17A-A730-E6A7-6972-972236DC6F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8B5A4F-5F63-CC07-BBFE-73D98090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F6CBD"/>
                </a:solidFill>
                <a:effectLst/>
                <a:latin typeface="inherit"/>
              </a:rPr>
              <a:t>Haribhakta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74789-6B7D-672E-C905-A104F978D4CF}"/>
              </a:ext>
            </a:extLst>
          </p:cNvPr>
          <p:cNvSpPr txBox="1"/>
          <p:nvPr/>
        </p:nvSpPr>
        <p:spPr>
          <a:xfrm>
            <a:off x="2713300" y="2589997"/>
            <a:ext cx="343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for automating the process of question paper generation</a:t>
            </a:r>
            <a:endParaRPr lang="en-IN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0DF99-7D0E-664C-8CD9-DF9685C6CD56}"/>
              </a:ext>
            </a:extLst>
          </p:cNvPr>
          <p:cNvSpPr txBox="1"/>
          <p:nvPr/>
        </p:nvSpPr>
        <p:spPr>
          <a:xfrm>
            <a:off x="-3409762" y="2589997"/>
            <a:ext cx="343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With considering the considerations a teacher/prof has to take care of</a:t>
            </a:r>
            <a:endParaRPr lang="en-IN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A89F7-90FB-8E31-A6D3-FAFACBEE61E0}"/>
              </a:ext>
            </a:extLst>
          </p:cNvPr>
          <p:cNvSpPr txBox="1"/>
          <p:nvPr/>
        </p:nvSpPr>
        <p:spPr>
          <a:xfrm>
            <a:off x="8943231" y="2571750"/>
            <a:ext cx="3431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Leveraging the power of AI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215595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A8017C6C-827C-DFFB-F5AA-ECDC80F13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7" descr="COEP Technological University | Pune">
            <a:extLst>
              <a:ext uri="{FF2B5EF4-FFF2-40B4-BE49-F238E27FC236}">
                <a16:creationId xmlns:a16="http://schemas.microsoft.com/office/drawing/2014/main" id="{5A237045-62CF-8478-4981-62DD7D8E88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7">
            <a:extLst>
              <a:ext uri="{FF2B5EF4-FFF2-40B4-BE49-F238E27FC236}">
                <a16:creationId xmlns:a16="http://schemas.microsoft.com/office/drawing/2014/main" id="{8830D142-B395-CF6B-F820-78EB0BEEB7C2}"/>
              </a:ext>
            </a:extLst>
          </p:cNvPr>
          <p:cNvSpPr txBox="1"/>
          <p:nvPr/>
        </p:nvSpPr>
        <p:spPr>
          <a:xfrm>
            <a:off x="-4090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dirty="0">
                <a:solidFill>
                  <a:srgbClr val="002060"/>
                </a:solidFill>
              </a:rPr>
              <a:t>Future Scope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7">
            <a:extLst>
              <a:ext uri="{FF2B5EF4-FFF2-40B4-BE49-F238E27FC236}">
                <a16:creationId xmlns:a16="http://schemas.microsoft.com/office/drawing/2014/main" id="{323FFF46-9E28-0E00-BC22-12B887679B5E}"/>
              </a:ext>
            </a:extLst>
          </p:cNvPr>
          <p:cNvSpPr txBox="1"/>
          <p:nvPr/>
        </p:nvSpPr>
        <p:spPr>
          <a:xfrm>
            <a:off x="274200" y="630900"/>
            <a:ext cx="8869800" cy="361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Inter"/>
              </a:rPr>
              <a:t>Advanced Question Types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457200" lvl="1" algn="l">
              <a:spcBef>
                <a:spcPts val="300"/>
              </a:spcBef>
            </a:pPr>
            <a:r>
              <a:rPr lang="en-US" sz="1600" b="0" i="0" dirty="0">
                <a:solidFill>
                  <a:schemeClr val="tx1"/>
                </a:solidFill>
                <a:effectLst/>
                <a:latin typeface="Inter"/>
              </a:rPr>
              <a:t>Diagram-based questions</a:t>
            </a:r>
          </a:p>
          <a:p>
            <a:pPr marL="457200" lvl="1" algn="l">
              <a:spcBef>
                <a:spcPts val="300"/>
              </a:spcBef>
            </a:pPr>
            <a:r>
              <a:rPr lang="en-US" sz="1600" b="0" i="0" dirty="0">
                <a:solidFill>
                  <a:schemeClr val="tx1"/>
                </a:solidFill>
                <a:effectLst/>
                <a:latin typeface="Inter"/>
              </a:rPr>
              <a:t>code snippets</a:t>
            </a:r>
          </a:p>
          <a:p>
            <a:pPr marL="457200" lvl="1" algn="l">
              <a:spcBef>
                <a:spcPts val="300"/>
              </a:spcBef>
            </a:pPr>
            <a:r>
              <a:rPr lang="en-US" sz="1600" b="0" i="0" dirty="0">
                <a:solidFill>
                  <a:schemeClr val="tx1"/>
                </a:solidFill>
                <a:effectLst/>
                <a:latin typeface="Inter"/>
              </a:rPr>
              <a:t>mathematical equations.</a:t>
            </a:r>
            <a:endParaRPr lang="en-US" sz="16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600" b="1" i="0" dirty="0">
                <a:solidFill>
                  <a:schemeClr val="tx1"/>
                </a:solidFill>
                <a:effectLst/>
                <a:latin typeface="Inter"/>
              </a:rPr>
              <a:t>Enhanced AI Capabilities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457200" lvl="1" algn="l">
              <a:spcBef>
                <a:spcPts val="300"/>
              </a:spcBef>
            </a:pPr>
            <a:r>
              <a:rPr lang="en-US" sz="1600" b="0" i="0" dirty="0">
                <a:solidFill>
                  <a:schemeClr val="tx1"/>
                </a:solidFill>
                <a:effectLst/>
                <a:latin typeface="Inter"/>
              </a:rPr>
              <a:t>Context-aware question generation</a:t>
            </a:r>
          </a:p>
          <a:p>
            <a:pPr marL="457200" lvl="1" algn="l">
              <a:spcBef>
                <a:spcPts val="300"/>
              </a:spcBef>
            </a:pPr>
            <a:r>
              <a:rPr lang="en-US" sz="1600" b="0" i="0" dirty="0">
                <a:solidFill>
                  <a:schemeClr val="tx1"/>
                </a:solidFill>
                <a:effectLst/>
                <a:latin typeface="Inter"/>
              </a:rPr>
              <a:t>multilingual support</a:t>
            </a:r>
          </a:p>
          <a:p>
            <a:pPr marL="457200" lvl="1" algn="l">
              <a:spcBef>
                <a:spcPts val="300"/>
              </a:spcBef>
            </a:pPr>
            <a:r>
              <a:rPr lang="en-US" sz="1600" b="0" i="0" dirty="0">
                <a:solidFill>
                  <a:schemeClr val="tx1"/>
                </a:solidFill>
                <a:effectLst/>
                <a:latin typeface="Inter"/>
              </a:rPr>
              <a:t>adaptive learning.</a:t>
            </a:r>
          </a:p>
          <a:p>
            <a:pPr marL="457200" lvl="1" algn="l">
              <a:spcBef>
                <a:spcPts val="300"/>
              </a:spcBef>
            </a:pPr>
            <a:endParaRPr lang="en-US" b="0" i="0" dirty="0">
              <a:solidFill>
                <a:schemeClr val="tx1"/>
              </a:solidFill>
              <a:effectLst/>
              <a:latin typeface="Inter"/>
            </a:endParaRPr>
          </a:p>
        </p:txBody>
      </p:sp>
      <p:pic>
        <p:nvPicPr>
          <p:cNvPr id="246" name="Google Shape;246;p37">
            <a:extLst>
              <a:ext uri="{FF2B5EF4-FFF2-40B4-BE49-F238E27FC236}">
                <a16:creationId xmlns:a16="http://schemas.microsoft.com/office/drawing/2014/main" id="{90B9F8A4-B6FB-E0CE-FA4C-122E98AF622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99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>
          <a:extLst>
            <a:ext uri="{FF2B5EF4-FFF2-40B4-BE49-F238E27FC236}">
              <a16:creationId xmlns:a16="http://schemas.microsoft.com/office/drawing/2014/main" id="{08ED4F7B-F132-05DF-FB3F-B63067E14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3">
            <a:extLst>
              <a:ext uri="{FF2B5EF4-FFF2-40B4-BE49-F238E27FC236}">
                <a16:creationId xmlns:a16="http://schemas.microsoft.com/office/drawing/2014/main" id="{070E91C9-2173-B593-E2EB-B39EA5E8DE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2112" y="4400550"/>
            <a:ext cx="5543551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3" descr="COEP Technological University | Pune">
            <a:extLst>
              <a:ext uri="{FF2B5EF4-FFF2-40B4-BE49-F238E27FC236}">
                <a16:creationId xmlns:a16="http://schemas.microsoft.com/office/drawing/2014/main" id="{8024FCE0-D2AF-1855-7C23-67E572E7F5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3">
            <a:extLst>
              <a:ext uri="{FF2B5EF4-FFF2-40B4-BE49-F238E27FC236}">
                <a16:creationId xmlns:a16="http://schemas.microsoft.com/office/drawing/2014/main" id="{8A5FDB54-54FB-DE59-C3D2-70D1FC35801D}"/>
              </a:ext>
            </a:extLst>
          </p:cNvPr>
          <p:cNvSpPr txBox="1"/>
          <p:nvPr/>
        </p:nvSpPr>
        <p:spPr>
          <a:xfrm>
            <a:off x="0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3">
            <a:extLst>
              <a:ext uri="{FF2B5EF4-FFF2-40B4-BE49-F238E27FC236}">
                <a16:creationId xmlns:a16="http://schemas.microsoft.com/office/drawing/2014/main" id="{B29337AD-E805-E244-6785-0085D3840D79}"/>
              </a:ext>
            </a:extLst>
          </p:cNvPr>
          <p:cNvSpPr txBox="1"/>
          <p:nvPr/>
        </p:nvSpPr>
        <p:spPr>
          <a:xfrm>
            <a:off x="100850" y="638725"/>
            <a:ext cx="8934000" cy="3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3">
            <a:extLst>
              <a:ext uri="{FF2B5EF4-FFF2-40B4-BE49-F238E27FC236}">
                <a16:creationId xmlns:a16="http://schemas.microsoft.com/office/drawing/2014/main" id="{A1BCA211-50E1-3EE8-B97C-2510C04FD711}"/>
              </a:ext>
            </a:extLst>
          </p:cNvPr>
          <p:cNvSpPr txBox="1"/>
          <p:nvPr/>
        </p:nvSpPr>
        <p:spPr>
          <a:xfrm>
            <a:off x="83500" y="609550"/>
            <a:ext cx="8901000" cy="3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3">
            <a:extLst>
              <a:ext uri="{FF2B5EF4-FFF2-40B4-BE49-F238E27FC236}">
                <a16:creationId xmlns:a16="http://schemas.microsoft.com/office/drawing/2014/main" id="{70A5FDBF-DC4C-CCF0-67FD-7CEF5BFCB6B3}"/>
              </a:ext>
            </a:extLst>
          </p:cNvPr>
          <p:cNvSpPr txBox="1"/>
          <p:nvPr/>
        </p:nvSpPr>
        <p:spPr>
          <a:xfrm>
            <a:off x="156150" y="0"/>
            <a:ext cx="885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3">
            <a:extLst>
              <a:ext uri="{FF2B5EF4-FFF2-40B4-BE49-F238E27FC236}">
                <a16:creationId xmlns:a16="http://schemas.microsoft.com/office/drawing/2014/main" id="{BA9AA13F-91F0-B001-D08C-7698656263D7}"/>
              </a:ext>
            </a:extLst>
          </p:cNvPr>
          <p:cNvSpPr txBox="1"/>
          <p:nvPr/>
        </p:nvSpPr>
        <p:spPr>
          <a:xfrm>
            <a:off x="195175" y="757325"/>
            <a:ext cx="43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3">
            <a:extLst>
              <a:ext uri="{FF2B5EF4-FFF2-40B4-BE49-F238E27FC236}">
                <a16:creationId xmlns:a16="http://schemas.microsoft.com/office/drawing/2014/main" id="{7CF66A98-67BC-F298-B0E2-106D6BFF2764}"/>
              </a:ext>
            </a:extLst>
          </p:cNvPr>
          <p:cNvSpPr txBox="1"/>
          <p:nvPr/>
        </p:nvSpPr>
        <p:spPr>
          <a:xfrm>
            <a:off x="0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3">
            <a:extLst>
              <a:ext uri="{FF2B5EF4-FFF2-40B4-BE49-F238E27FC236}">
                <a16:creationId xmlns:a16="http://schemas.microsoft.com/office/drawing/2014/main" id="{BB2564CA-7839-565B-3B49-38602F93A861}"/>
              </a:ext>
            </a:extLst>
          </p:cNvPr>
          <p:cNvSpPr txBox="1"/>
          <p:nvPr/>
        </p:nvSpPr>
        <p:spPr>
          <a:xfrm>
            <a:off x="309600" y="838750"/>
            <a:ext cx="8496900" cy="3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IN" dirty="0"/>
              <a:t>[1] A. Vaswani, N. </a:t>
            </a:r>
            <a:r>
              <a:rPr lang="en-IN" dirty="0" err="1"/>
              <a:t>Shazeer</a:t>
            </a:r>
            <a:r>
              <a:rPr lang="en-IN" dirty="0"/>
              <a:t>, N. Parmar, J. </a:t>
            </a:r>
            <a:r>
              <a:rPr lang="en-IN" dirty="0" err="1"/>
              <a:t>Uszkoreit</a:t>
            </a:r>
            <a:r>
              <a:rPr lang="en-IN" dirty="0"/>
              <a:t>, L. Jones, A.N. Gomez, Ł. Kaiser, and I. </a:t>
            </a:r>
            <a:r>
              <a:rPr lang="en-IN" dirty="0" err="1"/>
              <a:t>Polosukhin</a:t>
            </a:r>
            <a:r>
              <a:rPr lang="en-IN" dirty="0"/>
              <a:t>, ”Attention is All You Need,” in Advances in Neural Information Processing Systems, vol. 30, 2017. </a:t>
            </a:r>
          </a:p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IN" dirty="0"/>
              <a:t>[2] J. Devlin, M. Chang, K. Lee, and K. Toutanova, ”BERT: Pre-training of Deep Bidirectional Transformers for Language Understanding,” </a:t>
            </a:r>
            <a:r>
              <a:rPr lang="en-IN" dirty="0" err="1"/>
              <a:t>arXiv</a:t>
            </a:r>
            <a:r>
              <a:rPr lang="en-IN" dirty="0"/>
              <a:t> preprint arXiv:1810.04805, 2018. </a:t>
            </a:r>
          </a:p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IN" dirty="0"/>
              <a:t>[3] P. He, X. Liu, J. Gao, and W. Chen, ”</a:t>
            </a:r>
            <a:r>
              <a:rPr lang="en-IN" dirty="0" err="1"/>
              <a:t>DeBERTa</a:t>
            </a:r>
            <a:r>
              <a:rPr lang="en-IN" dirty="0"/>
              <a:t>: Decoding-enhanced BERT with Disentangled Attention,” </a:t>
            </a:r>
            <a:r>
              <a:rPr lang="en-IN" dirty="0" err="1"/>
              <a:t>arXiv</a:t>
            </a:r>
            <a:r>
              <a:rPr lang="en-IN" dirty="0"/>
              <a:t> preprint arXiv:2006.03654, 2020. </a:t>
            </a:r>
          </a:p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IN" dirty="0"/>
              <a:t>[4] B. S. Bloom, M. D. Engelhart, E. J. Furst, W. H. Hill, and D. R. Krathwohl, Taxonomy of Educational Objectives: The Classification of Educational Goals, Handbook I: Cognitive Domain, David McKay Company, 1956.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3">
            <a:extLst>
              <a:ext uri="{FF2B5EF4-FFF2-40B4-BE49-F238E27FC236}">
                <a16:creationId xmlns:a16="http://schemas.microsoft.com/office/drawing/2014/main" id="{240108F2-30A6-8D95-126B-9B803AEFAE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3598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>
          <a:extLst>
            <a:ext uri="{FF2B5EF4-FFF2-40B4-BE49-F238E27FC236}">
              <a16:creationId xmlns:a16="http://schemas.microsoft.com/office/drawing/2014/main" id="{9B04B25F-AB5E-C739-D0B5-D3115ACE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3">
            <a:extLst>
              <a:ext uri="{FF2B5EF4-FFF2-40B4-BE49-F238E27FC236}">
                <a16:creationId xmlns:a16="http://schemas.microsoft.com/office/drawing/2014/main" id="{CFD95300-8F54-4D1E-1F64-A40C24822B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2112" y="4400550"/>
            <a:ext cx="5543551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3" descr="COEP Technological University | Pune">
            <a:extLst>
              <a:ext uri="{FF2B5EF4-FFF2-40B4-BE49-F238E27FC236}">
                <a16:creationId xmlns:a16="http://schemas.microsoft.com/office/drawing/2014/main" id="{34A86AC6-E509-0CE8-9A9E-271CA5C1310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3">
            <a:extLst>
              <a:ext uri="{FF2B5EF4-FFF2-40B4-BE49-F238E27FC236}">
                <a16:creationId xmlns:a16="http://schemas.microsoft.com/office/drawing/2014/main" id="{FCCFE121-D35C-E39A-3AA7-8227A8AB3DDE}"/>
              </a:ext>
            </a:extLst>
          </p:cNvPr>
          <p:cNvSpPr txBox="1"/>
          <p:nvPr/>
        </p:nvSpPr>
        <p:spPr>
          <a:xfrm>
            <a:off x="0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3">
            <a:extLst>
              <a:ext uri="{FF2B5EF4-FFF2-40B4-BE49-F238E27FC236}">
                <a16:creationId xmlns:a16="http://schemas.microsoft.com/office/drawing/2014/main" id="{AA0F4CC9-E44E-503F-8F6E-3D2F594E0FC9}"/>
              </a:ext>
            </a:extLst>
          </p:cNvPr>
          <p:cNvSpPr txBox="1"/>
          <p:nvPr/>
        </p:nvSpPr>
        <p:spPr>
          <a:xfrm>
            <a:off x="100850" y="638725"/>
            <a:ext cx="8934000" cy="3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3">
            <a:extLst>
              <a:ext uri="{FF2B5EF4-FFF2-40B4-BE49-F238E27FC236}">
                <a16:creationId xmlns:a16="http://schemas.microsoft.com/office/drawing/2014/main" id="{8B9ADA0C-AF7A-8FD6-B574-5AD617D4DB03}"/>
              </a:ext>
            </a:extLst>
          </p:cNvPr>
          <p:cNvSpPr txBox="1"/>
          <p:nvPr/>
        </p:nvSpPr>
        <p:spPr>
          <a:xfrm>
            <a:off x="83500" y="609550"/>
            <a:ext cx="8901000" cy="3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3">
            <a:extLst>
              <a:ext uri="{FF2B5EF4-FFF2-40B4-BE49-F238E27FC236}">
                <a16:creationId xmlns:a16="http://schemas.microsoft.com/office/drawing/2014/main" id="{C2235A7A-C1AF-A1B3-09AC-5505E4DA9451}"/>
              </a:ext>
            </a:extLst>
          </p:cNvPr>
          <p:cNvSpPr txBox="1"/>
          <p:nvPr/>
        </p:nvSpPr>
        <p:spPr>
          <a:xfrm>
            <a:off x="156150" y="0"/>
            <a:ext cx="885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3">
            <a:extLst>
              <a:ext uri="{FF2B5EF4-FFF2-40B4-BE49-F238E27FC236}">
                <a16:creationId xmlns:a16="http://schemas.microsoft.com/office/drawing/2014/main" id="{D4205381-FB1F-245C-90C6-9ECE716C3C98}"/>
              </a:ext>
            </a:extLst>
          </p:cNvPr>
          <p:cNvSpPr txBox="1"/>
          <p:nvPr/>
        </p:nvSpPr>
        <p:spPr>
          <a:xfrm>
            <a:off x="195175" y="757325"/>
            <a:ext cx="43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3">
            <a:extLst>
              <a:ext uri="{FF2B5EF4-FFF2-40B4-BE49-F238E27FC236}">
                <a16:creationId xmlns:a16="http://schemas.microsoft.com/office/drawing/2014/main" id="{01CA0260-A2EC-3638-ECCD-611E40CF08FD}"/>
              </a:ext>
            </a:extLst>
          </p:cNvPr>
          <p:cNvSpPr txBox="1"/>
          <p:nvPr/>
        </p:nvSpPr>
        <p:spPr>
          <a:xfrm>
            <a:off x="0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3">
            <a:extLst>
              <a:ext uri="{FF2B5EF4-FFF2-40B4-BE49-F238E27FC236}">
                <a16:creationId xmlns:a16="http://schemas.microsoft.com/office/drawing/2014/main" id="{ACB4450A-F94B-948F-0B62-1E96DF75455B}"/>
              </a:ext>
            </a:extLst>
          </p:cNvPr>
          <p:cNvSpPr txBox="1"/>
          <p:nvPr/>
        </p:nvSpPr>
        <p:spPr>
          <a:xfrm>
            <a:off x="309600" y="838750"/>
            <a:ext cx="8496900" cy="3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IN" dirty="0"/>
              <a:t>[5] D. R. Krathwohl, ”A Revision of Bloom’s Taxonomy: An Overview,” Theory into Practice, vol. 41, no. 4, pp. 212–218, 2002. </a:t>
            </a:r>
          </a:p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IN" dirty="0"/>
              <a:t>[6] N. Scaria, S. D. Chenna, and D. Subramani, ”Automated Educa </a:t>
            </a:r>
            <a:r>
              <a:rPr lang="en-IN" dirty="0" err="1"/>
              <a:t>tional</a:t>
            </a:r>
            <a:r>
              <a:rPr lang="en-IN" dirty="0"/>
              <a:t> Question Generation at Different Bloom’s Skill Levels Using Large Language Models: Strategies and Evaluation,” </a:t>
            </a:r>
            <a:r>
              <a:rPr lang="en-IN" dirty="0" err="1"/>
              <a:t>arXiv</a:t>
            </a:r>
            <a:r>
              <a:rPr lang="en-IN" dirty="0"/>
              <a:t> preprint arXiv:2304.12345, 2023. </a:t>
            </a:r>
          </a:p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IN" dirty="0"/>
              <a:t>[7] M. </a:t>
            </a:r>
            <a:r>
              <a:rPr lang="en-IN" dirty="0" err="1"/>
              <a:t>Chindukuri</a:t>
            </a:r>
            <a:r>
              <a:rPr lang="en-IN" dirty="0"/>
              <a:t> and S. Sivanesan, ”Transfer Learning for Bloom’s Taxonomy-Based Question Classification in Educational Assessments,” Neural Computing and Applications, vol. 36, pp. 123–145, 2024. </a:t>
            </a:r>
          </a:p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IN" dirty="0"/>
              <a:t>[8] H. Sharma, R. Mathur, T. Chintala, D. </a:t>
            </a:r>
            <a:r>
              <a:rPr lang="en-IN" dirty="0" err="1"/>
              <a:t>Samiappan</a:t>
            </a:r>
            <a:r>
              <a:rPr lang="en-IN" dirty="0"/>
              <a:t>, and S. Ramalingam, ”An Effective Deep Learning Pipeline for Improved Question Clas </a:t>
            </a:r>
            <a:r>
              <a:rPr lang="en-IN" dirty="0" err="1"/>
              <a:t>sification</a:t>
            </a:r>
            <a:r>
              <a:rPr lang="en-IN" dirty="0"/>
              <a:t> and Generation Using Bloom’s Taxonomy,” Education and Information Technologies, vol. 28, pp. 5105–5145, 2023.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3">
            <a:extLst>
              <a:ext uri="{FF2B5EF4-FFF2-40B4-BE49-F238E27FC236}">
                <a16:creationId xmlns:a16="http://schemas.microsoft.com/office/drawing/2014/main" id="{E0E19D34-F66E-5E51-A816-A6CA090B97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863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>
          <a:extLst>
            <a:ext uri="{FF2B5EF4-FFF2-40B4-BE49-F238E27FC236}">
              <a16:creationId xmlns:a16="http://schemas.microsoft.com/office/drawing/2014/main" id="{2363440A-A3FF-627E-C291-B8F4DDBE8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3">
            <a:extLst>
              <a:ext uri="{FF2B5EF4-FFF2-40B4-BE49-F238E27FC236}">
                <a16:creationId xmlns:a16="http://schemas.microsoft.com/office/drawing/2014/main" id="{FBCAD30B-0218-B8BE-4CB4-CD13F6F8C1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2112" y="4400550"/>
            <a:ext cx="5543551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3" descr="COEP Technological University | Pune">
            <a:extLst>
              <a:ext uri="{FF2B5EF4-FFF2-40B4-BE49-F238E27FC236}">
                <a16:creationId xmlns:a16="http://schemas.microsoft.com/office/drawing/2014/main" id="{7435DF70-9181-3BCB-0136-1516FB62700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3">
            <a:extLst>
              <a:ext uri="{FF2B5EF4-FFF2-40B4-BE49-F238E27FC236}">
                <a16:creationId xmlns:a16="http://schemas.microsoft.com/office/drawing/2014/main" id="{D44A5CE7-E183-9CD6-1169-F2B1BC4741F2}"/>
              </a:ext>
            </a:extLst>
          </p:cNvPr>
          <p:cNvSpPr txBox="1"/>
          <p:nvPr/>
        </p:nvSpPr>
        <p:spPr>
          <a:xfrm>
            <a:off x="0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3">
            <a:extLst>
              <a:ext uri="{FF2B5EF4-FFF2-40B4-BE49-F238E27FC236}">
                <a16:creationId xmlns:a16="http://schemas.microsoft.com/office/drawing/2014/main" id="{22AAEAF5-8709-73F6-3F4F-37CF257FC16B}"/>
              </a:ext>
            </a:extLst>
          </p:cNvPr>
          <p:cNvSpPr txBox="1"/>
          <p:nvPr/>
        </p:nvSpPr>
        <p:spPr>
          <a:xfrm>
            <a:off x="100850" y="638725"/>
            <a:ext cx="8934000" cy="3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3">
            <a:extLst>
              <a:ext uri="{FF2B5EF4-FFF2-40B4-BE49-F238E27FC236}">
                <a16:creationId xmlns:a16="http://schemas.microsoft.com/office/drawing/2014/main" id="{2475BA33-3DBC-B97D-A25C-195623BB7E97}"/>
              </a:ext>
            </a:extLst>
          </p:cNvPr>
          <p:cNvSpPr txBox="1"/>
          <p:nvPr/>
        </p:nvSpPr>
        <p:spPr>
          <a:xfrm>
            <a:off x="83500" y="609550"/>
            <a:ext cx="8901000" cy="3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3">
            <a:extLst>
              <a:ext uri="{FF2B5EF4-FFF2-40B4-BE49-F238E27FC236}">
                <a16:creationId xmlns:a16="http://schemas.microsoft.com/office/drawing/2014/main" id="{7921E6F4-FB87-AC50-301C-379D3CEB0211}"/>
              </a:ext>
            </a:extLst>
          </p:cNvPr>
          <p:cNvSpPr txBox="1"/>
          <p:nvPr/>
        </p:nvSpPr>
        <p:spPr>
          <a:xfrm>
            <a:off x="156150" y="0"/>
            <a:ext cx="885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3">
            <a:extLst>
              <a:ext uri="{FF2B5EF4-FFF2-40B4-BE49-F238E27FC236}">
                <a16:creationId xmlns:a16="http://schemas.microsoft.com/office/drawing/2014/main" id="{97BC8A61-3673-F263-37EB-14CA208D2B9B}"/>
              </a:ext>
            </a:extLst>
          </p:cNvPr>
          <p:cNvSpPr txBox="1"/>
          <p:nvPr/>
        </p:nvSpPr>
        <p:spPr>
          <a:xfrm>
            <a:off x="195175" y="757325"/>
            <a:ext cx="43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3">
            <a:extLst>
              <a:ext uri="{FF2B5EF4-FFF2-40B4-BE49-F238E27FC236}">
                <a16:creationId xmlns:a16="http://schemas.microsoft.com/office/drawing/2014/main" id="{6178D1D4-AD6C-6750-1DE0-7CD196E3A7B7}"/>
              </a:ext>
            </a:extLst>
          </p:cNvPr>
          <p:cNvSpPr txBox="1"/>
          <p:nvPr/>
        </p:nvSpPr>
        <p:spPr>
          <a:xfrm>
            <a:off x="0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3">
            <a:extLst>
              <a:ext uri="{FF2B5EF4-FFF2-40B4-BE49-F238E27FC236}">
                <a16:creationId xmlns:a16="http://schemas.microsoft.com/office/drawing/2014/main" id="{B56401FF-D7BD-DA38-1FC2-AD829032285B}"/>
              </a:ext>
            </a:extLst>
          </p:cNvPr>
          <p:cNvSpPr txBox="1"/>
          <p:nvPr/>
        </p:nvSpPr>
        <p:spPr>
          <a:xfrm>
            <a:off x="309600" y="838750"/>
            <a:ext cx="8496900" cy="3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IN" dirty="0"/>
              <a:t>[9] S. N. Akter, Z. Yu, A. Muhamed, T. Ou, A. B¨ </a:t>
            </a:r>
            <a:r>
              <a:rPr lang="en-IN" dirty="0" err="1"/>
              <a:t>auerle</a:t>
            </a:r>
            <a:r>
              <a:rPr lang="en-IN" dirty="0"/>
              <a:t>, ´ A. A. Cabrera, K. Dholakia, C. Xiong, and G. Neubig, ”An In-Depth Look at Gemini’s Language Abilities,” </a:t>
            </a:r>
            <a:r>
              <a:rPr lang="en-IN" dirty="0" err="1"/>
              <a:t>arXiv</a:t>
            </a:r>
            <a:r>
              <a:rPr lang="en-IN" dirty="0"/>
              <a:t> preprint arXiv:2312.11444, 2023. </a:t>
            </a:r>
          </a:p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IN" dirty="0"/>
              <a:t>[10] Y. Wang and Y. Zhao, ”Gemini in Reasoning: Unveiling Com </a:t>
            </a:r>
            <a:r>
              <a:rPr lang="en-IN" dirty="0" err="1"/>
              <a:t>monsense</a:t>
            </a:r>
            <a:r>
              <a:rPr lang="en-IN" dirty="0"/>
              <a:t> in Multimodal Large Language Models,” </a:t>
            </a:r>
            <a:r>
              <a:rPr lang="en-IN" dirty="0" err="1"/>
              <a:t>arXiv</a:t>
            </a:r>
            <a:r>
              <a:rPr lang="en-IN" dirty="0"/>
              <a:t> preprint arXiv:2312.17661, 2023. </a:t>
            </a:r>
          </a:p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IN" dirty="0"/>
              <a:t>[11] Gemini Team Google, ”Gemini: A Family of Highly Capable Multi modal Models,” </a:t>
            </a:r>
            <a:r>
              <a:rPr lang="en-IN" dirty="0" err="1"/>
              <a:t>arXiv</a:t>
            </a:r>
            <a:r>
              <a:rPr lang="en-IN" dirty="0"/>
              <a:t> preprint arXiv:2312.11805, 2023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43">
            <a:extLst>
              <a:ext uri="{FF2B5EF4-FFF2-40B4-BE49-F238E27FC236}">
                <a16:creationId xmlns:a16="http://schemas.microsoft.com/office/drawing/2014/main" id="{FC3CE1F3-E246-90C6-C9BE-03CAC288B5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306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4" descr="COEP Technological University | Pu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600" y="1056625"/>
            <a:ext cx="8839204" cy="172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0E429E5E-5721-AF59-73E5-BCED2781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>
            <a:extLst>
              <a:ext uri="{FF2B5EF4-FFF2-40B4-BE49-F238E27FC236}">
                <a16:creationId xmlns:a16="http://schemas.microsoft.com/office/drawing/2014/main" id="{F74D8B9B-74FD-D38C-41DB-CA3E6F9BA50D}"/>
              </a:ext>
            </a:extLst>
          </p:cNvPr>
          <p:cNvSpPr/>
          <p:nvPr/>
        </p:nvSpPr>
        <p:spPr>
          <a:xfrm>
            <a:off x="1371600" y="1017170"/>
            <a:ext cx="6115050" cy="4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2400" b="0" i="0" u="none" strike="noStrike" cap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8">
            <a:extLst>
              <a:ext uri="{FF2B5EF4-FFF2-40B4-BE49-F238E27FC236}">
                <a16:creationId xmlns:a16="http://schemas.microsoft.com/office/drawing/2014/main" id="{5FCD59F0-0A4C-2006-02B9-7D228F6F895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3476376" y="1622122"/>
            <a:ext cx="10482002" cy="12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 b="1" dirty="0">
                <a:solidFill>
                  <a:srgbClr val="002060"/>
                </a:solidFill>
              </a:rPr>
              <a:t>AI-Powered Question Paper Generation </a:t>
            </a:r>
            <a:r>
              <a:rPr lang="en-US" sz="2400" b="1" dirty="0">
                <a:solidFill>
                  <a:srgbClr val="002060"/>
                </a:solidFill>
                <a:highlight>
                  <a:srgbClr val="FFFF00"/>
                </a:highlight>
              </a:rPr>
              <a:t>Based On Bloom’s Taxonomy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81" name="Google Shape;81;p18">
            <a:extLst>
              <a:ext uri="{FF2B5EF4-FFF2-40B4-BE49-F238E27FC236}">
                <a16:creationId xmlns:a16="http://schemas.microsoft.com/office/drawing/2014/main" id="{B6A6B08C-8980-AD16-97AF-2B44527378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4090" y="5703800"/>
            <a:ext cx="9144000" cy="25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dirty="0"/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002060"/>
                </a:solidFill>
              </a:rPr>
              <a:t>Yash Bongirwar </a:t>
            </a:r>
            <a:r>
              <a:rPr lang="en" sz="1500" dirty="0">
                <a:solidFill>
                  <a:srgbClr val="002060"/>
                </a:solidFill>
              </a:rPr>
              <a:t>112103026</a:t>
            </a:r>
            <a:endParaRPr sz="1500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002060"/>
                </a:solidFill>
              </a:rPr>
              <a:t>Yash Diwane</a:t>
            </a:r>
            <a:r>
              <a:rPr lang="en" sz="1500" dirty="0">
                <a:solidFill>
                  <a:srgbClr val="002060"/>
                </a:solidFill>
              </a:rPr>
              <a:t>112103038</a:t>
            </a:r>
            <a:endParaRPr sz="1500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rgbClr val="002060"/>
                </a:solidFill>
              </a:rPr>
              <a:t>Devanshu Gupta</a:t>
            </a:r>
            <a:r>
              <a:rPr lang="en" sz="1500" dirty="0">
                <a:solidFill>
                  <a:srgbClr val="002060"/>
                </a:solidFill>
              </a:rPr>
              <a:t>112103035</a:t>
            </a:r>
            <a:endParaRPr sz="1500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endParaRPr sz="1500" b="1" dirty="0">
              <a:solidFill>
                <a:srgbClr val="00206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</a:pPr>
            <a:endParaRPr sz="15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Under the Supervision of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-IN" sz="15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Dr. Yashodhara V. </a:t>
            </a:r>
            <a:r>
              <a:rPr lang="en-IN" sz="1500" b="1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Haribhakta</a:t>
            </a:r>
            <a:endParaRPr lang="en-IN" dirty="0"/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</a:pPr>
            <a:endParaRPr sz="1500" b="1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1500"/>
              <a:buFont typeface="Arial"/>
              <a:buNone/>
            </a:pPr>
            <a:r>
              <a:rPr lang="en" sz="1500" dirty="0">
                <a:solidFill>
                  <a:srgbClr val="002060"/>
                </a:solidFill>
              </a:rPr>
              <a:t>3</a:t>
            </a:r>
            <a:r>
              <a:rPr lang="en" sz="1500" baseline="300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>
                <a:solidFill>
                  <a:srgbClr val="002060"/>
                </a:solidFill>
              </a:rPr>
              <a:t>May</a:t>
            </a:r>
            <a:r>
              <a:rPr lang="en" sz="15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202</a:t>
            </a:r>
            <a:r>
              <a:rPr lang="en" sz="1500" dirty="0">
                <a:solidFill>
                  <a:srgbClr val="002060"/>
                </a:solidFill>
              </a:rPr>
              <a:t>5</a:t>
            </a:r>
            <a:endParaRPr dirty="0"/>
          </a:p>
        </p:txBody>
      </p:sp>
      <p:sp>
        <p:nvSpPr>
          <p:cNvPr id="82" name="Google Shape;82;p18">
            <a:extLst>
              <a:ext uri="{FF2B5EF4-FFF2-40B4-BE49-F238E27FC236}">
                <a16:creationId xmlns:a16="http://schemas.microsoft.com/office/drawing/2014/main" id="{2A98106D-E7DF-F641-29A7-6B486DE6FF39}"/>
              </a:ext>
            </a:extLst>
          </p:cNvPr>
          <p:cNvSpPr txBox="1"/>
          <p:nvPr/>
        </p:nvSpPr>
        <p:spPr>
          <a:xfrm>
            <a:off x="21887" y="1061334"/>
            <a:ext cx="91440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8">
            <a:extLst>
              <a:ext uri="{FF2B5EF4-FFF2-40B4-BE49-F238E27FC236}">
                <a16:creationId xmlns:a16="http://schemas.microsoft.com/office/drawing/2014/main" id="{A6BEA69D-B4C9-E0A1-D4DA-26720B0059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462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 descr="COEP Technological University | Pune">
            <a:extLst>
              <a:ext uri="{FF2B5EF4-FFF2-40B4-BE49-F238E27FC236}">
                <a16:creationId xmlns:a16="http://schemas.microsoft.com/office/drawing/2014/main" id="{19B2958D-32F2-9DB6-80D3-61A163F37F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D43F57-9E7D-16ED-FC6E-4BC37A7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F6CBD"/>
                </a:solidFill>
                <a:effectLst/>
                <a:latin typeface="inherit"/>
              </a:rPr>
              <a:t>Haribhakta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A889F-F8B8-3421-8AC4-42CA91F3348F}"/>
              </a:ext>
            </a:extLst>
          </p:cNvPr>
          <p:cNvSpPr txBox="1"/>
          <p:nvPr/>
        </p:nvSpPr>
        <p:spPr>
          <a:xfrm>
            <a:off x="2713300" y="2589997"/>
            <a:ext cx="343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With considering the considerations a teacher/prof has to take care of</a:t>
            </a:r>
            <a:endParaRPr lang="en-IN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1A3A3-08BF-E368-0D0D-57A02EACF65F}"/>
              </a:ext>
            </a:extLst>
          </p:cNvPr>
          <p:cNvSpPr txBox="1"/>
          <p:nvPr/>
        </p:nvSpPr>
        <p:spPr>
          <a:xfrm>
            <a:off x="9165887" y="2589997"/>
            <a:ext cx="3431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for automating the process of question paper generation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410152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 descr="COEP Technological University | Pu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243750" y="587436"/>
            <a:ext cx="8656500" cy="15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21875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3200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Contents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479050" y="151275"/>
            <a:ext cx="75723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21875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3200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Contents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26BB64-A100-D68B-34BF-F0F58D5FA7D5}"/>
              </a:ext>
            </a:extLst>
          </p:cNvPr>
          <p:cNvGrpSpPr/>
          <p:nvPr/>
        </p:nvGrpSpPr>
        <p:grpSpPr>
          <a:xfrm>
            <a:off x="827306" y="-5611219"/>
            <a:ext cx="1092464" cy="1871709"/>
            <a:chOff x="882929" y="1164229"/>
            <a:chExt cx="1092464" cy="1871709"/>
          </a:xfrm>
        </p:grpSpPr>
        <p:pic>
          <p:nvPicPr>
            <p:cNvPr id="94" name="Google Shape;94;p19"/>
            <p:cNvPicPr preferRelativeResize="0"/>
            <p:nvPr/>
          </p:nvPicPr>
          <p:blipFill rotWithShape="1">
            <a:blip r:embed="rId5">
              <a:alphaModFix/>
            </a:blip>
            <a:srcRect r="87641" b="58591"/>
            <a:stretch/>
          </p:blipFill>
          <p:spPr>
            <a:xfrm>
              <a:off x="882929" y="1164229"/>
              <a:ext cx="1092464" cy="13620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6DEC77-49EB-65B8-7AE5-05F3C0FBD827}"/>
                </a:ext>
              </a:extLst>
            </p:cNvPr>
            <p:cNvSpPr txBox="1"/>
            <p:nvPr/>
          </p:nvSpPr>
          <p:spPr>
            <a:xfrm>
              <a:off x="972566" y="2328052"/>
              <a:ext cx="8118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Problem Statement</a:t>
              </a:r>
            </a:p>
            <a:p>
              <a:endParaRPr lang="en-US" sz="1000" dirty="0"/>
            </a:p>
            <a:p>
              <a:r>
                <a:rPr lang="en-US" sz="1000" dirty="0"/>
                <a:t>Motivation</a:t>
              </a:r>
              <a:endParaRPr lang="en-IN" sz="1000" dirty="0"/>
            </a:p>
          </p:txBody>
        </p:sp>
      </p:grpSp>
      <p:pic>
        <p:nvPicPr>
          <p:cNvPr id="2" name="Google Shape;94;p19">
            <a:extLst>
              <a:ext uri="{FF2B5EF4-FFF2-40B4-BE49-F238E27FC236}">
                <a16:creationId xmlns:a16="http://schemas.microsoft.com/office/drawing/2014/main" id="{A8AC2509-12DF-05E1-B3B3-393BF1CE6E6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86419" b="58591"/>
          <a:stretch/>
        </p:blipFill>
        <p:spPr>
          <a:xfrm>
            <a:off x="7269897" y="-1534196"/>
            <a:ext cx="1200435" cy="136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4;p19">
            <a:extLst>
              <a:ext uri="{FF2B5EF4-FFF2-40B4-BE49-F238E27FC236}">
                <a16:creationId xmlns:a16="http://schemas.microsoft.com/office/drawing/2014/main" id="{02E6B08E-A85B-4AD7-1B27-56D572215B8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5068" r="62883" b="58591"/>
          <a:stretch/>
        </p:blipFill>
        <p:spPr>
          <a:xfrm>
            <a:off x="3050627" y="-3689189"/>
            <a:ext cx="1065029" cy="136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4;p19">
            <a:extLst>
              <a:ext uri="{FF2B5EF4-FFF2-40B4-BE49-F238E27FC236}">
                <a16:creationId xmlns:a16="http://schemas.microsoft.com/office/drawing/2014/main" id="{B969EFB2-4EA9-4BE0-4AF8-623EA1FB888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6268" r="50524" b="58591"/>
          <a:stretch/>
        </p:blipFill>
        <p:spPr>
          <a:xfrm>
            <a:off x="4088780" y="-3064541"/>
            <a:ext cx="1167516" cy="136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4;p19">
            <a:extLst>
              <a:ext uri="{FF2B5EF4-FFF2-40B4-BE49-F238E27FC236}">
                <a16:creationId xmlns:a16="http://schemas.microsoft.com/office/drawing/2014/main" id="{22952821-2E9A-C356-6C53-661CFA1A9A8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9477" r="38164" b="58591"/>
          <a:stretch/>
        </p:blipFill>
        <p:spPr>
          <a:xfrm>
            <a:off x="5256297" y="-2628380"/>
            <a:ext cx="1092463" cy="136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4;p19">
            <a:extLst>
              <a:ext uri="{FF2B5EF4-FFF2-40B4-BE49-F238E27FC236}">
                <a16:creationId xmlns:a16="http://schemas.microsoft.com/office/drawing/2014/main" id="{860B6C23-D0E6-774E-0AAD-A219D1E6377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61836" r="26509" b="58591"/>
          <a:stretch/>
        </p:blipFill>
        <p:spPr>
          <a:xfrm>
            <a:off x="6348761" y="-2024503"/>
            <a:ext cx="1030195" cy="13620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D6126B0-9634-2FB7-300C-FC522014A61F}"/>
              </a:ext>
            </a:extLst>
          </p:cNvPr>
          <p:cNvGrpSpPr/>
          <p:nvPr/>
        </p:nvGrpSpPr>
        <p:grpSpPr>
          <a:xfrm>
            <a:off x="1895403" y="-4554099"/>
            <a:ext cx="1092463" cy="1619682"/>
            <a:chOff x="1874103" y="1175811"/>
            <a:chExt cx="1092463" cy="16196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9905C9-0C4E-9A9A-7B0F-0C22CC402A4B}"/>
                </a:ext>
              </a:extLst>
            </p:cNvPr>
            <p:cNvSpPr txBox="1"/>
            <p:nvPr/>
          </p:nvSpPr>
          <p:spPr>
            <a:xfrm>
              <a:off x="2065030" y="2395383"/>
              <a:ext cx="81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Literature Review</a:t>
              </a:r>
              <a:endParaRPr lang="en-IN" sz="1000" dirty="0"/>
            </a:p>
          </p:txBody>
        </p:sp>
        <p:pic>
          <p:nvPicPr>
            <p:cNvPr id="9" name="Google Shape;94;p19">
              <a:extLst>
                <a:ext uri="{FF2B5EF4-FFF2-40B4-BE49-F238E27FC236}">
                  <a16:creationId xmlns:a16="http://schemas.microsoft.com/office/drawing/2014/main" id="{F1AEAF0B-89C4-2F2E-23AC-EF0C646FB769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1213" r="76427" b="58591"/>
            <a:stretch/>
          </p:blipFill>
          <p:spPr>
            <a:xfrm>
              <a:off x="1874103" y="1175811"/>
              <a:ext cx="1092463" cy="13620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F296170-D658-3840-6C85-6F8DF7C8D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 descr="COEP Technological University | Pune">
            <a:extLst>
              <a:ext uri="{FF2B5EF4-FFF2-40B4-BE49-F238E27FC236}">
                <a16:creationId xmlns:a16="http://schemas.microsoft.com/office/drawing/2014/main" id="{752DE653-0F61-940E-86A9-521AB25EAB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>
            <a:extLst>
              <a:ext uri="{FF2B5EF4-FFF2-40B4-BE49-F238E27FC236}">
                <a16:creationId xmlns:a16="http://schemas.microsoft.com/office/drawing/2014/main" id="{B626D42B-1F10-2D45-4463-CE5A4C0EBDDA}"/>
              </a:ext>
            </a:extLst>
          </p:cNvPr>
          <p:cNvSpPr txBox="1"/>
          <p:nvPr/>
        </p:nvSpPr>
        <p:spPr>
          <a:xfrm>
            <a:off x="243750" y="587436"/>
            <a:ext cx="8656500" cy="15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>
            <a:extLst>
              <a:ext uri="{FF2B5EF4-FFF2-40B4-BE49-F238E27FC236}">
                <a16:creationId xmlns:a16="http://schemas.microsoft.com/office/drawing/2014/main" id="{EF7CDE3D-4281-D544-D7AF-4601C422A8BF}"/>
              </a:ext>
            </a:extLst>
          </p:cNvPr>
          <p:cNvSpPr txBox="1"/>
          <p:nvPr/>
        </p:nvSpPr>
        <p:spPr>
          <a:xfrm>
            <a:off x="21875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3200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Contents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>
            <a:extLst>
              <a:ext uri="{FF2B5EF4-FFF2-40B4-BE49-F238E27FC236}">
                <a16:creationId xmlns:a16="http://schemas.microsoft.com/office/drawing/2014/main" id="{E3A70849-B89D-A832-58EE-D7E3C71B4980}"/>
              </a:ext>
            </a:extLst>
          </p:cNvPr>
          <p:cNvSpPr txBox="1"/>
          <p:nvPr/>
        </p:nvSpPr>
        <p:spPr>
          <a:xfrm>
            <a:off x="479050" y="151275"/>
            <a:ext cx="7572300" cy="4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>
            <a:extLst>
              <a:ext uri="{FF2B5EF4-FFF2-40B4-BE49-F238E27FC236}">
                <a16:creationId xmlns:a16="http://schemas.microsoft.com/office/drawing/2014/main" id="{8C549A41-C4DF-8C63-385D-791E107491BC}"/>
              </a:ext>
            </a:extLst>
          </p:cNvPr>
          <p:cNvSpPr txBox="1"/>
          <p:nvPr/>
        </p:nvSpPr>
        <p:spPr>
          <a:xfrm>
            <a:off x="21875" y="0"/>
            <a:ext cx="91440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32004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" sz="27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Contents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9">
            <a:extLst>
              <a:ext uri="{FF2B5EF4-FFF2-40B4-BE49-F238E27FC236}">
                <a16:creationId xmlns:a16="http://schemas.microsoft.com/office/drawing/2014/main" id="{1B8F8411-3EAB-9A3C-6A72-1BCB0E16FD6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5B61D39-6126-0058-46ED-1F7814508542}"/>
              </a:ext>
            </a:extLst>
          </p:cNvPr>
          <p:cNvGrpSpPr/>
          <p:nvPr/>
        </p:nvGrpSpPr>
        <p:grpSpPr>
          <a:xfrm>
            <a:off x="827306" y="1047004"/>
            <a:ext cx="1092464" cy="1871709"/>
            <a:chOff x="882929" y="1164229"/>
            <a:chExt cx="1092464" cy="1871709"/>
          </a:xfrm>
        </p:grpSpPr>
        <p:pic>
          <p:nvPicPr>
            <p:cNvPr id="94" name="Google Shape;94;p19">
              <a:extLst>
                <a:ext uri="{FF2B5EF4-FFF2-40B4-BE49-F238E27FC236}">
                  <a16:creationId xmlns:a16="http://schemas.microsoft.com/office/drawing/2014/main" id="{8E402B70-BA30-056A-8583-485DD5BBFB4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r="87641" b="58591"/>
            <a:stretch/>
          </p:blipFill>
          <p:spPr>
            <a:xfrm>
              <a:off x="882929" y="1164229"/>
              <a:ext cx="1092464" cy="13620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E2CC07-3A04-5CD7-0453-F614EE3FA7D8}"/>
                </a:ext>
              </a:extLst>
            </p:cNvPr>
            <p:cNvSpPr txBox="1"/>
            <p:nvPr/>
          </p:nvSpPr>
          <p:spPr>
            <a:xfrm>
              <a:off x="972566" y="2328052"/>
              <a:ext cx="8118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Problem Statement</a:t>
              </a:r>
            </a:p>
            <a:p>
              <a:endParaRPr lang="en-US" sz="1000" dirty="0"/>
            </a:p>
            <a:p>
              <a:r>
                <a:rPr lang="en-US" sz="1000" dirty="0"/>
                <a:t>Motivation</a:t>
              </a:r>
              <a:endParaRPr lang="en-IN" sz="1000" dirty="0"/>
            </a:p>
          </p:txBody>
        </p:sp>
      </p:grpSp>
      <p:pic>
        <p:nvPicPr>
          <p:cNvPr id="2" name="Google Shape;94;p19">
            <a:extLst>
              <a:ext uri="{FF2B5EF4-FFF2-40B4-BE49-F238E27FC236}">
                <a16:creationId xmlns:a16="http://schemas.microsoft.com/office/drawing/2014/main" id="{1CDD7F61-1A11-0491-6A74-81731ABC71E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86419" b="58591"/>
          <a:stretch/>
        </p:blipFill>
        <p:spPr>
          <a:xfrm>
            <a:off x="7269897" y="1175811"/>
            <a:ext cx="1200435" cy="136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4;p19">
            <a:extLst>
              <a:ext uri="{FF2B5EF4-FFF2-40B4-BE49-F238E27FC236}">
                <a16:creationId xmlns:a16="http://schemas.microsoft.com/office/drawing/2014/main" id="{62F017EF-2BA3-DFEA-4C95-3DF41EE5329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5068" r="62883" b="58591"/>
          <a:stretch/>
        </p:blipFill>
        <p:spPr>
          <a:xfrm>
            <a:off x="3050627" y="1171137"/>
            <a:ext cx="1065029" cy="136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4;p19">
            <a:extLst>
              <a:ext uri="{FF2B5EF4-FFF2-40B4-BE49-F238E27FC236}">
                <a16:creationId xmlns:a16="http://schemas.microsoft.com/office/drawing/2014/main" id="{0E71B8BC-30E0-1073-21B1-D4CA3E74329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6268" r="50524" b="58591"/>
          <a:stretch/>
        </p:blipFill>
        <p:spPr>
          <a:xfrm>
            <a:off x="4088780" y="1166463"/>
            <a:ext cx="1167516" cy="136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4;p19">
            <a:extLst>
              <a:ext uri="{FF2B5EF4-FFF2-40B4-BE49-F238E27FC236}">
                <a16:creationId xmlns:a16="http://schemas.microsoft.com/office/drawing/2014/main" id="{375264FA-4F74-1F52-886F-1A7A83AAF44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49477" r="38164" b="58591"/>
          <a:stretch/>
        </p:blipFill>
        <p:spPr>
          <a:xfrm>
            <a:off x="5256297" y="1175811"/>
            <a:ext cx="1092463" cy="1362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94;p19">
            <a:extLst>
              <a:ext uri="{FF2B5EF4-FFF2-40B4-BE49-F238E27FC236}">
                <a16:creationId xmlns:a16="http://schemas.microsoft.com/office/drawing/2014/main" id="{333ED113-1A47-EE33-CBF3-83882FB390A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61836" r="26509" b="58591"/>
          <a:stretch/>
        </p:blipFill>
        <p:spPr>
          <a:xfrm>
            <a:off x="6348761" y="1164229"/>
            <a:ext cx="1030195" cy="13620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1A6ECC8-A02D-62BC-A8E9-5EC86F06BC52}"/>
              </a:ext>
            </a:extLst>
          </p:cNvPr>
          <p:cNvGrpSpPr/>
          <p:nvPr/>
        </p:nvGrpSpPr>
        <p:grpSpPr>
          <a:xfrm>
            <a:off x="1895403" y="1047004"/>
            <a:ext cx="1092463" cy="1619682"/>
            <a:chOff x="1874103" y="1175811"/>
            <a:chExt cx="1092463" cy="16196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F15762-7B50-98C5-595E-701E68D25844}"/>
                </a:ext>
              </a:extLst>
            </p:cNvPr>
            <p:cNvSpPr txBox="1"/>
            <p:nvPr/>
          </p:nvSpPr>
          <p:spPr>
            <a:xfrm>
              <a:off x="2065030" y="2395383"/>
              <a:ext cx="8118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Literature Review</a:t>
              </a:r>
              <a:endParaRPr lang="en-IN" sz="1000" dirty="0"/>
            </a:p>
          </p:txBody>
        </p:sp>
        <p:pic>
          <p:nvPicPr>
            <p:cNvPr id="9" name="Google Shape;94;p19">
              <a:extLst>
                <a:ext uri="{FF2B5EF4-FFF2-40B4-BE49-F238E27FC236}">
                  <a16:creationId xmlns:a16="http://schemas.microsoft.com/office/drawing/2014/main" id="{DEDAA627-ABBE-1173-3A50-80F911E45D9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1213" r="76427" b="58591"/>
            <a:stretch/>
          </p:blipFill>
          <p:spPr>
            <a:xfrm>
              <a:off x="1874103" y="1175811"/>
              <a:ext cx="1092463" cy="136206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84350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 descr="COEP Technological University | Pu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74950" y="883100"/>
            <a:ext cx="86298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2743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2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i="0" dirty="0">
                <a:solidFill>
                  <a:schemeClr val="tx1"/>
                </a:solidFill>
                <a:effectLst/>
                <a:latin typeface="Inter"/>
              </a:rPr>
              <a:t>To develop an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Inter"/>
              </a:rPr>
              <a:t>AI-powered Question Paper Generator </a:t>
            </a:r>
            <a:r>
              <a:rPr lang="en-US" sz="1800" i="0" dirty="0">
                <a:solidFill>
                  <a:schemeClr val="tx1"/>
                </a:solidFill>
                <a:effectLst/>
                <a:latin typeface="Inter"/>
              </a:rPr>
              <a:t>that automates the creation of customized, high-quality </a:t>
            </a:r>
            <a:r>
              <a:rPr lang="en-US" sz="1800" dirty="0">
                <a:solidFill>
                  <a:schemeClr val="tx1"/>
                </a:solidFill>
                <a:latin typeface="Inter"/>
              </a:rPr>
              <a:t>B</a:t>
            </a:r>
            <a:r>
              <a:rPr lang="en-US" sz="1800" i="0" dirty="0">
                <a:solidFill>
                  <a:schemeClr val="tx1"/>
                </a:solidFill>
                <a:effectLst/>
                <a:latin typeface="Inter"/>
              </a:rPr>
              <a:t>loom aligned question papers for educational institutions.</a:t>
            </a:r>
            <a:endParaRPr lang="en-US" sz="180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oom's Taxonomy – Make WordPress Training">
            <a:extLst>
              <a:ext uri="{FF2B5EF4-FFF2-40B4-BE49-F238E27FC236}">
                <a16:creationId xmlns:a16="http://schemas.microsoft.com/office/drawing/2014/main" id="{90A537FD-72CC-8DE5-3938-86EDAEDF9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53"/>
          <a:stretch/>
        </p:blipFill>
        <p:spPr bwMode="auto">
          <a:xfrm>
            <a:off x="827590" y="150471"/>
            <a:ext cx="7488820" cy="397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332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 descr="COEP Technological University | Pu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090" y="4370410"/>
            <a:ext cx="887018" cy="75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0675" y="4376125"/>
            <a:ext cx="5614751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3519950" y="69550"/>
            <a:ext cx="16530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2060"/>
                </a:solidFill>
              </a:rPr>
              <a:t>Motivation</a:t>
            </a:r>
            <a:endParaRPr sz="2200" b="1" dirty="0">
              <a:solidFill>
                <a:srgbClr val="002060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F1BCDA-79D9-AA9A-D5A0-D81C1713C979}"/>
              </a:ext>
            </a:extLst>
          </p:cNvPr>
          <p:cNvSpPr txBox="1">
            <a:spLocks/>
          </p:cNvSpPr>
          <p:nvPr/>
        </p:nvSpPr>
        <p:spPr>
          <a:xfrm>
            <a:off x="457200" y="744320"/>
            <a:ext cx="8229600" cy="291465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Inter"/>
              </a:rPr>
              <a:t>Real-World Problem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Manual question paper creation is time-consuming and error-prone.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Inter"/>
              </a:rPr>
              <a:t>No Bloom-level targeting or reusability in current systems.</a:t>
            </a:r>
            <a:endParaRPr lang="en-US" sz="1800" b="0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Inter"/>
              </a:rPr>
              <a:t>Impact on Education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Increases educator workload.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Affects student learning and also institutional efficiency.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Inter"/>
              </a:rPr>
              <a:t>Why This Project?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Automates and customizes question paper generation (considering the factors).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Improves reusability and standardization.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Inter"/>
              </a:rPr>
              <a:t>Leverages AI and modern technologies.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2188</Words>
  <Application>Microsoft Office PowerPoint</Application>
  <PresentationFormat>On-screen Show (16:9)</PresentationFormat>
  <Paragraphs>290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inherit</vt:lpstr>
      <vt:lpstr>Inter</vt:lpstr>
      <vt:lpstr>Arial</vt:lpstr>
      <vt:lpstr>Simple Light</vt:lpstr>
      <vt:lpstr>Default Design</vt:lpstr>
      <vt:lpstr>PowerPoint Presentation</vt:lpstr>
      <vt:lpstr>AI-Powered Question Paper Generation Based On Bloom’s Taxonomy</vt:lpstr>
      <vt:lpstr>AI-Powered Question Paper Generation Based On Bloom’s Taxonomy</vt:lpstr>
      <vt:lpstr>AI-Powered Question Paper Generation Based On Bloom’s Taxonomy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Yash Bongirwar</dc:creator>
  <cp:lastModifiedBy>Deevanshu Gupta</cp:lastModifiedBy>
  <cp:revision>17</cp:revision>
  <dcterms:modified xsi:type="dcterms:W3CDTF">2025-05-03T03:01:23Z</dcterms:modified>
</cp:coreProperties>
</file>