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6"/>
  </p:notesMasterIdLst>
  <p:sldIdLst>
    <p:sldId id="4496" r:id="rId6"/>
    <p:sldId id="257" r:id="rId7"/>
    <p:sldId id="4516" r:id="rId8"/>
    <p:sldId id="995" r:id="rId9"/>
    <p:sldId id="261" r:id="rId10"/>
    <p:sldId id="4530" r:id="rId11"/>
    <p:sldId id="4532" r:id="rId12"/>
    <p:sldId id="262" r:id="rId13"/>
    <p:sldId id="267" r:id="rId14"/>
    <p:sldId id="4543" r:id="rId15"/>
    <p:sldId id="4535" r:id="rId16"/>
    <p:sldId id="4539" r:id="rId17"/>
    <p:sldId id="4538" r:id="rId18"/>
    <p:sldId id="2341" r:id="rId19"/>
    <p:sldId id="4531" r:id="rId20"/>
    <p:sldId id="4520" r:id="rId21"/>
    <p:sldId id="4521" r:id="rId22"/>
    <p:sldId id="4507" r:id="rId23"/>
    <p:sldId id="4533" r:id="rId24"/>
    <p:sldId id="16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06B2DE-D180-4DD0-AEC7-89B50418646D}">
          <p14:sldIdLst>
            <p14:sldId id="4496"/>
            <p14:sldId id="257"/>
            <p14:sldId id="4516"/>
            <p14:sldId id="995"/>
            <p14:sldId id="261"/>
            <p14:sldId id="4530"/>
            <p14:sldId id="4532"/>
            <p14:sldId id="262"/>
            <p14:sldId id="267"/>
            <p14:sldId id="4543"/>
            <p14:sldId id="4535"/>
            <p14:sldId id="4539"/>
            <p14:sldId id="4538"/>
            <p14:sldId id="2341"/>
            <p14:sldId id="4531"/>
            <p14:sldId id="4520"/>
            <p14:sldId id="4521"/>
            <p14:sldId id="4507"/>
            <p14:sldId id="4533"/>
            <p14:sldId id="16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Mays-Childers" initials="TM" lastIdx="1" clrIdx="0">
    <p:extLst>
      <p:ext uri="{19B8F6BF-5375-455C-9EA6-DF929625EA0E}">
        <p15:presenceInfo xmlns:p15="http://schemas.microsoft.com/office/powerpoint/2012/main" userId="S::tmac@microsoft.com::bd5d6532-3b3a-4216-8aea-9f4169bb96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5D107-4541-4105-85B4-E7AAC479B491}" v="1" dt="2018-11-21T18:11:35.659"/>
    <p1510:client id="{706D8E8C-32E9-4CA4-9FE6-6736333ABEFA}" v="1" dt="2018-11-21T18:59:53.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03" autoAdjust="0"/>
    <p:restoredTop sz="94660"/>
  </p:normalViewPr>
  <p:slideViewPr>
    <p:cSldViewPr snapToGrid="0">
      <p:cViewPr varScale="1">
        <p:scale>
          <a:sx n="67" d="100"/>
          <a:sy n="67" d="100"/>
        </p:scale>
        <p:origin x="1140" y="60"/>
      </p:cViewPr>
      <p:guideLst/>
    </p:cSldViewPr>
  </p:slideViewPr>
  <p:notesTextViewPr>
    <p:cViewPr>
      <p:scale>
        <a:sx n="1" d="1"/>
        <a:sy n="1" d="1"/>
      </p:scale>
      <p:origin x="0" y="0"/>
    </p:cViewPr>
  </p:notesTextViewPr>
  <p:notesViewPr>
    <p:cSldViewPr snapToGrid="0">
      <p:cViewPr>
        <p:scale>
          <a:sx n="75" d="100"/>
          <a:sy n="75" d="100"/>
        </p:scale>
        <p:origin x="2346" y="-5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86587-6F24-4251-A5C9-408F15A71578}"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9C57C-6E39-45AB-A16C-DFAF0C73C4E8}" type="slidenum">
              <a:rPr lang="en-US" smtClean="0"/>
              <a:t>‹#›</a:t>
            </a:fld>
            <a:endParaRPr lang="en-US"/>
          </a:p>
        </p:txBody>
      </p:sp>
    </p:spTree>
    <p:extLst>
      <p:ext uri="{BB962C8B-B14F-4D97-AF65-F5344CB8AC3E}">
        <p14:creationId xmlns:p14="http://schemas.microsoft.com/office/powerpoint/2010/main" val="260875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a:t>
            </a:fld>
            <a:endParaRPr lang="en-US"/>
          </a:p>
        </p:txBody>
      </p:sp>
    </p:spTree>
    <p:extLst>
      <p:ext uri="{BB962C8B-B14F-4D97-AF65-F5344CB8AC3E}">
        <p14:creationId xmlns:p14="http://schemas.microsoft.com/office/powerpoint/2010/main" val="818290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more details in the appendix.</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CF83D6-66E1-4F55-8F63-C6F5C2A5827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75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11</a:t>
            </a:fld>
            <a:endParaRPr lang="en-US"/>
          </a:p>
        </p:txBody>
      </p:sp>
    </p:spTree>
    <p:extLst>
      <p:ext uri="{BB962C8B-B14F-4D97-AF65-F5344CB8AC3E}">
        <p14:creationId xmlns:p14="http://schemas.microsoft.com/office/powerpoint/2010/main" val="197990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1C9C15-504F-4AC2-AD31-7003795B0E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 xmlns:a16="http://schemas.microsoft.com/office/drawing/2014/main" id="{06633A88-1C5F-4518-AA1B-421E217088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https://customers.microsoft.com/en-us/story/orica-mining-oil-gas-azure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the appendix for additional case studies.</a:t>
            </a:r>
          </a:p>
        </p:txBody>
      </p:sp>
    </p:spTree>
    <p:extLst>
      <p:ext uri="{BB962C8B-B14F-4D97-AF65-F5344CB8AC3E}">
        <p14:creationId xmlns:p14="http://schemas.microsoft.com/office/powerpoint/2010/main" val="251222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13</a:t>
            </a:fld>
            <a:endParaRPr lang="en-US"/>
          </a:p>
        </p:txBody>
      </p:sp>
    </p:spTree>
    <p:extLst>
      <p:ext uri="{BB962C8B-B14F-4D97-AF65-F5344CB8AC3E}">
        <p14:creationId xmlns:p14="http://schemas.microsoft.com/office/powerpoint/2010/main" val="2704897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different paths to migrate to SAP HANA and Azure, depending on your business needs.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CF83D6-66E1-4F55-8F63-C6F5C2A5827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260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15</a:t>
            </a:fld>
            <a:endParaRPr lang="en-US"/>
          </a:p>
        </p:txBody>
      </p:sp>
    </p:spTree>
    <p:extLst>
      <p:ext uri="{BB962C8B-B14F-4D97-AF65-F5344CB8AC3E}">
        <p14:creationId xmlns:p14="http://schemas.microsoft.com/office/powerpoint/2010/main" val="2538355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16</a:t>
            </a:fld>
            <a:endParaRPr lang="en-US"/>
          </a:p>
        </p:txBody>
      </p:sp>
    </p:spTree>
    <p:extLst>
      <p:ext uri="{BB962C8B-B14F-4D97-AF65-F5344CB8AC3E}">
        <p14:creationId xmlns:p14="http://schemas.microsoft.com/office/powerpoint/2010/main" val="2653273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CF83D6-66E1-4F55-8F63-C6F5C2A5827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774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18</a:t>
            </a:fld>
            <a:endParaRPr lang="en-US"/>
          </a:p>
        </p:txBody>
      </p:sp>
    </p:spTree>
    <p:extLst>
      <p:ext uri="{BB962C8B-B14F-4D97-AF65-F5344CB8AC3E}">
        <p14:creationId xmlns:p14="http://schemas.microsoft.com/office/powerpoint/2010/main" val="2053163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788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2</a:t>
            </a:fld>
            <a:endParaRPr lang="en-US"/>
          </a:p>
        </p:txBody>
      </p:sp>
    </p:spTree>
    <p:extLst>
      <p:ext uri="{BB962C8B-B14F-4D97-AF65-F5344CB8AC3E}">
        <p14:creationId xmlns:p14="http://schemas.microsoft.com/office/powerpoint/2010/main" val="344541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12/15/2018 4:16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88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3</a:t>
            </a:fld>
            <a:endParaRPr lang="en-US"/>
          </a:p>
        </p:txBody>
      </p:sp>
    </p:spTree>
    <p:extLst>
      <p:ext uri="{BB962C8B-B14F-4D97-AF65-F5344CB8AC3E}">
        <p14:creationId xmlns:p14="http://schemas.microsoft.com/office/powerpoint/2010/main" val="14532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24" kern="1200" dirty="0">
              <a:solidFill>
                <a:schemeClr val="tx1"/>
              </a:solidFill>
              <a:effectLst/>
              <a:latin typeface="+mn-lt"/>
              <a:ea typeface="+mn-ea"/>
              <a:cs typeface="+mn-cs"/>
            </a:endParaRPr>
          </a:p>
          <a:p>
            <a:r>
              <a:rPr lang="en-US" sz="1224" kern="1200" dirty="0">
                <a:solidFill>
                  <a:schemeClr val="tx1"/>
                </a:solidFill>
                <a:effectLst/>
                <a:latin typeface="+mn-lt"/>
                <a:ea typeface="+mn-ea"/>
                <a:cs typeface="+mn-cs"/>
              </a:rPr>
              <a:t>Current infrastructure on-premises or hosted is highly pre-planned with 3-5 year planning cycles and is not built for today’s fast paced innovation cycles to </a:t>
            </a:r>
            <a:r>
              <a:rPr lang="en-US" sz="1224" kern="1200">
                <a:solidFill>
                  <a:schemeClr val="tx1"/>
                </a:solidFill>
                <a:effectLst/>
                <a:latin typeface="+mn-lt"/>
                <a:ea typeface="+mn-ea"/>
                <a:cs typeface="+mn-cs"/>
              </a:rPr>
              <a:t>launch </a:t>
            </a:r>
            <a:r>
              <a:rPr lang="en-US" sz="1224" kern="1200" smtClean="0">
                <a:solidFill>
                  <a:schemeClr val="tx1"/>
                </a:solidFill>
                <a:effectLst/>
                <a:latin typeface="+mn-lt"/>
                <a:ea typeface="+mn-ea"/>
                <a:cs typeface="+mn-cs"/>
              </a:rPr>
              <a:t/>
            </a:r>
            <a:br>
              <a:rPr lang="en-US" sz="1224" kern="1200" smtClean="0">
                <a:solidFill>
                  <a:schemeClr val="tx1"/>
                </a:solidFill>
                <a:effectLst/>
                <a:latin typeface="+mn-lt"/>
                <a:ea typeface="+mn-ea"/>
                <a:cs typeface="+mn-cs"/>
              </a:rPr>
            </a:br>
            <a:r>
              <a:rPr lang="en-US" sz="1224" kern="1200" smtClean="0">
                <a:solidFill>
                  <a:schemeClr val="tx1"/>
                </a:solidFill>
                <a:effectLst/>
                <a:latin typeface="+mn-lt"/>
                <a:ea typeface="+mn-ea"/>
                <a:cs typeface="+mn-cs"/>
              </a:rPr>
              <a:t>and </a:t>
            </a:r>
            <a:r>
              <a:rPr lang="en-US" sz="1224" kern="1200" dirty="0">
                <a:solidFill>
                  <a:schemeClr val="tx1"/>
                </a:solidFill>
                <a:effectLst/>
                <a:latin typeface="+mn-lt"/>
                <a:ea typeface="+mn-ea"/>
                <a:cs typeface="+mn-cs"/>
              </a:rPr>
              <a:t>learn new applications or business processes in days. </a:t>
            </a:r>
          </a:p>
          <a:p>
            <a:endParaRPr lang="en-US" sz="1224" kern="1200" dirty="0">
              <a:solidFill>
                <a:schemeClr val="tx1"/>
              </a:solidFill>
              <a:effectLst/>
              <a:latin typeface="+mn-lt"/>
              <a:ea typeface="+mn-ea"/>
              <a:cs typeface="+mn-cs"/>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224" kern="1200" dirty="0">
                <a:solidFill>
                  <a:schemeClr val="tx1"/>
                </a:solidFill>
                <a:effectLst/>
                <a:latin typeface="+mn-lt"/>
                <a:ea typeface="+mn-ea"/>
                <a:cs typeface="+mn-cs"/>
              </a:rPr>
              <a:t>Data sources are now varied and no longer just in your ERP. Data can be unstructured data from social, web or newer applications such as IOT in </a:t>
            </a:r>
            <a:r>
              <a:rPr lang="en-US" sz="1224" kern="1200">
                <a:solidFill>
                  <a:schemeClr val="tx1"/>
                </a:solidFill>
                <a:effectLst/>
                <a:latin typeface="+mn-lt"/>
                <a:ea typeface="+mn-ea"/>
                <a:cs typeface="+mn-cs"/>
              </a:rPr>
              <a:t>addition </a:t>
            </a:r>
            <a:r>
              <a:rPr lang="en-US" sz="1224" kern="1200" smtClean="0">
                <a:solidFill>
                  <a:schemeClr val="tx1"/>
                </a:solidFill>
                <a:effectLst/>
                <a:latin typeface="+mn-lt"/>
                <a:ea typeface="+mn-ea"/>
                <a:cs typeface="+mn-cs"/>
              </a:rPr>
              <a:t/>
            </a:r>
            <a:br>
              <a:rPr lang="en-US" sz="1224" kern="1200" smtClean="0">
                <a:solidFill>
                  <a:schemeClr val="tx1"/>
                </a:solidFill>
                <a:effectLst/>
                <a:latin typeface="+mn-lt"/>
                <a:ea typeface="+mn-ea"/>
                <a:cs typeface="+mn-cs"/>
              </a:rPr>
            </a:br>
            <a:r>
              <a:rPr lang="en-US" sz="1224" kern="1200" smtClean="0">
                <a:solidFill>
                  <a:schemeClr val="tx1"/>
                </a:solidFill>
                <a:effectLst/>
                <a:latin typeface="+mn-lt"/>
                <a:ea typeface="+mn-ea"/>
                <a:cs typeface="+mn-cs"/>
              </a:rPr>
              <a:t>to </a:t>
            </a:r>
            <a:r>
              <a:rPr lang="en-US" sz="1224" kern="1200" dirty="0">
                <a:solidFill>
                  <a:schemeClr val="tx1"/>
                </a:solidFill>
                <a:effectLst/>
                <a:latin typeface="+mn-lt"/>
                <a:ea typeface="+mn-ea"/>
                <a:cs typeface="+mn-cs"/>
              </a:rPr>
              <a:t>applications that might be on non SAP stack. IT organizations are being </a:t>
            </a:r>
            <a:r>
              <a:rPr lang="en-US" sz="1224" kern="1200">
                <a:solidFill>
                  <a:schemeClr val="tx1"/>
                </a:solidFill>
                <a:effectLst/>
                <a:latin typeface="+mn-lt"/>
                <a:ea typeface="+mn-ea"/>
                <a:cs typeface="+mn-cs"/>
              </a:rPr>
              <a:t>asked </a:t>
            </a:r>
            <a:r>
              <a:rPr lang="en-US" sz="1224" kern="1200" smtClean="0">
                <a:solidFill>
                  <a:schemeClr val="tx1"/>
                </a:solidFill>
                <a:effectLst/>
                <a:latin typeface="+mn-lt"/>
                <a:ea typeface="+mn-ea"/>
                <a:cs typeface="+mn-cs"/>
              </a:rPr>
              <a:t/>
            </a:r>
            <a:br>
              <a:rPr lang="en-US" sz="1224" kern="1200" smtClean="0">
                <a:solidFill>
                  <a:schemeClr val="tx1"/>
                </a:solidFill>
                <a:effectLst/>
                <a:latin typeface="+mn-lt"/>
                <a:ea typeface="+mn-ea"/>
                <a:cs typeface="+mn-cs"/>
              </a:rPr>
            </a:br>
            <a:r>
              <a:rPr lang="en-US" sz="1224" kern="1200" smtClean="0">
                <a:solidFill>
                  <a:schemeClr val="tx1"/>
                </a:solidFill>
                <a:effectLst/>
                <a:latin typeface="+mn-lt"/>
                <a:ea typeface="+mn-ea"/>
                <a:cs typeface="+mn-cs"/>
              </a:rPr>
              <a:t>to </a:t>
            </a:r>
            <a:r>
              <a:rPr lang="en-US" sz="1224" kern="1200" dirty="0">
                <a:solidFill>
                  <a:schemeClr val="tx1"/>
                </a:solidFill>
                <a:effectLst/>
                <a:latin typeface="+mn-lt"/>
                <a:ea typeface="+mn-ea"/>
                <a:cs typeface="+mn-cs"/>
              </a:rPr>
              <a:t>deliver insights across the entire organization which means IT needs to bridge these silos. </a:t>
            </a:r>
            <a:endParaRPr lang="en-IN"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524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5</a:t>
            </a:fld>
            <a:endParaRPr lang="en-US"/>
          </a:p>
        </p:txBody>
      </p:sp>
    </p:spTree>
    <p:extLst>
      <p:ext uri="{BB962C8B-B14F-4D97-AF65-F5344CB8AC3E}">
        <p14:creationId xmlns:p14="http://schemas.microsoft.com/office/powerpoint/2010/main" val="136550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358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7</a:t>
            </a:fld>
            <a:endParaRPr lang="en-US"/>
          </a:p>
        </p:txBody>
      </p:sp>
    </p:spTree>
    <p:extLst>
      <p:ext uri="{BB962C8B-B14F-4D97-AF65-F5344CB8AC3E}">
        <p14:creationId xmlns:p14="http://schemas.microsoft.com/office/powerpoint/2010/main" val="358378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8</a:t>
            </a:fld>
            <a:endParaRPr lang="en-US"/>
          </a:p>
        </p:txBody>
      </p:sp>
    </p:spTree>
    <p:extLst>
      <p:ext uri="{BB962C8B-B14F-4D97-AF65-F5344CB8AC3E}">
        <p14:creationId xmlns:p14="http://schemas.microsoft.com/office/powerpoint/2010/main" val="1393421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B9C57C-6E39-45AB-A16C-DFAF0C73C4E8}" type="slidenum">
              <a:rPr lang="en-US" smtClean="0"/>
              <a:t>9</a:t>
            </a:fld>
            <a:endParaRPr lang="en-US"/>
          </a:p>
        </p:txBody>
      </p:sp>
    </p:spTree>
    <p:extLst>
      <p:ext uri="{BB962C8B-B14F-4D97-AF65-F5344CB8AC3E}">
        <p14:creationId xmlns:p14="http://schemas.microsoft.com/office/powerpoint/2010/main" val="228344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00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502093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37213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691108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04145136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4466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light">
    <p:spTree>
      <p:nvGrpSpPr>
        <p:cNvPr id="1" name=""/>
        <p:cNvGrpSpPr/>
        <p:nvPr/>
      </p:nvGrpSpPr>
      <p:grpSpPr>
        <a:xfrm>
          <a:off x="0" y="0"/>
          <a:ext cx="0" cy="0"/>
          <a:chOff x="0" y="0"/>
          <a:chExt cx="0" cy="0"/>
        </a:xfrm>
      </p:grpSpPr>
      <p:sp>
        <p:nvSpPr>
          <p:cNvPr id="2" name="TextBox 7">
            <a:extLst>
              <a:ext uri="{FF2B5EF4-FFF2-40B4-BE49-F238E27FC236}">
                <a16:creationId xmlns="" xmlns:a16="http://schemas.microsoft.com/office/drawing/2014/main" id="{2EF3E351-722F-45A0-BD85-698E055B98F1}"/>
              </a:ext>
            </a:extLst>
          </p:cNvPr>
          <p:cNvSpPr txBox="1"/>
          <p:nvPr/>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0159808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0800770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57E8C72-1D21-4A27-9201-2C6413FBF7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80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nsert Photo">
    <p:spTree>
      <p:nvGrpSpPr>
        <p:cNvPr id="1" name=""/>
        <p:cNvGrpSpPr/>
        <p:nvPr/>
      </p:nvGrpSpPr>
      <p:grpSpPr>
        <a:xfrm>
          <a:off x="0" y="0"/>
          <a:ext cx="0" cy="0"/>
          <a:chOff x="0" y="0"/>
          <a:chExt cx="0" cy="0"/>
        </a:xfrm>
      </p:grpSpPr>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27" name="Straight Connector 26"/>
          <p:cNvCxnSpPr/>
          <p:nvPr userDrawn="1"/>
        </p:nvCxnSpPr>
        <p:spPr>
          <a:xfrm>
            <a:off x="10523604"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55" name="Text Placeholder 136"/>
          <p:cNvSpPr>
            <a:spLocks noGrp="1"/>
          </p:cNvSpPr>
          <p:nvPr>
            <p:ph type="body" sz="quarter" idx="31"/>
          </p:nvPr>
        </p:nvSpPr>
        <p:spPr>
          <a:xfrm>
            <a:off x="6986393" y="6181251"/>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6" name="Text Placeholder 136"/>
          <p:cNvSpPr>
            <a:spLocks noGrp="1"/>
          </p:cNvSpPr>
          <p:nvPr>
            <p:ph type="body" sz="quarter" idx="32"/>
          </p:nvPr>
        </p:nvSpPr>
        <p:spPr>
          <a:xfrm>
            <a:off x="5846351" y="6177833"/>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7" name="Text Placeholder 136"/>
          <p:cNvSpPr>
            <a:spLocks noGrp="1"/>
          </p:cNvSpPr>
          <p:nvPr>
            <p:ph type="body" sz="quarter" idx="33"/>
          </p:nvPr>
        </p:nvSpPr>
        <p:spPr>
          <a:xfrm>
            <a:off x="4324979"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8" name="Text Placeholder 136"/>
          <p:cNvSpPr>
            <a:spLocks noGrp="1"/>
          </p:cNvSpPr>
          <p:nvPr>
            <p:ph type="body" sz="quarter" idx="34"/>
          </p:nvPr>
        </p:nvSpPr>
        <p:spPr>
          <a:xfrm>
            <a:off x="2508041" y="6181251"/>
            <a:ext cx="1498693"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0" name="TextBox 59"/>
          <p:cNvSpPr txBox="1"/>
          <p:nvPr userDrawn="1"/>
        </p:nvSpPr>
        <p:spPr>
          <a:xfrm>
            <a:off x="3247870" y="581167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50000"/>
                  </a:schemeClr>
                </a:solidFill>
              </a:rPr>
              <a:t>Products and Services</a:t>
            </a:r>
          </a:p>
        </p:txBody>
      </p:sp>
      <p:sp>
        <p:nvSpPr>
          <p:cNvPr id="61" name="TextBox 60"/>
          <p:cNvSpPr txBox="1"/>
          <p:nvPr userDrawn="1"/>
        </p:nvSpPr>
        <p:spPr>
          <a:xfrm>
            <a:off x="5118184" y="5811679"/>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62" name="TextBox 61"/>
          <p:cNvSpPr txBox="1"/>
          <p:nvPr userDrawn="1"/>
        </p:nvSpPr>
        <p:spPr>
          <a:xfrm>
            <a:off x="6552933" y="5811679"/>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63" name="TextBox 62"/>
          <p:cNvSpPr txBox="1"/>
          <p:nvPr userDrawn="1"/>
        </p:nvSpPr>
        <p:spPr>
          <a:xfrm>
            <a:off x="7984429" y="5811679"/>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
        <p:nvSpPr>
          <p:cNvPr id="65" name="Text Placeholder 136"/>
          <p:cNvSpPr>
            <a:spLocks noGrp="1"/>
          </p:cNvSpPr>
          <p:nvPr>
            <p:ph type="body" sz="quarter" idx="37"/>
          </p:nvPr>
        </p:nvSpPr>
        <p:spPr>
          <a:xfrm>
            <a:off x="8109287" y="6184047"/>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6" name="TextBox 65"/>
          <p:cNvSpPr txBox="1"/>
          <p:nvPr userDrawn="1"/>
        </p:nvSpPr>
        <p:spPr>
          <a:xfrm>
            <a:off x="9223702" y="5811679"/>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Partner</a:t>
            </a:r>
          </a:p>
        </p:txBody>
      </p:sp>
    </p:spTree>
    <p:extLst>
      <p:ext uri="{BB962C8B-B14F-4D97-AF65-F5344CB8AC3E}">
        <p14:creationId xmlns:p14="http://schemas.microsoft.com/office/powerpoint/2010/main" val="256806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 xmlns:a16="http://schemas.microsoft.com/office/drawing/2014/main" id="{9D5783B5-1069-4509-929A-C02C0B0887F7}"/>
              </a:ext>
            </a:extLst>
          </p:cNvPr>
          <p:cNvPicPr>
            <a:picLocks noChangeAspect="1"/>
          </p:cNvPicPr>
          <p:nvPr/>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25491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8" r:id="rId3"/>
    <p:sldLayoutId id="2147483669" r:id="rId4"/>
    <p:sldLayoutId id="2147483678" r:id="rId5"/>
    <p:sldLayoutId id="2147483679" r:id="rId6"/>
    <p:sldLayoutId id="2147483687" r:id="rId7"/>
    <p:sldLayoutId id="2147483688" r:id="rId8"/>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664014"/>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jpg"/><Relationship Id="rId7" Type="http://schemas.openxmlformats.org/officeDocument/2006/relationships/hyperlink" Target="http://www.tribridge.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2.emf"/><Relationship Id="rId5" Type="http://schemas.openxmlformats.org/officeDocument/2006/relationships/hyperlink" Target="https://customers.microsoft.com/en-us/story/orica-mining-oil-gas-azure"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15.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overview/sales-number/"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azure.microsoft.com/solutions/sa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azure.microsoft.com/overview/sales-number/" TargetMode="External"/><Relationship Id="rId3" Type="http://schemas.openxmlformats.org/officeDocument/2006/relationships/hyperlink" Target="https://azure.microsoft.com/resources/lessons-learned-migrating-sap-to-the-cloud/" TargetMode="External"/><Relationship Id="rId7" Type="http://schemas.openxmlformats.org/officeDocument/2006/relationships/hyperlink" Target="https://azure.microsoft.com/solutions/sa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azure.microsoft.com/pricing/tco/" TargetMode="External"/><Relationship Id="rId5" Type="http://schemas.openxmlformats.org/officeDocument/2006/relationships/hyperlink" Target="https://azure.microsoft.com/en-us/case-studies/?solution=sap" TargetMode="Externa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hyperlink" Target="https://customers.microsoft.com/en-us/story/co-op" TargetMode="External"/><Relationship Id="rId3" Type="http://schemas.openxmlformats.org/officeDocument/2006/relationships/hyperlink" Target="https://customers.microsoft.com/en-us/story/daimler-manufacturing-azure" TargetMode="External"/><Relationship Id="rId7" Type="http://schemas.openxmlformats.org/officeDocument/2006/relationships/hyperlink" Target="https://customers.microsoft.com/en-us/story/sanko-holding-chemicals-azure-backup-analysis-turke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customers.microsoft.com/en-us/story/festo-azure-professional-services-germany-sap-en" TargetMode="External"/><Relationship Id="rId5" Type="http://schemas.openxmlformats.org/officeDocument/2006/relationships/hyperlink" Target="https://customers.microsoft.com/en-us/story/dfa-consumer-goods-azure" TargetMode="External"/><Relationship Id="rId10" Type="http://schemas.openxmlformats.org/officeDocument/2006/relationships/slide" Target="slide12.xml"/><Relationship Id="rId4" Type="http://schemas.openxmlformats.org/officeDocument/2006/relationships/hyperlink" Target="https://customers.microsoft.com/en-us/story/orica-mining-oil-gas-azure" TargetMode="External"/><Relationship Id="rId9" Type="http://schemas.openxmlformats.org/officeDocument/2006/relationships/hyperlink" Target="https://azure.microsoft.com/en-us/case-studies/?solution=sa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5.xml"/><Relationship Id="rId7"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8.xml"/><Relationship Id="rId5" Type="http://schemas.openxmlformats.org/officeDocument/2006/relationships/slide" Target="slide9.xml"/><Relationship Id="rId4" Type="http://schemas.openxmlformats.org/officeDocument/2006/relationships/slide" Target="slide13.xml"/><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18" Type="http://schemas.openxmlformats.org/officeDocument/2006/relationships/image" Target="../media/image30.png"/><Relationship Id="rId26" Type="http://schemas.openxmlformats.org/officeDocument/2006/relationships/image" Target="../media/image38.png"/><Relationship Id="rId39" Type="http://schemas.openxmlformats.org/officeDocument/2006/relationships/image" Target="../media/image51.png"/><Relationship Id="rId3" Type="http://schemas.openxmlformats.org/officeDocument/2006/relationships/image" Target="../media/image17.png"/><Relationship Id="rId21" Type="http://schemas.openxmlformats.org/officeDocument/2006/relationships/image" Target="../media/image33.png"/><Relationship Id="rId34" Type="http://schemas.openxmlformats.org/officeDocument/2006/relationships/image" Target="../media/image46.png"/><Relationship Id="rId7" Type="http://schemas.openxmlformats.org/officeDocument/2006/relationships/image" Target="../media/image21.png"/><Relationship Id="rId12" Type="http://schemas.openxmlformats.org/officeDocument/2006/relationships/hyperlink" Target="http://www.asd.gov.au/infosec/irap/index.htm" TargetMode="External"/><Relationship Id="rId17" Type="http://schemas.openxmlformats.org/officeDocument/2006/relationships/image" Target="../media/image29.jpeg"/><Relationship Id="rId25" Type="http://schemas.openxmlformats.org/officeDocument/2006/relationships/image" Target="../media/image37.jpeg"/><Relationship Id="rId33" Type="http://schemas.openxmlformats.org/officeDocument/2006/relationships/image" Target="../media/image45.jpeg"/><Relationship Id="rId38" Type="http://schemas.openxmlformats.org/officeDocument/2006/relationships/image" Target="../media/image50.png"/><Relationship Id="rId2" Type="http://schemas.openxmlformats.org/officeDocument/2006/relationships/notesSlide" Target="../notesSlides/notesSlide20.xml"/><Relationship Id="rId16" Type="http://schemas.openxmlformats.org/officeDocument/2006/relationships/image" Target="../media/image28.jpeg"/><Relationship Id="rId20" Type="http://schemas.openxmlformats.org/officeDocument/2006/relationships/image" Target="../media/image32.png"/><Relationship Id="rId29"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6.png"/><Relationship Id="rId32" Type="http://schemas.openxmlformats.org/officeDocument/2006/relationships/image" Target="../media/image44.png"/><Relationship Id="rId37" Type="http://schemas.openxmlformats.org/officeDocument/2006/relationships/image" Target="../media/image49.png"/><Relationship Id="rId40" Type="http://schemas.openxmlformats.org/officeDocument/2006/relationships/image" Target="../media/image52.png"/><Relationship Id="rId5" Type="http://schemas.openxmlformats.org/officeDocument/2006/relationships/image" Target="../media/image19.jpeg"/><Relationship Id="rId15" Type="http://schemas.openxmlformats.org/officeDocument/2006/relationships/image" Target="../media/image27.jpeg"/><Relationship Id="rId23" Type="http://schemas.openxmlformats.org/officeDocument/2006/relationships/image" Target="../media/image35.jpeg"/><Relationship Id="rId28" Type="http://schemas.openxmlformats.org/officeDocument/2006/relationships/image" Target="../media/image40.jpeg"/><Relationship Id="rId36" Type="http://schemas.openxmlformats.org/officeDocument/2006/relationships/image" Target="../media/image48.jpeg"/><Relationship Id="rId10" Type="http://schemas.openxmlformats.org/officeDocument/2006/relationships/image" Target="../media/image24.png"/><Relationship Id="rId19" Type="http://schemas.openxmlformats.org/officeDocument/2006/relationships/image" Target="../media/image31.png"/><Relationship Id="rId31" Type="http://schemas.openxmlformats.org/officeDocument/2006/relationships/image" Target="../media/image43.pn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hyperlink" Target="https://www.fisc.or.jp/" TargetMode="External"/><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 Id="rId35" Type="http://schemas.openxmlformats.org/officeDocument/2006/relationships/image" Target="../media/image4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rightscale.com/blog/cloud-industry-insights/cloud-computing-trends-2018-state-cloud-survey"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hyperlink" Target="https://azure.microsoft.com/resources/forrester-economic-impact-azure-iaa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EAE16-7DD8-41C8-A5D4-7AC8DA2E837B}"/>
              </a:ext>
            </a:extLst>
          </p:cNvPr>
          <p:cNvSpPr>
            <a:spLocks noGrp="1"/>
          </p:cNvSpPr>
          <p:nvPr>
            <p:ph type="title"/>
          </p:nvPr>
        </p:nvSpPr>
        <p:spPr>
          <a:xfrm>
            <a:off x="595351" y="2427446"/>
            <a:ext cx="10488961" cy="1661993"/>
          </a:xfrm>
        </p:spPr>
        <p:txBody>
          <a:bodyPr/>
          <a:lstStyle/>
          <a:p>
            <a:r>
              <a:rPr lang="en-US" sz="5400" b="1" noProof="0"/>
              <a:t>Making the case for moving </a:t>
            </a:r>
            <a:br>
              <a:rPr lang="en-US" sz="5400" b="1" noProof="0"/>
            </a:br>
            <a:r>
              <a:rPr lang="en-US" sz="5400" b="1" noProof="0"/>
              <a:t>SAP to the cloud</a:t>
            </a:r>
            <a:endParaRPr lang="en-US" sz="5400" b="1" noProof="0">
              <a:latin typeface="+mn-lt"/>
            </a:endParaRPr>
          </a:p>
        </p:txBody>
      </p:sp>
      <p:sp>
        <p:nvSpPr>
          <p:cNvPr id="9" name="TextBox 4">
            <a:extLst>
              <a:ext uri="{FF2B5EF4-FFF2-40B4-BE49-F238E27FC236}">
                <a16:creationId xmlns="" xmlns:a16="http://schemas.microsoft.com/office/drawing/2014/main" id="{606CC5AA-1C5D-5341-B826-BC1BBBB960BD}"/>
              </a:ext>
            </a:extLst>
          </p:cNvPr>
          <p:cNvSpPr txBox="1"/>
          <p:nvPr/>
        </p:nvSpPr>
        <p:spPr>
          <a:xfrm>
            <a:off x="595351" y="5574984"/>
            <a:ext cx="36832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Your Name 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Date</a:t>
            </a:r>
          </a:p>
        </p:txBody>
      </p:sp>
      <p:sp>
        <p:nvSpPr>
          <p:cNvPr id="6" name="TextBox 4">
            <a:extLst>
              <a:ext uri="{FF2B5EF4-FFF2-40B4-BE49-F238E27FC236}">
                <a16:creationId xmlns="" xmlns:a16="http://schemas.microsoft.com/office/drawing/2014/main" id="{289E2ED9-43CB-3A4A-8C50-119FAE7C9FFE}"/>
              </a:ext>
            </a:extLst>
          </p:cNvPr>
          <p:cNvSpPr txBox="1"/>
          <p:nvPr/>
        </p:nvSpPr>
        <p:spPr>
          <a:xfrm>
            <a:off x="595351" y="941901"/>
            <a:ext cx="1568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Your logo here</a:t>
            </a:r>
          </a:p>
        </p:txBody>
      </p:sp>
    </p:spTree>
    <p:extLst>
      <p:ext uri="{BB962C8B-B14F-4D97-AF65-F5344CB8AC3E}">
        <p14:creationId xmlns:p14="http://schemas.microsoft.com/office/powerpoint/2010/main" val="18004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0594A-5542-47E9-8503-5DB0F77B2B23}"/>
              </a:ext>
            </a:extLst>
          </p:cNvPr>
          <p:cNvSpPr>
            <a:spLocks noGrp="1"/>
          </p:cNvSpPr>
          <p:nvPr>
            <p:ph type="title" idx="4294967295"/>
          </p:nvPr>
        </p:nvSpPr>
        <p:spPr>
          <a:xfrm>
            <a:off x="588262" y="457200"/>
            <a:ext cx="11209727" cy="492443"/>
          </a:xfrm>
        </p:spPr>
        <p:txBody>
          <a:bodyPr/>
          <a:lstStyle/>
          <a:p>
            <a:r>
              <a:rPr lang="en-US" sz="3200" spc="-147" dirty="0">
                <a:solidFill>
                  <a:srgbClr val="0078D7"/>
                </a:solidFill>
              </a:rPr>
              <a:t>Benefits of using Azure as our SAP cloud provider</a:t>
            </a:r>
            <a:endParaRPr lang="en-US" sz="3200" noProof="0" dirty="0"/>
          </a:p>
        </p:txBody>
      </p:sp>
      <p:pic>
        <p:nvPicPr>
          <p:cNvPr id="4" name="Picture 3">
            <a:extLst>
              <a:ext uri="{FF2B5EF4-FFF2-40B4-BE49-F238E27FC236}">
                <a16:creationId xmlns="" xmlns:a16="http://schemas.microsoft.com/office/drawing/2014/main" id="{15149F05-F018-49D5-8164-2C32A257D5F7}"/>
              </a:ext>
            </a:extLst>
          </p:cNvPr>
          <p:cNvPicPr>
            <a:picLocks noChangeAspect="1"/>
          </p:cNvPicPr>
          <p:nvPr/>
        </p:nvPicPr>
        <p:blipFill>
          <a:blip r:embed="rId3"/>
          <a:stretch>
            <a:fillRect/>
          </a:stretch>
        </p:blipFill>
        <p:spPr>
          <a:xfrm>
            <a:off x="507218" y="1497911"/>
            <a:ext cx="11290771" cy="4572396"/>
          </a:xfrm>
          <a:prstGeom prst="rect">
            <a:avLst/>
          </a:prstGeom>
        </p:spPr>
      </p:pic>
    </p:spTree>
    <p:extLst>
      <p:ext uri="{BB962C8B-B14F-4D97-AF65-F5344CB8AC3E}">
        <p14:creationId xmlns:p14="http://schemas.microsoft.com/office/powerpoint/2010/main" val="204010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3D4701D-F187-484C-81A9-2A8B69451368}"/>
              </a:ext>
            </a:extLst>
          </p:cNvPr>
          <p:cNvSpPr/>
          <p:nvPr/>
        </p:nvSpPr>
        <p:spPr>
          <a:xfrm>
            <a:off x="307664" y="1139321"/>
            <a:ext cx="10954214" cy="341632"/>
          </a:xfrm>
          <a:prstGeom prst="rect">
            <a:avLst/>
          </a:prstGeom>
        </p:spPr>
        <p:txBody>
          <a:bodyPr wrap="square">
            <a:spAutoFit/>
          </a:body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a:ea typeface="+mn-ea"/>
                <a:cs typeface="+mn-cs"/>
              </a:rPr>
              <a:t>Expensive over-capacity becomes a thing of the past, and the scale of cloud drives costs down over time.</a:t>
            </a:r>
            <a:endParaRPr kumimoji="0" lang="en-US" sz="1800" b="0" i="0" u="none" strike="noStrike" kern="1200" cap="none" spc="-147" normalizeH="0" baseline="0" noProof="0" dirty="0">
              <a:ln w="3175">
                <a:noFill/>
              </a:ln>
              <a:solidFill>
                <a:srgbClr val="0078D7"/>
              </a:solidFill>
              <a:effectLst/>
              <a:uLnTx/>
              <a:uFillTx/>
              <a:latin typeface="Segoe UI"/>
              <a:ea typeface="+mn-ea"/>
              <a:cs typeface="Segoe UI" pitchFamily="34" charset="0"/>
            </a:endParaRPr>
          </a:p>
        </p:txBody>
      </p:sp>
      <p:sp>
        <p:nvSpPr>
          <p:cNvPr id="2" name="Title 1">
            <a:extLst>
              <a:ext uri="{FF2B5EF4-FFF2-40B4-BE49-F238E27FC236}">
                <a16:creationId xmlns="" xmlns:a16="http://schemas.microsoft.com/office/drawing/2014/main" id="{CF904F8C-07F9-462C-BD3B-77E1E0E71E23}"/>
              </a:ext>
            </a:extLst>
          </p:cNvPr>
          <p:cNvSpPr>
            <a:spLocks noGrp="1"/>
          </p:cNvSpPr>
          <p:nvPr>
            <p:ph type="title" idx="4294967295"/>
          </p:nvPr>
        </p:nvSpPr>
        <p:spPr>
          <a:xfrm>
            <a:off x="243358" y="250614"/>
            <a:ext cx="11018520" cy="387798"/>
          </a:xfrm>
        </p:spPr>
        <p:txBody>
          <a:bodyPr/>
          <a:lstStyle/>
          <a:p>
            <a:pPr lvl="0" defTabSz="914367">
              <a:lnSpc>
                <a:spcPct val="90000"/>
              </a:lnSpc>
              <a:defRPr/>
            </a:pPr>
            <a:r>
              <a:rPr lang="en-US" sz="2800" spc="-147" noProof="0" dirty="0">
                <a:solidFill>
                  <a:srgbClr val="0078D7"/>
                </a:solidFill>
              </a:rPr>
              <a:t>How SAP on Azure can help us reduce Total Cost of Ownership</a:t>
            </a:r>
          </a:p>
        </p:txBody>
      </p:sp>
      <p:pic>
        <p:nvPicPr>
          <p:cNvPr id="13" name="Picture 12">
            <a:extLst>
              <a:ext uri="{FF2B5EF4-FFF2-40B4-BE49-F238E27FC236}">
                <a16:creationId xmlns="" xmlns:a16="http://schemas.microsoft.com/office/drawing/2014/main" id="{56AE76A4-0240-4DDD-8F83-20C9E3A376B8}"/>
              </a:ext>
            </a:extLst>
          </p:cNvPr>
          <p:cNvPicPr>
            <a:picLocks noChangeAspect="1"/>
          </p:cNvPicPr>
          <p:nvPr/>
        </p:nvPicPr>
        <p:blipFill>
          <a:blip r:embed="rId3"/>
          <a:stretch>
            <a:fillRect/>
          </a:stretch>
        </p:blipFill>
        <p:spPr>
          <a:xfrm>
            <a:off x="508925" y="2134262"/>
            <a:ext cx="10888400" cy="4096867"/>
          </a:xfrm>
          <a:prstGeom prst="rect">
            <a:avLst/>
          </a:prstGeom>
        </p:spPr>
      </p:pic>
    </p:spTree>
    <p:extLst>
      <p:ext uri="{BB962C8B-B14F-4D97-AF65-F5344CB8AC3E}">
        <p14:creationId xmlns:p14="http://schemas.microsoft.com/office/powerpoint/2010/main" val="388729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ky, outdoor, person, man&#10;&#10;Description generated with very high confidence">
            <a:extLst>
              <a:ext uri="{FF2B5EF4-FFF2-40B4-BE49-F238E27FC236}">
                <a16:creationId xmlns="" xmlns:a16="http://schemas.microsoft.com/office/drawing/2014/main" id="{23AB1D73-8507-49FB-B3E6-DA4FA6D6D159}"/>
              </a:ext>
            </a:extLst>
          </p:cNvPr>
          <p:cNvPicPr>
            <a:picLocks noChangeAspect="1"/>
          </p:cNvPicPr>
          <p:nvPr/>
        </p:nvPicPr>
        <p:blipFill rotWithShape="1">
          <a:blip r:embed="rId3">
            <a:extLst>
              <a:ext uri="{28A0092B-C50C-407E-A947-70E740481C1C}">
                <a14:useLocalDpi xmlns:a14="http://schemas.microsoft.com/office/drawing/2010/main" val="0"/>
              </a:ext>
            </a:extLst>
          </a:blip>
          <a:srcRect l="6309" r="20500"/>
          <a:stretch/>
        </p:blipFill>
        <p:spPr>
          <a:xfrm>
            <a:off x="5941398" y="-8058"/>
            <a:ext cx="6265984" cy="5687565"/>
          </a:xfrm>
          <a:prstGeom prst="rect">
            <a:avLst/>
          </a:prstGeom>
        </p:spPr>
      </p:pic>
      <p:sp>
        <p:nvSpPr>
          <p:cNvPr id="26" name="Title 25"/>
          <p:cNvSpPr>
            <a:spLocks noGrp="1"/>
          </p:cNvSpPr>
          <p:nvPr>
            <p:ph type="ctrTitle"/>
          </p:nvPr>
        </p:nvSpPr>
        <p:spPr>
          <a:xfrm>
            <a:off x="536967" y="658718"/>
            <a:ext cx="4932575" cy="1043599"/>
          </a:xfrm>
        </p:spPr>
        <p:txBody>
          <a:bodyPr/>
          <a:lstStyle/>
          <a:p>
            <a:r>
              <a:rPr lang="en-US" sz="2000" dirty="0">
                <a:solidFill>
                  <a:srgbClr val="0078D4"/>
                </a:solidFill>
                <a:latin typeface="Segoe Pro Semibold" panose="020B0702040504020203" pitchFamily="34" charset="0"/>
              </a:rPr>
              <a:t>SAP on Azure in action—a case study</a:t>
            </a:r>
            <a:r>
              <a:rPr lang="en-US" sz="2400" noProof="0" dirty="0">
                <a:solidFill>
                  <a:srgbClr val="0078D4"/>
                </a:solidFill>
                <a:latin typeface="Segoe Pro Semibold" panose="020B0702040504020203" pitchFamily="34" charset="0"/>
              </a:rPr>
              <a:t/>
            </a:r>
            <a:br>
              <a:rPr lang="en-US" sz="2400" noProof="0" dirty="0">
                <a:solidFill>
                  <a:srgbClr val="0078D4"/>
                </a:solidFill>
                <a:latin typeface="Segoe Pro Semibold" panose="020B0702040504020203" pitchFamily="34" charset="0"/>
              </a:rPr>
            </a:br>
            <a:r>
              <a:rPr lang="en-US" sz="2400" noProof="0" dirty="0">
                <a:solidFill>
                  <a:srgbClr val="0078D4"/>
                </a:solidFill>
                <a:latin typeface="Segoe Pro Semibold" panose="020B0702040504020203" pitchFamily="34" charset="0"/>
              </a:rPr>
              <a:t/>
            </a:r>
            <a:br>
              <a:rPr lang="en-US" sz="2400" noProof="0" dirty="0">
                <a:solidFill>
                  <a:srgbClr val="0078D4"/>
                </a:solidFill>
                <a:latin typeface="Segoe Pro Semibold" panose="020B0702040504020203" pitchFamily="34" charset="0"/>
              </a:rPr>
            </a:br>
            <a:r>
              <a:rPr lang="en-US" sz="2400" noProof="0" dirty="0">
                <a:solidFill>
                  <a:srgbClr val="0078D4"/>
                </a:solidFill>
                <a:latin typeface="Segoe Pro Semibold" panose="020B0702040504020203" pitchFamily="34" charset="0"/>
              </a:rPr>
              <a:t/>
            </a:r>
            <a:br>
              <a:rPr lang="en-US" sz="2400" noProof="0" dirty="0">
                <a:solidFill>
                  <a:srgbClr val="0078D4"/>
                </a:solidFill>
                <a:latin typeface="Segoe Pro Semibold" panose="020B0702040504020203" pitchFamily="34" charset="0"/>
              </a:rPr>
            </a:br>
            <a:r>
              <a:rPr lang="en-US" sz="1600" noProof="0" dirty="0">
                <a:solidFill>
                  <a:srgbClr val="0078D4"/>
                </a:solidFill>
                <a:latin typeface="Segoe Pro Semibold" panose="020B0702040504020203" pitchFamily="34" charset="0"/>
              </a:rPr>
              <a:t>Explosives provider simplifies business and improves data access with SAP S/4HANA on Azure </a:t>
            </a:r>
            <a:r>
              <a:rPr lang="en-US" sz="1600" noProof="0" dirty="0"/>
              <a:t/>
            </a:r>
            <a:br>
              <a:rPr lang="en-US" sz="1600" noProof="0" dirty="0"/>
            </a:br>
            <a:endParaRPr lang="en-US" sz="2400" noProof="0" dirty="0"/>
          </a:p>
        </p:txBody>
      </p:sp>
      <p:sp>
        <p:nvSpPr>
          <p:cNvPr id="27" name="Text Placeholder 26"/>
          <p:cNvSpPr>
            <a:spLocks noGrp="1"/>
          </p:cNvSpPr>
          <p:nvPr>
            <p:ph type="body" sz="quarter" idx="11"/>
          </p:nvPr>
        </p:nvSpPr>
        <p:spPr>
          <a:xfrm>
            <a:off x="536967" y="2339341"/>
            <a:ext cx="4294486" cy="2399355"/>
          </a:xfrm>
        </p:spPr>
        <p:txBody>
          <a:bodyPr/>
          <a:lstStyle/>
          <a:p>
            <a:r>
              <a:rPr lang="en-US" noProof="0"/>
              <a:t>Melbourne, Australia–based Orica, the global leader in mining and civil blasting, embarked on an extensive business process standardization project. It adopted a solution combining SAP S/4HANA and other SAP systems, all running on the Microsoft Azure cloud platform and safeguarded by Azure services. Months after deploying the first phase, the company is seeing business system simplification benefits. Along with IT efficiency gains as a byproduct, Orica has a solid base for the next phases in its global business system makeover.</a:t>
            </a:r>
          </a:p>
        </p:txBody>
      </p:sp>
      <p:sp>
        <p:nvSpPr>
          <p:cNvPr id="16" name="Text Placeholder 15"/>
          <p:cNvSpPr>
            <a:spLocks noGrp="1"/>
          </p:cNvSpPr>
          <p:nvPr>
            <p:ph type="body" sz="quarter" idx="31"/>
          </p:nvPr>
        </p:nvSpPr>
        <p:spPr>
          <a:xfrm>
            <a:off x="7985992" y="5995844"/>
            <a:ext cx="805425" cy="463954"/>
          </a:xfrm>
        </p:spPr>
        <p:txBody>
          <a:bodyPr/>
          <a:lstStyle/>
          <a:p>
            <a:r>
              <a:rPr lang="en-US" noProof="0"/>
              <a:t>Australia</a:t>
            </a:r>
          </a:p>
        </p:txBody>
      </p:sp>
      <p:sp>
        <p:nvSpPr>
          <p:cNvPr id="19" name="Text Placeholder 18"/>
          <p:cNvSpPr>
            <a:spLocks noGrp="1"/>
          </p:cNvSpPr>
          <p:nvPr>
            <p:ph type="body" sz="quarter" idx="32"/>
          </p:nvPr>
        </p:nvSpPr>
        <p:spPr>
          <a:xfrm>
            <a:off x="6542108" y="5995844"/>
            <a:ext cx="1107195" cy="463954"/>
          </a:xfrm>
        </p:spPr>
        <p:txBody>
          <a:bodyPr/>
          <a:lstStyle/>
          <a:p>
            <a:r>
              <a:rPr lang="en-US" noProof="0"/>
              <a:t>Mining, oil, and gas</a:t>
            </a:r>
          </a:p>
        </p:txBody>
      </p:sp>
      <p:sp>
        <p:nvSpPr>
          <p:cNvPr id="20" name="Text Placeholder 19"/>
          <p:cNvSpPr>
            <a:spLocks noGrp="1"/>
          </p:cNvSpPr>
          <p:nvPr>
            <p:ph type="body" sz="quarter" idx="33"/>
          </p:nvPr>
        </p:nvSpPr>
        <p:spPr>
          <a:xfrm>
            <a:off x="5116149" y="5995844"/>
            <a:ext cx="1033225" cy="463954"/>
          </a:xfrm>
        </p:spPr>
        <p:txBody>
          <a:bodyPr/>
          <a:lstStyle/>
          <a:p>
            <a:r>
              <a:rPr lang="en-US" noProof="0"/>
              <a:t>11,500 employees</a:t>
            </a:r>
          </a:p>
          <a:p>
            <a:endParaRPr lang="en-US" noProof="0"/>
          </a:p>
        </p:txBody>
      </p:sp>
      <p:sp>
        <p:nvSpPr>
          <p:cNvPr id="21" name="Text Placeholder 20"/>
          <p:cNvSpPr>
            <a:spLocks noGrp="1"/>
          </p:cNvSpPr>
          <p:nvPr>
            <p:ph type="body" sz="quarter" idx="34"/>
          </p:nvPr>
        </p:nvSpPr>
        <p:spPr>
          <a:xfrm>
            <a:off x="3245394" y="5995844"/>
            <a:ext cx="1959577" cy="676749"/>
          </a:xfrm>
        </p:spPr>
        <p:txBody>
          <a:bodyPr lIns="0" tIns="0" rIns="0" bIns="0" anchor="t">
            <a:noAutofit/>
          </a:bodyPr>
          <a:lstStyle/>
          <a:p>
            <a:r>
              <a:rPr lang="en-US" noProof="0" dirty="0">
                <a:cs typeface="Segoe UI"/>
              </a:rPr>
              <a:t>Microsoft Azure</a:t>
            </a:r>
            <a:endParaRPr lang="en-US" noProof="0" dirty="0"/>
          </a:p>
          <a:p>
            <a:r>
              <a:rPr lang="en-US" noProof="0" dirty="0"/>
              <a:t>Azure Active Directory</a:t>
            </a:r>
            <a:endParaRPr lang="en-US" noProof="0" dirty="0">
              <a:cs typeface="Segoe UI"/>
            </a:endParaRPr>
          </a:p>
          <a:p>
            <a:r>
              <a:rPr lang="en-US" noProof="0" dirty="0"/>
              <a:t>Azure Multi-Factor Authentication</a:t>
            </a:r>
          </a:p>
          <a:p>
            <a:r>
              <a:rPr lang="en-US" noProof="0" dirty="0"/>
              <a:t>Azure Site Recovery</a:t>
            </a:r>
          </a:p>
          <a:p>
            <a:r>
              <a:rPr lang="en-US" noProof="0" dirty="0"/>
              <a:t>Azure Write Accelerator</a:t>
            </a:r>
          </a:p>
          <a:p>
            <a:r>
              <a:rPr lang="en-US" noProof="0" dirty="0">
                <a:cs typeface="Segoe UI"/>
              </a:rPr>
              <a:t>Microsoft SQL Server</a:t>
            </a:r>
            <a:endParaRPr lang="en-US" noProof="0" dirty="0"/>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4194" y="-1508"/>
            <a:ext cx="1549400" cy="694452"/>
          </a:xfrm>
          <a:prstGeom prst="rect">
            <a:avLst/>
          </a:prstGeom>
        </p:spPr>
      </p:pic>
      <p:pic>
        <p:nvPicPr>
          <p:cNvPr id="25" name="Picture 24">
            <a:hlinkClick r:id="rId5"/>
          </p:cNvPr>
          <p:cNvPicPr>
            <a:picLocks noChangeAspect="1"/>
          </p:cNvPicPr>
          <p:nvPr/>
        </p:nvPicPr>
        <p:blipFill>
          <a:blip r:embed="rId6"/>
          <a:stretch>
            <a:fillRect/>
          </a:stretch>
        </p:blipFill>
        <p:spPr>
          <a:xfrm>
            <a:off x="11147933" y="6134467"/>
            <a:ext cx="339976" cy="374845"/>
          </a:xfrm>
          <a:prstGeom prst="rect">
            <a:avLst/>
          </a:prstGeom>
        </p:spPr>
      </p:pic>
      <p:sp>
        <p:nvSpPr>
          <p:cNvPr id="6" name="Text Placeholder 5">
            <a:extLst>
              <a:ext uri="{FF2B5EF4-FFF2-40B4-BE49-F238E27FC236}">
                <a16:creationId xmlns="" xmlns:a16="http://schemas.microsoft.com/office/drawing/2014/main" id="{AA6595CE-8DEC-4B51-B4EB-AC0929A82731}"/>
              </a:ext>
            </a:extLst>
          </p:cNvPr>
          <p:cNvSpPr>
            <a:spLocks noGrp="1"/>
          </p:cNvSpPr>
          <p:nvPr>
            <p:ph type="body" sz="quarter" idx="37"/>
          </p:nvPr>
        </p:nvSpPr>
        <p:spPr>
          <a:xfrm>
            <a:off x="9214817" y="5995844"/>
            <a:ext cx="805425" cy="463954"/>
          </a:xfrm>
        </p:spPr>
        <p:txBody>
          <a:bodyPr/>
          <a:lstStyle/>
          <a:p>
            <a:r>
              <a:rPr lang="en-US" noProof="0"/>
              <a:t>Cognizant</a:t>
            </a:r>
            <a:endParaRPr lang="en-US" noProof="0">
              <a:hlinkClick r:id="rId7"/>
            </a:endParaRPr>
          </a:p>
        </p:txBody>
      </p:sp>
      <p:pic>
        <p:nvPicPr>
          <p:cNvPr id="4" name="Picture 3">
            <a:extLst>
              <a:ext uri="{FF2B5EF4-FFF2-40B4-BE49-F238E27FC236}">
                <a16:creationId xmlns="" xmlns:a16="http://schemas.microsoft.com/office/drawing/2014/main" id="{57382AF3-8A05-4E3A-A30E-5980C9A4A0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2040" y="5833860"/>
            <a:ext cx="2607190" cy="864544"/>
          </a:xfrm>
          <a:prstGeom prst="rect">
            <a:avLst/>
          </a:prstGeom>
        </p:spPr>
      </p:pic>
      <p:sp>
        <p:nvSpPr>
          <p:cNvPr id="14" name="Text Placeholder 5">
            <a:extLst>
              <a:ext uri="{FF2B5EF4-FFF2-40B4-BE49-F238E27FC236}">
                <a16:creationId xmlns="" xmlns:a16="http://schemas.microsoft.com/office/drawing/2014/main" id="{382DC8D6-8BFC-4A93-A7DE-4D4F3E9C7765}"/>
              </a:ext>
            </a:extLst>
          </p:cNvPr>
          <p:cNvSpPr txBox="1">
            <a:spLocks/>
          </p:cNvSpPr>
          <p:nvPr/>
        </p:nvSpPr>
        <p:spPr>
          <a:xfrm>
            <a:off x="10843957" y="5833860"/>
            <a:ext cx="947928"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a:ln>
                  <a:noFill/>
                </a:ln>
                <a:solidFill>
                  <a:prstClr val="white">
                    <a:lumMod val="50000"/>
                  </a:prstClr>
                </a:solidFill>
                <a:effectLst/>
                <a:uLnTx/>
                <a:uFillTx/>
                <a:latin typeface="Segoe UI"/>
                <a:ea typeface="+mn-ea"/>
                <a:cs typeface="+mn-cs"/>
              </a:rPr>
              <a:t>Read the story</a:t>
            </a:r>
            <a:endParaRPr kumimoji="0" lang="en-US" sz="1000" b="1" i="0" u="none" strike="noStrike" kern="1200" cap="none" spc="0" normalizeH="0" baseline="0" noProof="0">
              <a:ln>
                <a:noFill/>
              </a:ln>
              <a:solidFill>
                <a:prstClr val="white">
                  <a:lumMod val="50000"/>
                </a:prstClr>
              </a:solidFill>
              <a:effectLst/>
              <a:uLnTx/>
              <a:uFillTx/>
              <a:latin typeface="Segoe UI"/>
              <a:ea typeface="+mn-ea"/>
              <a:cs typeface="+mn-cs"/>
              <a:hlinkClick r:id="rId7"/>
            </a:endParaRPr>
          </a:p>
        </p:txBody>
      </p:sp>
    </p:spTree>
    <p:extLst>
      <p:ext uri="{BB962C8B-B14F-4D97-AF65-F5344CB8AC3E}">
        <p14:creationId xmlns:p14="http://schemas.microsoft.com/office/powerpoint/2010/main" val="23544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D76DA-52E4-4C22-A05A-FB5D13968962}"/>
              </a:ext>
            </a:extLst>
          </p:cNvPr>
          <p:cNvSpPr>
            <a:spLocks noGrp="1"/>
          </p:cNvSpPr>
          <p:nvPr>
            <p:ph type="title"/>
          </p:nvPr>
        </p:nvSpPr>
        <p:spPr>
          <a:xfrm>
            <a:off x="584200" y="2979778"/>
            <a:ext cx="9144000" cy="553998"/>
          </a:xfrm>
        </p:spPr>
        <p:txBody>
          <a:bodyPr/>
          <a:lstStyle/>
          <a:p>
            <a:r>
              <a:rPr lang="en-US" noProof="0"/>
              <a:t>Journey to SAP HANA and Cloud</a:t>
            </a:r>
          </a:p>
        </p:txBody>
      </p:sp>
    </p:spTree>
    <p:extLst>
      <p:ext uri="{BB962C8B-B14F-4D97-AF65-F5344CB8AC3E}">
        <p14:creationId xmlns:p14="http://schemas.microsoft.com/office/powerpoint/2010/main" val="33295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 xmlns:a16="http://schemas.microsoft.com/office/drawing/2014/main" id="{EE00F9DD-D581-4DD7-98EF-B9D8BBA9CBBB}"/>
              </a:ext>
            </a:extLst>
          </p:cNvPr>
          <p:cNvSpPr/>
          <p:nvPr/>
        </p:nvSpPr>
        <p:spPr bwMode="auto">
          <a:xfrm>
            <a:off x="269241" y="1231471"/>
            <a:ext cx="11655840" cy="5298067"/>
          </a:xfrm>
          <a:prstGeom prst="rect">
            <a:avLst/>
          </a:prstGeom>
          <a:noFill/>
          <a:ln w="19050" cap="flat" cmpd="sng" algn="ctr">
            <a:solidFill>
              <a:schemeClr val="bg1">
                <a:lumMod val="85000"/>
              </a:scheme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5" name="Rectangle 44">
            <a:extLst>
              <a:ext uri="{FF2B5EF4-FFF2-40B4-BE49-F238E27FC236}">
                <a16:creationId xmlns="" xmlns:a16="http://schemas.microsoft.com/office/drawing/2014/main" id="{8463E6BE-6A33-45FF-8FE7-85DB71CAAE7F}"/>
              </a:ext>
            </a:extLst>
          </p:cNvPr>
          <p:cNvSpPr/>
          <p:nvPr/>
        </p:nvSpPr>
        <p:spPr>
          <a:xfrm>
            <a:off x="455204" y="1431776"/>
            <a:ext cx="1380494" cy="4927014"/>
          </a:xfrm>
          <a:prstGeom prst="rect">
            <a:avLst/>
          </a:prstGeom>
          <a:solidFill>
            <a:schemeClr val="bg1"/>
          </a:solidFill>
          <a:ln w="19050" cap="flat" cmpd="sng" algn="ctr">
            <a:solidFill>
              <a:schemeClr val="bg1">
                <a:lumMod val="85000"/>
              </a:schemeClr>
            </a:solid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endParaRPr kumimoji="0" lang="en-US" sz="3137" b="0" i="0" u="none" strike="noStrike" kern="0" cap="none" spc="0" normalizeH="0" baseline="0" noProof="0">
              <a:ln>
                <a:noFill/>
              </a:ln>
              <a:solidFill>
                <a:srgbClr val="FFFFFF"/>
              </a:solidFill>
              <a:effectLst/>
              <a:uLnTx/>
              <a:uFillTx/>
              <a:latin typeface="Segoe UI Semilight"/>
              <a:ea typeface="+mn-ea"/>
              <a:cs typeface="+mn-cs"/>
            </a:endParaRPr>
          </a:p>
        </p:txBody>
      </p:sp>
      <p:sp>
        <p:nvSpPr>
          <p:cNvPr id="49" name="Rounded Rectangle 83">
            <a:extLst>
              <a:ext uri="{FF2B5EF4-FFF2-40B4-BE49-F238E27FC236}">
                <a16:creationId xmlns="" xmlns:a16="http://schemas.microsoft.com/office/drawing/2014/main" id="{29A5AB8C-D722-46F9-8B92-AFDB5FDC8491}"/>
              </a:ext>
            </a:extLst>
          </p:cNvPr>
          <p:cNvSpPr/>
          <p:nvPr/>
        </p:nvSpPr>
        <p:spPr>
          <a:xfrm>
            <a:off x="535698" y="4597217"/>
            <a:ext cx="1219138" cy="488232"/>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ERP,</a:t>
            </a:r>
          </a:p>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Industry Add-ons</a:t>
            </a:r>
          </a:p>
        </p:txBody>
      </p:sp>
      <p:sp>
        <p:nvSpPr>
          <p:cNvPr id="50" name="Rounded Rectangle 84">
            <a:extLst>
              <a:ext uri="{FF2B5EF4-FFF2-40B4-BE49-F238E27FC236}">
                <a16:creationId xmlns="" xmlns:a16="http://schemas.microsoft.com/office/drawing/2014/main" id="{AC25B123-FDFC-4839-918D-F0C0579480F7}"/>
              </a:ext>
            </a:extLst>
          </p:cNvPr>
          <p:cNvSpPr/>
          <p:nvPr/>
        </p:nvSpPr>
        <p:spPr>
          <a:xfrm>
            <a:off x="535698" y="3667467"/>
            <a:ext cx="1219138" cy="293042"/>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Non-SAP</a:t>
            </a:r>
          </a:p>
        </p:txBody>
      </p:sp>
      <p:sp>
        <p:nvSpPr>
          <p:cNvPr id="52" name="Rounded Rectangle 109">
            <a:extLst>
              <a:ext uri="{FF2B5EF4-FFF2-40B4-BE49-F238E27FC236}">
                <a16:creationId xmlns="" xmlns:a16="http://schemas.microsoft.com/office/drawing/2014/main" id="{74C188FA-23F8-4902-A320-22DEE89A046C}"/>
              </a:ext>
            </a:extLst>
          </p:cNvPr>
          <p:cNvSpPr/>
          <p:nvPr/>
        </p:nvSpPr>
        <p:spPr>
          <a:xfrm>
            <a:off x="535698" y="2661371"/>
            <a:ext cx="1219138" cy="293041"/>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Analytics</a:t>
            </a:r>
          </a:p>
        </p:txBody>
      </p:sp>
      <p:sp>
        <p:nvSpPr>
          <p:cNvPr id="84" name="Rectangle 83">
            <a:extLst>
              <a:ext uri="{FF2B5EF4-FFF2-40B4-BE49-F238E27FC236}">
                <a16:creationId xmlns="" xmlns:a16="http://schemas.microsoft.com/office/drawing/2014/main" id="{F382B8C5-D725-4660-9EC4-C8F3F570E2BA}"/>
              </a:ext>
            </a:extLst>
          </p:cNvPr>
          <p:cNvSpPr/>
          <p:nvPr/>
        </p:nvSpPr>
        <p:spPr bwMode="auto">
          <a:xfrm>
            <a:off x="455204" y="1417738"/>
            <a:ext cx="1400279" cy="52641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On-premises</a:t>
            </a:r>
          </a:p>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Multi-Vendor</a:t>
            </a:r>
          </a:p>
        </p:txBody>
      </p:sp>
      <p:sp>
        <p:nvSpPr>
          <p:cNvPr id="85" name="Database_EFC7" title="Icon of a cylinder">
            <a:extLst>
              <a:ext uri="{FF2B5EF4-FFF2-40B4-BE49-F238E27FC236}">
                <a16:creationId xmlns="" xmlns:a16="http://schemas.microsoft.com/office/drawing/2014/main" id="{91BB97E0-E5D4-4C19-81CD-1D62ED307035}"/>
              </a:ext>
            </a:extLst>
          </p:cNvPr>
          <p:cNvSpPr>
            <a:spLocks noChangeAspect="1" noEditPoints="1"/>
          </p:cNvSpPr>
          <p:nvPr/>
        </p:nvSpPr>
        <p:spPr bwMode="auto">
          <a:xfrm>
            <a:off x="964968" y="5374723"/>
            <a:ext cx="360597" cy="468719"/>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86" name="building_5" title="Icon of tall buildings">
            <a:extLst>
              <a:ext uri="{FF2B5EF4-FFF2-40B4-BE49-F238E27FC236}">
                <a16:creationId xmlns="" xmlns:a16="http://schemas.microsoft.com/office/drawing/2014/main" id="{41E4AAEE-D411-4115-81CF-C1A9678F4445}"/>
              </a:ext>
            </a:extLst>
          </p:cNvPr>
          <p:cNvSpPr>
            <a:spLocks noChangeAspect="1" noEditPoints="1"/>
          </p:cNvSpPr>
          <p:nvPr/>
        </p:nvSpPr>
        <p:spPr bwMode="auto">
          <a:xfrm>
            <a:off x="923202" y="4130721"/>
            <a:ext cx="444130" cy="4823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5" name="Graphic 4">
            <a:extLst>
              <a:ext uri="{FF2B5EF4-FFF2-40B4-BE49-F238E27FC236}">
                <a16:creationId xmlns="" xmlns:a16="http://schemas.microsoft.com/office/drawing/2014/main" id="{30CB73BB-F6A2-4557-9F21-B7C69A12AD02}"/>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908556" y="2194705"/>
            <a:ext cx="473424" cy="473424"/>
          </a:xfrm>
          <a:prstGeom prst="rect">
            <a:avLst/>
          </a:prstGeom>
        </p:spPr>
      </p:pic>
      <p:pic>
        <p:nvPicPr>
          <p:cNvPr id="87" name="Graphic 86">
            <a:extLst>
              <a:ext uri="{FF2B5EF4-FFF2-40B4-BE49-F238E27FC236}">
                <a16:creationId xmlns="" xmlns:a16="http://schemas.microsoft.com/office/drawing/2014/main" id="{84893DE9-5100-46EF-9B6C-14298674E99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80166" y="3125739"/>
            <a:ext cx="330204" cy="534153"/>
          </a:xfrm>
          <a:prstGeom prst="rect">
            <a:avLst/>
          </a:prstGeom>
        </p:spPr>
      </p:pic>
      <p:grpSp>
        <p:nvGrpSpPr>
          <p:cNvPr id="29" name="Group 28">
            <a:extLst>
              <a:ext uri="{FF2B5EF4-FFF2-40B4-BE49-F238E27FC236}">
                <a16:creationId xmlns="" xmlns:a16="http://schemas.microsoft.com/office/drawing/2014/main" id="{6BF5A195-3649-4EFD-84C3-FCC400734C9B}"/>
              </a:ext>
            </a:extLst>
          </p:cNvPr>
          <p:cNvGrpSpPr/>
          <p:nvPr/>
        </p:nvGrpSpPr>
        <p:grpSpPr>
          <a:xfrm>
            <a:off x="1942254" y="1392194"/>
            <a:ext cx="2397936" cy="452456"/>
            <a:chOff x="1981200" y="1367271"/>
            <a:chExt cx="2446020" cy="461529"/>
          </a:xfrm>
        </p:grpSpPr>
        <p:sp>
          <p:nvSpPr>
            <p:cNvPr id="7" name="Oval 6">
              <a:extLst>
                <a:ext uri="{FF2B5EF4-FFF2-40B4-BE49-F238E27FC236}">
                  <a16:creationId xmlns="" xmlns:a16="http://schemas.microsoft.com/office/drawing/2014/main" id="{6C84B567-02EB-4139-9E77-6079A69AF663}"/>
                </a:ext>
              </a:extLst>
            </p:cNvPr>
            <p:cNvSpPr/>
            <p:nvPr/>
          </p:nvSpPr>
          <p:spPr bwMode="auto">
            <a:xfrm>
              <a:off x="1981200" y="1483360"/>
              <a:ext cx="345440" cy="3454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A</a:t>
              </a:r>
              <a:endParaRPr kumimoji="0" lang="en-IN"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11" name="Straight Arrow Connector 10">
              <a:extLst>
                <a:ext uri="{FF2B5EF4-FFF2-40B4-BE49-F238E27FC236}">
                  <a16:creationId xmlns="" xmlns:a16="http://schemas.microsoft.com/office/drawing/2014/main" id="{05C67353-75DB-4002-B797-CD5D4DC747A9}"/>
                </a:ext>
              </a:extLst>
            </p:cNvPr>
            <p:cNvCxnSpPr>
              <a:cxnSpLocks/>
            </p:cNvCxnSpPr>
            <p:nvPr/>
          </p:nvCxnSpPr>
          <p:spPr>
            <a:xfrm>
              <a:off x="2313940" y="1656080"/>
              <a:ext cx="211328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8" name="Rounded Rectangle 109">
              <a:extLst>
                <a:ext uri="{FF2B5EF4-FFF2-40B4-BE49-F238E27FC236}">
                  <a16:creationId xmlns="" xmlns:a16="http://schemas.microsoft.com/office/drawing/2014/main" id="{5D8398F6-B344-49BF-AF3E-19643D324454}"/>
                </a:ext>
              </a:extLst>
            </p:cNvPr>
            <p:cNvSpPr/>
            <p:nvPr/>
          </p:nvSpPr>
          <p:spPr>
            <a:xfrm>
              <a:off x="2148839" y="1367271"/>
              <a:ext cx="2001091" cy="275542"/>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Lift and Shift to Cloud</a:t>
              </a:r>
            </a:p>
          </p:txBody>
        </p:sp>
      </p:grpSp>
      <p:sp>
        <p:nvSpPr>
          <p:cNvPr id="90" name="Oval 89">
            <a:extLst>
              <a:ext uri="{FF2B5EF4-FFF2-40B4-BE49-F238E27FC236}">
                <a16:creationId xmlns="" xmlns:a16="http://schemas.microsoft.com/office/drawing/2014/main" id="{6BAD197C-8CF0-4A5A-A1F5-A8B31909BCBC}"/>
              </a:ext>
            </a:extLst>
          </p:cNvPr>
          <p:cNvSpPr/>
          <p:nvPr/>
        </p:nvSpPr>
        <p:spPr bwMode="auto">
          <a:xfrm>
            <a:off x="1942254" y="2798347"/>
            <a:ext cx="338649" cy="338649"/>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B</a:t>
            </a:r>
            <a:endParaRPr kumimoji="0" lang="en-IN"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91" name="Straight Arrow Connector 90">
            <a:extLst>
              <a:ext uri="{FF2B5EF4-FFF2-40B4-BE49-F238E27FC236}">
                <a16:creationId xmlns="" xmlns:a16="http://schemas.microsoft.com/office/drawing/2014/main" id="{579E4250-50E2-453A-81B5-B0B8D76C85E3}"/>
              </a:ext>
            </a:extLst>
          </p:cNvPr>
          <p:cNvCxnSpPr>
            <a:cxnSpLocks/>
          </p:cNvCxnSpPr>
          <p:nvPr/>
        </p:nvCxnSpPr>
        <p:spPr>
          <a:xfrm>
            <a:off x="2268453" y="2967671"/>
            <a:ext cx="2071737"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2" name="Rounded Rectangle 109">
            <a:extLst>
              <a:ext uri="{FF2B5EF4-FFF2-40B4-BE49-F238E27FC236}">
                <a16:creationId xmlns="" xmlns:a16="http://schemas.microsoft.com/office/drawing/2014/main" id="{159EB559-3770-4F97-A483-433C9818064F}"/>
              </a:ext>
            </a:extLst>
          </p:cNvPr>
          <p:cNvSpPr/>
          <p:nvPr/>
        </p:nvSpPr>
        <p:spPr>
          <a:xfrm>
            <a:off x="2223990" y="2684540"/>
            <a:ext cx="1961754" cy="270125"/>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Lift and Migrate to Cloud</a:t>
            </a:r>
          </a:p>
        </p:txBody>
      </p:sp>
      <p:sp>
        <p:nvSpPr>
          <p:cNvPr id="93" name="Oval 92">
            <a:extLst>
              <a:ext uri="{FF2B5EF4-FFF2-40B4-BE49-F238E27FC236}">
                <a16:creationId xmlns="" xmlns:a16="http://schemas.microsoft.com/office/drawing/2014/main" id="{02E248BE-1299-469B-B960-9FFA0DEDCD88}"/>
              </a:ext>
            </a:extLst>
          </p:cNvPr>
          <p:cNvSpPr/>
          <p:nvPr/>
        </p:nvSpPr>
        <p:spPr bwMode="auto">
          <a:xfrm>
            <a:off x="1942254" y="4666963"/>
            <a:ext cx="338649" cy="338649"/>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C</a:t>
            </a:r>
            <a:endParaRPr kumimoji="0" lang="en-IN"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94" name="Straight Arrow Connector 93">
            <a:extLst>
              <a:ext uri="{FF2B5EF4-FFF2-40B4-BE49-F238E27FC236}">
                <a16:creationId xmlns="" xmlns:a16="http://schemas.microsoft.com/office/drawing/2014/main" id="{3F3F03EE-755A-4C1E-86B5-21E527C9889E}"/>
              </a:ext>
            </a:extLst>
          </p:cNvPr>
          <p:cNvCxnSpPr>
            <a:cxnSpLocks/>
          </p:cNvCxnSpPr>
          <p:nvPr/>
        </p:nvCxnSpPr>
        <p:spPr>
          <a:xfrm>
            <a:off x="2268453" y="4836288"/>
            <a:ext cx="4096163"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5" name="Rounded Rectangle 109">
            <a:extLst>
              <a:ext uri="{FF2B5EF4-FFF2-40B4-BE49-F238E27FC236}">
                <a16:creationId xmlns="" xmlns:a16="http://schemas.microsoft.com/office/drawing/2014/main" id="{AC6A7D60-FFBE-4997-A8F0-2E04DE95D021}"/>
              </a:ext>
            </a:extLst>
          </p:cNvPr>
          <p:cNvSpPr/>
          <p:nvPr/>
        </p:nvSpPr>
        <p:spPr>
          <a:xfrm>
            <a:off x="2200514" y="4560627"/>
            <a:ext cx="3861026" cy="270125"/>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Lift and Shift/Migrate to Cloud, Migrate part to HANA</a:t>
            </a:r>
          </a:p>
        </p:txBody>
      </p:sp>
      <p:sp>
        <p:nvSpPr>
          <p:cNvPr id="96" name="Oval 95">
            <a:extLst>
              <a:ext uri="{FF2B5EF4-FFF2-40B4-BE49-F238E27FC236}">
                <a16:creationId xmlns="" xmlns:a16="http://schemas.microsoft.com/office/drawing/2014/main" id="{2C7F4A74-C30A-4529-80B1-61E510AAB5F7}"/>
              </a:ext>
            </a:extLst>
          </p:cNvPr>
          <p:cNvSpPr/>
          <p:nvPr/>
        </p:nvSpPr>
        <p:spPr bwMode="auto">
          <a:xfrm>
            <a:off x="1942254" y="5635951"/>
            <a:ext cx="338649" cy="338649"/>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D</a:t>
            </a:r>
            <a:endParaRPr kumimoji="0" lang="en-IN" sz="1568"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endParaRPr>
          </a:p>
        </p:txBody>
      </p:sp>
      <p:cxnSp>
        <p:nvCxnSpPr>
          <p:cNvPr id="97" name="Straight Arrow Connector 96">
            <a:extLst>
              <a:ext uri="{FF2B5EF4-FFF2-40B4-BE49-F238E27FC236}">
                <a16:creationId xmlns="" xmlns:a16="http://schemas.microsoft.com/office/drawing/2014/main" id="{6167A624-5E2E-459C-BCAE-AD8F323956BF}"/>
              </a:ext>
            </a:extLst>
          </p:cNvPr>
          <p:cNvCxnSpPr>
            <a:cxnSpLocks/>
          </p:cNvCxnSpPr>
          <p:nvPr/>
        </p:nvCxnSpPr>
        <p:spPr>
          <a:xfrm>
            <a:off x="2268453" y="5805276"/>
            <a:ext cx="6853317"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8" name="Rounded Rectangle 109">
            <a:extLst>
              <a:ext uri="{FF2B5EF4-FFF2-40B4-BE49-F238E27FC236}">
                <a16:creationId xmlns="" xmlns:a16="http://schemas.microsoft.com/office/drawing/2014/main" id="{D5384A3A-2FAB-4D9C-86E6-A25065968F9C}"/>
              </a:ext>
            </a:extLst>
          </p:cNvPr>
          <p:cNvSpPr/>
          <p:nvPr/>
        </p:nvSpPr>
        <p:spPr>
          <a:xfrm>
            <a:off x="2200513" y="5529614"/>
            <a:ext cx="6904091" cy="270125"/>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Transformation to S/4HANA and Cloud: Consolidation or (selective) Re-implementation or Greenfield</a:t>
            </a:r>
          </a:p>
        </p:txBody>
      </p:sp>
      <p:cxnSp>
        <p:nvCxnSpPr>
          <p:cNvPr id="99" name="Straight Arrow Connector 98">
            <a:extLst>
              <a:ext uri="{FF2B5EF4-FFF2-40B4-BE49-F238E27FC236}">
                <a16:creationId xmlns="" xmlns:a16="http://schemas.microsoft.com/office/drawing/2014/main" id="{1D5B2FA1-2CD9-4CE3-887C-70CF17507D75}"/>
              </a:ext>
            </a:extLst>
          </p:cNvPr>
          <p:cNvCxnSpPr>
            <a:cxnSpLocks/>
          </p:cNvCxnSpPr>
          <p:nvPr/>
        </p:nvCxnSpPr>
        <p:spPr>
          <a:xfrm>
            <a:off x="5829594" y="3416328"/>
            <a:ext cx="1249923"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0" name="Rounded Rectangle 109">
            <a:extLst>
              <a:ext uri="{FF2B5EF4-FFF2-40B4-BE49-F238E27FC236}">
                <a16:creationId xmlns="" xmlns:a16="http://schemas.microsoft.com/office/drawing/2014/main" id="{8DFF9193-8CC0-40A6-9B48-653C45B3B6D5}"/>
              </a:ext>
            </a:extLst>
          </p:cNvPr>
          <p:cNvSpPr/>
          <p:nvPr/>
        </p:nvSpPr>
        <p:spPr>
          <a:xfrm>
            <a:off x="5425601" y="3133197"/>
            <a:ext cx="1961754" cy="270125"/>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Migrate to HANA</a:t>
            </a:r>
          </a:p>
        </p:txBody>
      </p:sp>
      <p:cxnSp>
        <p:nvCxnSpPr>
          <p:cNvPr id="101" name="Straight Arrow Connector 100">
            <a:extLst>
              <a:ext uri="{FF2B5EF4-FFF2-40B4-BE49-F238E27FC236}">
                <a16:creationId xmlns="" xmlns:a16="http://schemas.microsoft.com/office/drawing/2014/main" id="{161DF52C-881B-4C6F-9926-D076781C5C13}"/>
              </a:ext>
            </a:extLst>
          </p:cNvPr>
          <p:cNvCxnSpPr>
            <a:cxnSpLocks/>
          </p:cNvCxnSpPr>
          <p:nvPr/>
        </p:nvCxnSpPr>
        <p:spPr>
          <a:xfrm>
            <a:off x="5832435" y="1891695"/>
            <a:ext cx="439178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2" name="Rounded Rectangle 109">
            <a:extLst>
              <a:ext uri="{FF2B5EF4-FFF2-40B4-BE49-F238E27FC236}">
                <a16:creationId xmlns="" xmlns:a16="http://schemas.microsoft.com/office/drawing/2014/main" id="{2C4D5162-BB10-44EC-8B64-C7E43A5D80BE}"/>
              </a:ext>
            </a:extLst>
          </p:cNvPr>
          <p:cNvSpPr/>
          <p:nvPr/>
        </p:nvSpPr>
        <p:spPr>
          <a:xfrm>
            <a:off x="5794847" y="1650840"/>
            <a:ext cx="4482024" cy="185873"/>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Migration to HANA, Conversion to S/4HANA</a:t>
            </a:r>
          </a:p>
        </p:txBody>
      </p:sp>
      <p:cxnSp>
        <p:nvCxnSpPr>
          <p:cNvPr id="103" name="Straight Arrow Connector 102">
            <a:extLst>
              <a:ext uri="{FF2B5EF4-FFF2-40B4-BE49-F238E27FC236}">
                <a16:creationId xmlns="" xmlns:a16="http://schemas.microsoft.com/office/drawing/2014/main" id="{904947E8-BC32-4E92-9110-BEA782A78E5B}"/>
              </a:ext>
            </a:extLst>
          </p:cNvPr>
          <p:cNvCxnSpPr>
            <a:cxnSpLocks/>
          </p:cNvCxnSpPr>
          <p:nvPr/>
        </p:nvCxnSpPr>
        <p:spPr>
          <a:xfrm>
            <a:off x="8581418" y="3864540"/>
            <a:ext cx="1718148"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4" name="Rounded Rectangle 109">
            <a:extLst>
              <a:ext uri="{FF2B5EF4-FFF2-40B4-BE49-F238E27FC236}">
                <a16:creationId xmlns="" xmlns:a16="http://schemas.microsoft.com/office/drawing/2014/main" id="{7E8D56E8-39C8-4EFC-ADBA-E7641F32829C}"/>
              </a:ext>
            </a:extLst>
          </p:cNvPr>
          <p:cNvSpPr/>
          <p:nvPr/>
        </p:nvSpPr>
        <p:spPr>
          <a:xfrm>
            <a:off x="8511865" y="3510975"/>
            <a:ext cx="1961754" cy="270125"/>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Conversion to S/4HANA </a:t>
            </a:r>
            <a:b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br>
            <a:r>
              <a:rPr kumimoji="0" lang="en-IN" sz="1176" b="0"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or BW/4HANA</a:t>
            </a:r>
          </a:p>
        </p:txBody>
      </p:sp>
      <p:grpSp>
        <p:nvGrpSpPr>
          <p:cNvPr id="25" name="Group 24">
            <a:extLst>
              <a:ext uri="{FF2B5EF4-FFF2-40B4-BE49-F238E27FC236}">
                <a16:creationId xmlns="" xmlns:a16="http://schemas.microsoft.com/office/drawing/2014/main" id="{AFEB36EE-7F50-44AE-A997-6D6A13E1FC79}"/>
              </a:ext>
            </a:extLst>
          </p:cNvPr>
          <p:cNvGrpSpPr/>
          <p:nvPr/>
        </p:nvGrpSpPr>
        <p:grpSpPr>
          <a:xfrm>
            <a:off x="4393061" y="1409333"/>
            <a:ext cx="1977564" cy="3056726"/>
            <a:chOff x="4481151" y="1232354"/>
            <a:chExt cx="2017218" cy="3118020"/>
          </a:xfrm>
        </p:grpSpPr>
        <p:sp>
          <p:nvSpPr>
            <p:cNvPr id="105" name="Rectangle 104">
              <a:extLst>
                <a:ext uri="{FF2B5EF4-FFF2-40B4-BE49-F238E27FC236}">
                  <a16:creationId xmlns="" xmlns:a16="http://schemas.microsoft.com/office/drawing/2014/main" id="{2C18B0A1-F282-4821-9C0F-586DAC944B42}"/>
                </a:ext>
              </a:extLst>
            </p:cNvPr>
            <p:cNvSpPr/>
            <p:nvPr/>
          </p:nvSpPr>
          <p:spPr>
            <a:xfrm>
              <a:off x="4488303" y="1237665"/>
              <a:ext cx="1408176" cy="3112709"/>
            </a:xfrm>
            <a:prstGeom prst="rect">
              <a:avLst/>
            </a:prstGeom>
            <a:solidFill>
              <a:schemeClr val="bg1"/>
            </a:solidFill>
            <a:ln w="19050" cap="flat" cmpd="sng" algn="ctr">
              <a:solidFill>
                <a:schemeClr val="bg1">
                  <a:lumMod val="85000"/>
                </a:schemeClr>
              </a:solid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endParaRPr kumimoji="0" lang="en-US" sz="3137" b="0" i="0" u="none" strike="noStrike" kern="0" cap="none" spc="0" normalizeH="0" baseline="0" noProof="0">
                <a:ln>
                  <a:noFill/>
                </a:ln>
                <a:solidFill>
                  <a:srgbClr val="FFFFFF"/>
                </a:solidFill>
                <a:effectLst/>
                <a:uLnTx/>
                <a:uFillTx/>
                <a:latin typeface="Segoe UI Semilight"/>
                <a:ea typeface="+mn-ea"/>
                <a:cs typeface="+mn-cs"/>
              </a:endParaRPr>
            </a:p>
          </p:txBody>
        </p:sp>
        <p:sp>
          <p:nvSpPr>
            <p:cNvPr id="106" name="Rectangle 105">
              <a:extLst>
                <a:ext uri="{FF2B5EF4-FFF2-40B4-BE49-F238E27FC236}">
                  <a16:creationId xmlns="" xmlns:a16="http://schemas.microsoft.com/office/drawing/2014/main" id="{A6A30F3A-C13B-453C-BF43-32B9802F9CCE}"/>
                </a:ext>
              </a:extLst>
            </p:cNvPr>
            <p:cNvSpPr/>
            <p:nvPr/>
          </p:nvSpPr>
          <p:spPr bwMode="auto">
            <a:xfrm>
              <a:off x="4481151" y="1232354"/>
              <a:ext cx="1428359" cy="48746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SAP AnyDB on Azure</a:t>
              </a:r>
            </a:p>
          </p:txBody>
        </p:sp>
        <p:sp>
          <p:nvSpPr>
            <p:cNvPr id="107" name="cloud" title="Icon of a cloud">
              <a:extLst>
                <a:ext uri="{FF2B5EF4-FFF2-40B4-BE49-F238E27FC236}">
                  <a16:creationId xmlns="" xmlns:a16="http://schemas.microsoft.com/office/drawing/2014/main" id="{1A0C7F00-3F20-4AB3-A5FB-3E6AB962F84E}"/>
                </a:ext>
              </a:extLst>
            </p:cNvPr>
            <p:cNvSpPr>
              <a:spLocks noChangeAspect="1"/>
            </p:cNvSpPr>
            <p:nvPr/>
          </p:nvSpPr>
          <p:spPr bwMode="auto">
            <a:xfrm>
              <a:off x="4612695" y="1881509"/>
              <a:ext cx="482299" cy="307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8" name="Rounded Rectangle 84">
              <a:extLst>
                <a:ext uri="{FF2B5EF4-FFF2-40B4-BE49-F238E27FC236}">
                  <a16:creationId xmlns="" xmlns:a16="http://schemas.microsoft.com/office/drawing/2014/main" id="{BE0E12CE-96A4-41A5-81BD-8ECE27B402A7}"/>
                </a:ext>
              </a:extLst>
            </p:cNvPr>
            <p:cNvSpPr/>
            <p:nvPr/>
          </p:nvSpPr>
          <p:spPr>
            <a:xfrm>
              <a:off x="5081428" y="1912204"/>
              <a:ext cx="1416941" cy="257298"/>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Non-SAP, </a:t>
              </a:r>
            </a:p>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Custom</a:t>
              </a:r>
            </a:p>
          </p:txBody>
        </p:sp>
        <p:sp>
          <p:nvSpPr>
            <p:cNvPr id="109" name="Rounded Rectangle 109">
              <a:extLst>
                <a:ext uri="{FF2B5EF4-FFF2-40B4-BE49-F238E27FC236}">
                  <a16:creationId xmlns="" xmlns:a16="http://schemas.microsoft.com/office/drawing/2014/main" id="{F68DAEC6-55C0-4ABF-950F-C97497E93CE2}"/>
                </a:ext>
              </a:extLst>
            </p:cNvPr>
            <p:cNvSpPr/>
            <p:nvPr/>
          </p:nvSpPr>
          <p:spPr>
            <a:xfrm>
              <a:off x="5081428" y="2555686"/>
              <a:ext cx="1243584" cy="298917"/>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Analytics</a:t>
              </a:r>
            </a:p>
          </p:txBody>
        </p:sp>
        <p:pic>
          <p:nvPicPr>
            <p:cNvPr id="110" name="Graphic 109">
              <a:extLst>
                <a:ext uri="{FF2B5EF4-FFF2-40B4-BE49-F238E27FC236}">
                  <a16:creationId xmlns="" xmlns:a16="http://schemas.microsoft.com/office/drawing/2014/main" id="{9BFCA531-E33A-4B71-915D-15627BC16E4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4612695" y="2447504"/>
              <a:ext cx="412299" cy="412299"/>
            </a:xfrm>
            <a:prstGeom prst="rect">
              <a:avLst/>
            </a:prstGeom>
          </p:spPr>
        </p:pic>
        <p:sp>
          <p:nvSpPr>
            <p:cNvPr id="111" name="Rounded Rectangle 83">
              <a:extLst>
                <a:ext uri="{FF2B5EF4-FFF2-40B4-BE49-F238E27FC236}">
                  <a16:creationId xmlns="" xmlns:a16="http://schemas.microsoft.com/office/drawing/2014/main" id="{A5FC8D04-BB57-4199-B533-A79866A7C9A0}"/>
                </a:ext>
              </a:extLst>
            </p:cNvPr>
            <p:cNvSpPr/>
            <p:nvPr/>
          </p:nvSpPr>
          <p:spPr>
            <a:xfrm>
              <a:off x="5081428" y="3035095"/>
              <a:ext cx="1243584" cy="498022"/>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ERP,</a:t>
              </a:r>
            </a:p>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Industry </a:t>
              </a:r>
              <a:r>
                <a:rPr kumimoji="0" lang="en-US" sz="68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
              </a:r>
              <a:br>
                <a:rPr kumimoji="0" lang="en-US" sz="68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784"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Add-ons</a:t>
              </a:r>
            </a:p>
          </p:txBody>
        </p:sp>
        <p:sp>
          <p:nvSpPr>
            <p:cNvPr id="112" name="building_5" title="Icon of tall buildings">
              <a:extLst>
                <a:ext uri="{FF2B5EF4-FFF2-40B4-BE49-F238E27FC236}">
                  <a16:creationId xmlns="" xmlns:a16="http://schemas.microsoft.com/office/drawing/2014/main" id="{DC0021F7-D475-4D66-80EB-FC3A287E0210}"/>
                </a:ext>
              </a:extLst>
            </p:cNvPr>
            <p:cNvSpPr>
              <a:spLocks noChangeAspect="1" noEditPoints="1"/>
            </p:cNvSpPr>
            <p:nvPr/>
          </p:nvSpPr>
          <p:spPr bwMode="auto">
            <a:xfrm>
              <a:off x="4612695" y="3080427"/>
              <a:ext cx="386788" cy="420082"/>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3" name="Database_EFC7" title="Icon of a cylinder">
              <a:extLst>
                <a:ext uri="{FF2B5EF4-FFF2-40B4-BE49-F238E27FC236}">
                  <a16:creationId xmlns="" xmlns:a16="http://schemas.microsoft.com/office/drawing/2014/main" id="{FFE8BC77-A456-4DDA-A90D-9FB9500F7CE3}"/>
                </a:ext>
              </a:extLst>
            </p:cNvPr>
            <p:cNvSpPr>
              <a:spLocks noChangeAspect="1" noEditPoints="1"/>
            </p:cNvSpPr>
            <p:nvPr/>
          </p:nvSpPr>
          <p:spPr bwMode="auto">
            <a:xfrm>
              <a:off x="4612695" y="3752008"/>
              <a:ext cx="314040" cy="408202"/>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41" name="Rounded Rectangle 109">
              <a:extLst>
                <a:ext uri="{FF2B5EF4-FFF2-40B4-BE49-F238E27FC236}">
                  <a16:creationId xmlns="" xmlns:a16="http://schemas.microsoft.com/office/drawing/2014/main" id="{4197A184-4C93-4187-8E78-6112279D284C}"/>
                </a:ext>
              </a:extLst>
            </p:cNvPr>
            <p:cNvSpPr/>
            <p:nvPr/>
          </p:nvSpPr>
          <p:spPr>
            <a:xfrm>
              <a:off x="5081428" y="3829315"/>
              <a:ext cx="793279" cy="335517"/>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Any DB</a:t>
              </a:r>
            </a:p>
          </p:txBody>
        </p:sp>
      </p:grpSp>
      <p:sp>
        <p:nvSpPr>
          <p:cNvPr id="125" name="Rectangle 124">
            <a:extLst>
              <a:ext uri="{FF2B5EF4-FFF2-40B4-BE49-F238E27FC236}">
                <a16:creationId xmlns="" xmlns:a16="http://schemas.microsoft.com/office/drawing/2014/main" id="{879F5479-94D6-4799-857C-3AD9158DA27E}"/>
              </a:ext>
            </a:extLst>
          </p:cNvPr>
          <p:cNvSpPr/>
          <p:nvPr/>
        </p:nvSpPr>
        <p:spPr>
          <a:xfrm>
            <a:off x="10383960" y="1431776"/>
            <a:ext cx="1380494" cy="4927014"/>
          </a:xfrm>
          <a:prstGeom prst="rect">
            <a:avLst/>
          </a:prstGeom>
          <a:solidFill>
            <a:schemeClr val="bg1"/>
          </a:solidFill>
          <a:ln w="19050" cap="flat" cmpd="sng" algn="ctr">
            <a:solidFill>
              <a:schemeClr val="bg1">
                <a:lumMod val="85000"/>
              </a:schemeClr>
            </a:solid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endParaRPr kumimoji="0" lang="en-US" sz="3137" b="0" i="0" u="none" strike="noStrike" kern="0" cap="none" spc="0" normalizeH="0" baseline="0" noProof="0">
              <a:ln>
                <a:noFill/>
              </a:ln>
              <a:solidFill>
                <a:srgbClr val="FFFFFF"/>
              </a:solidFill>
              <a:effectLst/>
              <a:uLnTx/>
              <a:uFillTx/>
              <a:latin typeface="Segoe UI Semilight"/>
              <a:ea typeface="+mn-ea"/>
              <a:cs typeface="+mn-cs"/>
            </a:endParaRPr>
          </a:p>
        </p:txBody>
      </p:sp>
      <p:sp>
        <p:nvSpPr>
          <p:cNvPr id="126" name="Rectangle 125">
            <a:extLst>
              <a:ext uri="{FF2B5EF4-FFF2-40B4-BE49-F238E27FC236}">
                <a16:creationId xmlns="" xmlns:a16="http://schemas.microsoft.com/office/drawing/2014/main" id="{C1311E4D-4C1D-4706-8597-99E0B9493687}"/>
              </a:ext>
            </a:extLst>
          </p:cNvPr>
          <p:cNvSpPr/>
          <p:nvPr/>
        </p:nvSpPr>
        <p:spPr bwMode="auto">
          <a:xfrm>
            <a:off x="10383960" y="1417738"/>
            <a:ext cx="1400279" cy="52641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S/4HANA on Azure</a:t>
            </a:r>
          </a:p>
        </p:txBody>
      </p:sp>
      <p:sp>
        <p:nvSpPr>
          <p:cNvPr id="129" name="cloud" title="Icon of a cloud">
            <a:extLst>
              <a:ext uri="{FF2B5EF4-FFF2-40B4-BE49-F238E27FC236}">
                <a16:creationId xmlns="" xmlns:a16="http://schemas.microsoft.com/office/drawing/2014/main" id="{48E164E6-CBB5-49B4-9C48-815581AA148C}"/>
              </a:ext>
            </a:extLst>
          </p:cNvPr>
          <p:cNvSpPr>
            <a:spLocks noChangeAspect="1"/>
          </p:cNvSpPr>
          <p:nvPr/>
        </p:nvSpPr>
        <p:spPr bwMode="auto">
          <a:xfrm>
            <a:off x="10761465" y="2217890"/>
            <a:ext cx="625485" cy="39849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30" name="Rounded Rectangle 84">
            <a:extLst>
              <a:ext uri="{FF2B5EF4-FFF2-40B4-BE49-F238E27FC236}">
                <a16:creationId xmlns="" xmlns:a16="http://schemas.microsoft.com/office/drawing/2014/main" id="{77C3E897-8F8A-4B9F-8530-F20514FABD63}"/>
              </a:ext>
            </a:extLst>
          </p:cNvPr>
          <p:cNvSpPr/>
          <p:nvPr/>
        </p:nvSpPr>
        <p:spPr>
          <a:xfrm>
            <a:off x="10390686" y="2760166"/>
            <a:ext cx="1367043" cy="270125"/>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Non-SAP, Custom</a:t>
            </a:r>
          </a:p>
        </p:txBody>
      </p:sp>
      <p:sp>
        <p:nvSpPr>
          <p:cNvPr id="132" name="Rounded Rectangle 125">
            <a:extLst>
              <a:ext uri="{FF2B5EF4-FFF2-40B4-BE49-F238E27FC236}">
                <a16:creationId xmlns="" xmlns:a16="http://schemas.microsoft.com/office/drawing/2014/main" id="{CDFCE047-BA65-41C0-AB60-B86950128F9A}"/>
              </a:ext>
            </a:extLst>
          </p:cNvPr>
          <p:cNvSpPr/>
          <p:nvPr/>
        </p:nvSpPr>
        <p:spPr>
          <a:xfrm>
            <a:off x="10491531" y="3197109"/>
            <a:ext cx="1165352" cy="508425"/>
          </a:xfrm>
          <a:prstGeom prst="rect">
            <a:avLst/>
          </a:prstGeom>
          <a:solidFill>
            <a:srgbClr val="FFFFFF"/>
          </a:solidFill>
          <a:ln w="19050" cap="flat" cmpd="sng" algn="ctr">
            <a:solidFill>
              <a:schemeClr val="tx2"/>
            </a:solidFill>
            <a:prstDash val="sysDot"/>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Industry solutions</a:t>
            </a:r>
          </a:p>
        </p:txBody>
      </p:sp>
      <p:sp>
        <p:nvSpPr>
          <p:cNvPr id="133" name="Rounded Rectangle 125">
            <a:extLst>
              <a:ext uri="{FF2B5EF4-FFF2-40B4-BE49-F238E27FC236}">
                <a16:creationId xmlns="" xmlns:a16="http://schemas.microsoft.com/office/drawing/2014/main" id="{3E58F538-5FA5-4F04-AE2C-70A0454E9CD9}"/>
              </a:ext>
            </a:extLst>
          </p:cNvPr>
          <p:cNvSpPr/>
          <p:nvPr/>
        </p:nvSpPr>
        <p:spPr>
          <a:xfrm>
            <a:off x="10491531" y="3904278"/>
            <a:ext cx="1165352" cy="508425"/>
          </a:xfrm>
          <a:prstGeom prst="rect">
            <a:avLst/>
          </a:prstGeom>
          <a:solidFill>
            <a:srgbClr val="FFFFFF"/>
          </a:solidFill>
          <a:ln w="19050" cap="flat" cmpd="sng" algn="ctr">
            <a:solidFill>
              <a:schemeClr val="tx2"/>
            </a:solidFill>
            <a:prstDash val="sysDot"/>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Embedded analytics</a:t>
            </a:r>
          </a:p>
        </p:txBody>
      </p:sp>
      <p:sp>
        <p:nvSpPr>
          <p:cNvPr id="134" name="Rounded Rectangle 125">
            <a:extLst>
              <a:ext uri="{FF2B5EF4-FFF2-40B4-BE49-F238E27FC236}">
                <a16:creationId xmlns="" xmlns:a16="http://schemas.microsoft.com/office/drawing/2014/main" id="{53CC845C-4899-41E3-94CC-1A375D9C47F4}"/>
              </a:ext>
            </a:extLst>
          </p:cNvPr>
          <p:cNvSpPr/>
          <p:nvPr/>
        </p:nvSpPr>
        <p:spPr>
          <a:xfrm>
            <a:off x="10491531" y="4611449"/>
            <a:ext cx="1165352" cy="508425"/>
          </a:xfrm>
          <a:prstGeom prst="rect">
            <a:avLst/>
          </a:prstGeom>
          <a:solidFill>
            <a:srgbClr val="FFFFFF"/>
          </a:solidFill>
          <a:ln w="19050" cap="flat" cmpd="sng" algn="ctr">
            <a:solidFill>
              <a:schemeClr val="tx2"/>
            </a:solidFill>
            <a:prstDash val="sysDot"/>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S/4HANA</a:t>
            </a:r>
          </a:p>
        </p:txBody>
      </p:sp>
      <p:sp>
        <p:nvSpPr>
          <p:cNvPr id="136" name="Database_EFC7" title="Icon of a cylinder">
            <a:extLst>
              <a:ext uri="{FF2B5EF4-FFF2-40B4-BE49-F238E27FC236}">
                <a16:creationId xmlns="" xmlns:a16="http://schemas.microsoft.com/office/drawing/2014/main" id="{D3FE3C93-EDBD-4A84-8A97-D8689E8963C7}"/>
              </a:ext>
            </a:extLst>
          </p:cNvPr>
          <p:cNvSpPr>
            <a:spLocks noChangeAspect="1" noEditPoints="1"/>
          </p:cNvSpPr>
          <p:nvPr/>
        </p:nvSpPr>
        <p:spPr bwMode="auto">
          <a:xfrm>
            <a:off x="10872417" y="5374723"/>
            <a:ext cx="403579" cy="524589"/>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9050" cap="sq">
            <a:solidFill>
              <a:srgbClr val="0078D4"/>
            </a:solidFill>
            <a:prstDash val="solid"/>
            <a:miter lim="800000"/>
            <a:headEnd/>
            <a:tailEnd/>
          </a:ln>
          <a:extLst/>
        </p:spPr>
        <p:txBody>
          <a:bodyPr vert="horz" wrap="square" lIns="91427" tIns="45713" rIns="91427" bIns="45713"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37" name="Rounded Rectangle 84">
            <a:extLst>
              <a:ext uri="{FF2B5EF4-FFF2-40B4-BE49-F238E27FC236}">
                <a16:creationId xmlns="" xmlns:a16="http://schemas.microsoft.com/office/drawing/2014/main" id="{B807FC77-746A-4DBB-9385-A218BB35A3AA}"/>
              </a:ext>
            </a:extLst>
          </p:cNvPr>
          <p:cNvSpPr/>
          <p:nvPr/>
        </p:nvSpPr>
        <p:spPr>
          <a:xfrm>
            <a:off x="535698" y="5865838"/>
            <a:ext cx="1219138" cy="293042"/>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Any DB</a:t>
            </a:r>
          </a:p>
        </p:txBody>
      </p:sp>
      <p:sp>
        <p:nvSpPr>
          <p:cNvPr id="138" name="Rounded Rectangle 84">
            <a:extLst>
              <a:ext uri="{FF2B5EF4-FFF2-40B4-BE49-F238E27FC236}">
                <a16:creationId xmlns="" xmlns:a16="http://schemas.microsoft.com/office/drawing/2014/main" id="{2C385EBA-F5E5-4B1F-8214-E3B20BB4B3D9}"/>
              </a:ext>
            </a:extLst>
          </p:cNvPr>
          <p:cNvSpPr/>
          <p:nvPr/>
        </p:nvSpPr>
        <p:spPr>
          <a:xfrm>
            <a:off x="10464638" y="5940541"/>
            <a:ext cx="1219138" cy="293042"/>
          </a:xfrm>
          <a:prstGeom prst="rect">
            <a:avLst/>
          </a:prstGeom>
          <a:noFill/>
          <a:ln w="9525" cap="flat" cmpd="sng" algn="ctr">
            <a:no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HANA</a:t>
            </a:r>
          </a:p>
        </p:txBody>
      </p:sp>
      <p:grpSp>
        <p:nvGrpSpPr>
          <p:cNvPr id="142" name="Group 141">
            <a:extLst>
              <a:ext uri="{FF2B5EF4-FFF2-40B4-BE49-F238E27FC236}">
                <a16:creationId xmlns="" xmlns:a16="http://schemas.microsoft.com/office/drawing/2014/main" id="{BC04C771-8DA3-410F-89FF-7311B921E0A0}"/>
              </a:ext>
            </a:extLst>
          </p:cNvPr>
          <p:cNvGrpSpPr/>
          <p:nvPr/>
        </p:nvGrpSpPr>
        <p:grpSpPr>
          <a:xfrm>
            <a:off x="7125022" y="2380466"/>
            <a:ext cx="1977564" cy="3056726"/>
            <a:chOff x="4481151" y="1232354"/>
            <a:chExt cx="2017218" cy="3118020"/>
          </a:xfrm>
        </p:grpSpPr>
        <p:sp>
          <p:nvSpPr>
            <p:cNvPr id="143" name="Rectangle 142">
              <a:extLst>
                <a:ext uri="{FF2B5EF4-FFF2-40B4-BE49-F238E27FC236}">
                  <a16:creationId xmlns="" xmlns:a16="http://schemas.microsoft.com/office/drawing/2014/main" id="{F269C6AC-979E-4739-A6AD-DB879392ABA3}"/>
                </a:ext>
              </a:extLst>
            </p:cNvPr>
            <p:cNvSpPr/>
            <p:nvPr/>
          </p:nvSpPr>
          <p:spPr>
            <a:xfrm>
              <a:off x="4488303" y="1237665"/>
              <a:ext cx="1408176" cy="3112709"/>
            </a:xfrm>
            <a:prstGeom prst="rect">
              <a:avLst/>
            </a:prstGeom>
            <a:solidFill>
              <a:schemeClr val="bg1"/>
            </a:solidFill>
            <a:ln w="19050" cap="flat" cmpd="sng" algn="ctr">
              <a:solidFill>
                <a:schemeClr val="bg1">
                  <a:lumMod val="85000"/>
                </a:schemeClr>
              </a:solidFill>
              <a:prstDash val="solid"/>
            </a:ln>
            <a:effectLst/>
          </p:spPr>
          <p:txBody>
            <a:bodyPr rtlCol="0" anchor="ctr"/>
            <a:lstStyle/>
            <a:p>
              <a:pPr marL="0" marR="0" lvl="0" indent="0" algn="ctr" defTabSz="914192" rtl="0" eaLnBrk="1" fontAlgn="auto" latinLnBrk="0" hangingPunct="1">
                <a:lnSpc>
                  <a:spcPct val="90000"/>
                </a:lnSpc>
                <a:spcBef>
                  <a:spcPts val="0"/>
                </a:spcBef>
                <a:spcAft>
                  <a:spcPts val="0"/>
                </a:spcAft>
                <a:buClrTx/>
                <a:buSzTx/>
                <a:buFontTx/>
                <a:buNone/>
                <a:tabLst/>
                <a:defRPr/>
              </a:pPr>
              <a:endParaRPr kumimoji="0" lang="en-US" sz="3137" b="0" i="0" u="none" strike="noStrike" kern="0" cap="none" spc="0" normalizeH="0" baseline="0" noProof="0">
                <a:ln>
                  <a:noFill/>
                </a:ln>
                <a:solidFill>
                  <a:srgbClr val="FFFFFF"/>
                </a:solidFill>
                <a:effectLst/>
                <a:uLnTx/>
                <a:uFillTx/>
                <a:latin typeface="Segoe UI Semilight"/>
                <a:ea typeface="+mn-ea"/>
                <a:cs typeface="+mn-cs"/>
              </a:endParaRPr>
            </a:p>
          </p:txBody>
        </p:sp>
        <p:sp>
          <p:nvSpPr>
            <p:cNvPr id="144" name="Rectangle 143">
              <a:extLst>
                <a:ext uri="{FF2B5EF4-FFF2-40B4-BE49-F238E27FC236}">
                  <a16:creationId xmlns="" xmlns:a16="http://schemas.microsoft.com/office/drawing/2014/main" id="{62F93A0C-351E-4BEC-B87D-978B866EF525}"/>
                </a:ext>
              </a:extLst>
            </p:cNvPr>
            <p:cNvSpPr/>
            <p:nvPr/>
          </p:nvSpPr>
          <p:spPr bwMode="auto">
            <a:xfrm>
              <a:off x="4481151" y="1232354"/>
              <a:ext cx="1428359" cy="48746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92"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SAP HANA on Azure</a:t>
              </a:r>
            </a:p>
          </p:txBody>
        </p:sp>
        <p:sp>
          <p:nvSpPr>
            <p:cNvPr id="145" name="cloud" title="Icon of a cloud">
              <a:extLst>
                <a:ext uri="{FF2B5EF4-FFF2-40B4-BE49-F238E27FC236}">
                  <a16:creationId xmlns="" xmlns:a16="http://schemas.microsoft.com/office/drawing/2014/main" id="{2E2EB231-8E2B-4494-A19A-2A3E3BEB68CC}"/>
                </a:ext>
              </a:extLst>
            </p:cNvPr>
            <p:cNvSpPr>
              <a:spLocks noChangeAspect="1"/>
            </p:cNvSpPr>
            <p:nvPr/>
          </p:nvSpPr>
          <p:spPr bwMode="auto">
            <a:xfrm>
              <a:off x="4612695" y="1881509"/>
              <a:ext cx="482299" cy="307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46" name="Rounded Rectangle 84">
              <a:extLst>
                <a:ext uri="{FF2B5EF4-FFF2-40B4-BE49-F238E27FC236}">
                  <a16:creationId xmlns="" xmlns:a16="http://schemas.microsoft.com/office/drawing/2014/main" id="{0CB7EC1A-ED62-4707-B165-BDB94A5BB7CE}"/>
                </a:ext>
              </a:extLst>
            </p:cNvPr>
            <p:cNvSpPr/>
            <p:nvPr/>
          </p:nvSpPr>
          <p:spPr>
            <a:xfrm>
              <a:off x="5081428" y="1912204"/>
              <a:ext cx="1416941" cy="257298"/>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Non-SAP, </a:t>
              </a:r>
            </a:p>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Custom</a:t>
              </a:r>
            </a:p>
          </p:txBody>
        </p:sp>
        <p:sp>
          <p:nvSpPr>
            <p:cNvPr id="147" name="Rounded Rectangle 109">
              <a:extLst>
                <a:ext uri="{FF2B5EF4-FFF2-40B4-BE49-F238E27FC236}">
                  <a16:creationId xmlns="" xmlns:a16="http://schemas.microsoft.com/office/drawing/2014/main" id="{77DB4F7B-57C0-43F8-A791-0D933204071D}"/>
                </a:ext>
              </a:extLst>
            </p:cNvPr>
            <p:cNvSpPr/>
            <p:nvPr/>
          </p:nvSpPr>
          <p:spPr>
            <a:xfrm>
              <a:off x="5081428" y="2555686"/>
              <a:ext cx="1243584" cy="298917"/>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Analytics</a:t>
              </a:r>
            </a:p>
          </p:txBody>
        </p:sp>
        <p:pic>
          <p:nvPicPr>
            <p:cNvPr id="148" name="Graphic 147">
              <a:extLst>
                <a:ext uri="{FF2B5EF4-FFF2-40B4-BE49-F238E27FC236}">
                  <a16:creationId xmlns="" xmlns:a16="http://schemas.microsoft.com/office/drawing/2014/main" id="{5CE32CC1-F1C3-4974-BF3A-2D12E5AECAD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4612695" y="2447504"/>
              <a:ext cx="412299" cy="412299"/>
            </a:xfrm>
            <a:prstGeom prst="rect">
              <a:avLst/>
            </a:prstGeom>
          </p:spPr>
        </p:pic>
        <p:sp>
          <p:nvSpPr>
            <p:cNvPr id="149" name="Rounded Rectangle 83">
              <a:extLst>
                <a:ext uri="{FF2B5EF4-FFF2-40B4-BE49-F238E27FC236}">
                  <a16:creationId xmlns="" xmlns:a16="http://schemas.microsoft.com/office/drawing/2014/main" id="{0AC59772-CEE1-475E-BBE7-6855B0972DA0}"/>
                </a:ext>
              </a:extLst>
            </p:cNvPr>
            <p:cNvSpPr/>
            <p:nvPr/>
          </p:nvSpPr>
          <p:spPr>
            <a:xfrm>
              <a:off x="5081428" y="3035095"/>
              <a:ext cx="1243584" cy="498022"/>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ERP,</a:t>
              </a:r>
            </a:p>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Industry </a:t>
              </a:r>
              <a:r>
                <a:rPr kumimoji="0" lang="en-US" sz="68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
              </a:r>
              <a:br>
                <a:rPr kumimoji="0" lang="en-US" sz="686"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784"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Add-ons</a:t>
              </a:r>
            </a:p>
          </p:txBody>
        </p:sp>
        <p:sp>
          <p:nvSpPr>
            <p:cNvPr id="150" name="building_5" title="Icon of tall buildings">
              <a:extLst>
                <a:ext uri="{FF2B5EF4-FFF2-40B4-BE49-F238E27FC236}">
                  <a16:creationId xmlns="" xmlns:a16="http://schemas.microsoft.com/office/drawing/2014/main" id="{3F4870CE-96B3-423A-9725-FDA1FE3D6212}"/>
                </a:ext>
              </a:extLst>
            </p:cNvPr>
            <p:cNvSpPr>
              <a:spLocks noChangeAspect="1" noEditPoints="1"/>
            </p:cNvSpPr>
            <p:nvPr/>
          </p:nvSpPr>
          <p:spPr bwMode="auto">
            <a:xfrm>
              <a:off x="4612695" y="3080427"/>
              <a:ext cx="386788" cy="420082"/>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1" name="Database_EFC7" title="Icon of a cylinder">
              <a:extLst>
                <a:ext uri="{FF2B5EF4-FFF2-40B4-BE49-F238E27FC236}">
                  <a16:creationId xmlns="" xmlns:a16="http://schemas.microsoft.com/office/drawing/2014/main" id="{EF9CD8D8-D121-4927-983C-70031D1CEE03}"/>
                </a:ext>
              </a:extLst>
            </p:cNvPr>
            <p:cNvSpPr>
              <a:spLocks noChangeAspect="1" noEditPoints="1"/>
            </p:cNvSpPr>
            <p:nvPr/>
          </p:nvSpPr>
          <p:spPr bwMode="auto">
            <a:xfrm>
              <a:off x="4612695" y="3752008"/>
              <a:ext cx="314040" cy="408202"/>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9050" cap="sq">
              <a:solidFill>
                <a:srgbClr val="0078D4"/>
              </a:solidFill>
              <a:prstDash val="solid"/>
              <a:miter lim="800000"/>
              <a:headEnd/>
              <a:tailEnd/>
            </a:ln>
            <a:extLst/>
          </p:spPr>
          <p:txBody>
            <a:bodyPr vert="horz" wrap="square" lIns="91427" tIns="45713" rIns="91427" bIns="45713"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52" name="Rounded Rectangle 109">
              <a:extLst>
                <a:ext uri="{FF2B5EF4-FFF2-40B4-BE49-F238E27FC236}">
                  <a16:creationId xmlns="" xmlns:a16="http://schemas.microsoft.com/office/drawing/2014/main" id="{EF27C850-4E53-464C-8B09-8E5B53F7D2D4}"/>
                </a:ext>
              </a:extLst>
            </p:cNvPr>
            <p:cNvSpPr/>
            <p:nvPr/>
          </p:nvSpPr>
          <p:spPr>
            <a:xfrm>
              <a:off x="5081428" y="3829315"/>
              <a:ext cx="793279" cy="335517"/>
            </a:xfrm>
            <a:prstGeom prst="rect">
              <a:avLst/>
            </a:prstGeom>
            <a:noFill/>
            <a:ln w="9525" cap="flat" cmpd="sng" algn="ctr">
              <a:noFill/>
              <a:prstDash val="solid"/>
            </a:ln>
            <a:effectLst/>
          </p:spPr>
          <p:txBody>
            <a:bodyPr rtlCol="0" anchor="ct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HANA</a:t>
              </a:r>
            </a:p>
          </p:txBody>
        </p:sp>
      </p:grpSp>
      <p:sp>
        <p:nvSpPr>
          <p:cNvPr id="65" name="Title 1">
            <a:extLst>
              <a:ext uri="{FF2B5EF4-FFF2-40B4-BE49-F238E27FC236}">
                <a16:creationId xmlns="" xmlns:a16="http://schemas.microsoft.com/office/drawing/2014/main" id="{6177F165-B699-4299-8E45-6DB84CD9590E}"/>
              </a:ext>
            </a:extLst>
          </p:cNvPr>
          <p:cNvSpPr txBox="1">
            <a:spLocks/>
          </p:cNvSpPr>
          <p:nvPr/>
        </p:nvSpPr>
        <p:spPr>
          <a:xfrm>
            <a:off x="588263" y="457200"/>
            <a:ext cx="11018520" cy="443198"/>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529" b="0" kern="1200" cap="none" spc="-147" baseline="0">
                <a:ln w="3175">
                  <a:noFill/>
                </a:ln>
                <a:solidFill>
                  <a:schemeClr val="tx2"/>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47" normalizeH="0" baseline="0" noProof="0" dirty="0">
                <a:ln w="3175">
                  <a:noFill/>
                </a:ln>
                <a:solidFill>
                  <a:srgbClr val="0078D4"/>
                </a:solidFill>
                <a:effectLst/>
                <a:uLnTx/>
                <a:uFillTx/>
                <a:latin typeface="Segoe UI Semibold"/>
                <a:ea typeface="+mn-ea"/>
                <a:cs typeface="Segoe UI" pitchFamily="34" charset="0"/>
              </a:rPr>
              <a:t>Journey to SAP HANA and Cloud</a:t>
            </a:r>
          </a:p>
        </p:txBody>
      </p:sp>
    </p:spTree>
    <p:extLst>
      <p:ext uri="{BB962C8B-B14F-4D97-AF65-F5344CB8AC3E}">
        <p14:creationId xmlns:p14="http://schemas.microsoft.com/office/powerpoint/2010/main" val="31024272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C869B-6949-44D3-8E4A-93341BABDD82}"/>
              </a:ext>
            </a:extLst>
          </p:cNvPr>
          <p:cNvSpPr>
            <a:spLocks noGrp="1"/>
          </p:cNvSpPr>
          <p:nvPr>
            <p:ph type="title"/>
          </p:nvPr>
        </p:nvSpPr>
        <p:spPr>
          <a:xfrm>
            <a:off x="584200" y="2979778"/>
            <a:ext cx="9144000" cy="553998"/>
          </a:xfrm>
        </p:spPr>
        <p:txBody>
          <a:bodyPr/>
          <a:lstStyle/>
          <a:p>
            <a:r>
              <a:rPr lang="en-US" noProof="0"/>
              <a:t>Appendix</a:t>
            </a:r>
          </a:p>
        </p:txBody>
      </p:sp>
      <p:sp>
        <p:nvSpPr>
          <p:cNvPr id="5" name="Text Placeholder 4">
            <a:extLst>
              <a:ext uri="{FF2B5EF4-FFF2-40B4-BE49-F238E27FC236}">
                <a16:creationId xmlns="" xmlns:a16="http://schemas.microsoft.com/office/drawing/2014/main" id="{3B6A0ED9-3DC1-4B8A-8201-67E0BB629772}"/>
              </a:ext>
            </a:extLst>
          </p:cNvPr>
          <p:cNvSpPr>
            <a:spLocks noGrp="1"/>
          </p:cNvSpPr>
          <p:nvPr>
            <p:ph type="body" sz="quarter" idx="12"/>
          </p:nvPr>
        </p:nvSpPr>
        <p:spPr>
          <a:xfrm>
            <a:off x="584200" y="3962400"/>
            <a:ext cx="9144000" cy="307777"/>
          </a:xfrm>
        </p:spPr>
        <p:txBody>
          <a:bodyPr/>
          <a:lstStyle/>
          <a:p>
            <a:r>
              <a:rPr lang="en-US" noProof="0"/>
              <a:t>Final thoughts &amp; resources</a:t>
            </a:r>
          </a:p>
        </p:txBody>
      </p:sp>
    </p:spTree>
    <p:extLst>
      <p:ext uri="{BB962C8B-B14F-4D97-AF65-F5344CB8AC3E}">
        <p14:creationId xmlns:p14="http://schemas.microsoft.com/office/powerpoint/2010/main" val="235226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56972A-16C1-42BB-A501-DB4714F18115}"/>
              </a:ext>
            </a:extLst>
          </p:cNvPr>
          <p:cNvSpPr>
            <a:spLocks noGrp="1"/>
          </p:cNvSpPr>
          <p:nvPr>
            <p:ph type="title" idx="4294967295"/>
          </p:nvPr>
        </p:nvSpPr>
        <p:spPr>
          <a:xfrm>
            <a:off x="588263" y="457200"/>
            <a:ext cx="11018520" cy="492443"/>
          </a:xfrm>
        </p:spPr>
        <p:txBody>
          <a:bodyPr/>
          <a:lstStyle/>
          <a:p>
            <a:r>
              <a:rPr lang="en-US" sz="3200" noProof="0">
                <a:solidFill>
                  <a:srgbClr val="0078D4"/>
                </a:solidFill>
              </a:rPr>
              <a:t>Final thoughts</a:t>
            </a:r>
            <a:endParaRPr lang="en-US" sz="3200" noProof="0"/>
          </a:p>
        </p:txBody>
      </p:sp>
      <p:sp>
        <p:nvSpPr>
          <p:cNvPr id="4" name="Content Placeholder 2">
            <a:extLst>
              <a:ext uri="{FF2B5EF4-FFF2-40B4-BE49-F238E27FC236}">
                <a16:creationId xmlns="" xmlns:a16="http://schemas.microsoft.com/office/drawing/2014/main" id="{C7C6F1AF-FE2C-CF4C-8461-2A2E771A1B62}"/>
              </a:ext>
            </a:extLst>
          </p:cNvPr>
          <p:cNvSpPr>
            <a:spLocks noGrp="1"/>
          </p:cNvSpPr>
          <p:nvPr>
            <p:ph idx="1"/>
          </p:nvPr>
        </p:nvSpPr>
        <p:spPr/>
        <p:txBody>
          <a:bodyPr>
            <a:noAutofit/>
          </a:bodyPr>
          <a:lstStyle/>
          <a:p>
            <a:pPr marL="0" indent="0">
              <a:lnSpc>
                <a:spcPct val="160000"/>
              </a:lnSpc>
              <a:buNone/>
            </a:pPr>
            <a:r>
              <a:rPr lang="en-US" sz="1400" noProof="0" dirty="0">
                <a:latin typeface="+mn-lt"/>
              </a:rPr>
              <a:t>We hope you found this PowerPoint template helpful for making the case to move SAP to the cloud with your business. </a:t>
            </a:r>
          </a:p>
          <a:p>
            <a:pPr marL="0" indent="0">
              <a:lnSpc>
                <a:spcPct val="160000"/>
              </a:lnSpc>
              <a:buNone/>
            </a:pPr>
            <a:r>
              <a:rPr lang="en-US" sz="1400" noProof="0" dirty="0">
                <a:latin typeface="+mn-lt"/>
              </a:rPr>
              <a:t>Microsoft is dedicated to being the best cloud provider for your SAP estate, and we hope you’ll choose Azure for your cloud platform. If you have any questions, </a:t>
            </a:r>
            <a:r>
              <a:rPr lang="en-US" sz="1400" noProof="0" dirty="0">
                <a:latin typeface="+mn-lt"/>
                <a:hlinkClick r:id="rId3"/>
              </a:rPr>
              <a:t>please contact an Azure specialist</a:t>
            </a:r>
            <a:r>
              <a:rPr lang="en-US" sz="1400" noProof="0" dirty="0">
                <a:latin typeface="+mn-lt"/>
              </a:rPr>
              <a:t>, who will be happy to help. </a:t>
            </a:r>
          </a:p>
          <a:p>
            <a:pPr marL="0" indent="0">
              <a:lnSpc>
                <a:spcPct val="160000"/>
              </a:lnSpc>
              <a:buNone/>
            </a:pPr>
            <a:endParaRPr lang="en-US" sz="1400" noProof="0" dirty="0">
              <a:latin typeface="+mn-lt"/>
            </a:endParaRPr>
          </a:p>
          <a:p>
            <a:pPr marL="0" indent="0">
              <a:lnSpc>
                <a:spcPct val="160000"/>
              </a:lnSpc>
              <a:buNone/>
            </a:pPr>
            <a:r>
              <a:rPr lang="en-US" sz="1400" noProof="0" dirty="0">
                <a:latin typeface="+mn-lt"/>
              </a:rPr>
              <a:t>Additionally, you’ll find more resources in this appendix, as well as on the </a:t>
            </a:r>
            <a:r>
              <a:rPr lang="en-US" sz="1400" noProof="0" dirty="0">
                <a:solidFill>
                  <a:srgbClr val="0078D4"/>
                </a:solidFill>
                <a:latin typeface="+mn-lt"/>
                <a:hlinkClick r:id="rId4">
                  <a:extLst>
                    <a:ext uri="{A12FA001-AC4F-418D-AE19-62706E023703}">
                      <ahyp:hlinkClr xmlns="" xmlns:ahyp="http://schemas.microsoft.com/office/drawing/2018/hyperlinkcolor" val="tx"/>
                    </a:ext>
                  </a:extLst>
                </a:hlinkClick>
              </a:rPr>
              <a:t>SAP on Azure website</a:t>
            </a:r>
            <a:r>
              <a:rPr lang="en-US" sz="1400" noProof="0" dirty="0">
                <a:latin typeface="+mn-lt"/>
              </a:rPr>
              <a:t>. </a:t>
            </a:r>
          </a:p>
          <a:p>
            <a:pPr marL="0" indent="0">
              <a:lnSpc>
                <a:spcPct val="160000"/>
              </a:lnSpc>
              <a:buNone/>
            </a:pPr>
            <a:endParaRPr lang="en-US" sz="1400" noProof="0" dirty="0">
              <a:latin typeface="+mn-lt"/>
            </a:endParaRPr>
          </a:p>
          <a:p>
            <a:pPr marL="0" indent="0">
              <a:lnSpc>
                <a:spcPct val="160000"/>
              </a:lnSpc>
              <a:buNone/>
            </a:pPr>
            <a:r>
              <a:rPr lang="en-US" sz="1400" noProof="0" dirty="0">
                <a:latin typeface="+mn-lt"/>
              </a:rPr>
              <a:t>We look forward to helping you run your SAP workloads on Azure’s secure, scalable, and enterprise-proven cloud platform.</a:t>
            </a:r>
          </a:p>
          <a:p>
            <a:pPr marL="0" indent="0">
              <a:lnSpc>
                <a:spcPct val="160000"/>
              </a:lnSpc>
              <a:buNone/>
            </a:pPr>
            <a:endParaRPr lang="en-US" sz="1400" noProof="0" dirty="0">
              <a:latin typeface="+mn-lt"/>
            </a:endParaRPr>
          </a:p>
          <a:p>
            <a:pPr marL="0" indent="0">
              <a:lnSpc>
                <a:spcPct val="160000"/>
              </a:lnSpc>
              <a:buNone/>
            </a:pPr>
            <a:r>
              <a:rPr lang="en-US" sz="1400" noProof="0" dirty="0">
                <a:latin typeface="+mn-lt"/>
              </a:rPr>
              <a:t>Cheers,</a:t>
            </a:r>
          </a:p>
          <a:p>
            <a:pPr marL="0" indent="0">
              <a:lnSpc>
                <a:spcPct val="160000"/>
              </a:lnSpc>
              <a:buNone/>
            </a:pPr>
            <a:r>
              <a:rPr lang="en-US" sz="1400" noProof="0" dirty="0">
                <a:latin typeface="+mn-lt"/>
              </a:rPr>
              <a:t>The Microsoft Azure Team</a:t>
            </a:r>
          </a:p>
          <a:p>
            <a:pPr marL="0" indent="0">
              <a:lnSpc>
                <a:spcPct val="160000"/>
              </a:lnSpc>
              <a:buNone/>
            </a:pPr>
            <a:endParaRPr lang="en-US" sz="1400" noProof="0" dirty="0">
              <a:latin typeface="+mn-lt"/>
            </a:endParaRPr>
          </a:p>
          <a:p>
            <a:pPr marL="0" indent="0">
              <a:lnSpc>
                <a:spcPct val="160000"/>
              </a:lnSpc>
              <a:buNone/>
            </a:pPr>
            <a:endParaRPr lang="en-US" sz="1400" noProof="0" dirty="0">
              <a:latin typeface="+mn-lt"/>
            </a:endParaRPr>
          </a:p>
          <a:p>
            <a:pPr marL="0" indent="0">
              <a:lnSpc>
                <a:spcPct val="160000"/>
              </a:lnSpc>
              <a:buNone/>
            </a:pPr>
            <a:endParaRPr lang="en-US" sz="1400" noProof="0" dirty="0">
              <a:latin typeface="+mn-lt"/>
            </a:endParaRPr>
          </a:p>
          <a:p>
            <a:pPr marL="0" indent="0">
              <a:lnSpc>
                <a:spcPct val="160000"/>
              </a:lnSpc>
              <a:buNone/>
            </a:pPr>
            <a:endParaRPr lang="en-US" sz="1400" noProof="0" dirty="0">
              <a:latin typeface="+mn-lt"/>
            </a:endParaRPr>
          </a:p>
          <a:p>
            <a:pPr marL="0" indent="0">
              <a:lnSpc>
                <a:spcPct val="160000"/>
              </a:lnSpc>
              <a:buNone/>
            </a:pPr>
            <a:endParaRPr lang="en-US" sz="1400" noProof="0" dirty="0">
              <a:latin typeface="+mn-lt"/>
            </a:endParaRPr>
          </a:p>
          <a:p>
            <a:pPr marL="0" indent="0">
              <a:lnSpc>
                <a:spcPct val="160000"/>
              </a:lnSpc>
              <a:buNone/>
            </a:pPr>
            <a:endParaRPr lang="en-US" sz="1400" noProof="0" dirty="0">
              <a:latin typeface="+mn-lt"/>
            </a:endParaRPr>
          </a:p>
        </p:txBody>
      </p:sp>
    </p:spTree>
    <p:extLst>
      <p:ext uri="{BB962C8B-B14F-4D97-AF65-F5344CB8AC3E}">
        <p14:creationId xmlns:p14="http://schemas.microsoft.com/office/powerpoint/2010/main" val="382647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 xmlns:a16="http://schemas.microsoft.com/office/drawing/2014/main" id="{87886F30-B81B-1D4A-B5F2-F61D92C46108}"/>
              </a:ext>
            </a:extLst>
          </p:cNvPr>
          <p:cNvSpPr txBox="1"/>
          <p:nvPr/>
        </p:nvSpPr>
        <p:spPr>
          <a:xfrm>
            <a:off x="4692650" y="2146249"/>
            <a:ext cx="6101650" cy="3754874"/>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Read about 15 lessons learned from migrating SAP to the Cloud by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3"/>
              </a:rPr>
              <a:t>downloading </a:t>
            </a:r>
            <a:r>
              <a:rPr kumimoji="0" lang="en-US" sz="1600" b="0" i="0" u="none" strike="noStrike" kern="1200" cap="none" spc="0" normalizeH="0" baseline="0" noProof="0">
                <a:ln>
                  <a:noFill/>
                </a:ln>
                <a:solidFill>
                  <a:srgbClr val="1A1A1A"/>
                </a:solidFill>
                <a:effectLst/>
                <a:uLnTx/>
                <a:uFillTx/>
                <a:latin typeface="Segoe UI"/>
                <a:ea typeface="+mn-ea"/>
                <a:cs typeface="+mn-cs"/>
                <a:hlinkClick r:id="rId3"/>
              </a:rPr>
              <a:t>this </a:t>
            </a:r>
            <a:r>
              <a:rPr kumimoji="0" lang="en-US" sz="1600" b="0" i="0" u="none" strike="noStrike" kern="1200" cap="none" spc="0" normalizeH="0" baseline="0" noProof="0" smtClean="0">
                <a:ln>
                  <a:noFill/>
                </a:ln>
                <a:solidFill>
                  <a:srgbClr val="1A1A1A"/>
                </a:solidFill>
                <a:effectLst/>
                <a:uLnTx/>
                <a:uFillTx/>
                <a:latin typeface="Segoe UI"/>
                <a:ea typeface="+mn-ea"/>
                <a:cs typeface="+mn-cs"/>
                <a:hlinkClick r:id="rId3"/>
              </a:rPr>
              <a:t>e-book</a:t>
            </a:r>
            <a:r>
              <a:rPr kumimoji="0" lang="en-US" sz="1600" b="0" i="0" strike="noStrike" kern="1200" cap="none" spc="0" normalizeH="0" baseline="0" noProof="0" smtClean="0">
                <a:ln>
                  <a:noFill/>
                </a:ln>
                <a:solidFill>
                  <a:srgbClr val="1A1A1A"/>
                </a:solidFill>
                <a:effectLst/>
                <a:uLnTx/>
                <a:uFillTx/>
                <a:latin typeface="Segoe UI"/>
                <a:ea typeface="+mn-ea"/>
                <a:cs typeface="+mn-cs"/>
              </a:rPr>
              <a:t>.</a:t>
            </a:r>
            <a:endParaRPr kumimoji="0" lang="en-US" sz="1600" b="0" i="0" strike="noStrike" kern="1200" cap="none" spc="0" normalizeH="0" baseline="0" noProof="0" dirty="0">
              <a:ln>
                <a:noFill/>
              </a:ln>
              <a:solidFill>
                <a:srgbClr val="1A1A1A"/>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Check out customer stories about SAP on Microsoft Azure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4" action="ppaction://hlinksldjump"/>
              </a:rPr>
              <a:t>in this deck </a:t>
            </a:r>
            <a:r>
              <a:rPr kumimoji="0" lang="en-US" sz="1600" b="0" i="0" u="none" strike="noStrike" kern="1200" cap="none" spc="0" normalizeH="0" baseline="0" noProof="0" dirty="0">
                <a:ln>
                  <a:noFill/>
                </a:ln>
                <a:solidFill>
                  <a:srgbClr val="1A1A1A"/>
                </a:solidFill>
                <a:effectLst/>
                <a:uLnTx/>
                <a:uFillTx/>
                <a:latin typeface="Segoe UI"/>
                <a:ea typeface="+mn-ea"/>
                <a:cs typeface="+mn-cs"/>
              </a:rPr>
              <a:t>and view more on our website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5"/>
              </a:rPr>
              <a:t>here</a:t>
            </a:r>
            <a:r>
              <a:rPr kumimoji="0" lang="en-US" sz="1600" b="0" i="0" u="none" strike="noStrike" kern="1200" cap="none" spc="0" normalizeH="0" baseline="0" noProof="0" dirty="0">
                <a:ln>
                  <a:noFill/>
                </a:ln>
                <a:solidFill>
                  <a:srgbClr val="1A1A1A"/>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Estimate the cost savings you can realize by migrating your workloads to Azure with a Total Cost of Ownership Calculator – </a:t>
            </a:r>
            <a:r>
              <a:rPr kumimoji="0" lang="en-US" sz="1600" b="0" i="0" u="sng" strike="noStrike" kern="1200" cap="none" spc="0" normalizeH="0" baseline="0" noProof="0" dirty="0">
                <a:ln>
                  <a:noFill/>
                </a:ln>
                <a:solidFill>
                  <a:srgbClr val="1A1A1A"/>
                </a:solidFill>
                <a:effectLst/>
                <a:uLnTx/>
                <a:uFillTx/>
                <a:latin typeface="Segoe UI"/>
                <a:ea typeface="+mn-ea"/>
                <a:cs typeface="+mn-cs"/>
                <a:hlinkClick r:id="rId6"/>
              </a:rPr>
              <a:t>start your assessment</a:t>
            </a:r>
            <a:r>
              <a:rPr kumimoji="0" lang="en-US" sz="1600" b="0" i="0" strike="noStrike" kern="1200" cap="none" spc="0" normalizeH="0" baseline="0" noProof="0" dirty="0">
                <a:ln>
                  <a:noFill/>
                </a:ln>
                <a:solidFill>
                  <a:srgbClr val="1A1A1A"/>
                </a:solidFill>
                <a:effectLst/>
                <a:uLnTx/>
                <a:uFillTx/>
                <a:latin typeface="Segoe UI"/>
                <a:ea typeface="+mn-ea"/>
                <a:cs typeface="+mn-cs"/>
              </a:rPr>
              <a:t>.</a:t>
            </a:r>
            <a:r>
              <a:rPr kumimoji="0" lang="en-US" sz="1600" b="0" i="0" strike="noStrike" kern="1200" cap="none" spc="0" normalizeH="0" baseline="0" noProof="0" dirty="0">
                <a:ln>
                  <a:noFill/>
                </a:ln>
                <a:solidFill>
                  <a:srgbClr val="1A1A1A"/>
                </a:solidFill>
                <a:effectLst/>
                <a:uLnTx/>
                <a:uFillTx/>
                <a:latin typeface="Segoe UI"/>
                <a:ea typeface="+mn-ea"/>
                <a:cs typeface="+mn-cs"/>
                <a:hlinkClick r:id="rId6"/>
              </a:rPr>
              <a:t> </a:t>
            </a:r>
            <a:endParaRPr kumimoji="0" lang="en-US" sz="1600" b="0" i="0" strike="noStrike" kern="1200" cap="none" spc="0" normalizeH="0" baseline="0" noProof="0" dirty="0">
              <a:ln>
                <a:noFill/>
              </a:ln>
              <a:solidFill>
                <a:srgbClr val="1A1A1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Get more resources on our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7"/>
              </a:rPr>
              <a:t>SAP on Azure solution page</a:t>
            </a:r>
            <a:r>
              <a:rPr kumimoji="0" lang="en-US" sz="1600" b="0" i="0" u="none" strike="noStrike" kern="1200" cap="none" spc="0" normalizeH="0" baseline="0" noProof="0" dirty="0">
                <a:ln>
                  <a:noFill/>
                </a:ln>
                <a:solidFill>
                  <a:srgbClr val="1A1A1A"/>
                </a:solidFill>
                <a:effectLst/>
                <a:uLnTx/>
                <a:uFillTx/>
                <a:latin typeface="Segoe U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sng" strike="noStrike" kern="1200" cap="none" spc="0" normalizeH="0" baseline="0" noProof="0" dirty="0">
              <a:ln>
                <a:noFill/>
              </a:ln>
              <a:solidFill>
                <a:srgbClr val="1A1A1A"/>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We’re here to help! </a:t>
            </a:r>
            <a:r>
              <a:rPr kumimoji="0" lang="en-US" sz="1600" b="0" i="0" u="none" strike="noStrike" kern="1200" cap="none" spc="0" normalizeH="0" baseline="0" noProof="0" dirty="0">
                <a:ln>
                  <a:noFill/>
                </a:ln>
                <a:solidFill>
                  <a:srgbClr val="1A1A1A"/>
                </a:solidFill>
                <a:effectLst/>
                <a:uLnTx/>
                <a:uFillTx/>
                <a:latin typeface="Segoe UI"/>
                <a:ea typeface="+mn-ea"/>
                <a:cs typeface="+mn-cs"/>
                <a:hlinkClick r:id="rId8"/>
              </a:rPr>
              <a:t>Contact an Azure specialist</a:t>
            </a:r>
            <a:r>
              <a:rPr kumimoji="0" lang="en-US" sz="1600" b="0" i="0" u="none" strike="noStrike" kern="1200" cap="none" spc="0" normalizeH="0" baseline="0" noProof="0" dirty="0">
                <a:ln>
                  <a:noFill/>
                </a:ln>
                <a:solidFill>
                  <a:srgbClr val="1A1A1A"/>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6" name="Rectangle 7">
            <a:extLst>
              <a:ext uri="{FF2B5EF4-FFF2-40B4-BE49-F238E27FC236}">
                <a16:creationId xmlns="" xmlns:a16="http://schemas.microsoft.com/office/drawing/2014/main" id="{B7098498-7079-FD4B-B1D0-25B501812D7B}"/>
              </a:ext>
            </a:extLst>
          </p:cNvPr>
          <p:cNvSpPr/>
          <p:nvPr/>
        </p:nvSpPr>
        <p:spPr bwMode="auto">
          <a:xfrm flipH="1">
            <a:off x="0" y="10102"/>
            <a:ext cx="390430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itle 1">
            <a:extLst>
              <a:ext uri="{FF2B5EF4-FFF2-40B4-BE49-F238E27FC236}">
                <a16:creationId xmlns="" xmlns:a16="http://schemas.microsoft.com/office/drawing/2014/main" id="{3A520587-188E-A84C-BCDC-574117866A56}"/>
              </a:ext>
            </a:extLst>
          </p:cNvPr>
          <p:cNvSpPr>
            <a:spLocks noGrp="1"/>
          </p:cNvSpPr>
          <p:nvPr>
            <p:ph type="title" idx="4294967295"/>
          </p:nvPr>
        </p:nvSpPr>
        <p:spPr>
          <a:xfrm>
            <a:off x="788341" y="2936558"/>
            <a:ext cx="2416255" cy="984885"/>
          </a:xfrm>
        </p:spPr>
        <p:txBody>
          <a:bodyPr/>
          <a:lstStyle/>
          <a:p>
            <a:r>
              <a:rPr lang="en-US" sz="3200" noProof="0">
                <a:solidFill>
                  <a:srgbClr val="0078D4"/>
                </a:solidFill>
              </a:rPr>
              <a:t>Additional Resources</a:t>
            </a:r>
          </a:p>
        </p:txBody>
      </p:sp>
    </p:spTree>
    <p:extLst>
      <p:ext uri="{BB962C8B-B14F-4D97-AF65-F5344CB8AC3E}">
        <p14:creationId xmlns:p14="http://schemas.microsoft.com/office/powerpoint/2010/main" val="326072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7098498-7079-FD4B-B1D0-25B501812D7B}"/>
              </a:ext>
            </a:extLst>
          </p:cNvPr>
          <p:cNvSpPr/>
          <p:nvPr/>
        </p:nvSpPr>
        <p:spPr bwMode="auto">
          <a:xfrm flipH="1">
            <a:off x="0" y="10102"/>
            <a:ext cx="390430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5" name="Table 2">
            <a:extLst>
              <a:ext uri="{FF2B5EF4-FFF2-40B4-BE49-F238E27FC236}">
                <a16:creationId xmlns="" xmlns:a16="http://schemas.microsoft.com/office/drawing/2014/main" id="{18A786C4-C017-4B38-B4F0-7189963D237A}"/>
              </a:ext>
            </a:extLst>
          </p:cNvPr>
          <p:cNvGraphicFramePr>
            <a:graphicFrameLocks noGrp="1"/>
          </p:cNvGraphicFramePr>
          <p:nvPr>
            <p:extLst>
              <p:ext uri="{D42A27DB-BD31-4B8C-83A1-F6EECF244321}">
                <p14:modId xmlns:p14="http://schemas.microsoft.com/office/powerpoint/2010/main" val="196442870"/>
              </p:ext>
            </p:extLst>
          </p:nvPr>
        </p:nvGraphicFramePr>
        <p:xfrm>
          <a:off x="4452265" y="266694"/>
          <a:ext cx="7139050" cy="5426679"/>
        </p:xfrm>
        <a:graphic>
          <a:graphicData uri="http://schemas.openxmlformats.org/drawingml/2006/table">
            <a:tbl>
              <a:tblPr firstRow="1" bandRow="1">
                <a:tableStyleId>{5C22544A-7EE6-4342-B048-85BDC9FD1C3A}</a:tableStyleId>
              </a:tblPr>
              <a:tblGrid>
                <a:gridCol w="2201642">
                  <a:extLst>
                    <a:ext uri="{9D8B030D-6E8A-4147-A177-3AD203B41FA5}">
                      <a16:colId xmlns="" xmlns:a16="http://schemas.microsoft.com/office/drawing/2014/main" val="807537560"/>
                    </a:ext>
                  </a:extLst>
                </a:gridCol>
                <a:gridCol w="1406504">
                  <a:extLst>
                    <a:ext uri="{9D8B030D-6E8A-4147-A177-3AD203B41FA5}">
                      <a16:colId xmlns="" xmlns:a16="http://schemas.microsoft.com/office/drawing/2014/main" val="1653219586"/>
                    </a:ext>
                  </a:extLst>
                </a:gridCol>
                <a:gridCol w="1765452">
                  <a:extLst>
                    <a:ext uri="{9D8B030D-6E8A-4147-A177-3AD203B41FA5}">
                      <a16:colId xmlns="" xmlns:a16="http://schemas.microsoft.com/office/drawing/2014/main" val="3170068571"/>
                    </a:ext>
                  </a:extLst>
                </a:gridCol>
                <a:gridCol w="1765452">
                  <a:extLst>
                    <a:ext uri="{9D8B030D-6E8A-4147-A177-3AD203B41FA5}">
                      <a16:colId xmlns="" xmlns:a16="http://schemas.microsoft.com/office/drawing/2014/main" val="2081103363"/>
                    </a:ext>
                  </a:extLst>
                </a:gridCol>
              </a:tblGrid>
              <a:tr h="683076">
                <a:tc>
                  <a:txBody>
                    <a:bodyPr/>
                    <a:lstStyle/>
                    <a:p>
                      <a:r>
                        <a:rPr lang="en-US" sz="1700"/>
                        <a:t>Case Studies</a:t>
                      </a:r>
                      <a:endParaRPr lang="en-US" sz="1700" dirty="0"/>
                    </a:p>
                  </a:txBody>
                  <a:tcPr marL="108725" marR="108725" marT="54363" marB="54363" anchor="ctr"/>
                </a:tc>
                <a:tc>
                  <a:txBody>
                    <a:bodyPr/>
                    <a:lstStyle/>
                    <a:p>
                      <a:r>
                        <a:rPr lang="en-US" sz="1700"/>
                        <a:t>Company</a:t>
                      </a:r>
                    </a:p>
                  </a:txBody>
                  <a:tcPr marL="108725" marR="108725" marT="54363" marB="54363" anchor="ctr"/>
                </a:tc>
                <a:tc>
                  <a:txBody>
                    <a:bodyPr/>
                    <a:lstStyle/>
                    <a:p>
                      <a:r>
                        <a:rPr lang="en-US" sz="1700"/>
                        <a:t>Industry</a:t>
                      </a:r>
                    </a:p>
                  </a:txBody>
                  <a:tcPr marL="108725" marR="108725" marT="54363" marB="54363" anchor="ctr"/>
                </a:tc>
                <a:tc>
                  <a:txBody>
                    <a:bodyPr/>
                    <a:lstStyle/>
                    <a:p>
                      <a:pPr marL="36000" algn="l">
                        <a:spcBef>
                          <a:spcPts val="0"/>
                        </a:spcBef>
                      </a:pPr>
                      <a:r>
                        <a:rPr lang="en-US" sz="1700"/>
                        <a:t>Size</a:t>
                      </a:r>
                      <a:endParaRPr lang="en-US" sz="1700" b="1" i="0">
                        <a:solidFill>
                          <a:schemeClr val="bg1"/>
                        </a:solidFill>
                        <a:latin typeface="+mn-lt"/>
                      </a:endParaRPr>
                    </a:p>
                  </a:txBody>
                  <a:tcPr marL="108725" marR="108725" marT="54363" marB="54363" anchor="ctr"/>
                </a:tc>
                <a:extLst>
                  <a:ext uri="{0D108BD9-81ED-4DB2-BD59-A6C34878D82A}">
                    <a16:rowId xmlns="" xmlns:a16="http://schemas.microsoft.com/office/drawing/2014/main" val="3910240330"/>
                  </a:ext>
                </a:extLst>
              </a:tr>
              <a:tr h="702497">
                <a:tc>
                  <a:txBody>
                    <a:bodyPr/>
                    <a:lstStyle/>
                    <a:p>
                      <a:pPr marL="36000" marR="0" indent="0" algn="l" defTabSz="932742"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hlinkClick r:id="rId3"/>
                        </a:rPr>
                        <a:t>Daimler entrusts SAP HANA–based global procurement system to Microsoft Azure</a:t>
                      </a:r>
                      <a:endParaRPr lang="en-US" sz="1200"/>
                    </a:p>
                  </a:txBody>
                  <a:tcPr marL="108725" marR="108725" marT="54363" marB="54363" anchor="ctr">
                    <a:solidFill>
                      <a:schemeClr val="bg2">
                        <a:lumMod val="75000"/>
                      </a:schemeClr>
                    </a:solidFill>
                  </a:tcPr>
                </a:tc>
                <a:tc>
                  <a:txBody>
                    <a:bodyPr/>
                    <a:lstStyle/>
                    <a:p>
                      <a:pPr marL="36000" marR="0" lvl="0" indent="0" algn="l" defTabSz="932742"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rPr>
                        <a:t>Daimler</a:t>
                      </a:r>
                    </a:p>
                  </a:txBody>
                  <a:tcPr marL="108725" marR="108725" marT="54363" marB="54363" anchor="ctr">
                    <a:solidFill>
                      <a:schemeClr val="bg2">
                        <a:lumMod val="75000"/>
                      </a:schemeClr>
                    </a:solidFill>
                  </a:tcPr>
                </a:tc>
                <a:tc>
                  <a:txBody>
                    <a:bodyPr/>
                    <a:lstStyle/>
                    <a:p>
                      <a:r>
                        <a:rPr lang="en-US" sz="1200"/>
                        <a:t>Manufacturing</a:t>
                      </a:r>
                    </a:p>
                  </a:txBody>
                  <a:tcPr marL="108725" marR="108725" marT="54363" marB="54363" anchor="ctr">
                    <a:solidFill>
                      <a:schemeClr val="bg2">
                        <a:lumMod val="75000"/>
                      </a:schemeClr>
                    </a:solidFill>
                  </a:tcPr>
                </a:tc>
                <a:tc>
                  <a:txBody>
                    <a:bodyPr/>
                    <a:lstStyle/>
                    <a:p>
                      <a:pPr marL="36000" indent="0" algn="l">
                        <a:spcBef>
                          <a:spcPts val="0"/>
                        </a:spcBef>
                        <a:buFont typeface="Wingdings" panose="05000000000000000000" pitchFamily="2" charset="2"/>
                        <a:buNone/>
                      </a:pPr>
                      <a:r>
                        <a:rPr lang="en-US" sz="1200" b="0" i="0" kern="1200">
                          <a:solidFill>
                            <a:schemeClr val="tx1"/>
                          </a:solidFill>
                          <a:latin typeface="+mn-lt"/>
                          <a:ea typeface="+mn-ea"/>
                          <a:cs typeface="+mn-cs"/>
                        </a:rPr>
                        <a:t>10,000+</a:t>
                      </a:r>
                    </a:p>
                  </a:txBody>
                  <a:tcPr marL="108725" marR="108725" marT="54363" marB="54363" anchor="ctr">
                    <a:solidFill>
                      <a:schemeClr val="bg2">
                        <a:lumMod val="75000"/>
                      </a:schemeClr>
                    </a:solidFill>
                  </a:tcPr>
                </a:tc>
                <a:extLst>
                  <a:ext uri="{0D108BD9-81ED-4DB2-BD59-A6C34878D82A}">
                    <a16:rowId xmlns="" xmlns:a16="http://schemas.microsoft.com/office/drawing/2014/main" val="2978844893"/>
                  </a:ext>
                </a:extLst>
              </a:tr>
              <a:tr h="713320">
                <a:tc>
                  <a:txBody>
                    <a:bodyPr/>
                    <a:lstStyle/>
                    <a:p>
                      <a:r>
                        <a:rPr lang="en-US" sz="1200" b="0" i="0" kern="1200">
                          <a:solidFill>
                            <a:schemeClr val="dk1"/>
                          </a:solidFill>
                          <a:effectLst/>
                          <a:latin typeface="+mn-lt"/>
                          <a:ea typeface="+mn-ea"/>
                          <a:cs typeface="+mn-cs"/>
                          <a:hlinkClick r:id="rId4"/>
                        </a:rPr>
                        <a:t>Explosives provider simplifies business and improves data access with SAP S/4 HANA on Azure</a:t>
                      </a:r>
                      <a:endParaRPr lang="en-US" sz="1200"/>
                    </a:p>
                  </a:txBody>
                  <a:tcPr marL="108725" marR="108725" marT="54363" marB="54363" anchor="ctr">
                    <a:solidFill>
                      <a:srgbClr val="E6E6E6"/>
                    </a:solidFill>
                  </a:tcPr>
                </a:tc>
                <a:tc>
                  <a:txBody>
                    <a:bodyPr/>
                    <a:lstStyle/>
                    <a:p>
                      <a:pPr marL="36000" marR="0" lvl="0" indent="0" algn="l" defTabSz="932742"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rPr>
                        <a:t>Orica</a:t>
                      </a:r>
                    </a:p>
                  </a:txBody>
                  <a:tcPr marL="108725" marR="108725" marT="54363" marB="54363" anchor="ctr">
                    <a:solidFill>
                      <a:srgbClr val="E6E6E6"/>
                    </a:solidFill>
                  </a:tcPr>
                </a:tc>
                <a:tc>
                  <a:txBody>
                    <a:bodyPr/>
                    <a:lstStyle/>
                    <a:p>
                      <a:r>
                        <a:rPr lang="en-US" sz="1200"/>
                        <a:t>Mining, Oil, and Gas</a:t>
                      </a:r>
                    </a:p>
                  </a:txBody>
                  <a:tcPr marL="108725" marR="108725" marT="54363" marB="54363" anchor="ctr">
                    <a:solidFill>
                      <a:srgbClr val="E6E6E6"/>
                    </a:solidFill>
                  </a:tcPr>
                </a:tc>
                <a:tc>
                  <a:txBody>
                    <a:bodyPr/>
                    <a:lstStyle/>
                    <a:p>
                      <a:pPr marL="36000" indent="0" algn="l">
                        <a:spcBef>
                          <a:spcPts val="0"/>
                        </a:spcBef>
                        <a:buFont typeface="Wingdings" panose="05000000000000000000" pitchFamily="2" charset="2"/>
                        <a:buNone/>
                      </a:pPr>
                      <a:r>
                        <a:rPr lang="en-US" sz="1200" b="0" i="0" kern="1200">
                          <a:solidFill>
                            <a:schemeClr val="tx1"/>
                          </a:solidFill>
                          <a:latin typeface="+mn-lt"/>
                          <a:ea typeface="+mn-ea"/>
                          <a:cs typeface="+mn-cs"/>
                        </a:rPr>
                        <a:t>10,000+</a:t>
                      </a:r>
                    </a:p>
                  </a:txBody>
                  <a:tcPr marL="108725" marR="108725" marT="54363" marB="54363" anchor="ctr">
                    <a:solidFill>
                      <a:srgbClr val="E6E6E6"/>
                    </a:solidFill>
                  </a:tcPr>
                </a:tc>
                <a:extLst>
                  <a:ext uri="{0D108BD9-81ED-4DB2-BD59-A6C34878D82A}">
                    <a16:rowId xmlns="" xmlns:a16="http://schemas.microsoft.com/office/drawing/2014/main" val="1786217189"/>
                  </a:ext>
                </a:extLst>
              </a:tr>
              <a:tr h="702497">
                <a:tc>
                  <a:txBody>
                    <a:bodyPr/>
                    <a:lstStyle/>
                    <a:p>
                      <a:pPr marL="3600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a:solidFill>
                            <a:schemeClr val="dk1"/>
                          </a:solidFill>
                          <a:effectLst/>
                          <a:latin typeface="+mn-lt"/>
                          <a:ea typeface="+mn-ea"/>
                          <a:cs typeface="+mn-cs"/>
                          <a:hlinkClick r:id="rId5"/>
                        </a:rPr>
                        <a:t>Dairy farmers use SAP on Azure to milk value from enterprise resource planning</a:t>
                      </a:r>
                      <a:endParaRPr lang="en-US" sz="1200" b="0" i="0" kern="1200">
                        <a:solidFill>
                          <a:schemeClr val="tx1"/>
                        </a:solidFill>
                        <a:latin typeface="+mn-lt"/>
                        <a:ea typeface="+mn-ea"/>
                        <a:cs typeface="+mn-cs"/>
                      </a:endParaRPr>
                    </a:p>
                  </a:txBody>
                  <a:tcPr marL="108725" marR="108725" marT="54363" marB="54363" anchor="ctr">
                    <a:solidFill>
                      <a:schemeClr val="bg2">
                        <a:lumMod val="75000"/>
                      </a:schemeClr>
                    </a:solidFill>
                  </a:tcPr>
                </a:tc>
                <a:tc>
                  <a:txBody>
                    <a:bodyPr/>
                    <a:lstStyle/>
                    <a:p>
                      <a:pPr marL="3600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a:solidFill>
                            <a:schemeClr val="tx1"/>
                          </a:solidFill>
                        </a:rPr>
                        <a:t>Dairy Farmers of America</a:t>
                      </a:r>
                    </a:p>
                  </a:txBody>
                  <a:tcPr marL="108725" marR="108725" marT="54363" marB="54363" anchor="ctr">
                    <a:solidFill>
                      <a:schemeClr val="bg2">
                        <a:lumMod val="75000"/>
                      </a:schemeClr>
                    </a:solidFill>
                  </a:tcPr>
                </a:tc>
                <a:tc>
                  <a:txBody>
                    <a:bodyPr/>
                    <a:lstStyle/>
                    <a:p>
                      <a:r>
                        <a:rPr lang="en-US" sz="1200"/>
                        <a:t>Consumer Goods</a:t>
                      </a:r>
                    </a:p>
                  </a:txBody>
                  <a:tcPr marL="108725" marR="108725" marT="54363" marB="54363" anchor="ctr">
                    <a:solidFill>
                      <a:schemeClr val="bg2">
                        <a:lumMod val="75000"/>
                      </a:schemeClr>
                    </a:solidFill>
                  </a:tcPr>
                </a:tc>
                <a:tc>
                  <a:txBody>
                    <a:bodyPr/>
                    <a:lstStyle/>
                    <a:p>
                      <a:pPr marL="3600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a:solidFill>
                            <a:schemeClr val="tx1"/>
                          </a:solidFill>
                          <a:latin typeface="+mn-lt"/>
                          <a:ea typeface="+mn-ea"/>
                          <a:cs typeface="+mn-cs"/>
                        </a:rPr>
                        <a:t>1,000 – 9,999</a:t>
                      </a:r>
                    </a:p>
                  </a:txBody>
                  <a:tcPr marL="108725" marR="108725" marT="54363" marB="54363" anchor="ctr">
                    <a:solidFill>
                      <a:schemeClr val="bg2">
                        <a:lumMod val="75000"/>
                      </a:schemeClr>
                    </a:solidFill>
                  </a:tcPr>
                </a:tc>
                <a:extLst>
                  <a:ext uri="{0D108BD9-81ED-4DB2-BD59-A6C34878D82A}">
                    <a16:rowId xmlns="" xmlns:a16="http://schemas.microsoft.com/office/drawing/2014/main" val="1266334535"/>
                  </a:ext>
                </a:extLst>
              </a:tr>
              <a:tr h="702497">
                <a:tc>
                  <a:txBody>
                    <a:bodyPr/>
                    <a:lstStyle/>
                    <a:p>
                      <a:r>
                        <a:rPr lang="en-US" sz="1200" b="0" i="0" kern="1200">
                          <a:solidFill>
                            <a:schemeClr val="dk1"/>
                          </a:solidFill>
                          <a:effectLst/>
                          <a:latin typeface="+mn-lt"/>
                          <a:ea typeface="+mn-ea"/>
                          <a:cs typeface="+mn-cs"/>
                          <a:hlinkClick r:id="rId6"/>
                        </a:rPr>
                        <a:t>Festo is running the first SAP production system on Microsoft Azure</a:t>
                      </a:r>
                      <a:endParaRPr lang="en-US" sz="1200"/>
                    </a:p>
                  </a:txBody>
                  <a:tcPr marL="108725" marR="108725" marT="54363" marB="54363" anchor="ctr">
                    <a:solidFill>
                      <a:srgbClr val="F2F2F2"/>
                    </a:solidFill>
                  </a:tcPr>
                </a:tc>
                <a:tc>
                  <a:txBody>
                    <a:bodyPr/>
                    <a:lstStyle/>
                    <a:p>
                      <a:r>
                        <a:rPr lang="en-US" sz="1200"/>
                        <a:t>Festo</a:t>
                      </a:r>
                    </a:p>
                  </a:txBody>
                  <a:tcPr marL="108725" marR="108725" marT="54363" marB="54363" anchor="ctr">
                    <a:solidFill>
                      <a:srgbClr val="F2F2F2"/>
                    </a:solidFill>
                  </a:tcPr>
                </a:tc>
                <a:tc>
                  <a:txBody>
                    <a:bodyPr/>
                    <a:lstStyle/>
                    <a:p>
                      <a:r>
                        <a:rPr lang="en-US" sz="1200"/>
                        <a:t>Professional Services</a:t>
                      </a:r>
                    </a:p>
                  </a:txBody>
                  <a:tcPr marL="108725" marR="108725" marT="54363" marB="54363" anchor="ctr">
                    <a:solidFill>
                      <a:srgbClr val="F2F2F2"/>
                    </a:solidFill>
                  </a:tcPr>
                </a:tc>
                <a:tc>
                  <a:txBody>
                    <a:bodyPr/>
                    <a:lstStyle/>
                    <a:p>
                      <a:pPr marL="36000" indent="0" algn="l">
                        <a:spcBef>
                          <a:spcPts val="0"/>
                        </a:spcBef>
                        <a:buFont typeface="Wingdings" panose="05000000000000000000" pitchFamily="2" charset="2"/>
                        <a:buNone/>
                      </a:pPr>
                      <a:r>
                        <a:rPr lang="en-US" sz="1200" b="0" i="0" kern="1200">
                          <a:solidFill>
                            <a:schemeClr val="tx1"/>
                          </a:solidFill>
                          <a:latin typeface="+mn-lt"/>
                          <a:ea typeface="+mn-ea"/>
                          <a:cs typeface="+mn-cs"/>
                        </a:rPr>
                        <a:t>10,000+</a:t>
                      </a:r>
                    </a:p>
                  </a:txBody>
                  <a:tcPr marL="108725" marR="108725" marT="54363" marB="54363" anchor="ctr">
                    <a:solidFill>
                      <a:srgbClr val="F2F2F2"/>
                    </a:solidFill>
                  </a:tcPr>
                </a:tc>
                <a:extLst>
                  <a:ext uri="{0D108BD9-81ED-4DB2-BD59-A6C34878D82A}">
                    <a16:rowId xmlns="" xmlns:a16="http://schemas.microsoft.com/office/drawing/2014/main" val="1836603325"/>
                  </a:ext>
                </a:extLst>
              </a:tr>
              <a:tr h="897933">
                <a:tc>
                  <a:txBody>
                    <a:bodyPr/>
                    <a:lstStyle/>
                    <a:p>
                      <a:r>
                        <a:rPr lang="en-US" sz="1200" b="0" i="0" kern="1200">
                          <a:solidFill>
                            <a:schemeClr val="dk1"/>
                          </a:solidFill>
                          <a:effectLst/>
                          <a:latin typeface="+mn-lt"/>
                          <a:ea typeface="+mn-ea"/>
                          <a:cs typeface="+mn-cs"/>
                          <a:hlinkClick r:id="rId7"/>
                        </a:rPr>
                        <a:t>Sanko Holding is growing its roots to the cloud throughout its digital transformation journey</a:t>
                      </a:r>
                      <a:endParaRPr lang="en-US" sz="1200"/>
                    </a:p>
                  </a:txBody>
                  <a:tcPr marL="108725" marR="108725" marT="54363" marB="54363" anchor="ctr">
                    <a:solidFill>
                      <a:schemeClr val="bg2">
                        <a:lumMod val="75000"/>
                      </a:schemeClr>
                    </a:solidFill>
                  </a:tcPr>
                </a:tc>
                <a:tc>
                  <a:txBody>
                    <a:bodyPr/>
                    <a:lstStyle/>
                    <a:p>
                      <a:r>
                        <a:rPr lang="en-US" sz="1200"/>
                        <a:t>Sanko Holding</a:t>
                      </a:r>
                    </a:p>
                  </a:txBody>
                  <a:tcPr marL="108725" marR="108725" marT="54363" marB="54363" anchor="ctr">
                    <a:solidFill>
                      <a:schemeClr val="bg2">
                        <a:lumMod val="75000"/>
                      </a:schemeClr>
                    </a:solidFill>
                  </a:tcPr>
                </a:tc>
                <a:tc>
                  <a:txBody>
                    <a:bodyPr/>
                    <a:lstStyle/>
                    <a:p>
                      <a:r>
                        <a:rPr lang="en-US" sz="1200"/>
                        <a:t>Chemicals</a:t>
                      </a:r>
                    </a:p>
                  </a:txBody>
                  <a:tcPr marL="108725" marR="108725" marT="54363" marB="54363" anchor="ctr">
                    <a:solidFill>
                      <a:schemeClr val="bg2">
                        <a:lumMod val="75000"/>
                      </a:schemeClr>
                    </a:solidFill>
                  </a:tcPr>
                </a:tc>
                <a:tc>
                  <a:txBody>
                    <a:bodyPr/>
                    <a:lstStyle/>
                    <a:p>
                      <a:pPr marL="36000" indent="0" algn="l">
                        <a:spcBef>
                          <a:spcPts val="0"/>
                        </a:spcBef>
                        <a:buFont typeface="Wingdings" panose="05000000000000000000" pitchFamily="2" charset="2"/>
                        <a:buNone/>
                      </a:pPr>
                      <a:r>
                        <a:rPr lang="en-US" sz="1200" b="0" i="0" kern="1200">
                          <a:solidFill>
                            <a:schemeClr val="tx1"/>
                          </a:solidFill>
                          <a:latin typeface="+mn-lt"/>
                          <a:ea typeface="+mn-ea"/>
                          <a:cs typeface="+mn-cs"/>
                        </a:rPr>
                        <a:t>10,000+</a:t>
                      </a:r>
                    </a:p>
                    <a:p>
                      <a:pPr marL="36000" indent="0" algn="l">
                        <a:spcBef>
                          <a:spcPts val="0"/>
                        </a:spcBef>
                        <a:buFont typeface="Wingdings" panose="05000000000000000000" pitchFamily="2" charset="2"/>
                        <a:buNone/>
                      </a:pPr>
                      <a:endParaRPr lang="en-US" sz="1200" b="0" i="0" kern="1200">
                        <a:solidFill>
                          <a:schemeClr val="tx1"/>
                        </a:solidFill>
                        <a:latin typeface="+mn-lt"/>
                        <a:ea typeface="+mn-ea"/>
                        <a:cs typeface="+mn-cs"/>
                      </a:endParaRPr>
                    </a:p>
                  </a:txBody>
                  <a:tcPr marL="108725" marR="108725" marT="54363" marB="54363" anchor="ctr">
                    <a:solidFill>
                      <a:schemeClr val="bg2">
                        <a:lumMod val="75000"/>
                      </a:schemeClr>
                    </a:solidFill>
                  </a:tcPr>
                </a:tc>
                <a:extLst>
                  <a:ext uri="{0D108BD9-81ED-4DB2-BD59-A6C34878D82A}">
                    <a16:rowId xmlns="" xmlns:a16="http://schemas.microsoft.com/office/drawing/2014/main" val="3335504331"/>
                  </a:ext>
                </a:extLst>
              </a:tr>
              <a:tr h="897933">
                <a:tc>
                  <a:txBody>
                    <a:bodyPr/>
                    <a:lstStyle/>
                    <a:p>
                      <a:r>
                        <a:rPr lang="en-US" sz="1200">
                          <a:hlinkClick r:id="rId8"/>
                        </a:rPr>
                        <a:t>Co-op rolls out data-driven business transformation using SAP on Azure</a:t>
                      </a:r>
                      <a:endParaRPr lang="en-US" sz="1200" dirty="0"/>
                    </a:p>
                  </a:txBody>
                  <a:tcPr marL="108725" marR="108725" marT="54363" marB="54363" anchor="ctr">
                    <a:solidFill>
                      <a:schemeClr val="bg1">
                        <a:lumMod val="95000"/>
                      </a:schemeClr>
                    </a:solidFill>
                  </a:tcPr>
                </a:tc>
                <a:tc>
                  <a:txBody>
                    <a:bodyPr/>
                    <a:lstStyle/>
                    <a:p>
                      <a:r>
                        <a:rPr lang="en-US" sz="1200"/>
                        <a:t>Co-op</a:t>
                      </a:r>
                    </a:p>
                  </a:txBody>
                  <a:tcPr marL="108725" marR="108725" marT="54363" marB="54363" anchor="ctr">
                    <a:solidFill>
                      <a:schemeClr val="bg1">
                        <a:lumMod val="95000"/>
                      </a:schemeClr>
                    </a:solidFill>
                  </a:tcPr>
                </a:tc>
                <a:tc>
                  <a:txBody>
                    <a:bodyPr/>
                    <a:lstStyle/>
                    <a:p>
                      <a:r>
                        <a:rPr lang="en-US" sz="1200"/>
                        <a:t>Retailers</a:t>
                      </a:r>
                    </a:p>
                  </a:txBody>
                  <a:tcPr marL="108725" marR="108725" marT="54363" marB="54363" anchor="ctr">
                    <a:solidFill>
                      <a:schemeClr val="bg1">
                        <a:lumMod val="95000"/>
                      </a:schemeClr>
                    </a:solidFill>
                  </a:tcPr>
                </a:tc>
                <a:tc>
                  <a:txBody>
                    <a:bodyPr/>
                    <a:lstStyle/>
                    <a:p>
                      <a:pPr marL="3600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a:solidFill>
                            <a:schemeClr val="tx1"/>
                          </a:solidFill>
                          <a:latin typeface="+mn-lt"/>
                          <a:ea typeface="+mn-ea"/>
                          <a:cs typeface="+mn-cs"/>
                        </a:rPr>
                        <a:t>1,000 – 9,999</a:t>
                      </a:r>
                    </a:p>
                  </a:txBody>
                  <a:tcPr marL="108725" marR="108725" marT="54363" marB="54363" anchor="ctr">
                    <a:solidFill>
                      <a:schemeClr val="bg1">
                        <a:lumMod val="95000"/>
                      </a:schemeClr>
                    </a:solidFill>
                  </a:tcPr>
                </a:tc>
                <a:extLst>
                  <a:ext uri="{0D108BD9-81ED-4DB2-BD59-A6C34878D82A}">
                    <a16:rowId xmlns="" xmlns:a16="http://schemas.microsoft.com/office/drawing/2014/main" val="3354139359"/>
                  </a:ext>
                </a:extLst>
              </a:tr>
            </a:tbl>
          </a:graphicData>
        </a:graphic>
      </p:graphicFrame>
      <p:sp>
        <p:nvSpPr>
          <p:cNvPr id="8" name="Title 1">
            <a:extLst>
              <a:ext uri="{FF2B5EF4-FFF2-40B4-BE49-F238E27FC236}">
                <a16:creationId xmlns="" xmlns:a16="http://schemas.microsoft.com/office/drawing/2014/main" id="{FC073641-4A81-7543-9608-3AF27BE06E57}"/>
              </a:ext>
            </a:extLst>
          </p:cNvPr>
          <p:cNvSpPr>
            <a:spLocks noGrp="1"/>
          </p:cNvSpPr>
          <p:nvPr>
            <p:ph type="title"/>
          </p:nvPr>
        </p:nvSpPr>
        <p:spPr>
          <a:xfrm>
            <a:off x="788341" y="2936558"/>
            <a:ext cx="2416255" cy="492443"/>
          </a:xfrm>
        </p:spPr>
        <p:txBody>
          <a:bodyPr/>
          <a:lstStyle/>
          <a:p>
            <a:r>
              <a:rPr lang="en-US" sz="3200" noProof="0" dirty="0">
                <a:solidFill>
                  <a:srgbClr val="0078D4"/>
                </a:solidFill>
              </a:rPr>
              <a:t>Case Studies</a:t>
            </a:r>
          </a:p>
        </p:txBody>
      </p:sp>
      <p:sp>
        <p:nvSpPr>
          <p:cNvPr id="11" name="Content Placeholder 2">
            <a:extLst>
              <a:ext uri="{FF2B5EF4-FFF2-40B4-BE49-F238E27FC236}">
                <a16:creationId xmlns="" xmlns:a16="http://schemas.microsoft.com/office/drawing/2014/main" id="{D37C61C7-F640-D64B-9762-2BD7526AD97F}"/>
              </a:ext>
            </a:extLst>
          </p:cNvPr>
          <p:cNvSpPr txBox="1">
            <a:spLocks/>
          </p:cNvSpPr>
          <p:nvPr/>
        </p:nvSpPr>
        <p:spPr>
          <a:xfrm>
            <a:off x="866476" y="6216329"/>
            <a:ext cx="6948056" cy="8581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See more case studies about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0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SAP on Microsoft Azure</a:t>
            </a:r>
            <a:r>
              <a:rPr kumimoji="0" lang="en-US" sz="10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a:ea typeface="+mn-ea"/>
              <a:cs typeface="Segoe UI Semilight" panose="020B0402040204020203" pitchFamily="34" charset="0"/>
            </a:endParaRPr>
          </a:p>
        </p:txBody>
      </p:sp>
      <p:sp>
        <p:nvSpPr>
          <p:cNvPr id="3" name="TextBox 2">
            <a:extLst>
              <a:ext uri="{FF2B5EF4-FFF2-40B4-BE49-F238E27FC236}">
                <a16:creationId xmlns="" xmlns:a16="http://schemas.microsoft.com/office/drawing/2014/main" id="{AF69C2A4-C5A8-4266-9ADF-8A2C4E59EC7C}"/>
              </a:ext>
            </a:extLst>
          </p:cNvPr>
          <p:cNvSpPr txBox="1"/>
          <p:nvPr/>
        </p:nvSpPr>
        <p:spPr>
          <a:xfrm>
            <a:off x="4452265" y="6010275"/>
            <a:ext cx="713905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Note: Many of these </a:t>
            </a:r>
            <a:r>
              <a:rPr lang="en-US" sz="1400" dirty="0">
                <a:gradFill>
                  <a:gsLst>
                    <a:gs pos="2917">
                      <a:srgbClr val="1A1A1A"/>
                    </a:gs>
                    <a:gs pos="30000">
                      <a:srgbClr val="1A1A1A"/>
                    </a:gs>
                  </a:gsLst>
                  <a:lin ang="5400000" scaled="0"/>
                </a:gradFill>
                <a:latin typeface="Segoe UI"/>
              </a:rPr>
              <a:t>case studies </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have one-slide summaries you can leverage in your presentations, like </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hlinkClick r:id="rId10" action="ppaction://hlinksldjump"/>
              </a:rPr>
              <a:t>this one</a:t>
            </a: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 Check them out in the links above.</a:t>
            </a:r>
          </a:p>
        </p:txBody>
      </p:sp>
    </p:spTree>
    <p:extLst>
      <p:ext uri="{BB962C8B-B14F-4D97-AF65-F5344CB8AC3E}">
        <p14:creationId xmlns:p14="http://schemas.microsoft.com/office/powerpoint/2010/main" val="36769460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E433E9C-D4F8-4CCD-A1E5-74D783D24654}"/>
              </a:ext>
            </a:extLst>
          </p:cNvPr>
          <p:cNvSpPr>
            <a:spLocks noGrp="1"/>
          </p:cNvSpPr>
          <p:nvPr>
            <p:ph type="title" idx="4294967295"/>
          </p:nvPr>
        </p:nvSpPr>
        <p:spPr>
          <a:xfrm>
            <a:off x="355653" y="168442"/>
            <a:ext cx="11018520" cy="430887"/>
          </a:xfrm>
        </p:spPr>
        <p:txBody>
          <a:bodyPr/>
          <a:lstStyle/>
          <a:p>
            <a:r>
              <a:rPr lang="en-US" sz="2800" dirty="0">
                <a:solidFill>
                  <a:srgbClr val="0078D4"/>
                </a:solidFill>
              </a:rPr>
              <a:t>Our SAP solutions can take advantage of the robust Azure ecosystem</a:t>
            </a:r>
          </a:p>
        </p:txBody>
      </p:sp>
      <p:pic>
        <p:nvPicPr>
          <p:cNvPr id="12" name="Picture 11">
            <a:extLst>
              <a:ext uri="{FF2B5EF4-FFF2-40B4-BE49-F238E27FC236}">
                <a16:creationId xmlns="" xmlns:a16="http://schemas.microsoft.com/office/drawing/2014/main" id="{3727424D-A143-4B91-A47A-0A4BAC64A951}"/>
              </a:ext>
            </a:extLst>
          </p:cNvPr>
          <p:cNvPicPr>
            <a:picLocks noChangeAspect="1"/>
          </p:cNvPicPr>
          <p:nvPr/>
        </p:nvPicPr>
        <p:blipFill>
          <a:blip r:embed="rId3"/>
          <a:stretch>
            <a:fillRect/>
          </a:stretch>
        </p:blipFill>
        <p:spPr>
          <a:xfrm>
            <a:off x="345906" y="1325123"/>
            <a:ext cx="11571211" cy="4651651"/>
          </a:xfrm>
          <a:prstGeom prst="rect">
            <a:avLst/>
          </a:prstGeom>
        </p:spPr>
      </p:pic>
    </p:spTree>
    <p:extLst>
      <p:ext uri="{BB962C8B-B14F-4D97-AF65-F5344CB8AC3E}">
        <p14:creationId xmlns:p14="http://schemas.microsoft.com/office/powerpoint/2010/main" val="31086243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7">
            <a:extLst>
              <a:ext uri="{FF2B5EF4-FFF2-40B4-BE49-F238E27FC236}">
                <a16:creationId xmlns="" xmlns:a16="http://schemas.microsoft.com/office/drawing/2014/main" id="{571F55B8-32FE-4BBB-AB2F-E3F083A5A81C}"/>
              </a:ext>
            </a:extLst>
          </p:cNvPr>
          <p:cNvSpPr/>
          <p:nvPr/>
        </p:nvSpPr>
        <p:spPr bwMode="auto">
          <a:xfrm flipH="1">
            <a:off x="0" y="10102"/>
            <a:ext cx="390430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hlinkClick r:id="rId3" action="ppaction://hlinksldjump"/>
            <a:extLst>
              <a:ext uri="{FF2B5EF4-FFF2-40B4-BE49-F238E27FC236}">
                <a16:creationId xmlns="" xmlns:a16="http://schemas.microsoft.com/office/drawing/2014/main" id="{C095BF58-42ED-4747-BBEF-E6DCE6284AE5}"/>
              </a:ext>
            </a:extLst>
          </p:cNvPr>
          <p:cNvSpPr/>
          <p:nvPr/>
        </p:nvSpPr>
        <p:spPr bwMode="auto">
          <a:xfrm>
            <a:off x="8012317" y="4481465"/>
            <a:ext cx="1597360" cy="15474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s-AR"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hlinkClick r:id="rId4" action="ppaction://hlinksldjump"/>
            <a:extLst>
              <a:ext uri="{FF2B5EF4-FFF2-40B4-BE49-F238E27FC236}">
                <a16:creationId xmlns="" xmlns:a16="http://schemas.microsoft.com/office/drawing/2014/main" id="{6FA0C167-9AD1-4DAA-BEA1-6A4C061D1BF1}"/>
              </a:ext>
            </a:extLst>
          </p:cNvPr>
          <p:cNvSpPr/>
          <p:nvPr/>
        </p:nvSpPr>
        <p:spPr bwMode="auto">
          <a:xfrm>
            <a:off x="5451510" y="4594999"/>
            <a:ext cx="1768439" cy="16435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s-AR"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hlinkClick r:id="rId5" action="ppaction://hlinksldjump"/>
            <a:extLst>
              <a:ext uri="{FF2B5EF4-FFF2-40B4-BE49-F238E27FC236}">
                <a16:creationId xmlns="" xmlns:a16="http://schemas.microsoft.com/office/drawing/2014/main" id="{035574D7-0A1F-4F32-A3E1-1B93545B7B15}"/>
              </a:ext>
            </a:extLst>
          </p:cNvPr>
          <p:cNvSpPr/>
          <p:nvPr/>
        </p:nvSpPr>
        <p:spPr bwMode="auto">
          <a:xfrm>
            <a:off x="8012317" y="2774529"/>
            <a:ext cx="1846907" cy="17069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s-AR"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hlinkClick r:id="rId6" action="ppaction://hlinksldjump"/>
            <a:extLst>
              <a:ext uri="{FF2B5EF4-FFF2-40B4-BE49-F238E27FC236}">
                <a16:creationId xmlns="" xmlns:a16="http://schemas.microsoft.com/office/drawing/2014/main" id="{1C90BDBE-E0A3-4103-811D-90EF235E0E51}"/>
              </a:ext>
            </a:extLst>
          </p:cNvPr>
          <p:cNvSpPr/>
          <p:nvPr/>
        </p:nvSpPr>
        <p:spPr bwMode="auto">
          <a:xfrm>
            <a:off x="5423026" y="2779414"/>
            <a:ext cx="1958849" cy="16435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s-AR"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hlinkClick r:id="rId7" action="ppaction://hlinksldjump"/>
            <a:extLst>
              <a:ext uri="{FF2B5EF4-FFF2-40B4-BE49-F238E27FC236}">
                <a16:creationId xmlns="" xmlns:a16="http://schemas.microsoft.com/office/drawing/2014/main" id="{94692787-2C9B-4FA6-803F-DF45B1B81031}"/>
              </a:ext>
            </a:extLst>
          </p:cNvPr>
          <p:cNvSpPr/>
          <p:nvPr/>
        </p:nvSpPr>
        <p:spPr bwMode="auto">
          <a:xfrm>
            <a:off x="8012317" y="1122630"/>
            <a:ext cx="1937441" cy="14612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s-AR"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hlinkClick r:id="rId8" action="ppaction://hlinksldjump"/>
            <a:extLst>
              <a:ext uri="{FF2B5EF4-FFF2-40B4-BE49-F238E27FC236}">
                <a16:creationId xmlns="" xmlns:a16="http://schemas.microsoft.com/office/drawing/2014/main" id="{04FFF206-04C3-422C-A4FA-A552AD1E94DC}"/>
              </a:ext>
            </a:extLst>
          </p:cNvPr>
          <p:cNvSpPr/>
          <p:nvPr/>
        </p:nvSpPr>
        <p:spPr bwMode="auto">
          <a:xfrm>
            <a:off x="5323438" y="1023042"/>
            <a:ext cx="2227152" cy="14612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 xmlns:a16="http://schemas.microsoft.com/office/drawing/2014/main" id="{46163952-57CD-4C46-9DAA-8EAAD39E0C0C}"/>
              </a:ext>
            </a:extLst>
          </p:cNvPr>
          <p:cNvSpPr>
            <a:spLocks noGrp="1"/>
          </p:cNvSpPr>
          <p:nvPr>
            <p:ph type="title" idx="4294967295"/>
          </p:nvPr>
        </p:nvSpPr>
        <p:spPr>
          <a:xfrm>
            <a:off x="788341" y="2122116"/>
            <a:ext cx="1989233" cy="553998"/>
          </a:xfrm>
        </p:spPr>
        <p:txBody>
          <a:bodyPr/>
          <a:lstStyle/>
          <a:p>
            <a:r>
              <a:rPr lang="en-US" noProof="0">
                <a:solidFill>
                  <a:srgbClr val="0078D4"/>
                </a:solidFill>
              </a:rPr>
              <a:t>Contents</a:t>
            </a:r>
          </a:p>
        </p:txBody>
      </p:sp>
      <p:sp>
        <p:nvSpPr>
          <p:cNvPr id="20" name="CuadroTexto 19">
            <a:extLst>
              <a:ext uri="{FF2B5EF4-FFF2-40B4-BE49-F238E27FC236}">
                <a16:creationId xmlns="" xmlns:a16="http://schemas.microsoft.com/office/drawing/2014/main" id="{8513C546-96F6-3A43-8C7E-7311E8BBC7B4}"/>
              </a:ext>
            </a:extLst>
          </p:cNvPr>
          <p:cNvSpPr txBox="1"/>
          <p:nvPr/>
        </p:nvSpPr>
        <p:spPr>
          <a:xfrm>
            <a:off x="5613437" y="1808648"/>
            <a:ext cx="1768438"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a:ea typeface="+mn-ea"/>
                <a:cs typeface="+mn-cs"/>
              </a:rPr>
              <a:t>Challenges with SAP On-Premises</a:t>
            </a:r>
            <a:endParaRPr kumimoji="0" lang="es-AR" sz="1800" b="0" i="0" u="none" strike="noStrike" kern="1200" cap="none" spc="0" normalizeH="0" baseline="0" noProof="0">
              <a:ln>
                <a:noFill/>
              </a:ln>
              <a:solidFill>
                <a:srgbClr val="1A1A1A"/>
              </a:solidFill>
              <a:effectLst/>
              <a:uLnTx/>
              <a:uFillTx/>
              <a:latin typeface="Segoe UI"/>
              <a:ea typeface="+mn-ea"/>
              <a:cs typeface="+mn-cs"/>
            </a:endParaRPr>
          </a:p>
        </p:txBody>
      </p:sp>
      <p:sp>
        <p:nvSpPr>
          <p:cNvPr id="21" name="CuadroTexto 20">
            <a:extLst>
              <a:ext uri="{FF2B5EF4-FFF2-40B4-BE49-F238E27FC236}">
                <a16:creationId xmlns="" xmlns:a16="http://schemas.microsoft.com/office/drawing/2014/main" id="{664BE7B6-C43F-274A-91EF-B335E94316D5}"/>
              </a:ext>
            </a:extLst>
          </p:cNvPr>
          <p:cNvSpPr txBox="1"/>
          <p:nvPr/>
        </p:nvSpPr>
        <p:spPr>
          <a:xfrm>
            <a:off x="8178212" y="1782182"/>
            <a:ext cx="1597360"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a:ea typeface="+mn-ea"/>
                <a:cs typeface="+mn-cs"/>
              </a:rPr>
              <a:t>Why Move SAP to the Cloud?</a:t>
            </a:r>
            <a:endParaRPr kumimoji="0" lang="es-AR" sz="1800" b="0" i="0" u="none" strike="noStrike" kern="1200" cap="none" spc="0" normalizeH="0" baseline="0" noProof="0">
              <a:ln>
                <a:noFill/>
              </a:ln>
              <a:solidFill>
                <a:srgbClr val="1A1A1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22" name="CuadroTexto 21">
            <a:extLst>
              <a:ext uri="{FF2B5EF4-FFF2-40B4-BE49-F238E27FC236}">
                <a16:creationId xmlns="" xmlns:a16="http://schemas.microsoft.com/office/drawing/2014/main" id="{ED040841-8037-F04E-8A16-6B0A7956474F}"/>
              </a:ext>
            </a:extLst>
          </p:cNvPr>
          <p:cNvSpPr txBox="1"/>
          <p:nvPr/>
        </p:nvSpPr>
        <p:spPr>
          <a:xfrm>
            <a:off x="5613436" y="3449866"/>
            <a:ext cx="1606513"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a:ea typeface="+mn-ea"/>
                <a:cs typeface="+mn-cs"/>
              </a:rPr>
              <a:t>The Benefits of Moving to the Cloud Today</a:t>
            </a:r>
            <a:endParaRPr kumimoji="0" lang="es-AR" sz="1800" b="0" i="0" u="none" strike="noStrike" kern="1200" cap="none" spc="0" normalizeH="0" baseline="0" noProof="0">
              <a:ln>
                <a:noFill/>
              </a:ln>
              <a:solidFill>
                <a:srgbClr val="1A1A1A"/>
              </a:solidFill>
              <a:effectLst/>
              <a:uLnTx/>
              <a:uFillTx/>
              <a:latin typeface="Segoe UI"/>
              <a:ea typeface="+mn-ea"/>
              <a:cs typeface="+mn-cs"/>
            </a:endParaRPr>
          </a:p>
        </p:txBody>
      </p:sp>
      <p:sp>
        <p:nvSpPr>
          <p:cNvPr id="23" name="CuadroTexto 22">
            <a:extLst>
              <a:ext uri="{FF2B5EF4-FFF2-40B4-BE49-F238E27FC236}">
                <a16:creationId xmlns="" xmlns:a16="http://schemas.microsoft.com/office/drawing/2014/main" id="{A9AAC76B-9580-1D45-8363-4F1F49A54A3D}"/>
              </a:ext>
            </a:extLst>
          </p:cNvPr>
          <p:cNvSpPr txBox="1"/>
          <p:nvPr/>
        </p:nvSpPr>
        <p:spPr>
          <a:xfrm>
            <a:off x="8178212" y="3462084"/>
            <a:ext cx="1597360"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a:ea typeface="+mn-ea"/>
                <a:cs typeface="+mn-cs"/>
              </a:rPr>
              <a:t>Why Microsoft Azure for SAP in the Cloud </a:t>
            </a:r>
            <a:endParaRPr kumimoji="0" lang="es-AR" sz="1800" b="0" i="0" u="none" strike="noStrike" kern="1200" cap="none" spc="0" normalizeH="0" baseline="0" noProof="0">
              <a:ln>
                <a:noFill/>
              </a:ln>
              <a:solidFill>
                <a:srgbClr val="1A1A1A"/>
              </a:solidFill>
              <a:effectLst/>
              <a:uLnTx/>
              <a:uFillTx/>
              <a:latin typeface="Segoe UI"/>
              <a:ea typeface="+mn-ea"/>
              <a:cs typeface="+mn-cs"/>
            </a:endParaRPr>
          </a:p>
        </p:txBody>
      </p:sp>
      <p:sp>
        <p:nvSpPr>
          <p:cNvPr id="24" name="CuadroTexto 23">
            <a:extLst>
              <a:ext uri="{FF2B5EF4-FFF2-40B4-BE49-F238E27FC236}">
                <a16:creationId xmlns="" xmlns:a16="http://schemas.microsoft.com/office/drawing/2014/main" id="{110CA5FA-ED0B-5A45-B2F5-7C88370049A6}"/>
              </a:ext>
            </a:extLst>
          </p:cNvPr>
          <p:cNvSpPr txBox="1"/>
          <p:nvPr/>
        </p:nvSpPr>
        <p:spPr>
          <a:xfrm>
            <a:off x="5613437" y="5197909"/>
            <a:ext cx="1425538"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a:ea typeface="+mn-ea"/>
                <a:cs typeface="+mn-cs"/>
              </a:rPr>
              <a:t>Journey to SAP HANA and Cloud</a:t>
            </a:r>
            <a:endParaRPr kumimoji="0" lang="en-US" sz="1600" b="0" i="0" u="none" strike="noStrike" kern="1200" cap="none" spc="0" normalizeH="0" baseline="0" noProof="0">
              <a:ln>
                <a:noFill/>
              </a:ln>
              <a:solidFill>
                <a:srgbClr val="1A1A1A"/>
              </a:solidFill>
              <a:effectLst/>
              <a:uLnTx/>
              <a:uFillTx/>
              <a:latin typeface="Segoe UI"/>
              <a:ea typeface="+mn-ea"/>
              <a:cs typeface="+mn-cs"/>
            </a:endParaRPr>
          </a:p>
        </p:txBody>
      </p:sp>
      <p:sp>
        <p:nvSpPr>
          <p:cNvPr id="25" name="CuadroTexto 24">
            <a:extLst>
              <a:ext uri="{FF2B5EF4-FFF2-40B4-BE49-F238E27FC236}">
                <a16:creationId xmlns="" xmlns:a16="http://schemas.microsoft.com/office/drawing/2014/main" id="{86EEDC68-4926-254D-9542-5A0DB4107E8E}"/>
              </a:ext>
            </a:extLst>
          </p:cNvPr>
          <p:cNvSpPr txBox="1"/>
          <p:nvPr/>
        </p:nvSpPr>
        <p:spPr>
          <a:xfrm>
            <a:off x="8178212" y="5214911"/>
            <a:ext cx="1597360"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a:ln>
                  <a:noFill/>
                </a:ln>
                <a:solidFill>
                  <a:srgbClr val="1A1A1A"/>
                </a:solidFill>
                <a:effectLst/>
                <a:uLnTx/>
                <a:uFillTx/>
                <a:latin typeface="Segoe UI"/>
                <a:ea typeface="+mn-ea"/>
                <a:cs typeface="+mn-cs"/>
              </a:rPr>
              <a:t>Appendix</a:t>
            </a:r>
          </a:p>
        </p:txBody>
      </p:sp>
      <p:sp>
        <p:nvSpPr>
          <p:cNvPr id="29" name="CuadroTexto 28">
            <a:extLst>
              <a:ext uri="{FF2B5EF4-FFF2-40B4-BE49-F238E27FC236}">
                <a16:creationId xmlns="" xmlns:a16="http://schemas.microsoft.com/office/drawing/2014/main" id="{5C87D5EB-FCC6-7045-BCDF-BE4429588459}"/>
              </a:ext>
            </a:extLst>
          </p:cNvPr>
          <p:cNvSpPr txBox="1"/>
          <p:nvPr/>
        </p:nvSpPr>
        <p:spPr>
          <a:xfrm>
            <a:off x="5613437" y="1203447"/>
            <a:ext cx="1537280"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dirty="0">
                <a:ln>
                  <a:noFill/>
                </a:ln>
                <a:solidFill>
                  <a:srgbClr val="0078D4"/>
                </a:solidFill>
                <a:effectLst/>
                <a:uLnTx/>
                <a:uFillTx/>
                <a:latin typeface="Segoe UI Semibold"/>
                <a:ea typeface="+mn-ea"/>
                <a:cs typeface="+mn-cs"/>
              </a:rPr>
              <a:t>Slide</a:t>
            </a:r>
            <a:r>
              <a:rPr kumimoji="0" lang="es-AR" sz="2800" b="0" i="0" u="none" strike="noStrike" kern="1200" cap="none" spc="0" normalizeH="0" baseline="0" noProof="0" dirty="0">
                <a:ln>
                  <a:noFill/>
                </a:ln>
                <a:solidFill>
                  <a:srgbClr val="0078D4"/>
                </a:solidFill>
                <a:effectLst/>
                <a:uLnTx/>
                <a:uFillTx/>
                <a:latin typeface="Segoe UI Semibold"/>
                <a:ea typeface="+mn-ea"/>
                <a:cs typeface="+mn-cs"/>
              </a:rPr>
              <a:t> 03 /</a:t>
            </a:r>
          </a:p>
        </p:txBody>
      </p:sp>
      <p:sp>
        <p:nvSpPr>
          <p:cNvPr id="30" name="CuadroTexto 29">
            <a:hlinkClick r:id="rId7" action="ppaction://hlinksldjump"/>
            <a:extLst>
              <a:ext uri="{FF2B5EF4-FFF2-40B4-BE49-F238E27FC236}">
                <a16:creationId xmlns="" xmlns:a16="http://schemas.microsoft.com/office/drawing/2014/main" id="{9A87D760-5BFA-0447-9B23-3BA039B3F8DD}"/>
              </a:ext>
            </a:extLst>
          </p:cNvPr>
          <p:cNvSpPr txBox="1"/>
          <p:nvPr/>
        </p:nvSpPr>
        <p:spPr>
          <a:xfrm>
            <a:off x="8178212" y="1201142"/>
            <a:ext cx="1537280"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a:ln>
                  <a:noFill/>
                </a:ln>
                <a:solidFill>
                  <a:srgbClr val="0078D4"/>
                </a:solidFill>
                <a:effectLst/>
                <a:uLnTx/>
                <a:uFillTx/>
                <a:latin typeface="Segoe UI Semibold"/>
                <a:ea typeface="+mn-ea"/>
                <a:cs typeface="+mn-cs"/>
              </a:rPr>
              <a:t>Slide</a:t>
            </a:r>
            <a:r>
              <a:rPr kumimoji="0" lang="es-AR" sz="2800" b="0" i="0" u="none" strike="noStrike" kern="1200" cap="none" spc="0" normalizeH="0" baseline="0" noProof="0">
                <a:ln>
                  <a:noFill/>
                </a:ln>
                <a:solidFill>
                  <a:srgbClr val="0078D4"/>
                </a:solidFill>
                <a:effectLst/>
                <a:uLnTx/>
                <a:uFillTx/>
                <a:latin typeface="Segoe UI Semibold"/>
                <a:ea typeface="+mn-ea"/>
                <a:cs typeface="+mn-cs"/>
              </a:rPr>
              <a:t> 05 /</a:t>
            </a:r>
          </a:p>
        </p:txBody>
      </p:sp>
      <p:sp>
        <p:nvSpPr>
          <p:cNvPr id="31" name="CuadroTexto 30">
            <a:hlinkClick r:id="rId6" action="ppaction://hlinksldjump"/>
            <a:extLst>
              <a:ext uri="{FF2B5EF4-FFF2-40B4-BE49-F238E27FC236}">
                <a16:creationId xmlns="" xmlns:a16="http://schemas.microsoft.com/office/drawing/2014/main" id="{79634472-A052-7547-BE95-2C9F627F8E92}"/>
              </a:ext>
            </a:extLst>
          </p:cNvPr>
          <p:cNvSpPr txBox="1"/>
          <p:nvPr/>
        </p:nvSpPr>
        <p:spPr>
          <a:xfrm>
            <a:off x="5613437" y="2845234"/>
            <a:ext cx="1537280"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dirty="0">
                <a:ln>
                  <a:noFill/>
                </a:ln>
                <a:solidFill>
                  <a:srgbClr val="0078D4"/>
                </a:solidFill>
                <a:effectLst/>
                <a:uLnTx/>
                <a:uFillTx/>
                <a:latin typeface="Segoe UI Semibold"/>
                <a:ea typeface="+mn-ea"/>
                <a:cs typeface="+mn-cs"/>
              </a:rPr>
              <a:t>Slide 08 /</a:t>
            </a:r>
          </a:p>
        </p:txBody>
      </p:sp>
      <p:sp>
        <p:nvSpPr>
          <p:cNvPr id="32" name="CuadroTexto 31">
            <a:hlinkClick r:id="rId5" action="ppaction://hlinksldjump"/>
            <a:extLst>
              <a:ext uri="{FF2B5EF4-FFF2-40B4-BE49-F238E27FC236}">
                <a16:creationId xmlns="" xmlns:a16="http://schemas.microsoft.com/office/drawing/2014/main" id="{4EAE8492-B63E-7445-AE53-8E86785458E2}"/>
              </a:ext>
            </a:extLst>
          </p:cNvPr>
          <p:cNvSpPr txBox="1"/>
          <p:nvPr/>
        </p:nvSpPr>
        <p:spPr>
          <a:xfrm>
            <a:off x="8178212" y="2845234"/>
            <a:ext cx="1482778"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a:ln>
                  <a:noFill/>
                </a:ln>
                <a:solidFill>
                  <a:srgbClr val="0078D4"/>
                </a:solidFill>
                <a:effectLst/>
                <a:uLnTx/>
                <a:uFillTx/>
                <a:latin typeface="Segoe UI Semibold"/>
                <a:ea typeface="+mn-ea"/>
                <a:cs typeface="+mn-cs"/>
              </a:rPr>
              <a:t>Slide</a:t>
            </a:r>
            <a:r>
              <a:rPr kumimoji="0" lang="es-AR" sz="2800" b="0" i="0" u="none" strike="noStrike" kern="1200" cap="none" spc="0" normalizeH="0" baseline="0" noProof="0">
                <a:ln>
                  <a:noFill/>
                </a:ln>
                <a:solidFill>
                  <a:srgbClr val="0078D4"/>
                </a:solidFill>
                <a:effectLst/>
                <a:uLnTx/>
                <a:uFillTx/>
                <a:latin typeface="Segoe UI Semibold"/>
                <a:ea typeface="+mn-ea"/>
                <a:cs typeface="+mn-cs"/>
              </a:rPr>
              <a:t> 10 /</a:t>
            </a:r>
          </a:p>
        </p:txBody>
      </p:sp>
      <p:sp>
        <p:nvSpPr>
          <p:cNvPr id="33" name="CuadroTexto 32">
            <a:hlinkClick r:id="rId4" action="ppaction://hlinksldjump"/>
            <a:extLst>
              <a:ext uri="{FF2B5EF4-FFF2-40B4-BE49-F238E27FC236}">
                <a16:creationId xmlns="" xmlns:a16="http://schemas.microsoft.com/office/drawing/2014/main" id="{56432FB3-FAFF-6A4B-B774-717316D952BD}"/>
              </a:ext>
            </a:extLst>
          </p:cNvPr>
          <p:cNvSpPr txBox="1"/>
          <p:nvPr/>
        </p:nvSpPr>
        <p:spPr>
          <a:xfrm>
            <a:off x="5613437" y="4594999"/>
            <a:ext cx="14907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a:ln>
                  <a:noFill/>
                </a:ln>
                <a:solidFill>
                  <a:srgbClr val="0078D4"/>
                </a:solidFill>
                <a:effectLst/>
                <a:uLnTx/>
                <a:uFillTx/>
                <a:latin typeface="Segoe UI Semibold"/>
                <a:ea typeface="+mn-ea"/>
                <a:cs typeface="+mn-cs"/>
              </a:rPr>
              <a:t>Slide</a:t>
            </a:r>
            <a:r>
              <a:rPr kumimoji="0" lang="es-AR" sz="2800" b="0" i="0" u="none" strike="noStrike" kern="1200" cap="none" spc="0" normalizeH="0" baseline="0" noProof="0">
                <a:ln>
                  <a:noFill/>
                </a:ln>
                <a:solidFill>
                  <a:srgbClr val="0078D4"/>
                </a:solidFill>
                <a:effectLst/>
                <a:uLnTx/>
                <a:uFillTx/>
                <a:latin typeface="Segoe UI Semibold"/>
                <a:ea typeface="+mn-ea"/>
                <a:cs typeface="+mn-cs"/>
              </a:rPr>
              <a:t> 14 /</a:t>
            </a:r>
          </a:p>
        </p:txBody>
      </p:sp>
      <p:sp>
        <p:nvSpPr>
          <p:cNvPr id="34" name="CuadroTexto 33">
            <a:hlinkClick r:id="rId3" action="ppaction://hlinksldjump"/>
            <a:extLst>
              <a:ext uri="{FF2B5EF4-FFF2-40B4-BE49-F238E27FC236}">
                <a16:creationId xmlns="" xmlns:a16="http://schemas.microsoft.com/office/drawing/2014/main" id="{44E45BE8-5CB8-5B4E-B852-A8A89E47FC48}"/>
              </a:ext>
            </a:extLst>
          </p:cNvPr>
          <p:cNvSpPr txBox="1"/>
          <p:nvPr/>
        </p:nvSpPr>
        <p:spPr>
          <a:xfrm>
            <a:off x="8178212" y="4594999"/>
            <a:ext cx="1484381"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a:ln>
                  <a:noFill/>
                </a:ln>
                <a:solidFill>
                  <a:srgbClr val="0078D4"/>
                </a:solidFill>
                <a:effectLst/>
                <a:uLnTx/>
                <a:uFillTx/>
                <a:latin typeface="Segoe UI Semibold"/>
                <a:ea typeface="+mn-ea"/>
                <a:cs typeface="+mn-cs"/>
              </a:rPr>
              <a:t>Slide</a:t>
            </a:r>
            <a:r>
              <a:rPr kumimoji="0" lang="es-AR" sz="2800" b="0" i="0" u="none" strike="noStrike" kern="1200" cap="none" spc="0" normalizeH="0" baseline="0" noProof="0">
                <a:ln>
                  <a:noFill/>
                </a:ln>
                <a:solidFill>
                  <a:srgbClr val="0078D4"/>
                </a:solidFill>
                <a:effectLst/>
                <a:uLnTx/>
                <a:uFillTx/>
                <a:latin typeface="Segoe UI Semibold"/>
                <a:ea typeface="+mn-ea"/>
                <a:cs typeface="+mn-cs"/>
              </a:rPr>
              <a:t> 16 /</a:t>
            </a:r>
          </a:p>
        </p:txBody>
      </p:sp>
      <p:pic>
        <p:nvPicPr>
          <p:cNvPr id="3" name="Imagen 2">
            <a:extLst>
              <a:ext uri="{FF2B5EF4-FFF2-40B4-BE49-F238E27FC236}">
                <a16:creationId xmlns="" xmlns:a16="http://schemas.microsoft.com/office/drawing/2014/main" id="{CFC581A7-973C-FF43-92D0-E71F0876C409}"/>
              </a:ext>
            </a:extLst>
          </p:cNvPr>
          <p:cNvPicPr>
            <a:picLocks noChangeAspect="1"/>
          </p:cNvPicPr>
          <p:nvPr/>
        </p:nvPicPr>
        <p:blipFill>
          <a:blip r:embed="rId9"/>
          <a:stretch>
            <a:fillRect/>
          </a:stretch>
        </p:blipFill>
        <p:spPr>
          <a:xfrm>
            <a:off x="788342" y="1293043"/>
            <a:ext cx="683358" cy="647392"/>
          </a:xfrm>
          <a:prstGeom prst="rect">
            <a:avLst/>
          </a:prstGeom>
        </p:spPr>
      </p:pic>
    </p:spTree>
    <p:extLst>
      <p:ext uri="{BB962C8B-B14F-4D97-AF65-F5344CB8AC3E}">
        <p14:creationId xmlns:p14="http://schemas.microsoft.com/office/powerpoint/2010/main" val="297814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E8C2FEF4-0210-CD44-8DCB-4293A284A60D}"/>
              </a:ext>
            </a:extLst>
          </p:cNvPr>
          <p:cNvGrpSpPr/>
          <p:nvPr/>
        </p:nvGrpSpPr>
        <p:grpSpPr>
          <a:xfrm>
            <a:off x="63354" y="1470322"/>
            <a:ext cx="11540644" cy="5350739"/>
            <a:chOff x="308900" y="1143000"/>
            <a:chExt cx="11542281" cy="5351498"/>
          </a:xfrm>
        </p:grpSpPr>
        <p:sp>
          <p:nvSpPr>
            <p:cNvPr id="145" name="Rectangle 144">
              <a:extLst>
                <a:ext uri="{FF2B5EF4-FFF2-40B4-BE49-F238E27FC236}">
                  <a16:creationId xmlns="" xmlns:a16="http://schemas.microsoft.com/office/drawing/2014/main" id="{D137E468-1EEF-4F7D-8A6B-D50C83039776}"/>
                </a:ext>
              </a:extLst>
            </p:cNvPr>
            <p:cNvSpPr/>
            <p:nvPr/>
          </p:nvSpPr>
          <p:spPr bwMode="auto">
            <a:xfrm>
              <a:off x="308900" y="1485293"/>
              <a:ext cx="418380" cy="983801"/>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1588" algn="ctr" defTabSz="932384" rtl="0" eaLnBrk="1" fontAlgn="base" latinLnBrk="0" hangingPunct="1">
                <a:lnSpc>
                  <a:spcPct val="100000"/>
                </a:lnSpc>
                <a:spcBef>
                  <a:spcPct val="0"/>
                </a:spcBef>
                <a:spcAft>
                  <a:spcPts val="1199"/>
                </a:spcAft>
                <a:buClr>
                  <a:srgbClr val="FFFFFF"/>
                </a:buClr>
                <a:buSzPct val="80000"/>
                <a:buFontTx/>
                <a:buNone/>
                <a:tabLst/>
                <a:defRPr/>
              </a:pPr>
              <a:r>
                <a:rPr kumimoji="0" lang="en-IN" sz="1176" b="1" i="0" u="none" strike="noStrike" kern="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GLOBAL</a:t>
              </a:r>
            </a:p>
          </p:txBody>
        </p:sp>
        <p:cxnSp>
          <p:nvCxnSpPr>
            <p:cNvPr id="146" name="Straight Connector 145">
              <a:extLst>
                <a:ext uri="{FF2B5EF4-FFF2-40B4-BE49-F238E27FC236}">
                  <a16:creationId xmlns="" xmlns:a16="http://schemas.microsoft.com/office/drawing/2014/main" id="{4FFF8BB2-2E7A-4283-BDAE-46D123024DDF}"/>
                </a:ext>
              </a:extLst>
            </p:cNvPr>
            <p:cNvCxnSpPr/>
            <p:nvPr/>
          </p:nvCxnSpPr>
          <p:spPr>
            <a:xfrm>
              <a:off x="722391" y="1327298"/>
              <a:ext cx="0" cy="1305645"/>
            </a:xfrm>
            <a:prstGeom prst="line">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 xmlns:a16="http://schemas.microsoft.com/office/drawing/2014/main" id="{2701EB37-23BC-4A9C-8D22-470388C73C01}"/>
                </a:ext>
              </a:extLst>
            </p:cNvPr>
            <p:cNvSpPr/>
            <p:nvPr/>
          </p:nvSpPr>
          <p:spPr bwMode="auto">
            <a:xfrm>
              <a:off x="308901" y="3290462"/>
              <a:ext cx="418380" cy="100392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1588" algn="ctr" defTabSz="932384" rtl="0" eaLnBrk="1" fontAlgn="base" latinLnBrk="0" hangingPunct="1">
                <a:lnSpc>
                  <a:spcPct val="100000"/>
                </a:lnSpc>
                <a:spcBef>
                  <a:spcPct val="0"/>
                </a:spcBef>
                <a:spcAft>
                  <a:spcPts val="1199"/>
                </a:spcAft>
                <a:buClr>
                  <a:srgbClr val="FFFFFF"/>
                </a:buClr>
                <a:buSzPct val="80000"/>
                <a:buFontTx/>
                <a:buNone/>
                <a:tabLst/>
                <a:defRPr/>
              </a:pPr>
              <a:r>
                <a:rPr kumimoji="0" lang="en-IN" sz="1176" b="1" i="0" u="none" strike="noStrike" kern="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INDUSTRY</a:t>
              </a:r>
            </a:p>
          </p:txBody>
        </p:sp>
        <p:cxnSp>
          <p:nvCxnSpPr>
            <p:cNvPr id="148" name="Straight Connector 147">
              <a:extLst>
                <a:ext uri="{FF2B5EF4-FFF2-40B4-BE49-F238E27FC236}">
                  <a16:creationId xmlns="" xmlns:a16="http://schemas.microsoft.com/office/drawing/2014/main" id="{B6FDC715-5C3A-4BFB-A754-42B71A88C03E}"/>
                </a:ext>
              </a:extLst>
            </p:cNvPr>
            <p:cNvCxnSpPr/>
            <p:nvPr/>
          </p:nvCxnSpPr>
          <p:spPr>
            <a:xfrm>
              <a:off x="722391" y="3147929"/>
              <a:ext cx="0" cy="1305645"/>
            </a:xfrm>
            <a:prstGeom prst="line">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 xmlns:a16="http://schemas.microsoft.com/office/drawing/2014/main" id="{F466EA4E-A485-4BF6-8C37-344E7A56AB55}"/>
                </a:ext>
              </a:extLst>
            </p:cNvPr>
            <p:cNvSpPr/>
            <p:nvPr/>
          </p:nvSpPr>
          <p:spPr bwMode="auto">
            <a:xfrm>
              <a:off x="313103" y="5153587"/>
              <a:ext cx="409289" cy="983801"/>
            </a:xfrm>
            <a:prstGeom prst="rect">
              <a:avLst/>
            </a:prstGeom>
            <a:noFill/>
            <a:ln w="2857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0" algn="ctr" defTabSz="932384" rtl="0" eaLnBrk="1" fontAlgn="auto" latinLnBrk="0" hangingPunct="1">
                <a:lnSpc>
                  <a:spcPct val="100000"/>
                </a:lnSpc>
                <a:spcBef>
                  <a:spcPts val="0"/>
                </a:spcBef>
                <a:spcAft>
                  <a:spcPts val="1199"/>
                </a:spcAft>
                <a:buClrTx/>
                <a:buSzTx/>
                <a:buFontTx/>
                <a:buNone/>
                <a:tabLst/>
                <a:defRPr/>
              </a:pPr>
              <a:r>
                <a:rPr kumimoji="0" lang="en-IN" sz="1176" b="1" i="0" u="none" strike="noStrike" kern="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REGIONAL</a:t>
              </a:r>
            </a:p>
          </p:txBody>
        </p:sp>
        <p:cxnSp>
          <p:nvCxnSpPr>
            <p:cNvPr id="150" name="Straight Connector 149">
              <a:extLst>
                <a:ext uri="{FF2B5EF4-FFF2-40B4-BE49-F238E27FC236}">
                  <a16:creationId xmlns="" xmlns:a16="http://schemas.microsoft.com/office/drawing/2014/main" id="{21E79FBD-BC9D-4679-A242-5D2853BC166E}"/>
                </a:ext>
              </a:extLst>
            </p:cNvPr>
            <p:cNvCxnSpPr/>
            <p:nvPr/>
          </p:nvCxnSpPr>
          <p:spPr>
            <a:xfrm>
              <a:off x="722391" y="4968560"/>
              <a:ext cx="0" cy="1305645"/>
            </a:xfrm>
            <a:prstGeom prst="line">
              <a:avLst/>
            </a:prstGeom>
            <a:ln w="222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 xmlns:a16="http://schemas.microsoft.com/office/drawing/2014/main" id="{35DE4A2B-57AD-4FEC-83AA-84ADC904CD16}"/>
                </a:ext>
              </a:extLst>
            </p:cNvPr>
            <p:cNvCxnSpPr/>
            <p:nvPr/>
          </p:nvCxnSpPr>
          <p:spPr>
            <a:xfrm>
              <a:off x="722392" y="2891674"/>
              <a:ext cx="1112878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52" name="Picture 28">
              <a:extLst>
                <a:ext uri="{FF2B5EF4-FFF2-40B4-BE49-F238E27FC236}">
                  <a16:creationId xmlns="" xmlns:a16="http://schemas.microsoft.com/office/drawing/2014/main" id="{F9F9B709-732F-47F7-ADFB-87517966EC29}"/>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1044549" y="2940056"/>
              <a:ext cx="624352" cy="556190"/>
            </a:xfrm>
            <a:prstGeom prst="rect">
              <a:avLst/>
            </a:prstGeom>
          </p:spPr>
        </p:pic>
        <p:sp>
          <p:nvSpPr>
            <p:cNvPr id="153" name="Rectangle 152">
              <a:extLst>
                <a:ext uri="{FF2B5EF4-FFF2-40B4-BE49-F238E27FC236}">
                  <a16:creationId xmlns="" xmlns:a16="http://schemas.microsoft.com/office/drawing/2014/main" id="{CA119F20-76D9-419A-90BE-BE92CFAC1F2E}"/>
                </a:ext>
              </a:extLst>
            </p:cNvPr>
            <p:cNvSpPr/>
            <p:nvPr/>
          </p:nvSpPr>
          <p:spPr>
            <a:xfrm>
              <a:off x="10950966" y="3453167"/>
              <a:ext cx="811521" cy="292901"/>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HIPAA / HITECH Act</a:t>
              </a:r>
            </a:p>
          </p:txBody>
        </p:sp>
        <p:sp>
          <p:nvSpPr>
            <p:cNvPr id="154" name="Rectangle 153">
              <a:extLst>
                <a:ext uri="{FF2B5EF4-FFF2-40B4-BE49-F238E27FC236}">
                  <a16:creationId xmlns="" xmlns:a16="http://schemas.microsoft.com/office/drawing/2014/main" id="{F664DE1E-D0A3-4B1B-BA1F-0F0F5E912E24}"/>
                </a:ext>
              </a:extLst>
            </p:cNvPr>
            <p:cNvSpPr/>
            <p:nvPr/>
          </p:nvSpPr>
          <p:spPr>
            <a:xfrm>
              <a:off x="7772561" y="4305818"/>
              <a:ext cx="756846"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FERPA</a:t>
              </a:r>
            </a:p>
          </p:txBody>
        </p:sp>
        <p:pic>
          <p:nvPicPr>
            <p:cNvPr id="155" name="Picture 154">
              <a:extLst>
                <a:ext uri="{FF2B5EF4-FFF2-40B4-BE49-F238E27FC236}">
                  <a16:creationId xmlns="" xmlns:a16="http://schemas.microsoft.com/office/drawing/2014/main" id="{9E768D78-00FD-49F5-95DC-76BB0848EE9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34446" y="3851208"/>
              <a:ext cx="439189" cy="439189"/>
            </a:xfrm>
            <a:prstGeom prst="rect">
              <a:avLst/>
            </a:prstGeom>
          </p:spPr>
        </p:pic>
        <p:pic>
          <p:nvPicPr>
            <p:cNvPr id="156" name="Picture 155">
              <a:extLst>
                <a:ext uri="{FF2B5EF4-FFF2-40B4-BE49-F238E27FC236}">
                  <a16:creationId xmlns="" xmlns:a16="http://schemas.microsoft.com/office/drawing/2014/main" id="{AD4535FC-1895-467C-9D2E-84D06194D03D}"/>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78958" y="3955792"/>
              <a:ext cx="570289" cy="230018"/>
            </a:xfrm>
            <a:prstGeom prst="rect">
              <a:avLst/>
            </a:prstGeom>
          </p:spPr>
        </p:pic>
        <p:sp>
          <p:nvSpPr>
            <p:cNvPr id="157" name="Rectangle 156">
              <a:extLst>
                <a:ext uri="{FF2B5EF4-FFF2-40B4-BE49-F238E27FC236}">
                  <a16:creationId xmlns="" xmlns:a16="http://schemas.microsoft.com/office/drawing/2014/main" id="{482FA39D-D16A-4C03-9E42-62B4F27162E7}"/>
                </a:ext>
              </a:extLst>
            </p:cNvPr>
            <p:cNvSpPr/>
            <p:nvPr/>
          </p:nvSpPr>
          <p:spPr>
            <a:xfrm>
              <a:off x="2895107" y="4305817"/>
              <a:ext cx="1093987" cy="292901"/>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GxP</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21 CFR Part 11</a:t>
              </a:r>
            </a:p>
          </p:txBody>
        </p:sp>
        <p:pic>
          <p:nvPicPr>
            <p:cNvPr id="158" name="Picture 157">
              <a:extLst>
                <a:ext uri="{FF2B5EF4-FFF2-40B4-BE49-F238E27FC236}">
                  <a16:creationId xmlns="" xmlns:a16="http://schemas.microsoft.com/office/drawing/2014/main" id="{ACD801E7-65F5-4153-A9BB-90BD2EB414CD}"/>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584522" y="1143000"/>
              <a:ext cx="540176" cy="541318"/>
            </a:xfrm>
            <a:prstGeom prst="rect">
              <a:avLst/>
            </a:prstGeom>
          </p:spPr>
        </p:pic>
        <p:sp>
          <p:nvSpPr>
            <p:cNvPr id="159" name="Rectangle 158">
              <a:extLst>
                <a:ext uri="{FF2B5EF4-FFF2-40B4-BE49-F238E27FC236}">
                  <a16:creationId xmlns="" xmlns:a16="http://schemas.microsoft.com/office/drawing/2014/main" id="{6A825EF3-7513-43FB-8BE8-1491D2171584}"/>
                </a:ext>
              </a:extLst>
            </p:cNvPr>
            <p:cNvSpPr/>
            <p:nvPr/>
          </p:nvSpPr>
          <p:spPr>
            <a:xfrm>
              <a:off x="1565352" y="1740175"/>
              <a:ext cx="578521"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ISO 27001</a:t>
              </a:r>
            </a:p>
          </p:txBody>
        </p:sp>
        <p:pic>
          <p:nvPicPr>
            <p:cNvPr id="160" name="Picture 159">
              <a:extLst>
                <a:ext uri="{FF2B5EF4-FFF2-40B4-BE49-F238E27FC236}">
                  <a16:creationId xmlns="" xmlns:a16="http://schemas.microsoft.com/office/drawing/2014/main" id="{BB6D0520-DA88-4DFE-BBC3-BD48186A4AD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1059727" y="1145141"/>
              <a:ext cx="586614" cy="537038"/>
            </a:xfrm>
            <a:prstGeom prst="rect">
              <a:avLst/>
            </a:prstGeom>
          </p:spPr>
        </p:pic>
        <p:sp>
          <p:nvSpPr>
            <p:cNvPr id="161" name="Rectangle 160">
              <a:extLst>
                <a:ext uri="{FF2B5EF4-FFF2-40B4-BE49-F238E27FC236}">
                  <a16:creationId xmlns="" xmlns:a16="http://schemas.microsoft.com/office/drawing/2014/main" id="{F58B8E75-7BAC-429E-9C34-72E471C467DF}"/>
                </a:ext>
              </a:extLst>
            </p:cNvPr>
            <p:cNvSpPr/>
            <p:nvPr/>
          </p:nvSpPr>
          <p:spPr>
            <a:xfrm>
              <a:off x="10972431" y="1740175"/>
              <a:ext cx="761211"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SOC 1 Type 2</a:t>
              </a:r>
            </a:p>
          </p:txBody>
        </p:sp>
        <p:pic>
          <p:nvPicPr>
            <p:cNvPr id="162" name="Picture 14" descr="http://www.theauditpeople.com/sites/default/files/pictures/iso-logo.png">
              <a:extLst>
                <a:ext uri="{FF2B5EF4-FFF2-40B4-BE49-F238E27FC236}">
                  <a16:creationId xmlns="" xmlns:a16="http://schemas.microsoft.com/office/drawing/2014/main" id="{F63A8DAA-D9CD-4031-8FDE-1129BC91E58D}"/>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2508" y="1187796"/>
              <a:ext cx="597884" cy="451731"/>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 xmlns:a16="http://schemas.microsoft.com/office/drawing/2014/main" id="{72B5FB5C-F0AA-4ACF-B068-0CB79FEBCB3E}"/>
                </a:ext>
              </a:extLst>
            </p:cNvPr>
            <p:cNvSpPr/>
            <p:nvPr/>
          </p:nvSpPr>
          <p:spPr>
            <a:xfrm>
              <a:off x="3852190" y="1740175"/>
              <a:ext cx="578520"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ISO 27018</a:t>
              </a:r>
            </a:p>
          </p:txBody>
        </p:sp>
        <p:pic>
          <p:nvPicPr>
            <p:cNvPr id="164" name="Picture 163">
              <a:extLst>
                <a:ext uri="{FF2B5EF4-FFF2-40B4-BE49-F238E27FC236}">
                  <a16:creationId xmlns="" xmlns:a16="http://schemas.microsoft.com/office/drawing/2014/main" id="{D07ECC19-50C8-4C7D-8844-1A73D3F7D6A1}"/>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072599" y="2117025"/>
              <a:ext cx="793853" cy="304393"/>
            </a:xfrm>
            <a:prstGeom prst="rect">
              <a:avLst/>
            </a:prstGeom>
          </p:spPr>
        </p:pic>
        <p:sp>
          <p:nvSpPr>
            <p:cNvPr id="165" name="Rectangle 164">
              <a:extLst>
                <a:ext uri="{FF2B5EF4-FFF2-40B4-BE49-F238E27FC236}">
                  <a16:creationId xmlns="" xmlns:a16="http://schemas.microsoft.com/office/drawing/2014/main" id="{6BC3310F-BADB-4340-ABA4-B69A22FA46E9}"/>
                </a:ext>
              </a:extLst>
            </p:cNvPr>
            <p:cNvSpPr/>
            <p:nvPr/>
          </p:nvSpPr>
          <p:spPr>
            <a:xfrm>
              <a:off x="6047254" y="2514268"/>
              <a:ext cx="844544" cy="307690"/>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CSA STAR</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self-assessment</a:t>
              </a:r>
            </a:p>
            <a:p>
              <a:pPr marL="0" marR="0" lvl="0" indent="0" algn="ctr" defTabSz="608796" rtl="0" eaLnBrk="1" fontAlgn="ctr" latinLnBrk="0" hangingPunct="1">
                <a:lnSpc>
                  <a:spcPct val="90000"/>
                </a:lnSpc>
                <a:spcBef>
                  <a:spcPts val="0"/>
                </a:spcBef>
                <a:spcAft>
                  <a:spcPts val="0"/>
                </a:spcAft>
                <a:buClrTx/>
                <a:buSzTx/>
                <a:buFontTx/>
                <a:buNone/>
                <a:tabLst/>
                <a:defRPr/>
              </a:pPr>
              <a:endPar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166" name="Picture 165">
              <a:extLst>
                <a:ext uri="{FF2B5EF4-FFF2-40B4-BE49-F238E27FC236}">
                  <a16:creationId xmlns="" xmlns:a16="http://schemas.microsoft.com/office/drawing/2014/main" id="{56824653-9114-494F-962A-DD19645598FD}"/>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8608443" y="4913749"/>
              <a:ext cx="660412" cy="216137"/>
            </a:xfrm>
            <a:prstGeom prst="rect">
              <a:avLst/>
            </a:prstGeom>
          </p:spPr>
        </p:pic>
        <p:sp>
          <p:nvSpPr>
            <p:cNvPr id="167" name="Rectangle 166">
              <a:extLst>
                <a:ext uri="{FF2B5EF4-FFF2-40B4-BE49-F238E27FC236}">
                  <a16:creationId xmlns="" xmlns:a16="http://schemas.microsoft.com/office/drawing/2014/main" id="{1E7E7F3D-E9A1-41CB-B9F2-F0B52B6E7DD0}"/>
                </a:ext>
              </a:extLst>
            </p:cNvPr>
            <p:cNvSpPr/>
            <p:nvPr/>
          </p:nvSpPr>
          <p:spPr>
            <a:xfrm>
              <a:off x="8623843" y="5270208"/>
              <a:ext cx="629615"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Singapore</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MTCS</a:t>
              </a:r>
            </a:p>
          </p:txBody>
        </p:sp>
        <p:sp>
          <p:nvSpPr>
            <p:cNvPr id="168" name="Rectangle 167">
              <a:extLst>
                <a:ext uri="{FF2B5EF4-FFF2-40B4-BE49-F238E27FC236}">
                  <a16:creationId xmlns="" xmlns:a16="http://schemas.microsoft.com/office/drawing/2014/main" id="{6B3179E7-6387-4E68-AC6D-C4A187F52C3E}"/>
                </a:ext>
              </a:extLst>
            </p:cNvPr>
            <p:cNvSpPr/>
            <p:nvPr/>
          </p:nvSpPr>
          <p:spPr>
            <a:xfrm>
              <a:off x="3990599" y="5270207"/>
              <a:ext cx="573554"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UK </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G-Cloud</a:t>
              </a:r>
            </a:p>
          </p:txBody>
        </p:sp>
        <p:pic>
          <p:nvPicPr>
            <p:cNvPr id="169" name="Picture 168">
              <a:extLst>
                <a:ext uri="{FF2B5EF4-FFF2-40B4-BE49-F238E27FC236}">
                  <a16:creationId xmlns="" xmlns:a16="http://schemas.microsoft.com/office/drawing/2014/main" id="{30F9856E-7F0D-46BA-87F1-68DAF1746ED9}"/>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4094521" y="4838964"/>
              <a:ext cx="365708" cy="365707"/>
            </a:xfrm>
            <a:prstGeom prst="rect">
              <a:avLst/>
            </a:prstGeom>
          </p:spPr>
        </p:pic>
        <p:sp>
          <p:nvSpPr>
            <p:cNvPr id="170" name="Rectangle 169">
              <a:extLst>
                <a:ext uri="{FF2B5EF4-FFF2-40B4-BE49-F238E27FC236}">
                  <a16:creationId xmlns="" xmlns:a16="http://schemas.microsoft.com/office/drawing/2014/main" id="{6D7D55CE-757C-4185-9D9D-2E9E902CEC8F}"/>
                </a:ext>
              </a:extLst>
            </p:cNvPr>
            <p:cNvSpPr/>
            <p:nvPr/>
          </p:nvSpPr>
          <p:spPr>
            <a:xfrm>
              <a:off x="9822122" y="5270205"/>
              <a:ext cx="651423"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Australia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IRAP/CCSL</a:t>
              </a:r>
            </a:p>
          </p:txBody>
        </p:sp>
        <p:pic>
          <p:nvPicPr>
            <p:cNvPr id="171" name="Picture 170" descr="IRAP logo">
              <a:hlinkClick r:id="rId12"/>
              <a:extLst>
                <a:ext uri="{FF2B5EF4-FFF2-40B4-BE49-F238E27FC236}">
                  <a16:creationId xmlns="" xmlns:a16="http://schemas.microsoft.com/office/drawing/2014/main" id="{F47E2E77-B240-4A6C-9BB5-275613EBB678}"/>
                </a:ext>
              </a:extLst>
            </p:cNvPr>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8156" y="4863469"/>
              <a:ext cx="479352" cy="316693"/>
            </a:xfrm>
            <a:prstGeom prst="rect">
              <a:avLst/>
            </a:prstGeom>
            <a:noFill/>
            <a:ln>
              <a:noFill/>
            </a:ln>
          </p:spPr>
        </p:pic>
        <p:pic>
          <p:nvPicPr>
            <p:cNvPr id="172" name="Picture 171" descr="FISC : The Center for Financial Industry Infomation System">
              <a:hlinkClick r:id="rId14" tooltip="&quot;FISC HOME&quot;"/>
              <a:extLst>
                <a:ext uri="{FF2B5EF4-FFF2-40B4-BE49-F238E27FC236}">
                  <a16:creationId xmlns="" xmlns:a16="http://schemas.microsoft.com/office/drawing/2014/main" id="{056D0A3C-6A8D-484C-B7DF-6C1907A66EB1}"/>
                </a:ext>
              </a:extLst>
            </p:cNvPr>
            <p:cNvPicPr/>
            <p:nvPr/>
          </p:nvPicPr>
          <p:blipFill rotWithShape="1">
            <a:blip r:embed="rId15" cstate="screen">
              <a:clrChange>
                <a:clrFrom>
                  <a:srgbClr val="FFFFFB"/>
                </a:clrFrom>
                <a:clrTo>
                  <a:srgbClr val="FFFFFB">
                    <a:alpha val="0"/>
                  </a:srgbClr>
                </a:clrTo>
              </a:clrChange>
              <a:extLst>
                <a:ext uri="{28A0092B-C50C-407E-A947-70E740481C1C}">
                  <a14:useLocalDpi xmlns:a14="http://schemas.microsoft.com/office/drawing/2010/main" val="0"/>
                </a:ext>
              </a:extLst>
            </a:blip>
            <a:srcRect/>
            <a:stretch/>
          </p:blipFill>
          <p:spPr bwMode="auto">
            <a:xfrm>
              <a:off x="9456867" y="3101475"/>
              <a:ext cx="562530" cy="233357"/>
            </a:xfrm>
            <a:prstGeom prst="rect">
              <a:avLst/>
            </a:prstGeom>
            <a:noFill/>
            <a:ln>
              <a:noFill/>
            </a:ln>
          </p:spPr>
        </p:pic>
        <p:sp>
          <p:nvSpPr>
            <p:cNvPr id="173" name="Rectangle 172">
              <a:extLst>
                <a:ext uri="{FF2B5EF4-FFF2-40B4-BE49-F238E27FC236}">
                  <a16:creationId xmlns="" xmlns:a16="http://schemas.microsoft.com/office/drawing/2014/main" id="{7A7161EA-F121-44B9-93D1-2469AD66551B}"/>
                </a:ext>
              </a:extLst>
            </p:cNvPr>
            <p:cNvSpPr/>
            <p:nvPr/>
          </p:nvSpPr>
          <p:spPr>
            <a:xfrm>
              <a:off x="9420572" y="3453168"/>
              <a:ext cx="774281"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FISC Japan</a:t>
              </a:r>
            </a:p>
          </p:txBody>
        </p:sp>
        <p:pic>
          <p:nvPicPr>
            <p:cNvPr id="174" name="Picture 173" descr="http://ts1.mm.bing.net/th?&amp;id=HN.607999990459468225&amp;w=300&amp;h=300&amp;c=0&amp;pid=1.9&amp;rs=0&amp;p=0">
              <a:extLst>
                <a:ext uri="{FF2B5EF4-FFF2-40B4-BE49-F238E27FC236}">
                  <a16:creationId xmlns="" xmlns:a16="http://schemas.microsoft.com/office/drawing/2014/main" id="{B36B5526-9749-429B-821F-1DD599C2E8B1}"/>
                </a:ext>
              </a:extLst>
            </p:cNvPr>
            <p:cNvPicPr/>
            <p:nvPr/>
          </p:nvPicPr>
          <p:blipFill>
            <a:blip r:embed="rId16"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7926" y="4799525"/>
              <a:ext cx="486587" cy="444584"/>
            </a:xfrm>
            <a:prstGeom prst="rect">
              <a:avLst/>
            </a:prstGeom>
            <a:noFill/>
            <a:ln>
              <a:noFill/>
            </a:ln>
          </p:spPr>
        </p:pic>
        <p:sp>
          <p:nvSpPr>
            <p:cNvPr id="175" name="Rectangle 174">
              <a:extLst>
                <a:ext uri="{FF2B5EF4-FFF2-40B4-BE49-F238E27FC236}">
                  <a16:creationId xmlns="" xmlns:a16="http://schemas.microsoft.com/office/drawing/2014/main" id="{2E3C579B-B0EB-4A5B-966B-DC350804A4E2}"/>
                </a:ext>
              </a:extLst>
            </p:cNvPr>
            <p:cNvSpPr/>
            <p:nvPr/>
          </p:nvSpPr>
          <p:spPr>
            <a:xfrm>
              <a:off x="10953343" y="5270207"/>
              <a:ext cx="815752"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 New Zealand </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GCIO</a:t>
              </a:r>
            </a:p>
          </p:txBody>
        </p:sp>
        <p:pic>
          <p:nvPicPr>
            <p:cNvPr id="176" name="Picture 8" descr="image002">
              <a:extLst>
                <a:ext uri="{FF2B5EF4-FFF2-40B4-BE49-F238E27FC236}">
                  <a16:creationId xmlns="" xmlns:a16="http://schemas.microsoft.com/office/drawing/2014/main" id="{918DDE5A-F448-4620-B9BD-1B632CAC8C74}"/>
                </a:ext>
              </a:extLst>
            </p:cNvPr>
            <p:cNvPicPr>
              <a:picLocks noChangeAspect="1" noChangeArrowheads="1"/>
            </p:cNvPicPr>
            <p:nvPr/>
          </p:nvPicPr>
          <p:blipFill>
            <a:blip r:embed="rId17" cstate="screen">
              <a:clrChange>
                <a:clrFrom>
                  <a:srgbClr val="FFFFFD"/>
                </a:clrFrom>
                <a:clrTo>
                  <a:srgbClr val="FFFFFD">
                    <a:alpha val="0"/>
                  </a:srgbClr>
                </a:clrTo>
              </a:clrChange>
              <a:extLst>
                <a:ext uri="{28A0092B-C50C-407E-A947-70E740481C1C}">
                  <a14:useLocalDpi xmlns:a14="http://schemas.microsoft.com/office/drawing/2010/main" val="0"/>
                </a:ext>
              </a:extLst>
            </a:blip>
            <a:srcRect/>
            <a:stretch>
              <a:fillRect/>
            </a:stretch>
          </p:blipFill>
          <p:spPr bwMode="auto">
            <a:xfrm>
              <a:off x="6372652" y="4800641"/>
              <a:ext cx="442356" cy="44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Rectangle 176">
              <a:extLst>
                <a:ext uri="{FF2B5EF4-FFF2-40B4-BE49-F238E27FC236}">
                  <a16:creationId xmlns="" xmlns:a16="http://schemas.microsoft.com/office/drawing/2014/main" id="{AC1CB1CF-32E2-402F-B7CE-62B09F2409A5}"/>
                </a:ext>
              </a:extLst>
            </p:cNvPr>
            <p:cNvSpPr/>
            <p:nvPr/>
          </p:nvSpPr>
          <p:spPr>
            <a:xfrm>
              <a:off x="6283348" y="5270208"/>
              <a:ext cx="620966"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China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GB 18030</a:t>
              </a:r>
            </a:p>
          </p:txBody>
        </p:sp>
        <p:sp>
          <p:nvSpPr>
            <p:cNvPr id="178" name="Rectangle 177">
              <a:extLst>
                <a:ext uri="{FF2B5EF4-FFF2-40B4-BE49-F238E27FC236}">
                  <a16:creationId xmlns="" xmlns:a16="http://schemas.microsoft.com/office/drawing/2014/main" id="{9905FF9B-2924-4846-882C-CC277BEFA379}"/>
                </a:ext>
              </a:extLst>
            </p:cNvPr>
            <p:cNvSpPr/>
            <p:nvPr/>
          </p:nvSpPr>
          <p:spPr>
            <a:xfrm>
              <a:off x="2683708" y="5270204"/>
              <a:ext cx="808137"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EU</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model clauses</a:t>
              </a:r>
            </a:p>
          </p:txBody>
        </p:sp>
        <p:pic>
          <p:nvPicPr>
            <p:cNvPr id="179" name="Picture 178">
              <a:extLst>
                <a:ext uri="{FF2B5EF4-FFF2-40B4-BE49-F238E27FC236}">
                  <a16:creationId xmlns="" xmlns:a16="http://schemas.microsoft.com/office/drawing/2014/main" id="{AAB0F631-B9CA-4318-8463-53C541EA7158}"/>
                </a:ext>
              </a:extLst>
            </p:cNvPr>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a:xfrm>
              <a:off x="2805507" y="4826212"/>
              <a:ext cx="564538" cy="391207"/>
            </a:xfrm>
            <a:prstGeom prst="rect">
              <a:avLst/>
            </a:prstGeom>
          </p:spPr>
        </p:pic>
        <p:sp>
          <p:nvSpPr>
            <p:cNvPr id="180" name="Rectangle 179">
              <a:extLst>
                <a:ext uri="{FF2B5EF4-FFF2-40B4-BE49-F238E27FC236}">
                  <a16:creationId xmlns="" xmlns:a16="http://schemas.microsoft.com/office/drawing/2014/main" id="{0844B15E-9700-474D-897A-500C1D8F94B2}"/>
                </a:ext>
              </a:extLst>
            </p:cNvPr>
            <p:cNvSpPr/>
            <p:nvPr/>
          </p:nvSpPr>
          <p:spPr>
            <a:xfrm>
              <a:off x="2834649" y="6096422"/>
              <a:ext cx="506253"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ENISA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IAF</a:t>
              </a:r>
            </a:p>
          </p:txBody>
        </p:sp>
        <p:pic>
          <p:nvPicPr>
            <p:cNvPr id="181" name="Picture 180">
              <a:extLst>
                <a:ext uri="{FF2B5EF4-FFF2-40B4-BE49-F238E27FC236}">
                  <a16:creationId xmlns="" xmlns:a16="http://schemas.microsoft.com/office/drawing/2014/main" id="{894F4760-E38B-4F05-AA89-36DC0A84F53B}"/>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2875689" y="5647821"/>
              <a:ext cx="424174" cy="400420"/>
            </a:xfrm>
            <a:prstGeom prst="rect">
              <a:avLst/>
            </a:prstGeom>
          </p:spPr>
        </p:pic>
        <p:pic>
          <p:nvPicPr>
            <p:cNvPr id="182" name="Picture 181">
              <a:extLst>
                <a:ext uri="{FF2B5EF4-FFF2-40B4-BE49-F238E27FC236}">
                  <a16:creationId xmlns="" xmlns:a16="http://schemas.microsoft.com/office/drawing/2014/main" id="{8CD3D0FF-6216-49DD-BB8A-70340E1ED2BC}"/>
                </a:ext>
              </a:extLst>
            </p:cNvPr>
            <p:cNvPicPr>
              <a:picLocks noChangeAspect="1"/>
            </p:cNvPicPr>
            <p:nvPr/>
          </p:nvPicPr>
          <p:blipFill>
            <a:blip r:embed="rId20" cstate="screen">
              <a:extLst>
                <a:ext uri="{28A0092B-C50C-407E-A947-70E740481C1C}">
                  <a14:useLocalDpi xmlns:a14="http://schemas.microsoft.com/office/drawing/2010/main" val="0"/>
                </a:ext>
              </a:extLst>
            </a:blip>
            <a:stretch>
              <a:fillRect/>
            </a:stretch>
          </p:blipFill>
          <p:spPr>
            <a:xfrm>
              <a:off x="1600640" y="4890527"/>
              <a:ext cx="437874" cy="262583"/>
            </a:xfrm>
            <a:prstGeom prst="rect">
              <a:avLst/>
            </a:prstGeom>
          </p:spPr>
        </p:pic>
        <p:sp>
          <p:nvSpPr>
            <p:cNvPr id="183" name="Rectangle 182">
              <a:extLst>
                <a:ext uri="{FF2B5EF4-FFF2-40B4-BE49-F238E27FC236}">
                  <a16:creationId xmlns="" xmlns:a16="http://schemas.microsoft.com/office/drawing/2014/main" id="{0CBCA2A9-2D0A-4855-84B1-9D2AC1F34DAE}"/>
                </a:ext>
              </a:extLst>
            </p:cNvPr>
            <p:cNvSpPr/>
            <p:nvPr/>
          </p:nvSpPr>
          <p:spPr>
            <a:xfrm>
              <a:off x="1481053" y="5270208"/>
              <a:ext cx="677049"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Argentina </a:t>
              </a:r>
              <a:b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b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PDPA</a:t>
              </a:r>
            </a:p>
          </p:txBody>
        </p:sp>
        <p:pic>
          <p:nvPicPr>
            <p:cNvPr id="184" name="Picture 183" descr="http://jcispa.jasa.jp/wp/wp-content/themes/jcispa_academica/images/fig_cslogo01.png">
              <a:extLst>
                <a:ext uri="{FF2B5EF4-FFF2-40B4-BE49-F238E27FC236}">
                  <a16:creationId xmlns="" xmlns:a16="http://schemas.microsoft.com/office/drawing/2014/main" id="{33CEEB0D-360E-482F-A5C2-4DB29A7D5969}"/>
                </a:ext>
              </a:extLst>
            </p:cNvPr>
            <p:cNvPicPr/>
            <p:nvPr/>
          </p:nvPicPr>
          <p:blipFill>
            <a:blip r:embed="rId21" cstate="screen">
              <a:extLst>
                <a:ext uri="{28A0092B-C50C-407E-A947-70E740481C1C}">
                  <a14:useLocalDpi xmlns:a14="http://schemas.microsoft.com/office/drawing/2010/main" val="0"/>
                </a:ext>
              </a:extLst>
            </a:blip>
            <a:srcRect/>
            <a:stretch>
              <a:fillRect/>
            </a:stretch>
          </p:blipFill>
          <p:spPr bwMode="auto">
            <a:xfrm>
              <a:off x="4079188" y="5673625"/>
              <a:ext cx="396376" cy="348809"/>
            </a:xfrm>
            <a:prstGeom prst="rect">
              <a:avLst/>
            </a:prstGeom>
            <a:noFill/>
            <a:ln>
              <a:noFill/>
            </a:ln>
          </p:spPr>
        </p:pic>
        <p:sp>
          <p:nvSpPr>
            <p:cNvPr id="185" name="Rectangle 184">
              <a:extLst>
                <a:ext uri="{FF2B5EF4-FFF2-40B4-BE49-F238E27FC236}">
                  <a16:creationId xmlns="" xmlns:a16="http://schemas.microsoft.com/office/drawing/2014/main" id="{D03C45BE-3019-4DAE-B1B0-239D5469F28D}"/>
                </a:ext>
              </a:extLst>
            </p:cNvPr>
            <p:cNvSpPr/>
            <p:nvPr/>
          </p:nvSpPr>
          <p:spPr>
            <a:xfrm>
              <a:off x="3955993" y="6096420"/>
              <a:ext cx="642767"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Japan CS mark gold</a:t>
              </a:r>
            </a:p>
          </p:txBody>
        </p:sp>
        <p:pic>
          <p:nvPicPr>
            <p:cNvPr id="186" name="Picture 185">
              <a:extLst>
                <a:ext uri="{FF2B5EF4-FFF2-40B4-BE49-F238E27FC236}">
                  <a16:creationId xmlns="" xmlns:a16="http://schemas.microsoft.com/office/drawing/2014/main" id="{2E692208-AC33-46B9-B504-8D1D42B49FC2}"/>
                </a:ext>
              </a:extLst>
            </p:cNvPr>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3159614" y="2993780"/>
              <a:ext cx="529842" cy="529842"/>
            </a:xfrm>
            <a:prstGeom prst="rect">
              <a:avLst/>
            </a:prstGeom>
          </p:spPr>
        </p:pic>
        <p:sp>
          <p:nvSpPr>
            <p:cNvPr id="187" name="Rectangle 186">
              <a:extLst>
                <a:ext uri="{FF2B5EF4-FFF2-40B4-BE49-F238E27FC236}">
                  <a16:creationId xmlns="" xmlns:a16="http://schemas.microsoft.com/office/drawing/2014/main" id="{CBB5283D-D98A-46F0-AB72-BAB3130B98F4}"/>
                </a:ext>
              </a:extLst>
            </p:cNvPr>
            <p:cNvSpPr/>
            <p:nvPr/>
          </p:nvSpPr>
          <p:spPr>
            <a:xfrm>
              <a:off x="3084159" y="3574812"/>
              <a:ext cx="661818" cy="15276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CDSA</a:t>
              </a:r>
            </a:p>
          </p:txBody>
        </p:sp>
        <p:sp>
          <p:nvSpPr>
            <p:cNvPr id="188" name="Rectangle 187">
              <a:extLst>
                <a:ext uri="{FF2B5EF4-FFF2-40B4-BE49-F238E27FC236}">
                  <a16:creationId xmlns="" xmlns:a16="http://schemas.microsoft.com/office/drawing/2014/main" id="{930F7F3F-3E9C-4D60-8A55-6D3D5259C997}"/>
                </a:ext>
              </a:extLst>
            </p:cNvPr>
            <p:cNvSpPr/>
            <p:nvPr/>
          </p:nvSpPr>
          <p:spPr>
            <a:xfrm>
              <a:off x="7736146" y="3453166"/>
              <a:ext cx="807682" cy="307690"/>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Shared</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assessments</a:t>
              </a:r>
            </a:p>
          </p:txBody>
        </p:sp>
        <p:pic>
          <p:nvPicPr>
            <p:cNvPr id="189" name="Picture 188">
              <a:extLst>
                <a:ext uri="{FF2B5EF4-FFF2-40B4-BE49-F238E27FC236}">
                  <a16:creationId xmlns="" xmlns:a16="http://schemas.microsoft.com/office/drawing/2014/main" id="{46AC2241-FAB6-481D-AEC8-06C47234A522}"/>
                </a:ext>
              </a:extLst>
            </p:cNvPr>
            <p:cNvPicPr>
              <a:picLocks noChangeAspect="1"/>
            </p:cNvPicPr>
            <p:nvPr/>
          </p:nvPicPr>
          <p:blipFill>
            <a:blip r:embed="rId2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51112" y="3074481"/>
              <a:ext cx="580606" cy="287345"/>
            </a:xfrm>
            <a:prstGeom prst="rect">
              <a:avLst/>
            </a:prstGeom>
          </p:spPr>
        </p:pic>
        <p:sp>
          <p:nvSpPr>
            <p:cNvPr id="190" name="Rectangle 189">
              <a:extLst>
                <a:ext uri="{FF2B5EF4-FFF2-40B4-BE49-F238E27FC236}">
                  <a16:creationId xmlns="" xmlns:a16="http://schemas.microsoft.com/office/drawing/2014/main" id="{D9E70AB8-9505-4065-A809-8E0673D6F086}"/>
                </a:ext>
              </a:extLst>
            </p:cNvPr>
            <p:cNvSpPr/>
            <p:nvPr/>
          </p:nvSpPr>
          <p:spPr>
            <a:xfrm>
              <a:off x="1502615" y="6089029"/>
              <a:ext cx="633925" cy="307690"/>
            </a:xfrm>
            <a:prstGeom prst="rect">
              <a:avLst/>
            </a:prstGeom>
          </p:spPr>
          <p:txBody>
            <a:bodyPr wrap="none" lIns="0" tIns="0" rIns="0" bIns="0" anchor="ctr">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Japan my</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number act</a:t>
              </a:r>
            </a:p>
          </p:txBody>
        </p:sp>
        <p:pic>
          <p:nvPicPr>
            <p:cNvPr id="191" name="Picture 190">
              <a:extLst>
                <a:ext uri="{FF2B5EF4-FFF2-40B4-BE49-F238E27FC236}">
                  <a16:creationId xmlns="" xmlns:a16="http://schemas.microsoft.com/office/drawing/2014/main" id="{01573601-C637-4F9C-864E-82EA8BB1223E}"/>
                </a:ext>
              </a:extLst>
            </p:cNvPr>
            <p:cNvPicPr>
              <a:picLocks noChangeAspect="1"/>
            </p:cNvPicPr>
            <p:nvPr/>
          </p:nvPicPr>
          <p:blipFill>
            <a:blip r:embed="rId24" cstate="screen">
              <a:extLst>
                <a:ext uri="{28A0092B-C50C-407E-A947-70E740481C1C}">
                  <a14:useLocalDpi xmlns:a14="http://schemas.microsoft.com/office/drawing/2010/main" val="0"/>
                </a:ext>
              </a:extLst>
            </a:blip>
            <a:stretch>
              <a:fillRect/>
            </a:stretch>
          </p:blipFill>
          <p:spPr>
            <a:xfrm>
              <a:off x="1564941" y="5653137"/>
              <a:ext cx="509275" cy="389790"/>
            </a:xfrm>
            <a:prstGeom prst="rect">
              <a:avLst/>
            </a:prstGeom>
          </p:spPr>
        </p:pic>
        <p:pic>
          <p:nvPicPr>
            <p:cNvPr id="192" name="Picture 191">
              <a:extLst>
                <a:ext uri="{FF2B5EF4-FFF2-40B4-BE49-F238E27FC236}">
                  <a16:creationId xmlns="" xmlns:a16="http://schemas.microsoft.com/office/drawing/2014/main" id="{531BE2A8-166E-4127-BDF8-639A9E6D9ED1}"/>
                </a:ext>
              </a:extLst>
            </p:cNvPr>
            <p:cNvPicPr>
              <a:picLocks noChangeAspect="1"/>
            </p:cNvPicPr>
            <p:nvPr/>
          </p:nvPicPr>
          <p:blipFill>
            <a:blip r:embed="rId2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07506" y="3012303"/>
              <a:ext cx="618456" cy="411701"/>
            </a:xfrm>
            <a:prstGeom prst="rect">
              <a:avLst/>
            </a:prstGeom>
          </p:spPr>
        </p:pic>
        <p:sp>
          <p:nvSpPr>
            <p:cNvPr id="193" name="Rectangle 192">
              <a:extLst>
                <a:ext uri="{FF2B5EF4-FFF2-40B4-BE49-F238E27FC236}">
                  <a16:creationId xmlns="" xmlns:a16="http://schemas.microsoft.com/office/drawing/2014/main" id="{A1602543-3965-4E88-B895-42E2FE2A2B9C}"/>
                </a:ext>
              </a:extLst>
            </p:cNvPr>
            <p:cNvSpPr/>
            <p:nvPr/>
          </p:nvSpPr>
          <p:spPr>
            <a:xfrm>
              <a:off x="6130588" y="3453167"/>
              <a:ext cx="761211"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FACT UK</a:t>
              </a:r>
            </a:p>
          </p:txBody>
        </p:sp>
        <p:pic>
          <p:nvPicPr>
            <p:cNvPr id="194" name="Picture 17" descr="https://upload.wikimedia.org/wikipedia/commons/thumb/4/43/US-FederalTradeCommission-Seal.svg/2000px-US-FederalTradeCommission-Seal.svg.png">
              <a:extLst>
                <a:ext uri="{FF2B5EF4-FFF2-40B4-BE49-F238E27FC236}">
                  <a16:creationId xmlns="" xmlns:a16="http://schemas.microsoft.com/office/drawing/2014/main" id="{9A1CD3C9-B6AD-41CB-A801-05C5B287ABBB}"/>
                </a:ext>
              </a:extLst>
            </p:cNvPr>
            <p:cNvPicPr>
              <a:picLocks noChangeAspect="1" noChangeArrowheads="1"/>
            </p:cNvPicPr>
            <p:nvPr/>
          </p:nvPicPr>
          <p:blipFill>
            <a:blip r:embed="rId26" cstate="screen">
              <a:extLst>
                <a:ext uri="{28A0092B-C50C-407E-A947-70E740481C1C}">
                  <a14:useLocalDpi xmlns:a14="http://schemas.microsoft.com/office/drawing/2010/main" val="0"/>
                </a:ext>
              </a:extLst>
            </a:blip>
            <a:srcRect/>
            <a:stretch>
              <a:fillRect/>
            </a:stretch>
          </p:blipFill>
          <p:spPr bwMode="auto">
            <a:xfrm>
              <a:off x="9531068" y="3847228"/>
              <a:ext cx="447148" cy="447148"/>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a:extLst>
                <a:ext uri="{FF2B5EF4-FFF2-40B4-BE49-F238E27FC236}">
                  <a16:creationId xmlns="" xmlns:a16="http://schemas.microsoft.com/office/drawing/2014/main" id="{2C6426BD-D26A-4AE1-947F-4B2245955666}"/>
                </a:ext>
              </a:extLst>
            </p:cNvPr>
            <p:cNvSpPr/>
            <p:nvPr/>
          </p:nvSpPr>
          <p:spPr>
            <a:xfrm>
              <a:off x="9370267" y="4305818"/>
              <a:ext cx="756846"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GLBA</a:t>
              </a:r>
            </a:p>
          </p:txBody>
        </p:sp>
        <p:sp>
          <p:nvSpPr>
            <p:cNvPr id="196" name="Rectangle 195">
              <a:extLst>
                <a:ext uri="{FF2B5EF4-FFF2-40B4-BE49-F238E27FC236}">
                  <a16:creationId xmlns="" xmlns:a16="http://schemas.microsoft.com/office/drawing/2014/main" id="{9C6C760D-E84A-46C5-82C8-9EE84B8570D8}"/>
                </a:ext>
              </a:extLst>
            </p:cNvPr>
            <p:cNvSpPr/>
            <p:nvPr/>
          </p:nvSpPr>
          <p:spPr>
            <a:xfrm>
              <a:off x="5203136" y="6096422"/>
              <a:ext cx="491583"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Spain</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ENS</a:t>
              </a:r>
            </a:p>
          </p:txBody>
        </p:sp>
        <p:pic>
          <p:nvPicPr>
            <p:cNvPr id="197" name="Picture 196" descr="Spain ENS Logo">
              <a:extLst>
                <a:ext uri="{FF2B5EF4-FFF2-40B4-BE49-F238E27FC236}">
                  <a16:creationId xmlns="" xmlns:a16="http://schemas.microsoft.com/office/drawing/2014/main" id="{4B25FC0C-750D-4617-A3F7-2F7EF7EEF989}"/>
                </a:ext>
              </a:extLst>
            </p:cNvPr>
            <p:cNvPicPr>
              <a:picLocks noChangeAspect="1" noChangeArrowheads="1"/>
            </p:cNvPicPr>
            <p:nvPr/>
          </p:nvPicPr>
          <p:blipFill>
            <a:blip r:embed="rId27" cstate="screen">
              <a:extLst>
                <a:ext uri="{28A0092B-C50C-407E-A947-70E740481C1C}">
                  <a14:useLocalDpi xmlns:a14="http://schemas.microsoft.com/office/drawing/2010/main" val="0"/>
                </a:ext>
              </a:extLst>
            </a:blip>
            <a:srcRect/>
            <a:stretch>
              <a:fillRect/>
            </a:stretch>
          </p:blipFill>
          <p:spPr bwMode="auto">
            <a:xfrm>
              <a:off x="5097918" y="5624175"/>
              <a:ext cx="702019" cy="537314"/>
            </a:xfrm>
            <a:prstGeom prst="rect">
              <a:avLst/>
            </a:prstGeom>
            <a:noFill/>
            <a:extLst>
              <a:ext uri="{909E8E84-426E-40DD-AFC4-6F175D3DCCD1}">
                <a14:hiddenFill xmlns:a14="http://schemas.microsoft.com/office/drawing/2010/main">
                  <a:solidFill>
                    <a:srgbClr val="FFFFFF"/>
                  </a:solidFill>
                </a14:hiddenFill>
              </a:ext>
            </a:extLst>
          </p:spPr>
        </p:pic>
        <p:sp>
          <p:nvSpPr>
            <p:cNvPr id="198" name="Rectangle 197">
              <a:extLst>
                <a:ext uri="{FF2B5EF4-FFF2-40B4-BE49-F238E27FC236}">
                  <a16:creationId xmlns="" xmlns:a16="http://schemas.microsoft.com/office/drawing/2014/main" id="{B51C0714-F77C-48BD-A66B-3237F8C62985}"/>
                </a:ext>
              </a:extLst>
            </p:cNvPr>
            <p:cNvSpPr/>
            <p:nvPr/>
          </p:nvSpPr>
          <p:spPr>
            <a:xfrm>
              <a:off x="1558689" y="3453168"/>
              <a:ext cx="564088" cy="275923"/>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PCI DSS</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level 1</a:t>
              </a:r>
            </a:p>
          </p:txBody>
        </p:sp>
        <p:pic>
          <p:nvPicPr>
            <p:cNvPr id="199" name="Picture 2" descr="https://www.basefarm.com/sites/default/files/media/Article/basefarm-pci-dss_0.jpg">
              <a:extLst>
                <a:ext uri="{FF2B5EF4-FFF2-40B4-BE49-F238E27FC236}">
                  <a16:creationId xmlns="" xmlns:a16="http://schemas.microsoft.com/office/drawing/2014/main" id="{C828BCE4-FFCB-4211-9311-46CB993D0C8F}"/>
                </a:ext>
              </a:extLst>
            </p:cNvPr>
            <p:cNvPicPr>
              <a:picLocks noChangeAspect="1" noChangeArrowheads="1"/>
            </p:cNvPicPr>
            <p:nvPr/>
          </p:nvPicPr>
          <p:blipFill>
            <a:blip r:embed="rId28"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3347" y="3023137"/>
              <a:ext cx="571119" cy="390033"/>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http://www.elevation-us.com/wp-content/uploads/2016/01/CMS-logo.png">
              <a:extLst>
                <a:ext uri="{FF2B5EF4-FFF2-40B4-BE49-F238E27FC236}">
                  <a16:creationId xmlns="" xmlns:a16="http://schemas.microsoft.com/office/drawing/2014/main" id="{07EA962B-464C-4156-BA7B-9B9EEEFCAD5A}"/>
                </a:ext>
              </a:extLst>
            </p:cNvPr>
            <p:cNvPicPr>
              <a:picLocks noChangeAspect="1" noChangeArrowheads="1"/>
            </p:cNvPicPr>
            <p:nvPr/>
          </p:nvPicPr>
          <p:blipFill>
            <a:blip r:embed="rId29" cstate="screen">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555265" y="3856623"/>
              <a:ext cx="856716" cy="428359"/>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a:extLst>
                <a:ext uri="{FF2B5EF4-FFF2-40B4-BE49-F238E27FC236}">
                  <a16:creationId xmlns="" xmlns:a16="http://schemas.microsoft.com/office/drawing/2014/main" id="{37272908-7D14-4DF5-AD7B-3E2E4837F28C}"/>
                </a:ext>
              </a:extLst>
            </p:cNvPr>
            <p:cNvSpPr/>
            <p:nvPr/>
          </p:nvSpPr>
          <p:spPr>
            <a:xfrm>
              <a:off x="4605201" y="4305818"/>
              <a:ext cx="756845"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MARS-E</a:t>
              </a:r>
            </a:p>
          </p:txBody>
        </p:sp>
        <p:sp>
          <p:nvSpPr>
            <p:cNvPr id="202" name="Rectangle 201">
              <a:extLst>
                <a:ext uri="{FF2B5EF4-FFF2-40B4-BE49-F238E27FC236}">
                  <a16:creationId xmlns="" xmlns:a16="http://schemas.microsoft.com/office/drawing/2014/main" id="{0EC11ACF-3D62-47C0-820E-9D489559BC43}"/>
                </a:ext>
              </a:extLst>
            </p:cNvPr>
            <p:cNvSpPr/>
            <p:nvPr/>
          </p:nvSpPr>
          <p:spPr>
            <a:xfrm>
              <a:off x="11156189" y="4305817"/>
              <a:ext cx="401072" cy="193964"/>
            </a:xfrm>
            <a:prstGeom prst="rect">
              <a:avLst/>
            </a:prstGeom>
          </p:spPr>
          <p:txBody>
            <a:bodyPr wrap="none">
              <a:spAutoFit/>
            </a:bodyPr>
            <a:lstStyle/>
            <a:p>
              <a:pPr marL="0" marR="0" lvl="0" indent="0" algn="ctr" defTabSz="581991"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FFIEC</a:t>
              </a:r>
            </a:p>
          </p:txBody>
        </p:sp>
        <p:pic>
          <p:nvPicPr>
            <p:cNvPr id="203" name="Picture 8" descr="https://upload.wikimedia.org/wikipedia/commons/thumb/e/ed/US-FFIEC-Logo.svg/1000px-US-FFIEC-Logo.svg.png">
              <a:extLst>
                <a:ext uri="{FF2B5EF4-FFF2-40B4-BE49-F238E27FC236}">
                  <a16:creationId xmlns="" xmlns:a16="http://schemas.microsoft.com/office/drawing/2014/main" id="{8C04C6A7-70DE-4575-AF2B-16A23A53C6F6}"/>
                </a:ext>
              </a:extLst>
            </p:cNvPr>
            <p:cNvPicPr>
              <a:picLocks noChangeAspect="1" noChangeArrowheads="1"/>
            </p:cNvPicPr>
            <p:nvPr/>
          </p:nvPicPr>
          <p:blipFill>
            <a:blip r:embed="rId30" cstate="screen">
              <a:extLst>
                <a:ext uri="{28A0092B-C50C-407E-A947-70E740481C1C}">
                  <a14:useLocalDpi xmlns:a14="http://schemas.microsoft.com/office/drawing/2010/main" val="0"/>
                </a:ext>
              </a:extLst>
            </a:blip>
            <a:srcRect/>
            <a:stretch>
              <a:fillRect/>
            </a:stretch>
          </p:blipFill>
          <p:spPr bwMode="auto">
            <a:xfrm>
              <a:off x="11041040" y="3948000"/>
              <a:ext cx="631368" cy="245602"/>
            </a:xfrm>
            <a:prstGeom prst="rect">
              <a:avLst/>
            </a:prstGeom>
            <a:noFill/>
            <a:extLst>
              <a:ext uri="{909E8E84-426E-40DD-AFC4-6F175D3DCCD1}">
                <a14:hiddenFill xmlns:a14="http://schemas.microsoft.com/office/drawing/2010/main">
                  <a:solidFill>
                    <a:srgbClr val="FFFFFF"/>
                  </a:solidFill>
                </a14:hiddenFill>
              </a:ext>
            </a:extLst>
          </p:spPr>
        </p:pic>
        <p:sp>
          <p:nvSpPr>
            <p:cNvPr id="204" name="Rectangle 203">
              <a:extLst>
                <a:ext uri="{FF2B5EF4-FFF2-40B4-BE49-F238E27FC236}">
                  <a16:creationId xmlns="" xmlns:a16="http://schemas.microsoft.com/office/drawing/2014/main" id="{B0B83D1F-C714-4527-9D9A-80F74D7E4728}"/>
                </a:ext>
              </a:extLst>
            </p:cNvPr>
            <p:cNvSpPr/>
            <p:nvPr/>
          </p:nvSpPr>
          <p:spPr>
            <a:xfrm>
              <a:off x="7465043" y="5270207"/>
              <a:ext cx="502325"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China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TRUCS</a:t>
              </a:r>
            </a:p>
          </p:txBody>
        </p:sp>
        <p:pic>
          <p:nvPicPr>
            <p:cNvPr id="205" name="Picture 204">
              <a:extLst>
                <a:ext uri="{FF2B5EF4-FFF2-40B4-BE49-F238E27FC236}">
                  <a16:creationId xmlns="" xmlns:a16="http://schemas.microsoft.com/office/drawing/2014/main" id="{B710CE08-117A-426F-A8E4-D520E42060B9}"/>
                </a:ext>
              </a:extLst>
            </p:cNvPr>
            <p:cNvPicPr>
              <a:picLocks noChangeAspect="1"/>
            </p:cNvPicPr>
            <p:nvPr/>
          </p:nvPicPr>
          <p:blipFill>
            <a:blip r:embed="rId31"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57302" y="4834574"/>
              <a:ext cx="517807" cy="374486"/>
            </a:xfrm>
            <a:prstGeom prst="rect">
              <a:avLst/>
            </a:prstGeom>
          </p:spPr>
        </p:pic>
        <p:pic>
          <p:nvPicPr>
            <p:cNvPr id="206" name="Picture 205">
              <a:extLst>
                <a:ext uri="{FF2B5EF4-FFF2-40B4-BE49-F238E27FC236}">
                  <a16:creationId xmlns="" xmlns:a16="http://schemas.microsoft.com/office/drawing/2014/main" id="{53391F70-9CC5-4B1C-BA85-7CB16895AB61}"/>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565024" y="2000701"/>
              <a:ext cx="586614" cy="537038"/>
            </a:xfrm>
            <a:prstGeom prst="rect">
              <a:avLst/>
            </a:prstGeom>
          </p:spPr>
        </p:pic>
        <p:sp>
          <p:nvSpPr>
            <p:cNvPr id="207" name="Rectangle 206">
              <a:extLst>
                <a:ext uri="{FF2B5EF4-FFF2-40B4-BE49-F238E27FC236}">
                  <a16:creationId xmlns="" xmlns:a16="http://schemas.microsoft.com/office/drawing/2014/main" id="{4FC1C309-2202-46DE-9F53-E22DD4C73E02}"/>
                </a:ext>
              </a:extLst>
            </p:cNvPr>
            <p:cNvSpPr/>
            <p:nvPr/>
          </p:nvSpPr>
          <p:spPr>
            <a:xfrm>
              <a:off x="1477727" y="2595365"/>
              <a:ext cx="761211"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SOC 2 Type 2</a:t>
              </a:r>
            </a:p>
          </p:txBody>
        </p:sp>
        <p:pic>
          <p:nvPicPr>
            <p:cNvPr id="208" name="Picture 207">
              <a:extLst>
                <a:ext uri="{FF2B5EF4-FFF2-40B4-BE49-F238E27FC236}">
                  <a16:creationId xmlns="" xmlns:a16="http://schemas.microsoft.com/office/drawing/2014/main" id="{FD40DD55-F648-4084-AEF0-00F258092F64}"/>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3848143" y="2000701"/>
              <a:ext cx="586614" cy="537038"/>
            </a:xfrm>
            <a:prstGeom prst="rect">
              <a:avLst/>
            </a:prstGeom>
          </p:spPr>
        </p:pic>
        <p:sp>
          <p:nvSpPr>
            <p:cNvPr id="209" name="Rectangle 208">
              <a:extLst>
                <a:ext uri="{FF2B5EF4-FFF2-40B4-BE49-F238E27FC236}">
                  <a16:creationId xmlns="" xmlns:a16="http://schemas.microsoft.com/office/drawing/2014/main" id="{BFD08E6B-6A5A-4696-BD19-C29F5D34D06B}"/>
                </a:ext>
              </a:extLst>
            </p:cNvPr>
            <p:cNvSpPr/>
            <p:nvPr/>
          </p:nvSpPr>
          <p:spPr>
            <a:xfrm>
              <a:off x="3760847" y="2595365"/>
              <a:ext cx="761211"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SOC 3</a:t>
              </a:r>
            </a:p>
          </p:txBody>
        </p:sp>
        <p:pic>
          <p:nvPicPr>
            <p:cNvPr id="210" name="Picture 10" descr="http://flaglane.com/download/canadian-flag/canadian-flag-graphic.png">
              <a:extLst>
                <a:ext uri="{FF2B5EF4-FFF2-40B4-BE49-F238E27FC236}">
                  <a16:creationId xmlns="" xmlns:a16="http://schemas.microsoft.com/office/drawing/2014/main" id="{A92A95A1-EA4C-44AC-A3B3-9005B6B7F8E8}"/>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711476" y="5734443"/>
              <a:ext cx="454351" cy="227176"/>
            </a:xfrm>
            <a:prstGeom prst="rect">
              <a:avLst/>
            </a:prstGeom>
            <a:noFill/>
            <a:extLst>
              <a:ext uri="{909E8E84-426E-40DD-AFC4-6F175D3DCCD1}">
                <a14:hiddenFill xmlns:a14="http://schemas.microsoft.com/office/drawing/2010/main">
                  <a:solidFill>
                    <a:srgbClr val="FFFFFF"/>
                  </a:solidFill>
                </a14:hiddenFill>
              </a:ext>
            </a:extLst>
          </p:spPr>
        </p:pic>
        <p:sp>
          <p:nvSpPr>
            <p:cNvPr id="211" name="Rectangle 210">
              <a:extLst>
                <a:ext uri="{FF2B5EF4-FFF2-40B4-BE49-F238E27FC236}">
                  <a16:creationId xmlns="" xmlns:a16="http://schemas.microsoft.com/office/drawing/2014/main" id="{5746C30A-1E3D-44C1-807B-1DBB8EF3DE2E}"/>
                </a:ext>
              </a:extLst>
            </p:cNvPr>
            <p:cNvSpPr/>
            <p:nvPr/>
          </p:nvSpPr>
          <p:spPr>
            <a:xfrm>
              <a:off x="8569956" y="6096422"/>
              <a:ext cx="764423"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Canada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privacy laws</a:t>
              </a:r>
            </a:p>
          </p:txBody>
        </p:sp>
        <p:sp>
          <p:nvSpPr>
            <p:cNvPr id="212" name="Rectangle 211">
              <a:extLst>
                <a:ext uri="{FF2B5EF4-FFF2-40B4-BE49-F238E27FC236}">
                  <a16:creationId xmlns="" xmlns:a16="http://schemas.microsoft.com/office/drawing/2014/main" id="{FDEC4D3F-B7C2-4A25-AF80-A2E33359226D}"/>
                </a:ext>
              </a:extLst>
            </p:cNvPr>
            <p:cNvSpPr/>
            <p:nvPr/>
          </p:nvSpPr>
          <p:spPr>
            <a:xfrm>
              <a:off x="4583576" y="3453167"/>
              <a:ext cx="761211" cy="153844"/>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MPAA</a:t>
              </a:r>
            </a:p>
          </p:txBody>
        </p:sp>
        <p:pic>
          <p:nvPicPr>
            <p:cNvPr id="213" name="Picture 2" descr="http://vignette1.wikia.nocookie.net/logopedia/images/5/57/MPAA.jpg/revision/latest?cb=20110729215806">
              <a:extLst>
                <a:ext uri="{FF2B5EF4-FFF2-40B4-BE49-F238E27FC236}">
                  <a16:creationId xmlns="" xmlns:a16="http://schemas.microsoft.com/office/drawing/2014/main" id="{3988F237-8B1D-48F0-B567-63391A32F32E}"/>
                </a:ext>
              </a:extLst>
            </p:cNvPr>
            <p:cNvPicPr>
              <a:picLocks noChangeAspect="1" noChangeArrowheads="1"/>
            </p:cNvPicPr>
            <p:nvPr/>
          </p:nvPicPr>
          <p:blipFill>
            <a:blip r:embed="rId33"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4607" y="3087652"/>
              <a:ext cx="467751" cy="261003"/>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13">
              <a:extLst>
                <a:ext uri="{FF2B5EF4-FFF2-40B4-BE49-F238E27FC236}">
                  <a16:creationId xmlns="" xmlns:a16="http://schemas.microsoft.com/office/drawing/2014/main" id="{41E89A5E-8DE2-4AAB-A3D2-E91D2268C41E}"/>
                </a:ext>
              </a:extLst>
            </p:cNvPr>
            <p:cNvPicPr>
              <a:picLocks noChangeAspect="1"/>
            </p:cNvPicPr>
            <p:nvPr/>
          </p:nvPicPr>
          <p:blipFill>
            <a:blip r:embed="rId34"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92554" y="5624954"/>
              <a:ext cx="310561" cy="446156"/>
            </a:xfrm>
            <a:prstGeom prst="rect">
              <a:avLst/>
            </a:prstGeom>
          </p:spPr>
        </p:pic>
        <p:sp>
          <p:nvSpPr>
            <p:cNvPr id="215" name="Rectangle 214">
              <a:extLst>
                <a:ext uri="{FF2B5EF4-FFF2-40B4-BE49-F238E27FC236}">
                  <a16:creationId xmlns="" xmlns:a16="http://schemas.microsoft.com/office/drawing/2014/main" id="{CFF3B35A-1147-45B1-B0FB-19A5BDEDB333}"/>
                </a:ext>
              </a:extLst>
            </p:cNvPr>
            <p:cNvSpPr/>
            <p:nvPr/>
          </p:nvSpPr>
          <p:spPr>
            <a:xfrm>
              <a:off x="9871890" y="6096423"/>
              <a:ext cx="551884"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Privacy</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shield</a:t>
              </a:r>
            </a:p>
          </p:txBody>
        </p:sp>
        <p:pic>
          <p:nvPicPr>
            <p:cNvPr id="216" name="Picture 14" descr="http://www.theauditpeople.com/sites/default/files/pictures/iso-logo.png">
              <a:extLst>
                <a:ext uri="{FF2B5EF4-FFF2-40B4-BE49-F238E27FC236}">
                  <a16:creationId xmlns="" xmlns:a16="http://schemas.microsoft.com/office/drawing/2014/main" id="{A879B0C6-42DE-4394-95ED-7B3E8B022FCD}"/>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26736" y="1187796"/>
              <a:ext cx="597884" cy="451731"/>
            </a:xfrm>
            <a:prstGeom prst="rect">
              <a:avLst/>
            </a:prstGeom>
            <a:noFill/>
            <a:extLst>
              <a:ext uri="{909E8E84-426E-40DD-AFC4-6F175D3DCCD1}">
                <a14:hiddenFill xmlns:a14="http://schemas.microsoft.com/office/drawing/2010/main">
                  <a:solidFill>
                    <a:srgbClr val="FFFFFF"/>
                  </a:solidFill>
                </a14:hiddenFill>
              </a:ext>
            </a:extLst>
          </p:spPr>
        </p:pic>
        <p:sp>
          <p:nvSpPr>
            <p:cNvPr id="217" name="Rectangle 216">
              <a:extLst>
                <a:ext uri="{FF2B5EF4-FFF2-40B4-BE49-F238E27FC236}">
                  <a16:creationId xmlns="" xmlns:a16="http://schemas.microsoft.com/office/drawing/2014/main" id="{7097B723-A111-47A5-A2C6-A16459E6D5B1}"/>
                </a:ext>
              </a:extLst>
            </p:cNvPr>
            <p:cNvSpPr/>
            <p:nvPr/>
          </p:nvSpPr>
          <p:spPr>
            <a:xfrm>
              <a:off x="8636418" y="1740175"/>
              <a:ext cx="578520"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ISO 22301</a:t>
              </a:r>
            </a:p>
          </p:txBody>
        </p:sp>
        <p:sp>
          <p:nvSpPr>
            <p:cNvPr id="218" name="Rectangle 217">
              <a:extLst>
                <a:ext uri="{FF2B5EF4-FFF2-40B4-BE49-F238E27FC236}">
                  <a16:creationId xmlns="" xmlns:a16="http://schemas.microsoft.com/office/drawing/2014/main" id="{A0D3A883-A047-4BD1-9747-1BFDDDE478AD}"/>
                </a:ext>
              </a:extLst>
            </p:cNvPr>
            <p:cNvSpPr/>
            <p:nvPr/>
          </p:nvSpPr>
          <p:spPr>
            <a:xfrm>
              <a:off x="7494070" y="6096423"/>
              <a:ext cx="444270"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India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MeitY</a:t>
              </a:r>
            </a:p>
          </p:txBody>
        </p:sp>
        <p:pic>
          <p:nvPicPr>
            <p:cNvPr id="219" name="Picture 218">
              <a:extLst>
                <a:ext uri="{FF2B5EF4-FFF2-40B4-BE49-F238E27FC236}">
                  <a16:creationId xmlns="" xmlns:a16="http://schemas.microsoft.com/office/drawing/2014/main" id="{0B7E8BDE-5D25-4907-A0CC-4F5757834008}"/>
                </a:ext>
              </a:extLst>
            </p:cNvPr>
            <p:cNvPicPr>
              <a:picLocks noChangeAspect="1"/>
            </p:cNvPicPr>
            <p:nvPr/>
          </p:nvPicPr>
          <p:blipFill>
            <a:blip r:embed="rId35" cstate="screen">
              <a:extLst>
                <a:ext uri="{28A0092B-C50C-407E-A947-70E740481C1C}">
                  <a14:useLocalDpi xmlns:a14="http://schemas.microsoft.com/office/drawing/2010/main" val="0"/>
                </a:ext>
              </a:extLst>
            </a:blip>
            <a:stretch>
              <a:fillRect/>
            </a:stretch>
          </p:blipFill>
          <p:spPr>
            <a:xfrm>
              <a:off x="7499222" y="5727456"/>
              <a:ext cx="433967" cy="241155"/>
            </a:xfrm>
            <a:prstGeom prst="rect">
              <a:avLst/>
            </a:prstGeom>
          </p:spPr>
        </p:pic>
        <p:sp>
          <p:nvSpPr>
            <p:cNvPr id="220" name="Rectangle 219">
              <a:extLst>
                <a:ext uri="{FF2B5EF4-FFF2-40B4-BE49-F238E27FC236}">
                  <a16:creationId xmlns="" xmlns:a16="http://schemas.microsoft.com/office/drawing/2014/main" id="{0173862A-CAFE-4F03-A5D0-DF90441A012C}"/>
                </a:ext>
              </a:extLst>
            </p:cNvPr>
            <p:cNvSpPr/>
            <p:nvPr/>
          </p:nvSpPr>
          <p:spPr>
            <a:xfrm>
              <a:off x="10971821" y="6102659"/>
              <a:ext cx="778796" cy="391839"/>
            </a:xfrm>
            <a:prstGeom prst="rect">
              <a:avLst/>
            </a:prstGeom>
          </p:spPr>
          <p:txBody>
            <a:bodyPr wrap="square" anchor="ctr">
              <a:spAutoFit/>
            </a:bodyPr>
            <a:lstStyle/>
            <a:p>
              <a:pPr marL="0" marR="0" lvl="0" indent="0" algn="ctr" defTabSz="581991"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Germany IT</a:t>
              </a:r>
            </a:p>
            <a:p>
              <a:pPr marL="0" marR="0" lvl="0" indent="0" algn="ctr" defTabSz="581991"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Grundschutz</a:t>
              </a:r>
            </a:p>
            <a:p>
              <a:pPr marL="0" marR="0" lvl="0" indent="0" algn="ctr" defTabSz="581991"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workbook</a:t>
              </a:r>
            </a:p>
          </p:txBody>
        </p:sp>
        <p:pic>
          <p:nvPicPr>
            <p:cNvPr id="221" name="Picture 220">
              <a:extLst>
                <a:ext uri="{FF2B5EF4-FFF2-40B4-BE49-F238E27FC236}">
                  <a16:creationId xmlns="" xmlns:a16="http://schemas.microsoft.com/office/drawing/2014/main" id="{5AC36234-515E-4D8D-9F5D-FE400E48F287}"/>
                </a:ext>
              </a:extLst>
            </p:cNvPr>
            <p:cNvPicPr>
              <a:picLocks noChangeAspect="1"/>
            </p:cNvPicPr>
            <p:nvPr/>
          </p:nvPicPr>
          <p:blipFill>
            <a:blip r:embed="rId36"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55846" y="5650099"/>
              <a:ext cx="410746" cy="395864"/>
            </a:xfrm>
            <a:prstGeom prst="rect">
              <a:avLst/>
            </a:prstGeom>
          </p:spPr>
        </p:pic>
        <p:sp>
          <p:nvSpPr>
            <p:cNvPr id="222" name="Rectangle 221">
              <a:extLst>
                <a:ext uri="{FF2B5EF4-FFF2-40B4-BE49-F238E27FC236}">
                  <a16:creationId xmlns="" xmlns:a16="http://schemas.microsoft.com/office/drawing/2014/main" id="{23DA14F7-FD95-41D5-9F85-CBF8D8CEADAE}"/>
                </a:ext>
              </a:extLst>
            </p:cNvPr>
            <p:cNvSpPr/>
            <p:nvPr/>
          </p:nvSpPr>
          <p:spPr>
            <a:xfrm>
              <a:off x="6360440" y="6096423"/>
              <a:ext cx="466782"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Spain</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DPA</a:t>
              </a:r>
            </a:p>
          </p:txBody>
        </p:sp>
        <p:pic>
          <p:nvPicPr>
            <p:cNvPr id="223" name="Picture 222">
              <a:extLst>
                <a:ext uri="{FF2B5EF4-FFF2-40B4-BE49-F238E27FC236}">
                  <a16:creationId xmlns="" xmlns:a16="http://schemas.microsoft.com/office/drawing/2014/main" id="{1D92CB16-CC8D-4B02-B55E-4D3B5AE950A7}"/>
                </a:ext>
              </a:extLst>
            </p:cNvPr>
            <p:cNvPicPr>
              <a:picLocks noChangeAspect="1"/>
            </p:cNvPicPr>
            <p:nvPr/>
          </p:nvPicPr>
          <p:blipFill>
            <a:blip r:embed="rId37" cstate="screen">
              <a:extLst>
                <a:ext uri="{28A0092B-C50C-407E-A947-70E740481C1C}">
                  <a14:useLocalDpi xmlns:a14="http://schemas.microsoft.com/office/drawing/2010/main" val="0"/>
                </a:ext>
              </a:extLst>
            </a:blip>
            <a:stretch>
              <a:fillRect/>
            </a:stretch>
          </p:blipFill>
          <p:spPr>
            <a:xfrm>
              <a:off x="6425888" y="5655234"/>
              <a:ext cx="335889" cy="385599"/>
            </a:xfrm>
            <a:prstGeom prst="rect">
              <a:avLst/>
            </a:prstGeom>
          </p:spPr>
        </p:pic>
        <p:pic>
          <p:nvPicPr>
            <p:cNvPr id="224" name="Picture 223">
              <a:extLst>
                <a:ext uri="{FF2B5EF4-FFF2-40B4-BE49-F238E27FC236}">
                  <a16:creationId xmlns="" xmlns:a16="http://schemas.microsoft.com/office/drawing/2014/main" id="{A2A08CF0-5AC3-46BC-9148-0074CDC10BA3}"/>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8528753" y="2117025"/>
              <a:ext cx="793853" cy="304393"/>
            </a:xfrm>
            <a:prstGeom prst="rect">
              <a:avLst/>
            </a:prstGeom>
          </p:spPr>
        </p:pic>
        <p:sp>
          <p:nvSpPr>
            <p:cNvPr id="225" name="Rectangle 224">
              <a:extLst>
                <a:ext uri="{FF2B5EF4-FFF2-40B4-BE49-F238E27FC236}">
                  <a16:creationId xmlns="" xmlns:a16="http://schemas.microsoft.com/office/drawing/2014/main" id="{803250B7-9575-4AF8-9260-614A44966246}"/>
                </a:ext>
              </a:extLst>
            </p:cNvPr>
            <p:cNvSpPr/>
            <p:nvPr/>
          </p:nvSpPr>
          <p:spPr>
            <a:xfrm>
              <a:off x="8503407" y="2514268"/>
              <a:ext cx="844544" cy="307690"/>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CSA STAR</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certification</a:t>
              </a:r>
            </a:p>
            <a:p>
              <a:pPr marL="0" marR="0" lvl="0" indent="0" algn="ctr" defTabSz="608796" rtl="0" eaLnBrk="1" fontAlgn="ctr" latinLnBrk="0" hangingPunct="1">
                <a:lnSpc>
                  <a:spcPct val="90000"/>
                </a:lnSpc>
                <a:spcBef>
                  <a:spcPts val="0"/>
                </a:spcBef>
                <a:spcAft>
                  <a:spcPts val="0"/>
                </a:spcAft>
                <a:buClrTx/>
                <a:buSzTx/>
                <a:buFontTx/>
                <a:buNone/>
                <a:tabLst/>
                <a:defRPr/>
              </a:pPr>
              <a:endPar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226" name="Picture 225">
              <a:extLst>
                <a:ext uri="{FF2B5EF4-FFF2-40B4-BE49-F238E27FC236}">
                  <a16:creationId xmlns="" xmlns:a16="http://schemas.microsoft.com/office/drawing/2014/main" id="{C73B98CA-8BCA-46CA-80DA-A6A5B4C96AC2}"/>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0956109" y="2117025"/>
              <a:ext cx="793853" cy="304393"/>
            </a:xfrm>
            <a:prstGeom prst="rect">
              <a:avLst/>
            </a:prstGeom>
          </p:spPr>
        </p:pic>
        <p:sp>
          <p:nvSpPr>
            <p:cNvPr id="227" name="Rectangle 226">
              <a:extLst>
                <a:ext uri="{FF2B5EF4-FFF2-40B4-BE49-F238E27FC236}">
                  <a16:creationId xmlns="" xmlns:a16="http://schemas.microsoft.com/office/drawing/2014/main" id="{98DD49AE-C972-408A-8E1C-611054F263A0}"/>
                </a:ext>
              </a:extLst>
            </p:cNvPr>
            <p:cNvSpPr/>
            <p:nvPr/>
          </p:nvSpPr>
          <p:spPr>
            <a:xfrm>
              <a:off x="10930763" y="2514268"/>
              <a:ext cx="844544" cy="307690"/>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CSA STAR</a:t>
              </a:r>
            </a:p>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attestation</a:t>
              </a:r>
            </a:p>
            <a:p>
              <a:pPr marL="0" marR="0" lvl="0" indent="0" algn="ctr" defTabSz="608796" rtl="0" eaLnBrk="1" fontAlgn="ctr" latinLnBrk="0" hangingPunct="1">
                <a:lnSpc>
                  <a:spcPct val="90000"/>
                </a:lnSpc>
                <a:spcBef>
                  <a:spcPts val="0"/>
                </a:spcBef>
                <a:spcAft>
                  <a:spcPts val="0"/>
                </a:spcAft>
                <a:buClrTx/>
                <a:buSzTx/>
                <a:buFontTx/>
                <a:buNone/>
                <a:tabLst/>
                <a:defRPr/>
              </a:pPr>
              <a:endPar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228" name="Picture 9" descr="https://hitrustalliance.net/content/uploads/2015/09/HiTrustLogo.png">
              <a:extLst>
                <a:ext uri="{FF2B5EF4-FFF2-40B4-BE49-F238E27FC236}">
                  <a16:creationId xmlns="" xmlns:a16="http://schemas.microsoft.com/office/drawing/2014/main" id="{F6CCF58B-C169-4CA3-83A2-432DFCC5F599}"/>
                </a:ext>
              </a:extLst>
            </p:cNvPr>
            <p:cNvPicPr>
              <a:picLocks noChangeAspect="1" noChangeArrowheads="1"/>
            </p:cNvPicPr>
            <p:nvPr/>
          </p:nvPicPr>
          <p:blipFill>
            <a:blip r:embed="rId38" cstate="screen">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529266" y="3942819"/>
              <a:ext cx="613900" cy="255967"/>
            </a:xfrm>
            <a:prstGeom prst="rect">
              <a:avLst/>
            </a:prstGeom>
            <a:noFill/>
            <a:extLst>
              <a:ext uri="{909E8E84-426E-40DD-AFC4-6F175D3DCCD1}">
                <a14:hiddenFill xmlns:a14="http://schemas.microsoft.com/office/drawing/2010/main">
                  <a:solidFill>
                    <a:srgbClr val="FFFFFF"/>
                  </a:solidFill>
                </a14:hiddenFill>
              </a:ext>
            </a:extLst>
          </p:spPr>
        </p:pic>
        <p:sp>
          <p:nvSpPr>
            <p:cNvPr id="229" name="Rectangle 228">
              <a:extLst>
                <a:ext uri="{FF2B5EF4-FFF2-40B4-BE49-F238E27FC236}">
                  <a16:creationId xmlns="" xmlns:a16="http://schemas.microsoft.com/office/drawing/2014/main" id="{7C8D5131-DA13-4DAE-A348-7742E1753840}"/>
                </a:ext>
              </a:extLst>
            </p:cNvPr>
            <p:cNvSpPr/>
            <p:nvPr/>
          </p:nvSpPr>
          <p:spPr>
            <a:xfrm>
              <a:off x="1464311" y="4305818"/>
              <a:ext cx="756846"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HITRUST</a:t>
              </a:r>
            </a:p>
          </p:txBody>
        </p:sp>
        <p:pic>
          <p:nvPicPr>
            <p:cNvPr id="230" name="Picture 229">
              <a:extLst>
                <a:ext uri="{FF2B5EF4-FFF2-40B4-BE49-F238E27FC236}">
                  <a16:creationId xmlns="" xmlns:a16="http://schemas.microsoft.com/office/drawing/2014/main" id="{FA300729-8870-47DB-A375-3B7D7999BCA7}"/>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231518" y="3948068"/>
              <a:ext cx="613073" cy="245469"/>
            </a:xfrm>
            <a:prstGeom prst="rect">
              <a:avLst/>
            </a:prstGeom>
          </p:spPr>
        </p:pic>
        <p:sp>
          <p:nvSpPr>
            <p:cNvPr id="231" name="Rectangle 230">
              <a:extLst>
                <a:ext uri="{FF2B5EF4-FFF2-40B4-BE49-F238E27FC236}">
                  <a16:creationId xmlns="" xmlns:a16="http://schemas.microsoft.com/office/drawing/2014/main" id="{FECF707F-063D-4371-84AD-F8006FA04B10}"/>
                </a:ext>
              </a:extLst>
            </p:cNvPr>
            <p:cNvSpPr/>
            <p:nvPr/>
          </p:nvSpPr>
          <p:spPr>
            <a:xfrm>
              <a:off x="6006511" y="4305818"/>
              <a:ext cx="1006286" cy="193964"/>
            </a:xfrm>
            <a:prstGeom prst="rect">
              <a:avLst/>
            </a:prstGeom>
          </p:spPr>
          <p:txBody>
            <a:bodyPr wrap="square">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IG Toolkit UK</a:t>
              </a:r>
            </a:p>
          </p:txBody>
        </p:sp>
        <p:sp>
          <p:nvSpPr>
            <p:cNvPr id="232" name="Rectangle 231">
              <a:extLst>
                <a:ext uri="{FF2B5EF4-FFF2-40B4-BE49-F238E27FC236}">
                  <a16:creationId xmlns="" xmlns:a16="http://schemas.microsoft.com/office/drawing/2014/main" id="{C04E6F16-6AD5-436B-83E0-CB5CF9F5D966}"/>
                </a:ext>
              </a:extLst>
            </p:cNvPr>
            <p:cNvSpPr/>
            <p:nvPr/>
          </p:nvSpPr>
          <p:spPr>
            <a:xfrm>
              <a:off x="5215427" y="5270208"/>
              <a:ext cx="467001" cy="292901"/>
            </a:xfrm>
            <a:prstGeom prst="rect">
              <a:avLst/>
            </a:prstGeom>
          </p:spPr>
          <p:txBody>
            <a:bodyPr wrap="square" anchor="ctr">
              <a:spAutoFit/>
            </a:bodyPr>
            <a:lstStyle/>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China</a:t>
              </a:r>
            </a:p>
            <a:p>
              <a:pPr marL="0" marR="0" lvl="0" indent="0" algn="ctr" defTabSz="582103"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DJCP</a:t>
              </a:r>
            </a:p>
          </p:txBody>
        </p:sp>
        <p:pic>
          <p:nvPicPr>
            <p:cNvPr id="233" name="Picture 232">
              <a:extLst>
                <a:ext uri="{FF2B5EF4-FFF2-40B4-BE49-F238E27FC236}">
                  <a16:creationId xmlns="" xmlns:a16="http://schemas.microsoft.com/office/drawing/2014/main" id="{C927B929-8EC0-40F9-B231-9EBC6A698AD5}"/>
                </a:ext>
              </a:extLst>
            </p:cNvPr>
            <p:cNvPicPr>
              <a:picLocks noChangeAspect="1"/>
            </p:cNvPicPr>
            <p:nvPr/>
          </p:nvPicPr>
          <p:blipFill>
            <a:blip r:embed="rId40" cstate="screen">
              <a:extLst>
                <a:ext uri="{28A0092B-C50C-407E-A947-70E740481C1C}">
                  <a14:useLocalDpi xmlns:a14="http://schemas.microsoft.com/office/drawing/2010/main" val="0"/>
                </a:ext>
              </a:extLst>
            </a:blip>
            <a:stretch>
              <a:fillRect/>
            </a:stretch>
          </p:blipFill>
          <p:spPr>
            <a:xfrm>
              <a:off x="5135469" y="4708361"/>
              <a:ext cx="626917" cy="626916"/>
            </a:xfrm>
            <a:prstGeom prst="rect">
              <a:avLst/>
            </a:prstGeom>
          </p:spPr>
        </p:pic>
        <p:pic>
          <p:nvPicPr>
            <p:cNvPr id="234" name="Picture 14" descr="http://www.theauditpeople.com/sites/default/files/pictures/iso-logo.png">
              <a:extLst>
                <a:ext uri="{FF2B5EF4-FFF2-40B4-BE49-F238E27FC236}">
                  <a16:creationId xmlns="" xmlns:a16="http://schemas.microsoft.com/office/drawing/2014/main" id="{7B9CA3AE-3165-46C3-8965-D4DAF95A4F01}"/>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0583" y="1187796"/>
              <a:ext cx="597884" cy="451731"/>
            </a:xfrm>
            <a:prstGeom prst="rect">
              <a:avLst/>
            </a:prstGeom>
            <a:noFill/>
            <a:extLst>
              <a:ext uri="{909E8E84-426E-40DD-AFC4-6F175D3DCCD1}">
                <a14:hiddenFill xmlns:a14="http://schemas.microsoft.com/office/drawing/2010/main">
                  <a:solidFill>
                    <a:srgbClr val="FFFFFF"/>
                  </a:solidFill>
                </a14:hiddenFill>
              </a:ext>
            </a:extLst>
          </p:spPr>
        </p:pic>
        <p:sp>
          <p:nvSpPr>
            <p:cNvPr id="235" name="Rectangle 234">
              <a:extLst>
                <a:ext uri="{FF2B5EF4-FFF2-40B4-BE49-F238E27FC236}">
                  <a16:creationId xmlns="" xmlns:a16="http://schemas.microsoft.com/office/drawing/2014/main" id="{67E1B79B-B84B-4F6B-BEC3-62C23DF935BF}"/>
                </a:ext>
              </a:extLst>
            </p:cNvPr>
            <p:cNvSpPr/>
            <p:nvPr/>
          </p:nvSpPr>
          <p:spPr>
            <a:xfrm>
              <a:off x="6180265" y="1740175"/>
              <a:ext cx="578520" cy="153845"/>
            </a:xfrm>
            <a:prstGeom prst="rect">
              <a:avLst/>
            </a:prstGeom>
          </p:spPr>
          <p:txBody>
            <a:bodyPr wrap="none" lIns="0" tIns="0" rIns="0" bIns="0">
              <a:noAutofit/>
            </a:bodyPr>
            <a:lstStyle/>
            <a:p>
              <a:pPr marL="0" marR="0" lvl="0" indent="0" algn="ctr" defTabSz="608796" rtl="0" eaLnBrk="1" fontAlgn="ctr" latinLnBrk="0" hangingPunct="1">
                <a:lnSpc>
                  <a:spcPct val="90000"/>
                </a:lnSpc>
                <a:spcBef>
                  <a:spcPts val="0"/>
                </a:spcBef>
                <a:spcAft>
                  <a:spcPts val="0"/>
                </a:spcAft>
                <a:buClrTx/>
                <a:buSzTx/>
                <a:buFontTx/>
                <a:buNone/>
                <a:tabLst/>
                <a:defRPr/>
              </a:pPr>
              <a:r>
                <a:rPr kumimoji="0" lang="en-US" sz="700" b="0" i="0" u="none" strike="noStrike" kern="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ISO 27017</a:t>
              </a:r>
            </a:p>
          </p:txBody>
        </p:sp>
        <p:cxnSp>
          <p:nvCxnSpPr>
            <p:cNvPr id="236" name="Straight Connector 235">
              <a:extLst>
                <a:ext uri="{FF2B5EF4-FFF2-40B4-BE49-F238E27FC236}">
                  <a16:creationId xmlns="" xmlns:a16="http://schemas.microsoft.com/office/drawing/2014/main" id="{8A7D6575-A2BA-4D16-956F-684F6BA7A07F}"/>
                </a:ext>
              </a:extLst>
            </p:cNvPr>
            <p:cNvCxnSpPr/>
            <p:nvPr/>
          </p:nvCxnSpPr>
          <p:spPr>
            <a:xfrm>
              <a:off x="722392" y="4702816"/>
              <a:ext cx="1112878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0395D350-A41F-4504-8C4D-241C9E848211}"/>
              </a:ext>
            </a:extLst>
          </p:cNvPr>
          <p:cNvSpPr>
            <a:spLocks noGrp="1"/>
          </p:cNvSpPr>
          <p:nvPr>
            <p:ph type="title" idx="4294967295"/>
          </p:nvPr>
        </p:nvSpPr>
        <p:spPr>
          <a:xfrm>
            <a:off x="588262" y="457200"/>
            <a:ext cx="11540371" cy="1292662"/>
          </a:xfrm>
        </p:spPr>
        <p:txBody>
          <a:bodyPr/>
          <a:lstStyle/>
          <a:p>
            <a:r>
              <a:rPr lang="en-US" sz="2800" noProof="0">
                <a:solidFill>
                  <a:srgbClr val="0078D4"/>
                </a:solidFill>
              </a:rPr>
              <a:t>With 85+ compliance offerings for SAP, Azure has more certifications than any other cloud provider</a:t>
            </a:r>
            <a:r>
              <a:rPr lang="en-US" sz="2800" noProof="0" dirty="0">
                <a:solidFill>
                  <a:srgbClr val="0078D4"/>
                </a:solidFill>
              </a:rPr>
              <a:t>—</a:t>
            </a:r>
            <a:r>
              <a:rPr lang="en-US" sz="2800" noProof="0">
                <a:solidFill>
                  <a:srgbClr val="0078D4"/>
                </a:solidFill>
              </a:rPr>
              <a:t>here are some of them:</a:t>
            </a:r>
            <a:r>
              <a:rPr lang="en-US" sz="2800" noProof="0"/>
              <a:t/>
            </a:r>
            <a:br>
              <a:rPr lang="en-US" sz="2800" noProof="0"/>
            </a:br>
            <a:endParaRPr lang="en-US" sz="2800" noProof="0"/>
          </a:p>
        </p:txBody>
      </p:sp>
    </p:spTree>
    <p:extLst>
      <p:ext uri="{BB962C8B-B14F-4D97-AF65-F5344CB8AC3E}">
        <p14:creationId xmlns:p14="http://schemas.microsoft.com/office/powerpoint/2010/main" val="4086756019"/>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DDEDA-6FC2-43E3-BEA6-583E10D4732F}"/>
              </a:ext>
            </a:extLst>
          </p:cNvPr>
          <p:cNvSpPr>
            <a:spLocks noGrp="1"/>
          </p:cNvSpPr>
          <p:nvPr>
            <p:ph type="title"/>
          </p:nvPr>
        </p:nvSpPr>
        <p:spPr>
          <a:xfrm>
            <a:off x="584200" y="2979778"/>
            <a:ext cx="9144000" cy="553998"/>
          </a:xfrm>
        </p:spPr>
        <p:txBody>
          <a:bodyPr/>
          <a:lstStyle/>
          <a:p>
            <a:r>
              <a:rPr lang="en-US" noProof="0"/>
              <a:t>Challenges with SAP On-Premises</a:t>
            </a:r>
          </a:p>
        </p:txBody>
      </p:sp>
    </p:spTree>
    <p:extLst>
      <p:ext uri="{BB962C8B-B14F-4D97-AF65-F5344CB8AC3E}">
        <p14:creationId xmlns:p14="http://schemas.microsoft.com/office/powerpoint/2010/main" val="373251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79FFD-0491-4BFE-9F7A-E3679815F02C}"/>
              </a:ext>
            </a:extLst>
          </p:cNvPr>
          <p:cNvSpPr>
            <a:spLocks noGrp="1"/>
          </p:cNvSpPr>
          <p:nvPr>
            <p:ph type="title" idx="4294967295"/>
          </p:nvPr>
        </p:nvSpPr>
        <p:spPr>
          <a:xfrm>
            <a:off x="588263" y="457200"/>
            <a:ext cx="11018520" cy="492443"/>
          </a:xfrm>
        </p:spPr>
        <p:txBody>
          <a:bodyPr/>
          <a:lstStyle/>
          <a:p>
            <a:r>
              <a:rPr lang="en-US" sz="3200" noProof="0">
                <a:solidFill>
                  <a:srgbClr val="0078D4"/>
                </a:solidFill>
              </a:rPr>
              <a:t>The growing challenge of managing SAP on-premises</a:t>
            </a:r>
          </a:p>
        </p:txBody>
      </p:sp>
      <p:grpSp>
        <p:nvGrpSpPr>
          <p:cNvPr id="9" name="Group 8">
            <a:extLst>
              <a:ext uri="{FF2B5EF4-FFF2-40B4-BE49-F238E27FC236}">
                <a16:creationId xmlns="" xmlns:a16="http://schemas.microsoft.com/office/drawing/2014/main" id="{62088C3E-B418-43E0-A4DF-03DD42D7FC03}"/>
              </a:ext>
            </a:extLst>
          </p:cNvPr>
          <p:cNvGrpSpPr/>
          <p:nvPr/>
        </p:nvGrpSpPr>
        <p:grpSpPr>
          <a:xfrm>
            <a:off x="842831" y="2081705"/>
            <a:ext cx="3805749" cy="2940795"/>
            <a:chOff x="446906" y="2088416"/>
            <a:chExt cx="3882613" cy="3000190"/>
          </a:xfrm>
        </p:grpSpPr>
        <p:sp>
          <p:nvSpPr>
            <p:cNvPr id="26" name="TextBox 25">
              <a:extLst>
                <a:ext uri="{FF2B5EF4-FFF2-40B4-BE49-F238E27FC236}">
                  <a16:creationId xmlns="" xmlns:a16="http://schemas.microsoft.com/office/drawing/2014/main" id="{1C438224-143B-4168-9821-30145A5DF0ED}"/>
                </a:ext>
              </a:extLst>
            </p:cNvPr>
            <p:cNvSpPr txBox="1"/>
            <p:nvPr/>
          </p:nvSpPr>
          <p:spPr>
            <a:xfrm>
              <a:off x="446906" y="3417632"/>
              <a:ext cx="3882613"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solidFill>
                    <a:srgbClr val="0078D7"/>
                  </a:solidFill>
                  <a:effectLst/>
                  <a:uLnTx/>
                  <a:uFillTx/>
                  <a:latin typeface="Segoe UI Semibold"/>
                  <a:ea typeface="+mn-ea"/>
                  <a:cs typeface="+mn-cs"/>
                </a:rPr>
                <a:t>Manual/slow processes</a:t>
              </a:r>
            </a:p>
          </p:txBody>
        </p:sp>
        <p:grpSp>
          <p:nvGrpSpPr>
            <p:cNvPr id="6" name="Group 5">
              <a:extLst>
                <a:ext uri="{FF2B5EF4-FFF2-40B4-BE49-F238E27FC236}">
                  <a16:creationId xmlns="" xmlns:a16="http://schemas.microsoft.com/office/drawing/2014/main" id="{EA773A6C-20B3-4152-AAE0-3BA8AD9999CA}"/>
                </a:ext>
              </a:extLst>
            </p:cNvPr>
            <p:cNvGrpSpPr/>
            <p:nvPr/>
          </p:nvGrpSpPr>
          <p:grpSpPr>
            <a:xfrm>
              <a:off x="446906" y="2088416"/>
              <a:ext cx="3018376" cy="3000190"/>
              <a:chOff x="446906" y="2088416"/>
              <a:chExt cx="3018376" cy="3000190"/>
            </a:xfrm>
          </p:grpSpPr>
          <p:sp>
            <p:nvSpPr>
              <p:cNvPr id="29" name="TextBox 28">
                <a:extLst>
                  <a:ext uri="{FF2B5EF4-FFF2-40B4-BE49-F238E27FC236}">
                    <a16:creationId xmlns="" xmlns:a16="http://schemas.microsoft.com/office/drawing/2014/main" id="{1517D7F0-220B-4E90-9844-9127BBE5C573}"/>
                  </a:ext>
                </a:extLst>
              </p:cNvPr>
              <p:cNvSpPr txBox="1"/>
              <p:nvPr/>
            </p:nvSpPr>
            <p:spPr>
              <a:xfrm>
                <a:off x="446906" y="4146946"/>
                <a:ext cx="2926531" cy="94166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lang="en-IN" sz="1372" dirty="0">
                    <a:solidFill>
                      <a:srgbClr val="000000"/>
                    </a:solidFill>
                    <a:latin typeface="Segoe UI"/>
                  </a:rPr>
                  <a:t>M</a:t>
                </a:r>
                <a:r>
                  <a:rPr kumimoji="0" lang="en-IN" sz="1372" b="0" i="0" u="none" strike="noStrike" kern="1200" cap="none" spc="0" normalizeH="0" baseline="0" noProof="0" dirty="0" err="1">
                    <a:ln>
                      <a:noFill/>
                    </a:ln>
                    <a:solidFill>
                      <a:srgbClr val="000000"/>
                    </a:solidFill>
                    <a:effectLst/>
                    <a:uLnTx/>
                    <a:uFillTx/>
                    <a:latin typeface="Segoe UI"/>
                    <a:ea typeface="+mn-ea"/>
                    <a:cs typeface="+mn-cs"/>
                  </a:rPr>
                  <a:t>anual</a:t>
                </a:r>
                <a:r>
                  <a:rPr kumimoji="0" lang="en-IN" sz="1372" b="0" i="0" u="none" strike="noStrike" kern="1200" cap="none" spc="0" normalizeH="0" baseline="0" noProof="0" dirty="0">
                    <a:ln>
                      <a:noFill/>
                    </a:ln>
                    <a:solidFill>
                      <a:srgbClr val="000000"/>
                    </a:solidFill>
                    <a:effectLst/>
                    <a:uLnTx/>
                    <a:uFillTx/>
                    <a:latin typeface="Segoe UI"/>
                    <a:ea typeface="+mn-ea"/>
                    <a:cs typeface="+mn-cs"/>
                  </a:rPr>
                  <a:t> tasks are expensive and slow down functions across the business.</a:t>
                </a:r>
              </a:p>
            </p:txBody>
          </p:sp>
          <p:cxnSp>
            <p:nvCxnSpPr>
              <p:cNvPr id="31" name="Straight Connector 30">
                <a:extLst>
                  <a:ext uri="{FF2B5EF4-FFF2-40B4-BE49-F238E27FC236}">
                    <a16:creationId xmlns="" xmlns:a16="http://schemas.microsoft.com/office/drawing/2014/main" id="{D9B0109D-EB12-472C-9BA7-A10ACE03B52E}"/>
                  </a:ext>
                </a:extLst>
              </p:cNvPr>
              <p:cNvCxnSpPr>
                <a:cxnSpLocks/>
              </p:cNvCxnSpPr>
              <p:nvPr/>
            </p:nvCxnSpPr>
            <p:spPr>
              <a:xfrm>
                <a:off x="454515" y="4092648"/>
                <a:ext cx="301076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Processing_E9F5" title="Icon of two interlocked gears">
                <a:extLst>
                  <a:ext uri="{FF2B5EF4-FFF2-40B4-BE49-F238E27FC236}">
                    <a16:creationId xmlns="" xmlns:a16="http://schemas.microsoft.com/office/drawing/2014/main" id="{CEE21CCC-99D7-46E7-9BCA-9F1D3B0F358E}"/>
                  </a:ext>
                </a:extLst>
              </p:cNvPr>
              <p:cNvSpPr>
                <a:spLocks noChangeAspect="1" noEditPoints="1"/>
              </p:cNvSpPr>
              <p:nvPr/>
            </p:nvSpPr>
            <p:spPr bwMode="auto">
              <a:xfrm>
                <a:off x="456747" y="2088416"/>
                <a:ext cx="1352384" cy="1177839"/>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7" name="Group 6">
            <a:extLst>
              <a:ext uri="{FF2B5EF4-FFF2-40B4-BE49-F238E27FC236}">
                <a16:creationId xmlns="" xmlns:a16="http://schemas.microsoft.com/office/drawing/2014/main" id="{87D399E4-BD82-4550-874D-4B4B403981DA}"/>
              </a:ext>
            </a:extLst>
          </p:cNvPr>
          <p:cNvGrpSpPr/>
          <p:nvPr/>
        </p:nvGrpSpPr>
        <p:grpSpPr>
          <a:xfrm>
            <a:off x="4641121" y="2202161"/>
            <a:ext cx="3211277" cy="3242633"/>
            <a:chOff x="4321909" y="2211305"/>
            <a:chExt cx="3276135" cy="3308123"/>
          </a:xfrm>
        </p:grpSpPr>
        <p:sp>
          <p:nvSpPr>
            <p:cNvPr id="32" name="TextBox 31">
              <a:extLst>
                <a:ext uri="{FF2B5EF4-FFF2-40B4-BE49-F238E27FC236}">
                  <a16:creationId xmlns="" xmlns:a16="http://schemas.microsoft.com/office/drawing/2014/main" id="{1C438224-143B-4168-9821-30145A5DF0ED}"/>
                </a:ext>
              </a:extLst>
            </p:cNvPr>
            <p:cNvSpPr txBox="1"/>
            <p:nvPr/>
          </p:nvSpPr>
          <p:spPr>
            <a:xfrm>
              <a:off x="4321909" y="3417631"/>
              <a:ext cx="3276135"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dirty="0">
                  <a:ln>
                    <a:noFill/>
                  </a:ln>
                  <a:solidFill>
                    <a:srgbClr val="0078D7"/>
                  </a:solidFill>
                  <a:effectLst/>
                  <a:uLnTx/>
                  <a:uFillTx/>
                  <a:latin typeface="Segoe UI Semibold"/>
                  <a:ea typeface="+mn-ea"/>
                  <a:cs typeface="+mn-cs"/>
                </a:rPr>
                <a:t>Slow innovation</a:t>
              </a:r>
            </a:p>
          </p:txBody>
        </p:sp>
        <p:sp>
          <p:nvSpPr>
            <p:cNvPr id="33" name="TextBox 32">
              <a:extLst>
                <a:ext uri="{FF2B5EF4-FFF2-40B4-BE49-F238E27FC236}">
                  <a16:creationId xmlns="" xmlns:a16="http://schemas.microsoft.com/office/drawing/2014/main" id="{1517D7F0-220B-4E90-9844-9127BBE5C573}"/>
                </a:ext>
              </a:extLst>
            </p:cNvPr>
            <p:cNvSpPr txBox="1"/>
            <p:nvPr/>
          </p:nvSpPr>
          <p:spPr>
            <a:xfrm>
              <a:off x="4321909" y="4146944"/>
              <a:ext cx="3018375" cy="1372484"/>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kumimoji="0" lang="en-IN" sz="1372" b="0" i="0" u="none" strike="noStrike" kern="1200" cap="none" spc="0" normalizeH="0" baseline="0" noProof="0">
                  <a:ln>
                    <a:noFill/>
                  </a:ln>
                  <a:solidFill>
                    <a:srgbClr val="000000"/>
                  </a:solidFill>
                  <a:effectLst/>
                  <a:uLnTx/>
                  <a:uFillTx/>
                  <a:latin typeface="Segoe UI"/>
                  <a:ea typeface="+mn-ea"/>
                  <a:cs typeface="+mn-cs"/>
                </a:rPr>
                <a:t>The business is slow to innovate given the time it takes to experiment, set-up, and tear down IT infrastructure, resulting in long time to value.</a:t>
              </a:r>
            </a:p>
          </p:txBody>
        </p:sp>
        <p:cxnSp>
          <p:nvCxnSpPr>
            <p:cNvPr id="34" name="Straight Connector 33">
              <a:extLst>
                <a:ext uri="{FF2B5EF4-FFF2-40B4-BE49-F238E27FC236}">
                  <a16:creationId xmlns="" xmlns:a16="http://schemas.microsoft.com/office/drawing/2014/main" id="{D9B0109D-EB12-472C-9BA7-A10ACE03B52E}"/>
                </a:ext>
              </a:extLst>
            </p:cNvPr>
            <p:cNvCxnSpPr>
              <a:cxnSpLocks/>
            </p:cNvCxnSpPr>
            <p:nvPr/>
          </p:nvCxnSpPr>
          <p:spPr>
            <a:xfrm>
              <a:off x="4329518" y="4092647"/>
              <a:ext cx="3010766"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light" title="Icon of a lightbulb">
              <a:extLst>
                <a:ext uri="{FF2B5EF4-FFF2-40B4-BE49-F238E27FC236}">
                  <a16:creationId xmlns="" xmlns:a16="http://schemas.microsoft.com/office/drawing/2014/main" id="{95B34E78-18C0-46E7-9D22-25E5ACF289E7}"/>
                </a:ext>
              </a:extLst>
            </p:cNvPr>
            <p:cNvSpPr>
              <a:spLocks noChangeAspect="1" noEditPoints="1"/>
            </p:cNvSpPr>
            <p:nvPr/>
          </p:nvSpPr>
          <p:spPr bwMode="auto">
            <a:xfrm>
              <a:off x="4329518" y="2211305"/>
              <a:ext cx="710568" cy="10549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8" name="Group 7">
            <a:extLst>
              <a:ext uri="{FF2B5EF4-FFF2-40B4-BE49-F238E27FC236}">
                <a16:creationId xmlns="" xmlns:a16="http://schemas.microsoft.com/office/drawing/2014/main" id="{4BF1A682-0342-4F2C-9D05-951061485BE5}"/>
              </a:ext>
            </a:extLst>
          </p:cNvPr>
          <p:cNvGrpSpPr/>
          <p:nvPr/>
        </p:nvGrpSpPr>
        <p:grpSpPr>
          <a:xfrm>
            <a:off x="8446869" y="2088508"/>
            <a:ext cx="3211277" cy="3145139"/>
            <a:chOff x="8204522" y="2095357"/>
            <a:chExt cx="3276135" cy="3208661"/>
          </a:xfrm>
        </p:grpSpPr>
        <p:sp>
          <p:nvSpPr>
            <p:cNvPr id="35" name="TextBox 34">
              <a:extLst>
                <a:ext uri="{FF2B5EF4-FFF2-40B4-BE49-F238E27FC236}">
                  <a16:creationId xmlns="" xmlns:a16="http://schemas.microsoft.com/office/drawing/2014/main" id="{1C438224-143B-4168-9821-30145A5DF0ED}"/>
                </a:ext>
              </a:extLst>
            </p:cNvPr>
            <p:cNvSpPr txBox="1"/>
            <p:nvPr/>
          </p:nvSpPr>
          <p:spPr>
            <a:xfrm>
              <a:off x="8204522" y="3417632"/>
              <a:ext cx="3276135"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solidFill>
                    <a:srgbClr val="0078D7"/>
                  </a:solidFill>
                  <a:effectLst/>
                  <a:uLnTx/>
                  <a:uFillTx/>
                  <a:latin typeface="Segoe UI Semibold"/>
                  <a:ea typeface="+mn-ea"/>
                  <a:cs typeface="+mn-cs"/>
                </a:rPr>
                <a:t>Poor insight</a:t>
              </a:r>
            </a:p>
          </p:txBody>
        </p:sp>
        <p:sp>
          <p:nvSpPr>
            <p:cNvPr id="36" name="TextBox 35">
              <a:extLst>
                <a:ext uri="{FF2B5EF4-FFF2-40B4-BE49-F238E27FC236}">
                  <a16:creationId xmlns="" xmlns:a16="http://schemas.microsoft.com/office/drawing/2014/main" id="{1517D7F0-220B-4E90-9844-9127BBE5C573}"/>
                </a:ext>
              </a:extLst>
            </p:cNvPr>
            <p:cNvSpPr txBox="1"/>
            <p:nvPr/>
          </p:nvSpPr>
          <p:spPr>
            <a:xfrm>
              <a:off x="8204522" y="4146946"/>
              <a:ext cx="2808918" cy="1157072"/>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kumimoji="0" lang="en-IN" sz="1372" b="0" i="0" u="none" strike="noStrike" kern="1200" cap="none" spc="0" normalizeH="0" baseline="0" noProof="0">
                  <a:ln>
                    <a:noFill/>
                  </a:ln>
                  <a:solidFill>
                    <a:srgbClr val="000000"/>
                  </a:solidFill>
                  <a:effectLst/>
                  <a:uLnTx/>
                  <a:uFillTx/>
                  <a:latin typeface="Segoe UI"/>
                  <a:ea typeface="+mn-ea"/>
                  <a:cs typeface="+mn-cs"/>
                </a:rPr>
                <a:t>Data lives in silos, moves slowly, and is not properly combined with non-SAP data to drive </a:t>
              </a:r>
              <a:br>
                <a:rPr kumimoji="0" lang="en-IN" sz="1372" b="0" i="0" u="none" strike="noStrike" kern="1200" cap="none" spc="0" normalizeH="0" baseline="0" noProof="0">
                  <a:ln>
                    <a:noFill/>
                  </a:ln>
                  <a:solidFill>
                    <a:srgbClr val="000000"/>
                  </a:solidFill>
                  <a:effectLst/>
                  <a:uLnTx/>
                  <a:uFillTx/>
                  <a:latin typeface="Segoe UI"/>
                  <a:ea typeface="+mn-ea"/>
                  <a:cs typeface="+mn-cs"/>
                </a:rPr>
              </a:br>
              <a:r>
                <a:rPr kumimoji="0" lang="en-IN" sz="1372" b="0" i="0" u="none" strike="noStrike" kern="1200" cap="none" spc="0" normalizeH="0" baseline="0" noProof="0">
                  <a:ln>
                    <a:noFill/>
                  </a:ln>
                  <a:solidFill>
                    <a:srgbClr val="000000"/>
                  </a:solidFill>
                  <a:effectLst/>
                  <a:uLnTx/>
                  <a:uFillTx/>
                  <a:latin typeface="Segoe UI"/>
                  <a:ea typeface="+mn-ea"/>
                  <a:cs typeface="+mn-cs"/>
                </a:rPr>
                <a:t>better decision making.</a:t>
              </a:r>
              <a:endParaRPr kumimoji="0" lang="en-US" sz="1372" b="0" i="0" u="none" strike="noStrike" kern="1200" cap="none" spc="0" normalizeH="0" baseline="0" noProof="0">
                <a:ln>
                  <a:noFill/>
                </a:ln>
                <a:solidFill>
                  <a:srgbClr val="000000"/>
                </a:solidFill>
                <a:effectLst/>
                <a:uLnTx/>
                <a:uFillTx/>
                <a:latin typeface="Segoe UI"/>
                <a:ea typeface="+mn-ea"/>
                <a:cs typeface="+mn-cs"/>
              </a:endParaRPr>
            </a:p>
          </p:txBody>
        </p:sp>
        <p:cxnSp>
          <p:nvCxnSpPr>
            <p:cNvPr id="37" name="Straight Connector 36">
              <a:extLst>
                <a:ext uri="{FF2B5EF4-FFF2-40B4-BE49-F238E27FC236}">
                  <a16:creationId xmlns="" xmlns:a16="http://schemas.microsoft.com/office/drawing/2014/main" id="{D9B0109D-EB12-472C-9BA7-A10ACE03B52E}"/>
                </a:ext>
              </a:extLst>
            </p:cNvPr>
            <p:cNvCxnSpPr>
              <a:cxnSpLocks/>
            </p:cNvCxnSpPr>
            <p:nvPr/>
          </p:nvCxnSpPr>
          <p:spPr>
            <a:xfrm>
              <a:off x="8212132" y="4092648"/>
              <a:ext cx="3010766"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 xmlns:a16="http://schemas.microsoft.com/office/drawing/2014/main" id="{C42B3292-36C9-4D20-BC6D-67AD4E2B1A74}"/>
                </a:ext>
              </a:extLst>
            </p:cNvPr>
            <p:cNvGrpSpPr/>
            <p:nvPr/>
          </p:nvGrpSpPr>
          <p:grpSpPr>
            <a:xfrm>
              <a:off x="8223398" y="2095357"/>
              <a:ext cx="909716" cy="1170898"/>
              <a:chOff x="3710673" y="-810809"/>
              <a:chExt cx="383173" cy="493185"/>
            </a:xfrm>
          </p:grpSpPr>
          <p:sp>
            <p:nvSpPr>
              <p:cNvPr id="50" name="boy" title="Icon of a man">
                <a:extLst>
                  <a:ext uri="{FF2B5EF4-FFF2-40B4-BE49-F238E27FC236}">
                    <a16:creationId xmlns="" xmlns:a16="http://schemas.microsoft.com/office/drawing/2014/main" id="{C1BCAC59-FCA2-43DD-A83B-D4A251FAE8F1}"/>
                  </a:ext>
                </a:extLst>
              </p:cNvPr>
              <p:cNvSpPr>
                <a:spLocks noChangeAspect="1" noEditPoints="1"/>
              </p:cNvSpPr>
              <p:nvPr/>
            </p:nvSpPr>
            <p:spPr bwMode="auto">
              <a:xfrm>
                <a:off x="3710673" y="-683384"/>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 name="light" title="Icon of a lightbulb">
                <a:extLst>
                  <a:ext uri="{FF2B5EF4-FFF2-40B4-BE49-F238E27FC236}">
                    <a16:creationId xmlns="" xmlns:a16="http://schemas.microsoft.com/office/drawing/2014/main" id="{3616DDCE-BDC1-47AA-B55E-8405CDAF5C1A}"/>
                  </a:ext>
                </a:extLst>
              </p:cNvPr>
              <p:cNvSpPr>
                <a:spLocks noChangeAspect="1" noEditPoints="1"/>
              </p:cNvSpPr>
              <p:nvPr/>
            </p:nvSpPr>
            <p:spPr bwMode="auto">
              <a:xfrm>
                <a:off x="3963110" y="-810809"/>
                <a:ext cx="130736" cy="194099"/>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Tree>
    <p:extLst>
      <p:ext uri="{BB962C8B-B14F-4D97-AF65-F5344CB8AC3E}">
        <p14:creationId xmlns:p14="http://schemas.microsoft.com/office/powerpoint/2010/main" val="4085271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86DB86-3356-46DD-99AD-19E95941881C}"/>
              </a:ext>
            </a:extLst>
          </p:cNvPr>
          <p:cNvSpPr>
            <a:spLocks noGrp="1"/>
          </p:cNvSpPr>
          <p:nvPr>
            <p:ph type="title"/>
          </p:nvPr>
        </p:nvSpPr>
        <p:spPr>
          <a:xfrm>
            <a:off x="584200" y="2979778"/>
            <a:ext cx="9144000" cy="553998"/>
          </a:xfrm>
        </p:spPr>
        <p:txBody>
          <a:bodyPr/>
          <a:lstStyle/>
          <a:p>
            <a:r>
              <a:rPr lang="en-US" noProof="0"/>
              <a:t>Why Move SAP to the Cloud?</a:t>
            </a:r>
          </a:p>
        </p:txBody>
      </p:sp>
    </p:spTree>
    <p:extLst>
      <p:ext uri="{BB962C8B-B14F-4D97-AF65-F5344CB8AC3E}">
        <p14:creationId xmlns:p14="http://schemas.microsoft.com/office/powerpoint/2010/main" val="287356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79FFD-0491-4BFE-9F7A-E3679815F02C}"/>
              </a:ext>
            </a:extLst>
          </p:cNvPr>
          <p:cNvSpPr>
            <a:spLocks noGrp="1"/>
          </p:cNvSpPr>
          <p:nvPr>
            <p:ph type="title" idx="4294967295"/>
          </p:nvPr>
        </p:nvSpPr>
        <p:spPr>
          <a:xfrm>
            <a:off x="588263" y="457200"/>
            <a:ext cx="11018520" cy="984885"/>
          </a:xfrm>
        </p:spPr>
        <p:txBody>
          <a:bodyPr/>
          <a:lstStyle/>
          <a:p>
            <a:r>
              <a:rPr lang="en-US" sz="3200" noProof="0">
                <a:solidFill>
                  <a:srgbClr val="0078D4"/>
                </a:solidFill>
              </a:rPr>
              <a:t>SAP in the cloud can power better business processes, innovation, and insights</a:t>
            </a:r>
          </a:p>
        </p:txBody>
      </p:sp>
      <p:grpSp>
        <p:nvGrpSpPr>
          <p:cNvPr id="9" name="Group 8">
            <a:extLst>
              <a:ext uri="{FF2B5EF4-FFF2-40B4-BE49-F238E27FC236}">
                <a16:creationId xmlns="" xmlns:a16="http://schemas.microsoft.com/office/drawing/2014/main" id="{62088C3E-B418-43E0-A4DF-03DD42D7FC03}"/>
              </a:ext>
            </a:extLst>
          </p:cNvPr>
          <p:cNvGrpSpPr/>
          <p:nvPr/>
        </p:nvGrpSpPr>
        <p:grpSpPr>
          <a:xfrm>
            <a:off x="797953" y="2025607"/>
            <a:ext cx="3805749" cy="3363091"/>
            <a:chOff x="446906" y="2088416"/>
            <a:chExt cx="3882613" cy="3431012"/>
          </a:xfrm>
        </p:grpSpPr>
        <p:sp>
          <p:nvSpPr>
            <p:cNvPr id="26" name="TextBox 25">
              <a:extLst>
                <a:ext uri="{FF2B5EF4-FFF2-40B4-BE49-F238E27FC236}">
                  <a16:creationId xmlns="" xmlns:a16="http://schemas.microsoft.com/office/drawing/2014/main" id="{1C438224-143B-4168-9821-30145A5DF0ED}"/>
                </a:ext>
              </a:extLst>
            </p:cNvPr>
            <p:cNvSpPr txBox="1"/>
            <p:nvPr/>
          </p:nvSpPr>
          <p:spPr>
            <a:xfrm>
              <a:off x="446906" y="3417631"/>
              <a:ext cx="3882613"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solidFill>
                    <a:srgbClr val="0078D7"/>
                  </a:solidFill>
                  <a:effectLst/>
                  <a:uLnTx/>
                  <a:uFillTx/>
                  <a:latin typeface="Segoe UI Semibold"/>
                  <a:ea typeface="+mn-ea"/>
                  <a:cs typeface="+mn-cs"/>
                </a:rPr>
                <a:t>Faster, simpler processes</a:t>
              </a:r>
            </a:p>
          </p:txBody>
        </p:sp>
        <p:grpSp>
          <p:nvGrpSpPr>
            <p:cNvPr id="6" name="Group 5">
              <a:extLst>
                <a:ext uri="{FF2B5EF4-FFF2-40B4-BE49-F238E27FC236}">
                  <a16:creationId xmlns="" xmlns:a16="http://schemas.microsoft.com/office/drawing/2014/main" id="{EA773A6C-20B3-4152-AAE0-3BA8AD9999CA}"/>
                </a:ext>
              </a:extLst>
            </p:cNvPr>
            <p:cNvGrpSpPr/>
            <p:nvPr/>
          </p:nvGrpSpPr>
          <p:grpSpPr>
            <a:xfrm>
              <a:off x="446906" y="2088416"/>
              <a:ext cx="3018376" cy="3431012"/>
              <a:chOff x="446906" y="2088416"/>
              <a:chExt cx="3018376" cy="3431012"/>
            </a:xfrm>
          </p:grpSpPr>
          <p:sp>
            <p:nvSpPr>
              <p:cNvPr id="29" name="TextBox 28">
                <a:extLst>
                  <a:ext uri="{FF2B5EF4-FFF2-40B4-BE49-F238E27FC236}">
                    <a16:creationId xmlns="" xmlns:a16="http://schemas.microsoft.com/office/drawing/2014/main" id="{1517D7F0-220B-4E90-9844-9127BBE5C573}"/>
                  </a:ext>
                </a:extLst>
              </p:cNvPr>
              <p:cNvSpPr txBox="1"/>
              <p:nvPr/>
            </p:nvSpPr>
            <p:spPr>
              <a:xfrm>
                <a:off x="446906" y="4146945"/>
                <a:ext cx="2926531" cy="1372483"/>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kumimoji="0" lang="en-IN" sz="1372" b="0" i="0" u="none" strike="noStrike" kern="1200" cap="none" spc="0" normalizeH="0" baseline="0" noProof="0" dirty="0">
                    <a:ln>
                      <a:noFill/>
                    </a:ln>
                    <a:solidFill>
                      <a:srgbClr val="000000"/>
                    </a:solidFill>
                    <a:effectLst/>
                    <a:uLnTx/>
                    <a:uFillTx/>
                    <a:latin typeface="Segoe UI"/>
                    <a:ea typeface="+mn-ea"/>
                    <a:cs typeface="+mn-cs"/>
                  </a:rPr>
                  <a:t>Scale up or down easily within minutes while having 24/7 business continuity and security built in, futureproofing for our S/4 HANA needs.</a:t>
                </a:r>
              </a:p>
            </p:txBody>
          </p:sp>
          <p:cxnSp>
            <p:nvCxnSpPr>
              <p:cNvPr id="31" name="Straight Connector 30">
                <a:extLst>
                  <a:ext uri="{FF2B5EF4-FFF2-40B4-BE49-F238E27FC236}">
                    <a16:creationId xmlns="" xmlns:a16="http://schemas.microsoft.com/office/drawing/2014/main" id="{D9B0109D-EB12-472C-9BA7-A10ACE03B52E}"/>
                  </a:ext>
                </a:extLst>
              </p:cNvPr>
              <p:cNvCxnSpPr>
                <a:cxnSpLocks/>
              </p:cNvCxnSpPr>
              <p:nvPr/>
            </p:nvCxnSpPr>
            <p:spPr>
              <a:xfrm>
                <a:off x="454515" y="4092648"/>
                <a:ext cx="301076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Processing_E9F5" title="Icon of two interlocked gears">
                <a:extLst>
                  <a:ext uri="{FF2B5EF4-FFF2-40B4-BE49-F238E27FC236}">
                    <a16:creationId xmlns="" xmlns:a16="http://schemas.microsoft.com/office/drawing/2014/main" id="{CEE21CCC-99D7-46E7-9BCA-9F1D3B0F358E}"/>
                  </a:ext>
                </a:extLst>
              </p:cNvPr>
              <p:cNvSpPr>
                <a:spLocks noChangeAspect="1" noEditPoints="1"/>
              </p:cNvSpPr>
              <p:nvPr/>
            </p:nvSpPr>
            <p:spPr bwMode="auto">
              <a:xfrm>
                <a:off x="456747" y="2088416"/>
                <a:ext cx="1352384" cy="1177839"/>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7" name="Group 6">
            <a:extLst>
              <a:ext uri="{FF2B5EF4-FFF2-40B4-BE49-F238E27FC236}">
                <a16:creationId xmlns="" xmlns:a16="http://schemas.microsoft.com/office/drawing/2014/main" id="{87D399E4-BD82-4550-874D-4B4B403981DA}"/>
              </a:ext>
            </a:extLst>
          </p:cNvPr>
          <p:cNvGrpSpPr/>
          <p:nvPr/>
        </p:nvGrpSpPr>
        <p:grpSpPr>
          <a:xfrm>
            <a:off x="4596241" y="2146063"/>
            <a:ext cx="3211278" cy="3242633"/>
            <a:chOff x="4321908" y="2211305"/>
            <a:chExt cx="3276136" cy="3308123"/>
          </a:xfrm>
        </p:grpSpPr>
        <p:sp>
          <p:nvSpPr>
            <p:cNvPr id="32" name="TextBox 31">
              <a:extLst>
                <a:ext uri="{FF2B5EF4-FFF2-40B4-BE49-F238E27FC236}">
                  <a16:creationId xmlns="" xmlns:a16="http://schemas.microsoft.com/office/drawing/2014/main" id="{1C438224-143B-4168-9821-30145A5DF0ED}"/>
                </a:ext>
              </a:extLst>
            </p:cNvPr>
            <p:cNvSpPr txBox="1"/>
            <p:nvPr/>
          </p:nvSpPr>
          <p:spPr>
            <a:xfrm>
              <a:off x="4321909" y="3417631"/>
              <a:ext cx="3276135"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solidFill>
                    <a:srgbClr val="0078D7"/>
                  </a:solidFill>
                  <a:effectLst/>
                  <a:uLnTx/>
                  <a:uFillTx/>
                  <a:latin typeface="Segoe UI Semibold"/>
                  <a:ea typeface="+mn-ea"/>
                  <a:cs typeface="+mn-cs"/>
                </a:rPr>
                <a:t>Accelerated innovation</a:t>
              </a:r>
            </a:p>
          </p:txBody>
        </p:sp>
        <p:sp>
          <p:nvSpPr>
            <p:cNvPr id="33" name="TextBox 32">
              <a:extLst>
                <a:ext uri="{FF2B5EF4-FFF2-40B4-BE49-F238E27FC236}">
                  <a16:creationId xmlns="" xmlns:a16="http://schemas.microsoft.com/office/drawing/2014/main" id="{1517D7F0-220B-4E90-9844-9127BBE5C573}"/>
                </a:ext>
              </a:extLst>
            </p:cNvPr>
            <p:cNvSpPr txBox="1"/>
            <p:nvPr/>
          </p:nvSpPr>
          <p:spPr>
            <a:xfrm>
              <a:off x="4321908" y="4146944"/>
              <a:ext cx="3018375" cy="1372484"/>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kumimoji="0" lang="en-IN" sz="1372" b="0" i="0" u="none" strike="noStrike" kern="1200" cap="none" spc="0" normalizeH="0" baseline="0" noProof="0">
                  <a:ln>
                    <a:noFill/>
                  </a:ln>
                  <a:solidFill>
                    <a:srgbClr val="000000"/>
                  </a:solidFill>
                  <a:effectLst/>
                  <a:uLnTx/>
                  <a:uFillTx/>
                  <a:latin typeface="Segoe UI"/>
                  <a:ea typeface="+mn-ea"/>
                  <a:cs typeface="+mn-cs"/>
                </a:rPr>
                <a:t>Accelerate innovation by removing barriers and time to set up systems, enabling fast experimentation –accelerating the build, measure, and learn cycle.</a:t>
              </a:r>
            </a:p>
          </p:txBody>
        </p:sp>
        <p:cxnSp>
          <p:nvCxnSpPr>
            <p:cNvPr id="34" name="Straight Connector 33">
              <a:extLst>
                <a:ext uri="{FF2B5EF4-FFF2-40B4-BE49-F238E27FC236}">
                  <a16:creationId xmlns="" xmlns:a16="http://schemas.microsoft.com/office/drawing/2014/main" id="{D9B0109D-EB12-472C-9BA7-A10ACE03B52E}"/>
                </a:ext>
              </a:extLst>
            </p:cNvPr>
            <p:cNvCxnSpPr>
              <a:cxnSpLocks/>
            </p:cNvCxnSpPr>
            <p:nvPr/>
          </p:nvCxnSpPr>
          <p:spPr>
            <a:xfrm>
              <a:off x="4329518" y="4092647"/>
              <a:ext cx="3010766"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light" title="Icon of a lightbulb">
              <a:extLst>
                <a:ext uri="{FF2B5EF4-FFF2-40B4-BE49-F238E27FC236}">
                  <a16:creationId xmlns="" xmlns:a16="http://schemas.microsoft.com/office/drawing/2014/main" id="{95B34E78-18C0-46E7-9D22-25E5ACF289E7}"/>
                </a:ext>
              </a:extLst>
            </p:cNvPr>
            <p:cNvSpPr>
              <a:spLocks noChangeAspect="1" noEditPoints="1"/>
            </p:cNvSpPr>
            <p:nvPr/>
          </p:nvSpPr>
          <p:spPr bwMode="auto">
            <a:xfrm>
              <a:off x="4329518" y="2211305"/>
              <a:ext cx="710568" cy="10549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8" name="Group 7">
            <a:extLst>
              <a:ext uri="{FF2B5EF4-FFF2-40B4-BE49-F238E27FC236}">
                <a16:creationId xmlns="" xmlns:a16="http://schemas.microsoft.com/office/drawing/2014/main" id="{4BF1A682-0342-4F2C-9D05-951061485BE5}"/>
              </a:ext>
            </a:extLst>
          </p:cNvPr>
          <p:cNvGrpSpPr/>
          <p:nvPr/>
        </p:nvGrpSpPr>
        <p:grpSpPr>
          <a:xfrm>
            <a:off x="8401991" y="2032411"/>
            <a:ext cx="3211277" cy="3356288"/>
            <a:chOff x="8204522" y="2095357"/>
            <a:chExt cx="3276135" cy="3424073"/>
          </a:xfrm>
        </p:grpSpPr>
        <p:sp>
          <p:nvSpPr>
            <p:cNvPr id="35" name="TextBox 34">
              <a:extLst>
                <a:ext uri="{FF2B5EF4-FFF2-40B4-BE49-F238E27FC236}">
                  <a16:creationId xmlns="" xmlns:a16="http://schemas.microsoft.com/office/drawing/2014/main" id="{1C438224-143B-4168-9821-30145A5DF0ED}"/>
                </a:ext>
              </a:extLst>
            </p:cNvPr>
            <p:cNvSpPr txBox="1"/>
            <p:nvPr/>
          </p:nvSpPr>
          <p:spPr>
            <a:xfrm>
              <a:off x="8204522" y="3417632"/>
              <a:ext cx="3276135" cy="583600"/>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solidFill>
                    <a:srgbClr val="0078D7"/>
                  </a:solidFill>
                  <a:effectLst/>
                  <a:uLnTx/>
                  <a:uFillTx/>
                  <a:latin typeface="Segoe UI Semibold"/>
                  <a:ea typeface="+mn-ea"/>
                  <a:cs typeface="+mn-cs"/>
                </a:rPr>
                <a:t>360 insight</a:t>
              </a:r>
            </a:p>
          </p:txBody>
        </p:sp>
        <p:sp>
          <p:nvSpPr>
            <p:cNvPr id="36" name="TextBox 35">
              <a:extLst>
                <a:ext uri="{FF2B5EF4-FFF2-40B4-BE49-F238E27FC236}">
                  <a16:creationId xmlns="" xmlns:a16="http://schemas.microsoft.com/office/drawing/2014/main" id="{1517D7F0-220B-4E90-9844-9127BBE5C573}"/>
                </a:ext>
              </a:extLst>
            </p:cNvPr>
            <p:cNvSpPr txBox="1"/>
            <p:nvPr/>
          </p:nvSpPr>
          <p:spPr>
            <a:xfrm>
              <a:off x="8204522" y="4146946"/>
              <a:ext cx="2705650" cy="1372484"/>
            </a:xfrm>
            <a:prstGeom prst="rect">
              <a:avLst/>
            </a:prstGeom>
            <a:noFill/>
          </p:spPr>
          <p:txBody>
            <a:bodyPr wrap="square" lIns="0" tIns="143387" rIns="179234" bIns="143387" rtlCol="0">
              <a:spAutoFit/>
            </a:bodyPr>
            <a:lstStyle/>
            <a:p>
              <a:pPr marL="0" marR="0" lvl="0" indent="0" algn="l" defTabSz="914314" rtl="0" eaLnBrk="1" fontAlgn="auto" latinLnBrk="0" hangingPunct="1">
                <a:lnSpc>
                  <a:spcPct val="100000"/>
                </a:lnSpc>
                <a:spcBef>
                  <a:spcPts val="0"/>
                </a:spcBef>
                <a:spcAft>
                  <a:spcPts val="1200"/>
                </a:spcAft>
                <a:buClrTx/>
                <a:buSzTx/>
                <a:buFontTx/>
                <a:buNone/>
                <a:tabLst/>
                <a:defRPr/>
              </a:pPr>
              <a:r>
                <a:rPr kumimoji="0" lang="en-IN" sz="1372" b="0" i="0" u="none" strike="noStrike" kern="1200" cap="none" spc="0" normalizeH="0" baseline="0" noProof="0">
                  <a:ln>
                    <a:noFill/>
                  </a:ln>
                  <a:solidFill>
                    <a:srgbClr val="000000"/>
                  </a:solidFill>
                  <a:effectLst/>
                  <a:uLnTx/>
                  <a:uFillTx/>
                  <a:latin typeface="Segoe UI"/>
                  <a:ea typeface="+mn-ea"/>
                  <a:cs typeface="+mn-cs"/>
                </a:rPr>
                <a:t>Generate compelling insights by aggregating SAP and non-SAP data to provide a 360° view of markets, transactions, and customers.</a:t>
              </a:r>
            </a:p>
          </p:txBody>
        </p:sp>
        <p:cxnSp>
          <p:nvCxnSpPr>
            <p:cNvPr id="37" name="Straight Connector 36">
              <a:extLst>
                <a:ext uri="{FF2B5EF4-FFF2-40B4-BE49-F238E27FC236}">
                  <a16:creationId xmlns="" xmlns:a16="http://schemas.microsoft.com/office/drawing/2014/main" id="{D9B0109D-EB12-472C-9BA7-A10ACE03B52E}"/>
                </a:ext>
              </a:extLst>
            </p:cNvPr>
            <p:cNvCxnSpPr>
              <a:cxnSpLocks/>
            </p:cNvCxnSpPr>
            <p:nvPr/>
          </p:nvCxnSpPr>
          <p:spPr>
            <a:xfrm>
              <a:off x="8212132" y="4092648"/>
              <a:ext cx="3010766"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 xmlns:a16="http://schemas.microsoft.com/office/drawing/2014/main" id="{C42B3292-36C9-4D20-BC6D-67AD4E2B1A74}"/>
                </a:ext>
              </a:extLst>
            </p:cNvPr>
            <p:cNvGrpSpPr/>
            <p:nvPr/>
          </p:nvGrpSpPr>
          <p:grpSpPr>
            <a:xfrm>
              <a:off x="8223398" y="2095357"/>
              <a:ext cx="909716" cy="1170898"/>
              <a:chOff x="3710673" y="-810809"/>
              <a:chExt cx="383173" cy="493185"/>
            </a:xfrm>
          </p:grpSpPr>
          <p:sp>
            <p:nvSpPr>
              <p:cNvPr id="50" name="boy" title="Icon of a man">
                <a:extLst>
                  <a:ext uri="{FF2B5EF4-FFF2-40B4-BE49-F238E27FC236}">
                    <a16:creationId xmlns="" xmlns:a16="http://schemas.microsoft.com/office/drawing/2014/main" id="{C1BCAC59-FCA2-43DD-A83B-D4A251FAE8F1}"/>
                  </a:ext>
                </a:extLst>
              </p:cNvPr>
              <p:cNvSpPr>
                <a:spLocks noChangeAspect="1" noEditPoints="1"/>
              </p:cNvSpPr>
              <p:nvPr/>
            </p:nvSpPr>
            <p:spPr bwMode="auto">
              <a:xfrm>
                <a:off x="3710673" y="-683384"/>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 name="light" title="Icon of a lightbulb">
                <a:extLst>
                  <a:ext uri="{FF2B5EF4-FFF2-40B4-BE49-F238E27FC236}">
                    <a16:creationId xmlns="" xmlns:a16="http://schemas.microsoft.com/office/drawing/2014/main" id="{3616DDCE-BDC1-47AA-B55E-8405CDAF5C1A}"/>
                  </a:ext>
                </a:extLst>
              </p:cNvPr>
              <p:cNvSpPr>
                <a:spLocks noChangeAspect="1" noEditPoints="1"/>
              </p:cNvSpPr>
              <p:nvPr/>
            </p:nvSpPr>
            <p:spPr bwMode="auto">
              <a:xfrm>
                <a:off x="3963110" y="-810809"/>
                <a:ext cx="130736" cy="194099"/>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Tree>
    <p:extLst>
      <p:ext uri="{BB962C8B-B14F-4D97-AF65-F5344CB8AC3E}">
        <p14:creationId xmlns:p14="http://schemas.microsoft.com/office/powerpoint/2010/main" val="38019668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a:extLst>
              <a:ext uri="{FF2B5EF4-FFF2-40B4-BE49-F238E27FC236}">
                <a16:creationId xmlns="" xmlns:a16="http://schemas.microsoft.com/office/drawing/2014/main" id="{D37C61C7-F640-D64B-9762-2BD7526AD97F}"/>
              </a:ext>
            </a:extLst>
          </p:cNvPr>
          <p:cNvSpPr txBox="1">
            <a:spLocks/>
          </p:cNvSpPr>
          <p:nvPr/>
        </p:nvSpPr>
        <p:spPr>
          <a:xfrm>
            <a:off x="588264" y="6423948"/>
            <a:ext cx="7433076" cy="8581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800" b="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1. </a:t>
            </a:r>
            <a:r>
              <a:rPr kumimoji="0" lang="en-US" sz="1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t>
            </a:r>
            <a:r>
              <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hlinkClick r:id="rId3"/>
              </a:rPr>
              <a:t>Cloud Computing Trends: 2018 State of the Cloud Survey</a:t>
            </a:r>
            <a:r>
              <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a:t>
            </a:r>
            <a:r>
              <a:rPr kumimoji="0" lang="en-US" sz="800" b="0" i="0" u="none" strike="noStrike" kern="1200" cap="none" spc="0" normalizeH="0" baseline="0" noProof="0" dirty="0" err="1">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Rightscale</a:t>
            </a:r>
            <a:r>
              <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February 13, 2018. Retrieved October 28, 2018</a:t>
            </a:r>
            <a:endParaRPr kumimoji="0" lang="en-US" sz="800" b="0" i="0" u="sng"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hlinkClick r:id="rId4">
                <a:extLst>
                  <a:ext uri="{A12FA001-AC4F-418D-AE19-62706E023703}">
                    <ahyp:hlinkClr xmlns="" xmlns:ahyp="http://schemas.microsoft.com/office/drawing/2018/hyperlinkcolor" val="tx"/>
                  </a:ext>
                </a:extLst>
              </a:hlinkClick>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Segoe UI Semilight" panose="020B0402040204020203" pitchFamily="34" charset="0"/>
              </a:rPr>
              <a:t>2. </a:t>
            </a:r>
            <a:r>
              <a:rPr kumimoji="0" lang="en-US" sz="800" b="0" i="0" u="none" strike="noStrike" kern="1200" cap="none" spc="0" normalizeH="0" baseline="0" noProof="0" dirty="0">
                <a:ln>
                  <a:noFill/>
                </a:ln>
                <a:solidFill>
                  <a:srgbClr val="0078D4"/>
                </a:solidFill>
                <a:effectLst/>
                <a:uLnTx/>
                <a:uFillTx/>
                <a:latin typeface="Segoe UI"/>
                <a:ea typeface="+mn-ea"/>
                <a:cs typeface="Segoe UI Semilight" panose="020B0402040204020203" pitchFamily="34" charset="0"/>
                <a:hlinkClick r:id="rId4">
                  <a:extLst>
                    <a:ext uri="{A12FA001-AC4F-418D-AE19-62706E023703}">
                      <ahyp:hlinkClr xmlns="" xmlns:ahyp="http://schemas.microsoft.com/office/drawing/2018/hyperlinkcolor" val="tx"/>
                    </a:ext>
                  </a:extLst>
                </a:hlinkClick>
              </a:rPr>
              <a:t>The Total Economic Impact of Microsoft IaaS</a:t>
            </a:r>
            <a:r>
              <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Segoe UI Semilight" panose="020B0402040204020203" pitchFamily="34" charset="0"/>
              </a:rPr>
              <a:t>, a commissioned study conducted by Forrester Consulting on behalf of Microsoft, August 2017.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AutoNum type="arabicPeriod"/>
              <a:tabLst/>
              <a:defRPr/>
            </a:pPr>
            <a:endParaRPr kumimoji="0" lang="en-US" sz="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Segoe UI Semilight" panose="020B0402040204020203" pitchFamily="34" charset="0"/>
            </a:endParaRPr>
          </a:p>
        </p:txBody>
      </p:sp>
      <p:pic>
        <p:nvPicPr>
          <p:cNvPr id="4" name="Picture 3">
            <a:extLst>
              <a:ext uri="{FF2B5EF4-FFF2-40B4-BE49-F238E27FC236}">
                <a16:creationId xmlns="" xmlns:a16="http://schemas.microsoft.com/office/drawing/2014/main" id="{AA2FA8F0-F698-443D-9AA0-9389D539FEDD}"/>
              </a:ext>
            </a:extLst>
          </p:cNvPr>
          <p:cNvPicPr>
            <a:picLocks noChangeAspect="1"/>
          </p:cNvPicPr>
          <p:nvPr/>
        </p:nvPicPr>
        <p:blipFill>
          <a:blip r:embed="rId5"/>
          <a:stretch>
            <a:fillRect/>
          </a:stretch>
        </p:blipFill>
        <p:spPr>
          <a:xfrm>
            <a:off x="72579" y="79513"/>
            <a:ext cx="11867935" cy="6158048"/>
          </a:xfrm>
          <a:prstGeom prst="rect">
            <a:avLst/>
          </a:prstGeom>
        </p:spPr>
      </p:pic>
    </p:spTree>
    <p:extLst>
      <p:ext uri="{BB962C8B-B14F-4D97-AF65-F5344CB8AC3E}">
        <p14:creationId xmlns:p14="http://schemas.microsoft.com/office/powerpoint/2010/main" val="12218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a:extLst>
              <a:ext uri="{FF2B5EF4-FFF2-40B4-BE49-F238E27FC236}">
                <a16:creationId xmlns="" xmlns:a16="http://schemas.microsoft.com/office/drawing/2014/main" id="{31FD91D1-260B-48E3-9AA7-60E98AAB24BB}"/>
              </a:ext>
            </a:extLst>
          </p:cNvPr>
          <p:cNvSpPr/>
          <p:nvPr/>
        </p:nvSpPr>
        <p:spPr bwMode="auto">
          <a:xfrm>
            <a:off x="1" y="4209573"/>
            <a:ext cx="12173670" cy="265852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7">
            <a:extLst>
              <a:ext uri="{FF2B5EF4-FFF2-40B4-BE49-F238E27FC236}">
                <a16:creationId xmlns="" xmlns:a16="http://schemas.microsoft.com/office/drawing/2014/main" id="{ADF3FD58-0E34-4AA5-BBD8-2F9B949F9137}"/>
              </a:ext>
            </a:extLst>
          </p:cNvPr>
          <p:cNvSpPr/>
          <p:nvPr/>
        </p:nvSpPr>
        <p:spPr bwMode="auto">
          <a:xfrm>
            <a:off x="6599609" y="4222768"/>
            <a:ext cx="5589393" cy="2658528"/>
          </a:xfrm>
          <a:prstGeom prst="rect">
            <a:avLst/>
          </a:prstGeom>
          <a:solidFill>
            <a:schemeClr val="bg2">
              <a:lumMod val="9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orma libre 6">
            <a:extLst>
              <a:ext uri="{FF2B5EF4-FFF2-40B4-BE49-F238E27FC236}">
                <a16:creationId xmlns="" xmlns:a16="http://schemas.microsoft.com/office/drawing/2014/main" id="{8BC2BC76-1DE7-7F4C-8A96-C9ECE616A491}"/>
              </a:ext>
            </a:extLst>
          </p:cNvPr>
          <p:cNvSpPr/>
          <p:nvPr/>
        </p:nvSpPr>
        <p:spPr>
          <a:xfrm>
            <a:off x="1221776" y="3255026"/>
            <a:ext cx="2107348" cy="691880"/>
          </a:xfrm>
          <a:custGeom>
            <a:avLst/>
            <a:gdLst>
              <a:gd name="connsiteX0" fmla="*/ 0 w 1206967"/>
              <a:gd name="connsiteY0" fmla="*/ 0 h 1403377"/>
              <a:gd name="connsiteX1" fmla="*/ 1206967 w 1206967"/>
              <a:gd name="connsiteY1" fmla="*/ 0 h 1403377"/>
              <a:gd name="connsiteX2" fmla="*/ 1206967 w 1206967"/>
              <a:gd name="connsiteY2" fmla="*/ 1403377 h 1403377"/>
              <a:gd name="connsiteX3" fmla="*/ 0 w 1206967"/>
              <a:gd name="connsiteY3" fmla="*/ 1403377 h 1403377"/>
              <a:gd name="connsiteX4" fmla="*/ 0 w 1206967"/>
              <a:gd name="connsiteY4" fmla="*/ 0 h 140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967" h="1403377">
                <a:moveTo>
                  <a:pt x="0" y="0"/>
                </a:moveTo>
                <a:lnTo>
                  <a:pt x="1206967" y="0"/>
                </a:lnTo>
                <a:lnTo>
                  <a:pt x="1206967" y="1403377"/>
                </a:lnTo>
                <a:lnTo>
                  <a:pt x="0" y="14033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525252"/>
                </a:solidFill>
                <a:effectLst/>
                <a:uLnTx/>
                <a:uFillTx/>
                <a:latin typeface="Segoe UI"/>
                <a:ea typeface="+mn-ea"/>
                <a:cs typeface="+mn-cs"/>
              </a:rPr>
              <a:t>SAP announces support ending for ECC.</a:t>
            </a:r>
          </a:p>
        </p:txBody>
      </p:sp>
      <p:sp>
        <p:nvSpPr>
          <p:cNvPr id="13" name="Forma libre 12">
            <a:extLst>
              <a:ext uri="{FF2B5EF4-FFF2-40B4-BE49-F238E27FC236}">
                <a16:creationId xmlns="" xmlns:a16="http://schemas.microsoft.com/office/drawing/2014/main" id="{0A1A904A-D46C-EE49-9605-35E012E4BE75}"/>
              </a:ext>
            </a:extLst>
          </p:cNvPr>
          <p:cNvSpPr/>
          <p:nvPr/>
        </p:nvSpPr>
        <p:spPr>
          <a:xfrm>
            <a:off x="4959041" y="3255026"/>
            <a:ext cx="1808300" cy="1403377"/>
          </a:xfrm>
          <a:custGeom>
            <a:avLst/>
            <a:gdLst>
              <a:gd name="connsiteX0" fmla="*/ 0 w 1601008"/>
              <a:gd name="connsiteY0" fmla="*/ 0 h 1403377"/>
              <a:gd name="connsiteX1" fmla="*/ 1601008 w 1601008"/>
              <a:gd name="connsiteY1" fmla="*/ 0 h 1403377"/>
              <a:gd name="connsiteX2" fmla="*/ 1601008 w 1601008"/>
              <a:gd name="connsiteY2" fmla="*/ 1403377 h 1403377"/>
              <a:gd name="connsiteX3" fmla="*/ 0 w 1601008"/>
              <a:gd name="connsiteY3" fmla="*/ 1403377 h 1403377"/>
              <a:gd name="connsiteX4" fmla="*/ 0 w 1601008"/>
              <a:gd name="connsiteY4" fmla="*/ 0 h 140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008" h="1403377">
                <a:moveTo>
                  <a:pt x="0" y="0"/>
                </a:moveTo>
                <a:lnTo>
                  <a:pt x="1601008" y="0"/>
                </a:lnTo>
                <a:lnTo>
                  <a:pt x="1601008" y="1403377"/>
                </a:lnTo>
                <a:lnTo>
                  <a:pt x="0" y="14033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525252"/>
                </a:solidFill>
                <a:effectLst/>
                <a:uLnTx/>
                <a:uFillTx/>
                <a:latin typeface="Segoe UI"/>
                <a:ea typeface="+mn-ea"/>
                <a:cs typeface="+mn-cs"/>
              </a:rPr>
              <a:t>Majority of users will migrate to S/4Hana.</a:t>
            </a:r>
          </a:p>
        </p:txBody>
      </p:sp>
      <p:sp>
        <p:nvSpPr>
          <p:cNvPr id="16" name="Forma libre 15">
            <a:extLst>
              <a:ext uri="{FF2B5EF4-FFF2-40B4-BE49-F238E27FC236}">
                <a16:creationId xmlns="" xmlns:a16="http://schemas.microsoft.com/office/drawing/2014/main" id="{E63C38BC-07E3-064F-9656-275D518052B1}"/>
              </a:ext>
            </a:extLst>
          </p:cNvPr>
          <p:cNvSpPr/>
          <p:nvPr/>
        </p:nvSpPr>
        <p:spPr>
          <a:xfrm>
            <a:off x="8127710" y="3255026"/>
            <a:ext cx="2252829" cy="758426"/>
          </a:xfrm>
          <a:custGeom>
            <a:avLst/>
            <a:gdLst>
              <a:gd name="connsiteX0" fmla="*/ 0 w 1601008"/>
              <a:gd name="connsiteY0" fmla="*/ 0 h 1403377"/>
              <a:gd name="connsiteX1" fmla="*/ 1601008 w 1601008"/>
              <a:gd name="connsiteY1" fmla="*/ 0 h 1403377"/>
              <a:gd name="connsiteX2" fmla="*/ 1601008 w 1601008"/>
              <a:gd name="connsiteY2" fmla="*/ 1403377 h 1403377"/>
              <a:gd name="connsiteX3" fmla="*/ 0 w 1601008"/>
              <a:gd name="connsiteY3" fmla="*/ 1403377 h 1403377"/>
              <a:gd name="connsiteX4" fmla="*/ 0 w 1601008"/>
              <a:gd name="connsiteY4" fmla="*/ 0 h 140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008" h="1403377">
                <a:moveTo>
                  <a:pt x="0" y="0"/>
                </a:moveTo>
                <a:lnTo>
                  <a:pt x="1601008" y="0"/>
                </a:lnTo>
                <a:lnTo>
                  <a:pt x="1601008" y="1403377"/>
                </a:lnTo>
                <a:lnTo>
                  <a:pt x="0" y="14033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1A1A1A">
                    <a:hueOff val="0"/>
                    <a:satOff val="0"/>
                    <a:lumOff val="0"/>
                    <a:alphaOff val="0"/>
                  </a:srgbClr>
                </a:solidFill>
                <a:effectLst/>
                <a:uLnTx/>
                <a:uFillTx/>
                <a:latin typeface="Segoe UI"/>
                <a:ea typeface="+mn-ea"/>
                <a:cs typeface="+mn-cs"/>
              </a:rPr>
              <a:t>SAP’s support for ECC ends, forcing all users to migrate to S/4HANA.</a:t>
            </a:r>
          </a:p>
        </p:txBody>
      </p:sp>
      <p:sp>
        <p:nvSpPr>
          <p:cNvPr id="10" name="TextBox 9">
            <a:extLst>
              <a:ext uri="{FF2B5EF4-FFF2-40B4-BE49-F238E27FC236}">
                <a16:creationId xmlns="" xmlns:a16="http://schemas.microsoft.com/office/drawing/2014/main" id="{74621211-A0EC-44CF-8468-348B74E497E5}"/>
              </a:ext>
            </a:extLst>
          </p:cNvPr>
          <p:cNvSpPr txBox="1"/>
          <p:nvPr/>
        </p:nvSpPr>
        <p:spPr>
          <a:xfrm>
            <a:off x="1521212" y="2666150"/>
            <a:ext cx="146081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srgbClr val="0078D4"/>
                </a:solidFill>
                <a:effectLst/>
                <a:uLnTx/>
                <a:uFillTx/>
                <a:latin typeface="Segoe UI Semibold"/>
                <a:ea typeface="+mn-ea"/>
                <a:cs typeface="+mn-cs"/>
              </a:rPr>
              <a:t>Current</a:t>
            </a:r>
          </a:p>
        </p:txBody>
      </p:sp>
      <p:sp>
        <p:nvSpPr>
          <p:cNvPr id="11" name="TextBox 10">
            <a:extLst>
              <a:ext uri="{FF2B5EF4-FFF2-40B4-BE49-F238E27FC236}">
                <a16:creationId xmlns="" xmlns:a16="http://schemas.microsoft.com/office/drawing/2014/main" id="{17278947-A7D0-4355-979C-8916F47BF2C3}"/>
              </a:ext>
            </a:extLst>
          </p:cNvPr>
          <p:cNvSpPr txBox="1"/>
          <p:nvPr/>
        </p:nvSpPr>
        <p:spPr>
          <a:xfrm>
            <a:off x="4859077" y="2666150"/>
            <a:ext cx="190821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srgbClr val="0078D4"/>
                </a:solidFill>
                <a:effectLst/>
                <a:uLnTx/>
                <a:uFillTx/>
                <a:latin typeface="Segoe UI Semibold"/>
                <a:ea typeface="+mn-ea"/>
                <a:cs typeface="+mn-cs"/>
              </a:rPr>
              <a:t>2021-2023</a:t>
            </a:r>
          </a:p>
        </p:txBody>
      </p:sp>
      <p:sp>
        <p:nvSpPr>
          <p:cNvPr id="12" name="TextBox 11">
            <a:extLst>
              <a:ext uri="{FF2B5EF4-FFF2-40B4-BE49-F238E27FC236}">
                <a16:creationId xmlns="" xmlns:a16="http://schemas.microsoft.com/office/drawing/2014/main" id="{25AB8F09-5FAD-4064-8765-262CBF0EDA3F}"/>
              </a:ext>
            </a:extLst>
          </p:cNvPr>
          <p:cNvSpPr txBox="1"/>
          <p:nvPr/>
        </p:nvSpPr>
        <p:spPr>
          <a:xfrm>
            <a:off x="8735834" y="2666150"/>
            <a:ext cx="103658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srgbClr val="0078D4"/>
                </a:solidFill>
                <a:effectLst/>
                <a:uLnTx/>
                <a:uFillTx/>
                <a:latin typeface="Segoe UI Semibold"/>
                <a:ea typeface="+mn-ea"/>
                <a:cs typeface="+mn-cs"/>
              </a:rPr>
              <a:t>2025</a:t>
            </a:r>
          </a:p>
        </p:txBody>
      </p:sp>
      <p:pic>
        <p:nvPicPr>
          <p:cNvPr id="41" name="Imagen 40">
            <a:extLst>
              <a:ext uri="{FF2B5EF4-FFF2-40B4-BE49-F238E27FC236}">
                <a16:creationId xmlns="" xmlns:a16="http://schemas.microsoft.com/office/drawing/2014/main" id="{1A4137D8-4CA7-0B4E-B689-B6323A4F0A3D}"/>
              </a:ext>
            </a:extLst>
          </p:cNvPr>
          <p:cNvPicPr>
            <a:picLocks noChangeAspect="1"/>
          </p:cNvPicPr>
          <p:nvPr/>
        </p:nvPicPr>
        <p:blipFill>
          <a:blip r:embed="rId3"/>
          <a:stretch>
            <a:fillRect/>
          </a:stretch>
        </p:blipFill>
        <p:spPr>
          <a:xfrm>
            <a:off x="5486684" y="2009133"/>
            <a:ext cx="723332" cy="387499"/>
          </a:xfrm>
          <a:prstGeom prst="rect">
            <a:avLst/>
          </a:prstGeom>
        </p:spPr>
      </p:pic>
      <p:pic>
        <p:nvPicPr>
          <p:cNvPr id="8" name="Imagen 7" descr="Sin título-1-01.png"/>
          <p:cNvPicPr>
            <a:picLocks noChangeAspect="1"/>
          </p:cNvPicPr>
          <p:nvPr/>
        </p:nvPicPr>
        <p:blipFill rotWithShape="1">
          <a:blip r:embed="rId4" cstate="print">
            <a:extLst>
              <a:ext uri="{28A0092B-C50C-407E-A947-70E740481C1C}">
                <a14:useLocalDpi xmlns:a14="http://schemas.microsoft.com/office/drawing/2010/main" val="0"/>
              </a:ext>
            </a:extLst>
          </a:blip>
          <a:srcRect l="25287" r="27586" b="12370"/>
          <a:stretch/>
        </p:blipFill>
        <p:spPr>
          <a:xfrm>
            <a:off x="8897948" y="1841757"/>
            <a:ext cx="655628" cy="644296"/>
          </a:xfrm>
          <a:prstGeom prst="rect">
            <a:avLst/>
          </a:prstGeom>
        </p:spPr>
      </p:pic>
      <p:pic>
        <p:nvPicPr>
          <p:cNvPr id="9" name="Imagen 8" descr="Sin título-1-02.png"/>
          <p:cNvPicPr>
            <a:picLocks noChangeAspect="1"/>
          </p:cNvPicPr>
          <p:nvPr/>
        </p:nvPicPr>
        <p:blipFill rotWithShape="1">
          <a:blip r:embed="rId5" cstate="print">
            <a:extLst>
              <a:ext uri="{28A0092B-C50C-407E-A947-70E740481C1C}">
                <a14:useLocalDpi xmlns:a14="http://schemas.microsoft.com/office/drawing/2010/main" val="0"/>
              </a:ext>
            </a:extLst>
          </a:blip>
          <a:srcRect l="10399" t="19231" r="44945" b="17949"/>
          <a:stretch/>
        </p:blipFill>
        <p:spPr>
          <a:xfrm>
            <a:off x="1925734" y="1976842"/>
            <a:ext cx="599436" cy="509211"/>
          </a:xfrm>
          <a:prstGeom prst="rect">
            <a:avLst/>
          </a:prstGeom>
        </p:spPr>
      </p:pic>
      <p:sp>
        <p:nvSpPr>
          <p:cNvPr id="17" name="TextBox 16">
            <a:extLst>
              <a:ext uri="{FF2B5EF4-FFF2-40B4-BE49-F238E27FC236}">
                <a16:creationId xmlns="" xmlns:a16="http://schemas.microsoft.com/office/drawing/2014/main" id="{78697588-7EA2-4A82-A965-E8B9C2C502C6}"/>
              </a:ext>
            </a:extLst>
          </p:cNvPr>
          <p:cNvSpPr txBox="1"/>
          <p:nvPr/>
        </p:nvSpPr>
        <p:spPr>
          <a:xfrm>
            <a:off x="528674" y="4382658"/>
            <a:ext cx="5284336" cy="21838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D0D0D">
                  <a:lumMod val="90000"/>
                  <a:lumOff val="10000"/>
                </a:srgbClr>
              </a:solidFill>
              <a:effectLst/>
              <a:uLnTx/>
              <a:uFillTx/>
              <a:latin typeface="Segoe U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D0D0D">
                    <a:lumMod val="90000"/>
                    <a:lumOff val="10000"/>
                  </a:srgbClr>
                </a:solidFill>
                <a:effectLst/>
                <a:uLnTx/>
                <a:uFillTx/>
                <a:latin typeface="Segoe UI"/>
                <a:ea typeface="+mn-ea"/>
                <a:cs typeface="+mn-cs"/>
              </a:rPr>
              <a:t>As of August 2018, 8,000 customers have chosen SAP S/4HANA.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D0D0D">
                    <a:lumMod val="90000"/>
                    <a:lumOff val="10000"/>
                  </a:srgbClr>
                </a:solidFill>
                <a:effectLst/>
                <a:uLnTx/>
                <a:uFillTx/>
                <a:latin typeface="Segoe UI"/>
                <a:ea typeface="+mn-ea"/>
                <a:cs typeface="+mn-cs"/>
              </a:rPr>
              <a:t>Starting the migration now allows us to have more a more controlled, planful transition on our own terms.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D0D0D">
                    <a:lumMod val="90000"/>
                    <a:lumOff val="10000"/>
                  </a:srgbClr>
                </a:solidFill>
                <a:effectLst/>
                <a:uLnTx/>
                <a:uFillTx/>
                <a:latin typeface="Segoe UI"/>
                <a:ea typeface="+mn-ea"/>
                <a:cs typeface="+mn-cs"/>
              </a:rPr>
              <a:t>Skilled resources will become increasingly unavailable as the bulk of users begin to migrate to S/4HANA.</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D0D0D">
                    <a:lumMod val="90000"/>
                    <a:lumOff val="10000"/>
                  </a:srgbClr>
                </a:solidFill>
                <a:effectLst/>
                <a:uLnTx/>
                <a:uFillTx/>
                <a:latin typeface="Segoe UI"/>
                <a:ea typeface="+mn-ea"/>
                <a:cs typeface="+mn-cs"/>
              </a:rPr>
              <a:t>Further customizations to the current implementation will complicate migration efforts and increase cost.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 name="Rectangle 1">
            <a:extLst>
              <a:ext uri="{FF2B5EF4-FFF2-40B4-BE49-F238E27FC236}">
                <a16:creationId xmlns="" xmlns:a16="http://schemas.microsoft.com/office/drawing/2014/main" id="{4D9F9C77-6B88-40B1-9FCC-B1C57860E4E2}"/>
              </a:ext>
            </a:extLst>
          </p:cNvPr>
          <p:cNvSpPr/>
          <p:nvPr/>
        </p:nvSpPr>
        <p:spPr>
          <a:xfrm>
            <a:off x="7346951" y="4739931"/>
            <a:ext cx="432462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D0D0D"/>
                </a:solidFill>
                <a:effectLst/>
                <a:uLnTx/>
                <a:uFillTx/>
                <a:latin typeface="SegoeUI"/>
                <a:ea typeface="+mn-ea"/>
                <a:cs typeface="+mn-cs"/>
              </a:rPr>
              <a:t>Business simplification is our driver for implementing SAP S/4HANA on Azure. We have improved visibility and control over key aspects of our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UI"/>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a:ln>
                  <a:noFill/>
                </a:ln>
                <a:solidFill>
                  <a:srgbClr val="0D0D0D"/>
                </a:solidFill>
                <a:effectLst/>
                <a:uLnTx/>
                <a:uFillTx/>
                <a:latin typeface="SegoeUI"/>
                <a:ea typeface="+mn-ea"/>
                <a:cs typeface="+mn-cs"/>
              </a:rPr>
              <a:t>—  Sascha Wenninger: Technology Lead for the 4S program,</a:t>
            </a:r>
            <a:endParaRPr lang="en-US" sz="1200">
              <a:solidFill>
                <a:srgbClr val="0D0D0D"/>
              </a:solidFill>
              <a:latin typeface="SegoeUI"/>
            </a:endParaRPr>
          </a:p>
          <a:p>
            <a:pPr marR="0" lvl="0" algn="l"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a:ln>
                  <a:noFill/>
                </a:ln>
                <a:solidFill>
                  <a:srgbClr val="0D0D0D"/>
                </a:solidFill>
                <a:effectLst/>
                <a:uLnTx/>
                <a:uFillTx/>
                <a:latin typeface="SegoeUI"/>
                <a:ea typeface="+mn-ea"/>
                <a:cs typeface="+mn-cs"/>
              </a:rPr>
              <a:t>      Orica</a:t>
            </a:r>
            <a:endParaRPr kumimoji="0" lang="en-US" sz="1800" b="0" i="0" u="none" strike="noStrike" kern="1200" cap="none" spc="0" normalizeH="0" baseline="0" noProof="0">
              <a:ln>
                <a:noFill/>
              </a:ln>
              <a:solidFill>
                <a:srgbClr val="0D0D0D"/>
              </a:solidFill>
              <a:effectLst/>
              <a:uLnTx/>
              <a:uFillTx/>
              <a:latin typeface="SegoeUI"/>
              <a:ea typeface="+mn-ea"/>
              <a:cs typeface="+mn-cs"/>
            </a:endParaRPr>
          </a:p>
        </p:txBody>
      </p:sp>
      <p:pic>
        <p:nvPicPr>
          <p:cNvPr id="18" name="Imagen 14">
            <a:extLst>
              <a:ext uri="{FF2B5EF4-FFF2-40B4-BE49-F238E27FC236}">
                <a16:creationId xmlns="" xmlns:a16="http://schemas.microsoft.com/office/drawing/2014/main" id="{1F3A6FD2-BAA1-4877-A856-5F84B8462D28}"/>
              </a:ext>
            </a:extLst>
          </p:cNvPr>
          <p:cNvPicPr>
            <a:picLocks noChangeAspect="1"/>
          </p:cNvPicPr>
          <p:nvPr/>
        </p:nvPicPr>
        <p:blipFill>
          <a:blip r:embed="rId6"/>
          <a:stretch>
            <a:fillRect/>
          </a:stretch>
        </p:blipFill>
        <p:spPr>
          <a:xfrm>
            <a:off x="6741869" y="4633728"/>
            <a:ext cx="480413" cy="432738"/>
          </a:xfrm>
          <a:prstGeom prst="rect">
            <a:avLst/>
          </a:prstGeom>
          <a:ln>
            <a:noFill/>
          </a:ln>
        </p:spPr>
      </p:pic>
      <p:pic>
        <p:nvPicPr>
          <p:cNvPr id="19" name="Imagen 14">
            <a:extLst>
              <a:ext uri="{FF2B5EF4-FFF2-40B4-BE49-F238E27FC236}">
                <a16:creationId xmlns="" xmlns:a16="http://schemas.microsoft.com/office/drawing/2014/main" id="{60C63BB0-E8FF-484E-AD3A-0BF2B658E9F1}"/>
              </a:ext>
            </a:extLst>
          </p:cNvPr>
          <p:cNvPicPr>
            <a:picLocks noChangeAspect="1"/>
          </p:cNvPicPr>
          <p:nvPr/>
        </p:nvPicPr>
        <p:blipFill>
          <a:blip r:embed="rId6"/>
          <a:stretch>
            <a:fillRect/>
          </a:stretch>
        </p:blipFill>
        <p:spPr>
          <a:xfrm flipH="1">
            <a:off x="11545377" y="6184627"/>
            <a:ext cx="423973" cy="381899"/>
          </a:xfrm>
          <a:prstGeom prst="rect">
            <a:avLst/>
          </a:prstGeom>
          <a:ln>
            <a:noFill/>
          </a:ln>
        </p:spPr>
      </p:pic>
      <p:sp>
        <p:nvSpPr>
          <p:cNvPr id="3" name="Title 2">
            <a:extLst>
              <a:ext uri="{FF2B5EF4-FFF2-40B4-BE49-F238E27FC236}">
                <a16:creationId xmlns="" xmlns:a16="http://schemas.microsoft.com/office/drawing/2014/main" id="{A3454523-A8BB-4CF5-AE75-1279A9B04810}"/>
              </a:ext>
            </a:extLst>
          </p:cNvPr>
          <p:cNvSpPr>
            <a:spLocks noGrp="1"/>
          </p:cNvSpPr>
          <p:nvPr>
            <p:ph type="title" idx="4294967295"/>
          </p:nvPr>
        </p:nvSpPr>
        <p:spPr>
          <a:xfrm>
            <a:off x="443884" y="273224"/>
            <a:ext cx="11018520" cy="984885"/>
          </a:xfrm>
        </p:spPr>
        <p:txBody>
          <a:bodyPr/>
          <a:lstStyle/>
          <a:p>
            <a:r>
              <a:rPr lang="en-US" sz="3200" spc="-147" dirty="0">
                <a:solidFill>
                  <a:srgbClr val="0078D7"/>
                </a:solidFill>
              </a:rPr>
              <a:t>SAP’s roadmap to HANA is a good opportunity to move to the cloud now </a:t>
            </a:r>
            <a:endParaRPr lang="en-US" sz="3200" noProof="0" dirty="0"/>
          </a:p>
        </p:txBody>
      </p:sp>
      <p:cxnSp>
        <p:nvCxnSpPr>
          <p:cNvPr id="6" name="Straight Connector 5">
            <a:extLst>
              <a:ext uri="{FF2B5EF4-FFF2-40B4-BE49-F238E27FC236}">
                <a16:creationId xmlns="" xmlns:a16="http://schemas.microsoft.com/office/drawing/2014/main" id="{6C6007AE-2F56-4613-9446-EA437E5EAB1C}"/>
              </a:ext>
            </a:extLst>
          </p:cNvPr>
          <p:cNvCxnSpPr/>
          <p:nvPr/>
        </p:nvCxnSpPr>
        <p:spPr>
          <a:xfrm>
            <a:off x="4000500" y="2040671"/>
            <a:ext cx="0" cy="1906106"/>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DA8DDD6E-5D25-4C78-AD5A-E0FD5B51F268}"/>
              </a:ext>
            </a:extLst>
          </p:cNvPr>
          <p:cNvCxnSpPr/>
          <p:nvPr/>
        </p:nvCxnSpPr>
        <p:spPr>
          <a:xfrm>
            <a:off x="7696200" y="2040671"/>
            <a:ext cx="0" cy="1906106"/>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5A6A7-0598-45D6-9E78-762774962DC8}"/>
              </a:ext>
            </a:extLst>
          </p:cNvPr>
          <p:cNvSpPr>
            <a:spLocks noGrp="1"/>
          </p:cNvSpPr>
          <p:nvPr>
            <p:ph type="title"/>
          </p:nvPr>
        </p:nvSpPr>
        <p:spPr>
          <a:xfrm>
            <a:off x="584200" y="2979778"/>
            <a:ext cx="9144000" cy="553998"/>
          </a:xfrm>
        </p:spPr>
        <p:txBody>
          <a:bodyPr/>
          <a:lstStyle/>
          <a:p>
            <a:r>
              <a:rPr lang="en-US" noProof="0"/>
              <a:t>Why Microsoft Azure for SAP in the Cloud</a:t>
            </a:r>
          </a:p>
        </p:txBody>
      </p:sp>
    </p:spTree>
    <p:extLst>
      <p:ext uri="{BB962C8B-B14F-4D97-AF65-F5344CB8AC3E}">
        <p14:creationId xmlns:p14="http://schemas.microsoft.com/office/powerpoint/2010/main" val="3136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2.xml><?xml version="1.0" encoding="utf-8"?>
<a:theme xmlns:a="http://schemas.openxmlformats.org/drawingml/2006/main" name="1_Office Theme">
  <a:themeElements>
    <a:clrScheme name="Microsoft Dynamics">
      <a:dk1>
        <a:sysClr val="windowText" lastClr="000000"/>
      </a:dk1>
      <a:lt1>
        <a:sysClr val="window" lastClr="FFFFFF"/>
      </a:lt1>
      <a:dk2>
        <a:srgbClr val="44546A"/>
      </a:dk2>
      <a:lt2>
        <a:srgbClr val="E7E6E6"/>
      </a:lt2>
      <a:accent1>
        <a:srgbClr val="002050"/>
      </a:accent1>
      <a:accent2>
        <a:srgbClr val="00188F"/>
      </a:accent2>
      <a:accent3>
        <a:srgbClr val="0078D7"/>
      </a:accent3>
      <a:accent4>
        <a:srgbClr val="00BCF2"/>
      </a:accent4>
      <a:accent5>
        <a:srgbClr val="000000"/>
      </a:accent5>
      <a:accent6>
        <a:srgbClr val="FFFFFF"/>
      </a:accent6>
      <a:hlink>
        <a:srgbClr val="00BCF2"/>
      </a:hlink>
      <a:folHlink>
        <a:srgbClr val="00BCF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5868152BDCF94782560A4ACAA6D5DC" ma:contentTypeVersion="12" ma:contentTypeDescription="Create a new document." ma:contentTypeScope="" ma:versionID="0c7af287b0ea6fc9f10e293f99e76f7a">
  <xsd:schema xmlns:xsd="http://www.w3.org/2001/XMLSchema" xmlns:xs="http://www.w3.org/2001/XMLSchema" xmlns:p="http://schemas.microsoft.com/office/2006/metadata/properties" xmlns:ns2="018feceb-d138-40b0-a736-92a1eb205be7" xmlns:ns3="e388ee8d-2fe2-490b-901c-5f5cd1cb553c" targetNamespace="http://schemas.microsoft.com/office/2006/metadata/properties" ma:root="true" ma:fieldsID="0f6c35bf50a2cbe89b48586bf9da65ec" ns2:_="" ns3:_="">
    <xsd:import namespace="018feceb-d138-40b0-a736-92a1eb205be7"/>
    <xsd:import namespace="e388ee8d-2fe2-490b-901c-5f5cd1cb553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Location"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8feceb-d138-40b0-a736-92a1eb205b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88ee8d-2fe2-490b-901c-5f5cd1cb553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79936C-5699-4407-8E28-A56069440A98}">
  <ds:schemaRefs>
    <ds:schemaRef ds:uri="http://schemas.openxmlformats.org/package/2006/metadata/core-properties"/>
    <ds:schemaRef ds:uri="http://purl.org/dc/elements/1.1/"/>
    <ds:schemaRef ds:uri="http://schemas.microsoft.com/office/infopath/2007/PartnerControls"/>
    <ds:schemaRef ds:uri="e388ee8d-2fe2-490b-901c-5f5cd1cb553c"/>
    <ds:schemaRef ds:uri="http://purl.org/dc/terms/"/>
    <ds:schemaRef ds:uri="http://schemas.microsoft.com/office/2006/documentManagement/types"/>
    <ds:schemaRef ds:uri="018feceb-d138-40b0-a736-92a1eb205be7"/>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574C103-B95E-4500-93BB-A0ADE615F4DB}">
  <ds:schemaRefs>
    <ds:schemaRef ds:uri="http://schemas.microsoft.com/sharepoint/v3/contenttype/forms"/>
  </ds:schemaRefs>
</ds:datastoreItem>
</file>

<file path=customXml/itemProps3.xml><?xml version="1.0" encoding="utf-8"?>
<ds:datastoreItem xmlns:ds="http://schemas.openxmlformats.org/officeDocument/2006/customXml" ds:itemID="{7417BEAF-67D4-48ED-BA34-E27E365C8D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8feceb-d138-40b0-a736-92a1eb205be7"/>
    <ds:schemaRef ds:uri="e388ee8d-2fe2-490b-901c-5f5cd1cb5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1012</TotalTime>
  <Words>1248</Words>
  <Application>Microsoft Office PowerPoint</Application>
  <PresentationFormat>Widescreen</PresentationFormat>
  <Paragraphs>266</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Segoe Pro Semibold</vt:lpstr>
      <vt:lpstr>Segoe UI</vt:lpstr>
      <vt:lpstr>Segoe UI Light</vt:lpstr>
      <vt:lpstr>Segoe UI Semibold</vt:lpstr>
      <vt:lpstr>Segoe UI Semilight</vt:lpstr>
      <vt:lpstr>SegoeUI</vt:lpstr>
      <vt:lpstr>Wingdings</vt:lpstr>
      <vt:lpstr>1_5-50201_Microsoft_Ready_Template</vt:lpstr>
      <vt:lpstr>1_Office Theme</vt:lpstr>
      <vt:lpstr>Making the case for moving  SAP to the cloud</vt:lpstr>
      <vt:lpstr>Contents</vt:lpstr>
      <vt:lpstr>Challenges with SAP On-Premises</vt:lpstr>
      <vt:lpstr>The growing challenge of managing SAP on-premises</vt:lpstr>
      <vt:lpstr>Why Move SAP to the Cloud?</vt:lpstr>
      <vt:lpstr>SAP in the cloud can power better business processes, innovation, and insights</vt:lpstr>
      <vt:lpstr>PowerPoint Presentation</vt:lpstr>
      <vt:lpstr>SAP’s roadmap to HANA is a good opportunity to move to the cloud now </vt:lpstr>
      <vt:lpstr>Why Microsoft Azure for SAP in the Cloud</vt:lpstr>
      <vt:lpstr>Benefits of using Azure as our SAP cloud provider</vt:lpstr>
      <vt:lpstr>How SAP on Azure can help us reduce Total Cost of Ownership</vt:lpstr>
      <vt:lpstr>SAP on Azure in action—a case study   Explosives provider simplifies business and improves data access with SAP S/4HANA on Azure  </vt:lpstr>
      <vt:lpstr>Journey to SAP HANA and Cloud</vt:lpstr>
      <vt:lpstr>PowerPoint Presentation</vt:lpstr>
      <vt:lpstr>Appendix</vt:lpstr>
      <vt:lpstr>Final thoughts</vt:lpstr>
      <vt:lpstr>Additional Resources</vt:lpstr>
      <vt:lpstr>Case Studies</vt:lpstr>
      <vt:lpstr>Our SAP solutions can take advantage of the robust Azure ecosystem</vt:lpstr>
      <vt:lpstr>With 85+ compliance offerings for SAP, Azure has more certifications than any other cloud provider—here are some of them: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the case for moving  SAP to the cloud</dc:title>
  <dc:creator/>
  <cp:lastModifiedBy>node22</cp:lastModifiedBy>
  <cp:revision>4</cp:revision>
  <dcterms:created xsi:type="dcterms:W3CDTF">2018-11-20T23:19:41Z</dcterms:created>
  <dcterms:modified xsi:type="dcterms:W3CDTF">2018-12-15T10:47:44Z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0x010100715868152BDCF94782560A4ACAA6D5DC</vt:lpwstr>
  </property>
</Properties>
</file>