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096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78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733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234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183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102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60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17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18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736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885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5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0D1173B-FBCA-4F2A-AB78-7DB51EC9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B08DCF8-02FA-4015-A96A-7F8A89EB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F243DF-562D-B8DF-3486-4D6B60D6F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072" y="964769"/>
            <a:ext cx="4966432" cy="2376915"/>
          </a:xfrm>
        </p:spPr>
        <p:txBody>
          <a:bodyPr>
            <a:normAutofit/>
          </a:bodyPr>
          <a:lstStyle/>
          <a:p>
            <a:endParaRPr lang="es-EC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662D4-DB08-7EB3-D6E8-114631A5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074" y="3529159"/>
            <a:ext cx="4972063" cy="1612688"/>
          </a:xfrm>
        </p:spPr>
        <p:txBody>
          <a:bodyPr>
            <a:normAutofit/>
          </a:bodyPr>
          <a:lstStyle/>
          <a:p>
            <a:endParaRPr lang="es-EC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72EFD7EB-F887-4187-BD35-2F6584E9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02ABCE-86EF-458C-B776-FBEE5B3E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57E23-BAFF-4E5A-9DCD-5EB001A2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Esferas blancas con un efecto borroso">
            <a:extLst>
              <a:ext uri="{FF2B5EF4-FFF2-40B4-BE49-F238E27FC236}">
                <a16:creationId xmlns:a16="http://schemas.microsoft.com/office/drawing/2014/main" id="{7F272D4D-9D41-0921-6E6D-63974EE3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4" r="16956" b="3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0890EC-EC50-46D3-879E-63EDF4D0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1F6991-E635-48F8-9309-D5A5C1E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CF2F98-1DF0-4594-9502-F2B79E79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3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D4C74-5D27-656F-9998-DF6D52C2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¿</a:t>
            </a:r>
            <a:r>
              <a:rPr lang="en-US" sz="3200" b="1" dirty="0" err="1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Qué</a:t>
            </a:r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es un </a:t>
            </a:r>
            <a:r>
              <a:rPr lang="en-US" sz="3200" b="1" dirty="0" err="1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sistema</a:t>
            </a:r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3200" b="1" dirty="0" err="1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distribuido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357CF-0788-9801-E7A2-17916D75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Un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sistema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distribuido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es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una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colección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computadoras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independientes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que se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comunican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a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través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una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red y se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comportan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un solo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sistema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coherente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Estas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computadoras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trabajan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juntas para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lograr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un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objetivo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común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compartiendo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recursos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y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coordinando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sus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acciones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con </a:t>
            </a:r>
            <a:r>
              <a:rPr lang="es-ES" sz="2000" b="0" i="0" dirty="0">
                <a:effectLst/>
                <a:latin typeface="+mj-lt"/>
              </a:rPr>
              <a:t>La finalidad de eliminar los cuellos de botella o los puntos de error centrales de un sistema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000" dirty="0">
              <a:latin typeface="+mj-lt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1617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3185-FD53-6EF7-B7FF-1AD118D3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Características de los sistemas distribuidos</a:t>
            </a:r>
            <a:br>
              <a:rPr lang="en-US" sz="3200" dirty="0"/>
            </a:br>
            <a:endParaRPr lang="es-EC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FACA7259-585B-782B-7CCD-E9F4CB58FDF5}"/>
              </a:ext>
            </a:extLst>
          </p:cNvPr>
          <p:cNvSpPr/>
          <p:nvPr/>
        </p:nvSpPr>
        <p:spPr>
          <a:xfrm>
            <a:off x="6416519" y="197931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Pueden crecer agregando más componentes sin afectar el rendimiento general.</a:t>
            </a:r>
            <a:endParaRPr lang="en-US" sz="17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D2599CE-EDFF-D61C-F990-5DA413437F5D}"/>
              </a:ext>
            </a:extLst>
          </p:cNvPr>
          <p:cNvSpPr/>
          <p:nvPr/>
        </p:nvSpPr>
        <p:spPr>
          <a:xfrm>
            <a:off x="6416519" y="348072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Si falla un componente, el sistema puede seguir funcionando.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32480CB5-5C4D-4C19-3D23-03E537EF93C0}"/>
              </a:ext>
            </a:extLst>
          </p:cNvPr>
          <p:cNvSpPr/>
          <p:nvPr/>
        </p:nvSpPr>
        <p:spPr>
          <a:xfrm>
            <a:off x="6416519" y="4878688"/>
            <a:ext cx="388730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Los usuarios pueden acceder a recursos compartidos como datos, software o hardware.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7564C9D-32BD-DE48-81C4-F3B10C46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59" y="2182120"/>
            <a:ext cx="4561732" cy="3465502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3E084A2E-360D-101B-5309-60F5A0ED1766}"/>
              </a:ext>
            </a:extLst>
          </p:cNvPr>
          <p:cNvSpPr/>
          <p:nvPr/>
        </p:nvSpPr>
        <p:spPr>
          <a:xfrm>
            <a:off x="5939671" y="2095933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D94AB344-189E-E769-3CD6-7F98270EEA81}"/>
              </a:ext>
            </a:extLst>
          </p:cNvPr>
          <p:cNvSpPr/>
          <p:nvPr/>
        </p:nvSpPr>
        <p:spPr>
          <a:xfrm>
            <a:off x="5939671" y="3480721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0EA7EA78-708C-C163-7052-7DFF1E04F8C9}"/>
              </a:ext>
            </a:extLst>
          </p:cNvPr>
          <p:cNvSpPr/>
          <p:nvPr/>
        </p:nvSpPr>
        <p:spPr>
          <a:xfrm>
            <a:off x="5937647" y="5004247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6367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C8A00-E25D-B491-E2E8-41BD65F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Ventajas de los sistemas distribuidos</a:t>
            </a:r>
            <a:br>
              <a:rPr lang="en-US" sz="3200" dirty="0"/>
            </a:br>
            <a:endParaRPr lang="es-EC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D1467AB4-CBA6-7C4C-5EE2-311BE529B6C5}"/>
              </a:ext>
            </a:extLst>
          </p:cNvPr>
          <p:cNvSpPr/>
          <p:nvPr/>
        </p:nvSpPr>
        <p:spPr>
          <a:xfrm>
            <a:off x="3702557" y="2329064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E5B0ADD0-B802-F545-10DB-838666A43C9B}"/>
              </a:ext>
            </a:extLst>
          </p:cNvPr>
          <p:cNvSpPr/>
          <p:nvPr/>
        </p:nvSpPr>
        <p:spPr>
          <a:xfrm>
            <a:off x="3993917" y="23212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Mayor rendimiento</a:t>
            </a:r>
            <a:endParaRPr lang="en-US" sz="2187" b="1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1BB797DF-1584-5EF6-7906-779DD80498A3}"/>
              </a:ext>
            </a:extLst>
          </p:cNvPr>
          <p:cNvSpPr/>
          <p:nvPr/>
        </p:nvSpPr>
        <p:spPr>
          <a:xfrm>
            <a:off x="3673849" y="2752564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 dividir el trabajo entre múltiples computadoras, se mejora el rendimiento general.</a:t>
            </a:r>
            <a:endParaRPr lang="en-US" sz="175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40CB00A0-CDD3-DA1F-C7CA-00DD7C963153}"/>
              </a:ext>
            </a:extLst>
          </p:cNvPr>
          <p:cNvSpPr/>
          <p:nvPr/>
        </p:nvSpPr>
        <p:spPr>
          <a:xfrm>
            <a:off x="7631068" y="2237500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82A98BB3-D57E-1839-33B5-B6656F44755A}"/>
              </a:ext>
            </a:extLst>
          </p:cNvPr>
          <p:cNvSpPr/>
          <p:nvPr/>
        </p:nvSpPr>
        <p:spPr>
          <a:xfrm>
            <a:off x="8195900" y="2272147"/>
            <a:ext cx="3158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Mejor costo-efectividad</a:t>
            </a:r>
            <a:endParaRPr lang="en-US" sz="2187" b="1" dirty="0"/>
          </a:p>
        </p:txBody>
      </p:sp>
      <p:sp>
        <p:nvSpPr>
          <p:cNvPr id="9" name="Text 10">
            <a:extLst>
              <a:ext uri="{FF2B5EF4-FFF2-40B4-BE49-F238E27FC236}">
                <a16:creationId xmlns:a16="http://schemas.microsoft.com/office/drawing/2014/main" id="{FDBCCCDF-9B19-511F-4CB6-09BF7179C9E9}"/>
              </a:ext>
            </a:extLst>
          </p:cNvPr>
          <p:cNvSpPr/>
          <p:nvPr/>
        </p:nvSpPr>
        <p:spPr>
          <a:xfrm>
            <a:off x="8195900" y="2752565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Usar hardware de bajo costo en lugar de un sistema centralizado caro.</a:t>
            </a:r>
            <a:endParaRPr lang="en-US" sz="175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8CB10564-95BB-524D-8159-8103FAC0EFFB}"/>
              </a:ext>
            </a:extLst>
          </p:cNvPr>
          <p:cNvSpPr/>
          <p:nvPr/>
        </p:nvSpPr>
        <p:spPr>
          <a:xfrm>
            <a:off x="3702557" y="4221557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11" name="Text 13">
            <a:extLst>
              <a:ext uri="{FF2B5EF4-FFF2-40B4-BE49-F238E27FC236}">
                <a16:creationId xmlns:a16="http://schemas.microsoft.com/office/drawing/2014/main" id="{DE3F0B1D-B623-E0E1-3AB2-B527BD85CB58}"/>
              </a:ext>
            </a:extLst>
          </p:cNvPr>
          <p:cNvSpPr/>
          <p:nvPr/>
        </p:nvSpPr>
        <p:spPr>
          <a:xfrm>
            <a:off x="3993917" y="42562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Mayor confiabilidad</a:t>
            </a:r>
            <a:endParaRPr lang="en-US" sz="2187" b="1" dirty="0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C546AB41-24C7-23B6-6AD8-200D15CA97C9}"/>
              </a:ext>
            </a:extLst>
          </p:cNvPr>
          <p:cNvSpPr/>
          <p:nvPr/>
        </p:nvSpPr>
        <p:spPr>
          <a:xfrm>
            <a:off x="3858886" y="482724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 no depender de un solo punto de fallo, el sistema es más confiable.</a:t>
            </a:r>
            <a:endParaRPr lang="en-US" sz="17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041D418-166C-1FD2-79CF-9BF05007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9" y="2329064"/>
            <a:ext cx="3380197" cy="33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8A44-A372-1D6F-082E-D1B3FA96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Desventajas de los sistemas distribuidos</a:t>
            </a:r>
            <a:br>
              <a:rPr lang="en-US" sz="3200" dirty="0"/>
            </a:br>
            <a:endParaRPr lang="es-EC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4800469-ADEA-D2F7-045D-17AC06C0A8CF}"/>
              </a:ext>
            </a:extLst>
          </p:cNvPr>
          <p:cNvSpPr/>
          <p:nvPr/>
        </p:nvSpPr>
        <p:spPr>
          <a:xfrm>
            <a:off x="886086" y="185375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6E21E703-44EA-0E20-15BD-A287A63CD991}"/>
              </a:ext>
            </a:extLst>
          </p:cNvPr>
          <p:cNvSpPr/>
          <p:nvPr/>
        </p:nvSpPr>
        <p:spPr>
          <a:xfrm>
            <a:off x="854653" y="2446427"/>
            <a:ext cx="3370064" cy="233814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BBC687E-F84C-4691-C42D-9EE528A65320}"/>
              </a:ext>
            </a:extLst>
          </p:cNvPr>
          <p:cNvSpPr/>
          <p:nvPr/>
        </p:nvSpPr>
        <p:spPr>
          <a:xfrm>
            <a:off x="1182372" y="25815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Mayor complejidad</a:t>
            </a:r>
            <a:endParaRPr lang="en-US" sz="2187" b="1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D75EEF5E-F2E7-E17D-FC32-7552A2C63C04}"/>
              </a:ext>
            </a:extLst>
          </p:cNvPr>
          <p:cNvSpPr/>
          <p:nvPr/>
        </p:nvSpPr>
        <p:spPr>
          <a:xfrm>
            <a:off x="1108255" y="305464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coordinación y gestión de múltiples componentes es más compleja.</a:t>
            </a:r>
            <a:endParaRPr lang="en-US" sz="175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C324A94-44E1-815C-E62D-E6E52546E1FC}"/>
              </a:ext>
            </a:extLst>
          </p:cNvPr>
          <p:cNvSpPr/>
          <p:nvPr/>
        </p:nvSpPr>
        <p:spPr>
          <a:xfrm>
            <a:off x="4509752" y="2481495"/>
            <a:ext cx="3370064" cy="233814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4AC81106-D21E-CBD8-AD7E-6BE95B6E6910}"/>
              </a:ext>
            </a:extLst>
          </p:cNvPr>
          <p:cNvSpPr/>
          <p:nvPr/>
        </p:nvSpPr>
        <p:spPr>
          <a:xfrm>
            <a:off x="4716148" y="2488354"/>
            <a:ext cx="28942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Riesgos de seguridad</a:t>
            </a:r>
            <a:endParaRPr lang="en-US" sz="2187" b="1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C789320F-0D54-2F8F-D9B1-8A6546158ED1}"/>
              </a:ext>
            </a:extLst>
          </p:cNvPr>
          <p:cNvSpPr/>
          <p:nvPr/>
        </p:nvSpPr>
        <p:spPr>
          <a:xfrm>
            <a:off x="4731922" y="2964866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Múltiples puntos de entrada aumentan los riesgos de seguridad.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7CC521BA-D5BD-7046-FE0A-66CEE597D86D}"/>
              </a:ext>
            </a:extLst>
          </p:cNvPr>
          <p:cNvSpPr/>
          <p:nvPr/>
        </p:nvSpPr>
        <p:spPr>
          <a:xfrm>
            <a:off x="8101986" y="2475921"/>
            <a:ext cx="3370064" cy="233814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CD960A21-7A7C-C754-5246-0ED223F5F4D0}"/>
              </a:ext>
            </a:extLst>
          </p:cNvPr>
          <p:cNvSpPr/>
          <p:nvPr/>
        </p:nvSpPr>
        <p:spPr>
          <a:xfrm>
            <a:off x="8292725" y="2548126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Desafíos de comunicación</a:t>
            </a:r>
            <a:endParaRPr lang="en-US" sz="2187" b="1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23F592D-84B9-3E69-F7E4-1871E3231257}"/>
              </a:ext>
            </a:extLst>
          </p:cNvPr>
          <p:cNvSpPr/>
          <p:nvPr/>
        </p:nvSpPr>
        <p:spPr>
          <a:xfrm>
            <a:off x="8403751" y="3314704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comunicación entre componentes debe ser confiable y eficiente.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39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3">
            <a:extLst>
              <a:ext uri="{FF2B5EF4-FFF2-40B4-BE49-F238E27FC236}">
                <a16:creationId xmlns:a16="http://schemas.microsoft.com/office/drawing/2014/main" id="{99E25992-79B7-6FF3-3B40-92C096CBEE41}"/>
              </a:ext>
            </a:extLst>
          </p:cNvPr>
          <p:cNvSpPr/>
          <p:nvPr/>
        </p:nvSpPr>
        <p:spPr>
          <a:xfrm>
            <a:off x="6476405" y="3634396"/>
            <a:ext cx="4372494" cy="1482724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47" name="Shape 3">
            <a:extLst>
              <a:ext uri="{FF2B5EF4-FFF2-40B4-BE49-F238E27FC236}">
                <a16:creationId xmlns:a16="http://schemas.microsoft.com/office/drawing/2014/main" id="{34EBC329-282D-CA71-F3C1-06151AC8151E}"/>
              </a:ext>
            </a:extLst>
          </p:cNvPr>
          <p:cNvSpPr/>
          <p:nvPr/>
        </p:nvSpPr>
        <p:spPr>
          <a:xfrm>
            <a:off x="6476405" y="1987101"/>
            <a:ext cx="5173289" cy="144189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46" name="Shape 3">
            <a:extLst>
              <a:ext uri="{FF2B5EF4-FFF2-40B4-BE49-F238E27FC236}">
                <a16:creationId xmlns:a16="http://schemas.microsoft.com/office/drawing/2014/main" id="{CF53F049-E161-8F99-A8D7-1E4020CBD25D}"/>
              </a:ext>
            </a:extLst>
          </p:cNvPr>
          <p:cNvSpPr/>
          <p:nvPr/>
        </p:nvSpPr>
        <p:spPr>
          <a:xfrm>
            <a:off x="327361" y="4593384"/>
            <a:ext cx="5381897" cy="1569660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45" name="Shape 3">
            <a:extLst>
              <a:ext uri="{FF2B5EF4-FFF2-40B4-BE49-F238E27FC236}">
                <a16:creationId xmlns:a16="http://schemas.microsoft.com/office/drawing/2014/main" id="{31FE1532-22A1-8864-83EC-CD63C5DF53FD}"/>
              </a:ext>
            </a:extLst>
          </p:cNvPr>
          <p:cNvSpPr/>
          <p:nvPr/>
        </p:nvSpPr>
        <p:spPr>
          <a:xfrm>
            <a:off x="327361" y="3232717"/>
            <a:ext cx="4969034" cy="107721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44" name="Shape 3">
            <a:extLst>
              <a:ext uri="{FF2B5EF4-FFF2-40B4-BE49-F238E27FC236}">
                <a16:creationId xmlns:a16="http://schemas.microsoft.com/office/drawing/2014/main" id="{027EE1E8-9CA0-DE9A-9AEA-FF09839D595A}"/>
              </a:ext>
            </a:extLst>
          </p:cNvPr>
          <p:cNvSpPr/>
          <p:nvPr/>
        </p:nvSpPr>
        <p:spPr>
          <a:xfrm>
            <a:off x="457990" y="2009456"/>
            <a:ext cx="3892731" cy="107721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6BD8BC-7FB4-B53A-6E19-918D13A1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2" y="399947"/>
            <a:ext cx="9603275" cy="1049235"/>
          </a:xfrm>
        </p:spPr>
        <p:txBody>
          <a:bodyPr/>
          <a:lstStyle/>
          <a:p>
            <a:r>
              <a:rPr lang="es-EC" b="1" dirty="0">
                <a:latin typeface="MuseoModerno"/>
              </a:rPr>
              <a:t>Forma de conectar N Computadoras en un sistema distribuido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D28DEDE-7408-2AEE-DB53-AFFA06E74321}"/>
              </a:ext>
            </a:extLst>
          </p:cNvPr>
          <p:cNvSpPr txBox="1"/>
          <p:nvPr/>
        </p:nvSpPr>
        <p:spPr>
          <a:xfrm>
            <a:off x="457991" y="1987102"/>
            <a:ext cx="38927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Red de área local (LAN): </a:t>
            </a:r>
            <a:r>
              <a:rPr lang="es-ES" sz="1600" dirty="0"/>
              <a:t>Una LAN es una red que conecta computadoras dentro de un área geográfica limitada, como una oficina, un edificio o un campus.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EE5474E-7995-344C-B544-E06F2E752D1D}"/>
              </a:ext>
            </a:extLst>
          </p:cNvPr>
          <p:cNvSpPr txBox="1"/>
          <p:nvPr/>
        </p:nvSpPr>
        <p:spPr>
          <a:xfrm>
            <a:off x="327361" y="4523042"/>
            <a:ext cx="53818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Red de área extensa (WAN): </a:t>
            </a:r>
            <a:r>
              <a:rPr lang="es-ES" sz="1600" dirty="0"/>
              <a:t>Una WAN es una red que conecta computadoras a través de una amplia área geográfica, como una ciudad, un país o incluso a nivel mundial. En un sistema distribuido, las computadoras pueden estar conectadas a través de una WAN utilizando tecnologías como Internet, redes privadas virtuales (VPN) o conexiones dedicadas.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EF5F830-7980-6CA4-8076-7E9E2C94FE5B}"/>
              </a:ext>
            </a:extLst>
          </p:cNvPr>
          <p:cNvSpPr txBox="1"/>
          <p:nvPr/>
        </p:nvSpPr>
        <p:spPr>
          <a:xfrm>
            <a:off x="333695" y="3255072"/>
            <a:ext cx="51633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Red de malla (</a:t>
            </a:r>
            <a:r>
              <a:rPr lang="es-ES" sz="1600" b="1" dirty="0" err="1"/>
              <a:t>Mesh</a:t>
            </a:r>
            <a:r>
              <a:rPr lang="es-ES" sz="1600" b="1" dirty="0"/>
              <a:t> </a:t>
            </a:r>
            <a:r>
              <a:rPr lang="es-ES" sz="1600" b="1" dirty="0" err="1"/>
              <a:t>network</a:t>
            </a:r>
            <a:r>
              <a:rPr lang="es-ES" sz="1600" b="1" dirty="0"/>
              <a:t>): </a:t>
            </a:r>
            <a:r>
              <a:rPr lang="es-ES" sz="1600" dirty="0"/>
              <a:t>En una red de malla, cada nodo está conectado directamente a varios otros nodos, formando una estructura de malla. Esto permite rutas de comunicación redundantes y una mayor tolerancia a fallos.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9491952-7455-4A1F-80D7-800789E17FC2}"/>
              </a:ext>
            </a:extLst>
          </p:cNvPr>
          <p:cNvSpPr txBox="1"/>
          <p:nvPr/>
        </p:nvSpPr>
        <p:spPr>
          <a:xfrm>
            <a:off x="6476407" y="3547460"/>
            <a:ext cx="4372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Arquitectura cliente-servidor: </a:t>
            </a:r>
            <a:r>
              <a:rPr lang="es-ES" sz="1600" dirty="0"/>
              <a:t>En esta arquitectura, hay un conjunto de servidores que proporcionan servicios a un conjunto de clientes. Los clientes solicitan recursos o servicios a los servidores a través de la red, y los servidores responden a estas solicitudes.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E10E16-A00A-F95A-1225-A72CDA24A112}"/>
              </a:ext>
            </a:extLst>
          </p:cNvPr>
          <p:cNvSpPr txBox="1"/>
          <p:nvPr/>
        </p:nvSpPr>
        <p:spPr>
          <a:xfrm>
            <a:off x="6476407" y="2008970"/>
            <a:ext cx="53818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Computación en la nube: </a:t>
            </a:r>
            <a:r>
              <a:rPr lang="es-ES" sz="1600" dirty="0"/>
              <a:t>En la computación en la nube, las computadoras y los recursos de almacenamiento se proporcionan como servicios a través de Internet. Los sistemas distribuidos pueden aprovechar la infraestructura de la nube para conectar y escalar recursos de manera eficiente.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38721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D273F-C15A-9CB2-3AE3-478BBCF3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Ejemplos de sistemas distribuidos</a:t>
            </a:r>
            <a:br>
              <a:rPr lang="en-US" sz="3200" dirty="0"/>
            </a:br>
            <a:endParaRPr lang="es-EC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40C7C66F-390B-F7AC-C36B-B1DE3291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08" y="2449434"/>
            <a:ext cx="444341" cy="444341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D5B2E3A6-B4EC-4552-81D7-09782C8331A5}"/>
              </a:ext>
            </a:extLst>
          </p:cNvPr>
          <p:cNvSpPr/>
          <p:nvPr/>
        </p:nvSpPr>
        <p:spPr>
          <a:xfrm>
            <a:off x="1229408" y="3115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Internet</a:t>
            </a:r>
            <a:endParaRPr lang="en-US" sz="2187" b="1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135DF398-1799-99A0-066A-6B9D998BB29D}"/>
              </a:ext>
            </a:extLst>
          </p:cNvPr>
          <p:cNvSpPr/>
          <p:nvPr/>
        </p:nvSpPr>
        <p:spPr>
          <a:xfrm>
            <a:off x="1229408" y="3596363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red de redes que conecta billones de dispositivos en todo el mundo.</a:t>
            </a:r>
            <a:endParaRPr lang="en-US" sz="175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3B2776D9-83B1-45C1-218A-E91BAE7D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52" y="2449434"/>
            <a:ext cx="444341" cy="444341"/>
          </a:xfrm>
          <a:prstGeom prst="rect">
            <a:avLst/>
          </a:prstGeom>
        </p:spPr>
      </p:pic>
      <p:sp>
        <p:nvSpPr>
          <p:cNvPr id="8" name="Text 5">
            <a:extLst>
              <a:ext uri="{FF2B5EF4-FFF2-40B4-BE49-F238E27FC236}">
                <a16:creationId xmlns:a16="http://schemas.microsoft.com/office/drawing/2014/main" id="{C71BD294-43C4-6E22-AC35-0F3395DCACF4}"/>
              </a:ext>
            </a:extLst>
          </p:cNvPr>
          <p:cNvSpPr/>
          <p:nvPr/>
        </p:nvSpPr>
        <p:spPr>
          <a:xfrm>
            <a:off x="4858552" y="3115946"/>
            <a:ext cx="32375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Computación en la nube</a:t>
            </a:r>
            <a:endParaRPr lang="en-US" sz="2187" b="1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3B940E3-2F9E-9CE3-CD54-6C48CB683AE3}"/>
              </a:ext>
            </a:extLst>
          </p:cNvPr>
          <p:cNvSpPr/>
          <p:nvPr/>
        </p:nvSpPr>
        <p:spPr>
          <a:xfrm>
            <a:off x="4858552" y="3596363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Servicios de software, plataforma e infraestructura compartidos a través de Internet.</a:t>
            </a:r>
            <a:endParaRPr lang="en-US" sz="175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5A14B131-ABA7-FCA2-859A-E3122F53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815" y="2449434"/>
            <a:ext cx="444341" cy="444341"/>
          </a:xfrm>
          <a:prstGeom prst="rect">
            <a:avLst/>
          </a:prstGeom>
        </p:spPr>
      </p:pic>
      <p:sp>
        <p:nvSpPr>
          <p:cNvPr id="11" name="Text 7">
            <a:extLst>
              <a:ext uri="{FF2B5EF4-FFF2-40B4-BE49-F238E27FC236}">
                <a16:creationId xmlns:a16="http://schemas.microsoft.com/office/drawing/2014/main" id="{196520FB-E9E4-914B-4901-2A9DFA55763A}"/>
              </a:ext>
            </a:extLst>
          </p:cNvPr>
          <p:cNvSpPr/>
          <p:nvPr/>
        </p:nvSpPr>
        <p:spPr>
          <a:xfrm>
            <a:off x="8487815" y="3115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Redes blockchain</a:t>
            </a:r>
            <a:endParaRPr lang="en-US" sz="2187" b="1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72385401-7643-02DF-53BD-A6AEA37E8630}"/>
              </a:ext>
            </a:extLst>
          </p:cNvPr>
          <p:cNvSpPr/>
          <p:nvPr/>
        </p:nvSpPr>
        <p:spPr>
          <a:xfrm>
            <a:off x="8487815" y="3596363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Registros distribuidos y descentralizados de transacciones encadenadas.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70036173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501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MuseoModerno</vt:lpstr>
      <vt:lpstr>Source Sans Pro</vt:lpstr>
      <vt:lpstr>Galería</vt:lpstr>
      <vt:lpstr>Presentación de PowerPoint</vt:lpstr>
      <vt:lpstr>¿Qué es un sistema distribuido</vt:lpstr>
      <vt:lpstr>Características de los sistemas distribuidos </vt:lpstr>
      <vt:lpstr>Ventajas de los sistemas distribuidos </vt:lpstr>
      <vt:lpstr>Desventajas de los sistemas distribuidos </vt:lpstr>
      <vt:lpstr>Forma de conectar N Computadoras en un sistema distribuido</vt:lpstr>
      <vt:lpstr>Ejemplos de sistemas distribuidos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CHAVEZ SIMALEZA JOSE RAUL</dc:creator>
  <cp:lastModifiedBy>CHAVEZ SIMALEZA JOSE RAUL</cp:lastModifiedBy>
  <cp:revision>1</cp:revision>
  <dcterms:created xsi:type="dcterms:W3CDTF">2024-04-17T15:15:51Z</dcterms:created>
  <dcterms:modified xsi:type="dcterms:W3CDTF">2024-04-17T15:48:47Z</dcterms:modified>
</cp:coreProperties>
</file>