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4"/>
  </p:sldMasterIdLst>
  <p:notesMasterIdLst>
    <p:notesMasterId r:id="rId44"/>
  </p:notesMasterIdLst>
  <p:handoutMasterIdLst>
    <p:handoutMasterId r:id="rId45"/>
  </p:handoutMasterIdLst>
  <p:sldIdLst>
    <p:sldId id="442" r:id="rId5"/>
    <p:sldId id="1667" r:id="rId6"/>
    <p:sldId id="444" r:id="rId7"/>
    <p:sldId id="445" r:id="rId8"/>
    <p:sldId id="1671" r:id="rId9"/>
    <p:sldId id="1675" r:id="rId10"/>
    <p:sldId id="1676" r:id="rId11"/>
    <p:sldId id="1677" r:id="rId12"/>
    <p:sldId id="1680" r:id="rId13"/>
    <p:sldId id="1681" r:id="rId14"/>
    <p:sldId id="1670" r:id="rId15"/>
    <p:sldId id="1659" r:id="rId16"/>
    <p:sldId id="1663" r:id="rId17"/>
    <p:sldId id="1664" r:id="rId18"/>
    <p:sldId id="1669" r:id="rId19"/>
    <p:sldId id="1668" r:id="rId20"/>
    <p:sldId id="1625" r:id="rId21"/>
    <p:sldId id="1682" r:id="rId22"/>
    <p:sldId id="1665" r:id="rId23"/>
    <p:sldId id="1546" r:id="rId24"/>
    <p:sldId id="1468" r:id="rId25"/>
    <p:sldId id="1469" r:id="rId26"/>
    <p:sldId id="1470" r:id="rId27"/>
    <p:sldId id="1471" r:id="rId28"/>
    <p:sldId id="1472" r:id="rId29"/>
    <p:sldId id="1473" r:id="rId30"/>
    <p:sldId id="1474" r:id="rId31"/>
    <p:sldId id="1475" r:id="rId32"/>
    <p:sldId id="1476" r:id="rId33"/>
    <p:sldId id="1477" r:id="rId34"/>
    <p:sldId id="1478" r:id="rId35"/>
    <p:sldId id="1479" r:id="rId36"/>
    <p:sldId id="1480" r:id="rId37"/>
    <p:sldId id="1481" r:id="rId38"/>
    <p:sldId id="1482" r:id="rId39"/>
    <p:sldId id="1483" r:id="rId40"/>
    <p:sldId id="1484" r:id="rId41"/>
    <p:sldId id="1485" r:id="rId42"/>
    <p:sldId id="1683" r:id="rId43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21820"/>
    <a:srgbClr val="171C2D"/>
    <a:srgbClr val="F5811F"/>
    <a:srgbClr val="045C99"/>
    <a:srgbClr val="EB1C23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 showGuides="1">
      <p:cViewPr varScale="1">
        <p:scale>
          <a:sx n="86" d="100"/>
          <a:sy n="86" d="100"/>
        </p:scale>
        <p:origin x="514" y="72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3009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901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170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160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715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623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753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205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339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589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2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76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74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68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25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90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306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96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85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05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57B3CB1-5EBA-8948-BF2E-5B9E38D5A8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604000" y="2546713"/>
            <a:ext cx="5253400" cy="38517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B0D6E-75EE-DB4D-95F0-1E0A20F728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14" y="656115"/>
            <a:ext cx="1321445" cy="268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36CB97-8324-8440-AF83-FDCF5C83423C}"/>
              </a:ext>
            </a:extLst>
          </p:cNvPr>
          <p:cNvSpPr/>
          <p:nvPr userDrawn="1"/>
        </p:nvSpPr>
        <p:spPr>
          <a:xfrm>
            <a:off x="10210800" y="6119691"/>
            <a:ext cx="1752600" cy="662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2695751-8148-D44C-819F-19AC107A8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1" y="2700534"/>
            <a:ext cx="8945879" cy="975360"/>
          </a:xfrm>
        </p:spPr>
        <p:txBody>
          <a:bodyPr/>
          <a:lstStyle>
            <a:lvl1pPr>
              <a:defRPr sz="4400"/>
            </a:lvl1pPr>
          </a:lstStyle>
          <a:p>
            <a:pPr>
              <a:lnSpc>
                <a:spcPct val="85000"/>
              </a:lnSpc>
            </a:pPr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32" name="Name, Title, Date">
            <a:extLst>
              <a:ext uri="{FF2B5EF4-FFF2-40B4-BE49-F238E27FC236}">
                <a16:creationId xmlns:a16="http://schemas.microsoft.com/office/drawing/2014/main" id="{2396738D-B05F-FC45-B1A8-82AA1CB933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121" y="4490866"/>
            <a:ext cx="7417990" cy="1092607"/>
          </a:xfrm>
        </p:spPr>
        <p:txBody>
          <a:bodyPr wrap="square">
            <a:spAutoFit/>
          </a:bodyPr>
          <a:lstStyle>
            <a:lvl1pPr marL="0" indent="0" algn="l">
              <a:spcBef>
                <a:spcPts val="300"/>
              </a:spcBef>
              <a:buNone/>
              <a:defRPr lang="en-US" sz="2000" b="0" i="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7324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732" y="1327151"/>
            <a:ext cx="10504063" cy="4268337"/>
          </a:xfrm>
          <a:prstGeom prst="rect">
            <a:avLst/>
          </a:prstGeom>
        </p:spPr>
        <p:txBody>
          <a:bodyPr/>
          <a:lstStyle>
            <a:lvl1pPr marL="290513" indent="-290513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400" b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 sz="1800"/>
            </a:lvl2pPr>
            <a:lvl3pPr marL="682625" indent="-173038">
              <a:lnSpc>
                <a:spcPct val="110000"/>
              </a:lnSpc>
              <a:defRPr sz="1600"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14"/>
            <a:ext cx="1117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83732" y="209551"/>
            <a:ext cx="10498667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14"/>
            <a:ext cx="1117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09551"/>
            <a:ext cx="10972800" cy="56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1" y="304800"/>
            <a:ext cx="7421878" cy="975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9120" y="1733296"/>
            <a:ext cx="7421879" cy="37531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16CF1-E2E6-48D5-A44C-7C8249C74C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0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824BE7-9859-7240-83D5-846AECA2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62" indent="-234962">
              <a:buSzPct val="80000"/>
              <a:buFont typeface="Webdings" panose="05030102010509060703" pitchFamily="18" charset="2"/>
              <a:buChar char=""/>
              <a:defRPr lang="en-US" dirty="0" smtClean="0"/>
            </a:lvl1pPr>
            <a:lvl2pPr marL="452989" indent="-220144">
              <a:buSzPct val="80000"/>
              <a:buFont typeface="Wingdings 3" panose="05040102010807070707" pitchFamily="18" charset="2"/>
              <a:buChar char=""/>
              <a:defRPr sz="2000"/>
            </a:lvl2pPr>
            <a:lvl3pPr marL="685835" indent="-232845">
              <a:buSzPct val="80000"/>
              <a:buFont typeface="Wingdings 3" panose="05040102010807070707" pitchFamily="18" charset="2"/>
              <a:buChar char="¬"/>
              <a:defRPr sz="1600"/>
            </a:lvl3pPr>
            <a:lvl4pPr marL="916563" indent="-230729">
              <a:buSzPct val="80000"/>
              <a:buFont typeface="Wingdings 3" panose="05040102010807070707" pitchFamily="18" charset="2"/>
              <a:buChar char="¬"/>
              <a:defRPr/>
            </a:lvl4pPr>
            <a:lvl5pPr marL="1138824" indent="-222262">
              <a:buSzPct val="80000"/>
              <a:buFont typeface="Wingdings 3" panose="05040102010807070707" pitchFamily="18" charset="2"/>
              <a:buChar char="¬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391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A8B06E9-672B-49AA-8789-D576D568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tx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E2AE14-D6F3-42D2-A4A3-74BBE2390D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320318-DA78-471F-8076-1A95C5254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807" y="3124200"/>
            <a:ext cx="11093827" cy="701040"/>
          </a:xfrm>
        </p:spPr>
        <p:txBody>
          <a:bodyPr anchor="b">
            <a:noAutofit/>
          </a:bodyPr>
          <a:lstStyle>
            <a:lvl1pPr>
              <a:defRPr lang="en-US" sz="4201" b="1" i="0" kern="1200" dirty="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Simple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D42470-3AEB-A94C-96B8-18E2C7C25164}"/>
              </a:ext>
            </a:extLst>
          </p:cNvPr>
          <p:cNvSpPr/>
          <p:nvPr userDrawn="1"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35D3FD-B992-1F41-849B-4E9534CAB9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1856" y="6441000"/>
            <a:ext cx="975225" cy="197921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E052772-3EFC-D34C-AA1A-1135DE3C5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bg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with Pictur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E2AE14-D6F3-42D2-A4A3-74BBE2390D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512AD6E-7A81-4D46-A4DC-BC3429D8CF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807" y="3124200"/>
            <a:ext cx="5514793" cy="701040"/>
          </a:xfrm>
        </p:spPr>
        <p:txBody>
          <a:bodyPr anchor="b">
            <a:noAutofit/>
          </a:bodyPr>
          <a:lstStyle>
            <a:lvl1pPr>
              <a:defRPr lang="en-US" sz="4201" b="1" i="0" kern="1200" dirty="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Simple Statement</a:t>
            </a:r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89EAEFDD-B284-E94B-8F1D-D7E1627370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1768" y="1558290"/>
            <a:ext cx="4457700" cy="3741422"/>
          </a:xfrm>
          <a:prstGeom prst="rect">
            <a:avLst/>
          </a:prstGeom>
          <a:noFill/>
        </p:spPr>
        <p:txBody>
          <a:bodyPr vert="horz" lIns="91440" tIns="1371600" rIns="91440" bIns="0" rtlCol="0" anchor="ctr" anchorCtr="0">
            <a:noAutofit/>
          </a:bodyPr>
          <a:lstStyle>
            <a:lvl1pPr marL="309026" indent="-309026" algn="ctr">
              <a:buNone/>
              <a:defRPr lang="en-US" sz="1867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5E7C71-1267-7F46-A82A-631E19E556BC}"/>
              </a:ext>
            </a:extLst>
          </p:cNvPr>
          <p:cNvSpPr/>
          <p:nvPr userDrawn="1"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67D16-E95F-F440-8D2D-18A462CF21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1856" y="6441000"/>
            <a:ext cx="975225" cy="197921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B8CD8B4-2837-BA4D-9DA4-67F8481F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bg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0434C-4CE7-42D1-965D-0265C29B04F3}"/>
              </a:ext>
            </a:extLst>
          </p:cNvPr>
          <p:cNvGrpSpPr/>
          <p:nvPr/>
        </p:nvGrpSpPr>
        <p:grpSpPr>
          <a:xfrm>
            <a:off x="640118" y="3425008"/>
            <a:ext cx="5608321" cy="1019992"/>
            <a:chOff x="480089" y="2568756"/>
            <a:chExt cx="4206240" cy="7649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88497C-C551-4465-9953-8BC43D9E0208}"/>
                </a:ext>
              </a:extLst>
            </p:cNvPr>
            <p:cNvSpPr/>
            <p:nvPr/>
          </p:nvSpPr>
          <p:spPr>
            <a:xfrm>
              <a:off x="480089" y="2841307"/>
              <a:ext cx="4206240" cy="4924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r>
                <a:rPr lang="en-US" sz="4800" b="1" spc="100" dirty="0">
                  <a:solidFill>
                    <a:schemeClr val="bg1"/>
                  </a:solidFill>
                </a:rPr>
                <a:t>Thank You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F6007A-E1A7-46F3-B830-C81E32C3CF47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9" y="2568756"/>
              <a:ext cx="82580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39F4C22-7CBE-4004-AC0C-D9091BDDF3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604000" y="2546713"/>
            <a:ext cx="5253400" cy="3851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35D3FD-B992-1F41-849B-4E9534CAB9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480" y="2457303"/>
            <a:ext cx="2331726" cy="4732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2EA454-74F4-0847-8EA2-1E94A436814E}"/>
              </a:ext>
            </a:extLst>
          </p:cNvPr>
          <p:cNvSpPr/>
          <p:nvPr userDrawn="1"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0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ilinx Mission Statement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70BA53-DDA7-4989-871D-4C13A03CF2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0434C-4CE7-42D1-965D-0265C29B04F3}"/>
              </a:ext>
            </a:extLst>
          </p:cNvPr>
          <p:cNvGrpSpPr/>
          <p:nvPr/>
        </p:nvGrpSpPr>
        <p:grpSpPr>
          <a:xfrm>
            <a:off x="587021" y="3276599"/>
            <a:ext cx="8658579" cy="1305108"/>
            <a:chOff x="440266" y="2597168"/>
            <a:chExt cx="6493934" cy="9788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88497C-C551-4465-9953-8BC43D9E0208}"/>
                </a:ext>
              </a:extLst>
            </p:cNvPr>
            <p:cNvSpPr/>
            <p:nvPr/>
          </p:nvSpPr>
          <p:spPr>
            <a:xfrm>
              <a:off x="440266" y="3083556"/>
              <a:ext cx="6493934" cy="4924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US" sz="3801" b="1" spc="100" dirty="0">
                  <a:solidFill>
                    <a:schemeClr val="bg1"/>
                  </a:solidFill>
                </a:rPr>
                <a:t>Building</a:t>
              </a:r>
              <a:r>
                <a:rPr lang="en-US" sz="3801" b="1" spc="100" baseline="0" dirty="0">
                  <a:solidFill>
                    <a:schemeClr val="bg1"/>
                  </a:solidFill>
                </a:rPr>
                <a:t> the Adaptable,</a:t>
              </a:r>
            </a:p>
            <a:p>
              <a:pPr>
                <a:spcAft>
                  <a:spcPts val="800"/>
                </a:spcAft>
              </a:pPr>
              <a:r>
                <a:rPr lang="en-US" sz="3801" b="1" spc="100" baseline="0" dirty="0">
                  <a:solidFill>
                    <a:schemeClr val="accent1"/>
                  </a:solidFill>
                </a:rPr>
                <a:t>Intelligent World</a:t>
              </a:r>
              <a:endParaRPr lang="en-US" sz="3801" b="1" spc="100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F6007A-E1A7-46F3-B830-C81E32C3CF47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9" y="2597168"/>
              <a:ext cx="82580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88497C-C551-4465-9953-8BC43D9E0208}"/>
              </a:ext>
            </a:extLst>
          </p:cNvPr>
          <p:cNvSpPr/>
          <p:nvPr userDrawn="1"/>
        </p:nvSpPr>
        <p:spPr>
          <a:xfrm>
            <a:off x="640118" y="2295751"/>
            <a:ext cx="6599179" cy="656591"/>
          </a:xfrm>
          <a:prstGeom prst="rect">
            <a:avLst/>
          </a:prstGeom>
        </p:spPr>
        <p:txBody>
          <a:bodyPr vert="horz" lIns="91464" tIns="45732" rIns="91464" bIns="45732" rtlCol="0" anchor="ctr">
            <a:noAutofit/>
          </a:bodyPr>
          <a:lstStyle/>
          <a:p>
            <a:pPr>
              <a:spcAft>
                <a:spcPts val="800"/>
              </a:spcAft>
            </a:pPr>
            <a:r>
              <a:rPr lang="en-US" sz="3801" b="1" spc="100" dirty="0">
                <a:solidFill>
                  <a:schemeClr val="bg1"/>
                </a:solidFill>
              </a:rPr>
              <a:t>Xilinx Mission</a:t>
            </a:r>
            <a:endParaRPr lang="en-US" sz="3801" b="1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tx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1B427-4F75-48FE-A5EE-29C3483DAA2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7520" y="6440992"/>
            <a:ext cx="975360" cy="197928"/>
          </a:xfrm>
          <a:prstGeom prst="rect">
            <a:avLst/>
          </a:prstGeom>
        </p:spPr>
      </p:pic>
      <p:sp>
        <p:nvSpPr>
          <p:cNvPr id="4" name="fc" descr="© Copyright 2020 Xilinx">
            <a:extLst>
              <a:ext uri="{FF2B5EF4-FFF2-40B4-BE49-F238E27FC236}">
                <a16:creationId xmlns:a16="http://schemas.microsoft.com/office/drawing/2014/main" id="{EDBF22AA-B80C-400B-BB5A-BD5B40AD5C28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© Copyright 2020 Xilinx</a:t>
            </a:r>
          </a:p>
        </p:txBody>
      </p:sp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3" r:id="rId2"/>
    <p:sldLayoutId id="2147483979" r:id="rId3"/>
    <p:sldLayoutId id="2147483973" r:id="rId4"/>
    <p:sldLayoutId id="2147483938" r:id="rId5"/>
    <p:sldLayoutId id="2147483961" r:id="rId6"/>
    <p:sldLayoutId id="2147483982" r:id="rId7"/>
    <p:sldLayoutId id="2147483964" r:id="rId8"/>
    <p:sldLayoutId id="2147483975" r:id="rId9"/>
    <p:sldLayoutId id="2147483986" r:id="rId10"/>
    <p:sldLayoutId id="21474839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AC9E-A1E7-4838-8668-98CFAD81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FINN Deep Dive:</a:t>
            </a:r>
            <a:br>
              <a:rPr lang="en-US" dirty="0"/>
            </a:br>
            <a:r>
              <a:rPr lang="en-US" dirty="0"/>
              <a:t>HW Scheduling &amp; Folding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29D428B-903E-41D3-8D52-FE39419C3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1" y="4490866"/>
            <a:ext cx="7417990" cy="1092607"/>
          </a:xfrm>
        </p:spPr>
        <p:txBody>
          <a:bodyPr/>
          <a:lstStyle/>
          <a:p>
            <a:r>
              <a:rPr lang="en-US" dirty="0"/>
              <a:t>Giulio Gambardella, Yaman Umuroglu</a:t>
            </a:r>
          </a:p>
          <a:p>
            <a:endParaRPr lang="en-US" dirty="0"/>
          </a:p>
          <a:p>
            <a:r>
              <a:rPr lang="en-US" i="1" dirty="0"/>
              <a:t>Last updated 2020-06-05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1FC7A-CA7E-48BF-8F09-E40678DF94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64288"/>
            <a:ext cx="974725" cy="365125"/>
          </a:xfrm>
        </p:spPr>
        <p:txBody>
          <a:bodyPr/>
          <a:lstStyle/>
          <a:p>
            <a:fld id="{626C978B-826E-438C-909A-E9C381D3FF0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A8B7-7949-4597-8D91-9F760F7F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Basics: Matrix-Vector Folding, Cycle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C4EC9-C6CF-4338-AFF0-A2193CF37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18717-E9D3-4BE5-A864-CAB3742110E2}"/>
              </a:ext>
            </a:extLst>
          </p:cNvPr>
          <p:cNvSpPr/>
          <p:nvPr/>
        </p:nvSpPr>
        <p:spPr bwMode="auto">
          <a:xfrm>
            <a:off x="1703412" y="1391704"/>
            <a:ext cx="2294804" cy="27025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B51B16-3D86-4C49-AEA2-E94ED65D4C89}"/>
              </a:ext>
            </a:extLst>
          </p:cNvPr>
          <p:cNvGraphicFramePr>
            <a:graphicFrameLocks noGrp="1"/>
          </p:cNvGraphicFramePr>
          <p:nvPr/>
        </p:nvGraphicFramePr>
        <p:xfrm>
          <a:off x="1703412" y="1872610"/>
          <a:ext cx="380864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7523E4-F698-4F8A-BEAD-FD5851779BB8}"/>
              </a:ext>
            </a:extLst>
          </p:cNvPr>
          <p:cNvGraphicFramePr>
            <a:graphicFrameLocks noGrp="1"/>
          </p:cNvGraphicFramePr>
          <p:nvPr/>
        </p:nvGraphicFramePr>
        <p:xfrm>
          <a:off x="6546006" y="1875996"/>
          <a:ext cx="416560" cy="37034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666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12EE2A-CA22-47C8-B37D-2244897519F0}"/>
              </a:ext>
            </a:extLst>
          </p:cNvPr>
          <p:cNvCxnSpPr/>
          <p:nvPr/>
        </p:nvCxnSpPr>
        <p:spPr bwMode="auto">
          <a:xfrm>
            <a:off x="3264077" y="3339331"/>
            <a:ext cx="0" cy="145782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7CC9D4-94F7-4644-88A9-2B6D6B78E57F}"/>
              </a:ext>
            </a:extLst>
          </p:cNvPr>
          <p:cNvCxnSpPr/>
          <p:nvPr/>
        </p:nvCxnSpPr>
        <p:spPr bwMode="auto">
          <a:xfrm>
            <a:off x="3659977" y="2961818"/>
            <a:ext cx="1859959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B6428D-F5B0-4701-B2A6-34996169947C}"/>
              </a:ext>
            </a:extLst>
          </p:cNvPr>
          <p:cNvSpPr txBox="1"/>
          <p:nvPr/>
        </p:nvSpPr>
        <p:spPr bwMode="auto">
          <a:xfrm>
            <a:off x="5810580" y="3171304"/>
            <a:ext cx="246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3D5A0-F4B2-4807-9BAB-CC240198B543}"/>
              </a:ext>
            </a:extLst>
          </p:cNvPr>
          <p:cNvSpPr txBox="1"/>
          <p:nvPr/>
        </p:nvSpPr>
        <p:spPr bwMode="auto">
          <a:xfrm>
            <a:off x="8034711" y="3171304"/>
            <a:ext cx="226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85E2CA-618F-44CF-A63B-8326BA40A962}"/>
              </a:ext>
            </a:extLst>
          </p:cNvPr>
          <p:cNvGraphicFramePr>
            <a:graphicFrameLocks noGrp="1"/>
          </p:cNvGraphicFramePr>
          <p:nvPr/>
        </p:nvGraphicFramePr>
        <p:xfrm>
          <a:off x="8659760" y="1872610"/>
          <a:ext cx="380864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DAB50AC-9527-4DF1-B5BA-63F1CADD674E}"/>
              </a:ext>
            </a:extLst>
          </p:cNvPr>
          <p:cNvSpPr/>
          <p:nvPr/>
        </p:nvSpPr>
        <p:spPr bwMode="auto">
          <a:xfrm>
            <a:off x="6546006" y="3740667"/>
            <a:ext cx="398064" cy="1848573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ABF63E-A46A-493C-AF12-8E26E28C9784}"/>
              </a:ext>
            </a:extLst>
          </p:cNvPr>
          <p:cNvSpPr/>
          <p:nvPr/>
        </p:nvSpPr>
        <p:spPr bwMode="auto">
          <a:xfrm>
            <a:off x="3659977" y="3339331"/>
            <a:ext cx="1859959" cy="1457821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826866-CD74-4CE7-A22E-ACD62A260B82}"/>
              </a:ext>
            </a:extLst>
          </p:cNvPr>
          <p:cNvSpPr/>
          <p:nvPr/>
        </p:nvSpPr>
        <p:spPr bwMode="auto">
          <a:xfrm>
            <a:off x="8650408" y="3356992"/>
            <a:ext cx="398064" cy="1457821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FE592B-BA8C-4BE0-AAD2-7AB91AF0969A}"/>
              </a:ext>
            </a:extLst>
          </p:cNvPr>
          <p:cNvCxnSpPr/>
          <p:nvPr/>
        </p:nvCxnSpPr>
        <p:spPr bwMode="auto">
          <a:xfrm>
            <a:off x="7247958" y="3740667"/>
            <a:ext cx="0" cy="184857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BA40B-64D5-4451-A7EB-E495D0118BD1}"/>
              </a:ext>
            </a:extLst>
          </p:cNvPr>
          <p:cNvCxnSpPr/>
          <p:nvPr/>
        </p:nvCxnSpPr>
        <p:spPr bwMode="auto">
          <a:xfrm>
            <a:off x="9480376" y="3356992"/>
            <a:ext cx="0" cy="145782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B0F775-906F-4AF9-8F18-5E5725D839ED}"/>
              </a:ext>
            </a:extLst>
          </p:cNvPr>
          <p:cNvSpPr txBox="1"/>
          <p:nvPr/>
        </p:nvSpPr>
        <p:spPr bwMode="auto">
          <a:xfrm rot="16200000">
            <a:off x="2501579" y="3517097"/>
            <a:ext cx="10476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898CC-7411-4431-92F3-47DE78D08437}"/>
              </a:ext>
            </a:extLst>
          </p:cNvPr>
          <p:cNvSpPr txBox="1"/>
          <p:nvPr/>
        </p:nvSpPr>
        <p:spPr bwMode="auto">
          <a:xfrm>
            <a:off x="4350047" y="2584992"/>
            <a:ext cx="1169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IE" kern="0" dirty="0">
                <a:solidFill>
                  <a:srgbClr val="00B050"/>
                </a:solidFill>
              </a:rPr>
              <a:t>SIMD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1B61B7-EB2F-4552-8336-86AED06B2470}"/>
              </a:ext>
            </a:extLst>
          </p:cNvPr>
          <p:cNvSpPr txBox="1"/>
          <p:nvPr/>
        </p:nvSpPr>
        <p:spPr bwMode="auto">
          <a:xfrm>
            <a:off x="7332782" y="4429214"/>
            <a:ext cx="116988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IE" kern="0" dirty="0">
                <a:solidFill>
                  <a:srgbClr val="00B050"/>
                </a:solidFill>
              </a:rPr>
              <a:t>SIMD</a:t>
            </a:r>
          </a:p>
          <a:p>
            <a:r>
              <a:rPr lang="en-IE" kern="0" dirty="0">
                <a:solidFill>
                  <a:srgbClr val="00B050"/>
                </a:solidFill>
              </a:rPr>
              <a:t>(reused from OCM buffer)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DB71A-CECC-42A4-92ED-DE2E1293BE36}"/>
              </a:ext>
            </a:extLst>
          </p:cNvPr>
          <p:cNvSpPr txBox="1"/>
          <p:nvPr/>
        </p:nvSpPr>
        <p:spPr bwMode="auto">
          <a:xfrm>
            <a:off x="9714592" y="4036227"/>
            <a:ext cx="2070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CCCB1-DBA4-4F97-943A-00F2CB00D610}"/>
              </a:ext>
            </a:extLst>
          </p:cNvPr>
          <p:cNvSpPr txBox="1"/>
          <p:nvPr/>
        </p:nvSpPr>
        <p:spPr>
          <a:xfrm>
            <a:off x="10088317" y="1068538"/>
            <a:ext cx="168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Finished!</a:t>
            </a:r>
          </a:p>
          <a:p>
            <a:r>
              <a:rPr lang="en-US" b="1" dirty="0">
                <a:solidFill>
                  <a:srgbClr val="FF0000"/>
                </a:solidFill>
              </a:rPr>
              <a:t>Took 4 cycles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0CC1B5-F594-4F40-8A86-6657D3D0FDC7}"/>
              </a:ext>
            </a:extLst>
          </p:cNvPr>
          <p:cNvSpPr/>
          <p:nvPr/>
        </p:nvSpPr>
        <p:spPr>
          <a:xfrm>
            <a:off x="8533630" y="5036545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Write result to output stream</a:t>
            </a:r>
          </a:p>
        </p:txBody>
      </p:sp>
    </p:spTree>
    <p:extLst>
      <p:ext uri="{BB962C8B-B14F-4D97-AF65-F5344CB8AC3E}">
        <p14:creationId xmlns:p14="http://schemas.microsoft.com/office/powerpoint/2010/main" val="34700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424C7-FE54-4842-B122-4C420315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FINN I/O – main ideas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2275D-9484-4FBD-88F3-6C494352F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DEA90-65E4-43F0-86E8-01876607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kern="0" dirty="0">
                <a:latin typeface="Arial" panose="020B0604020202020204"/>
              </a:rPr>
              <a:t>All layers consumes input in the same order </a:t>
            </a:r>
          </a:p>
          <a:p>
            <a:pPr lvl="1"/>
            <a:r>
              <a:rPr lang="en-IE" kern="0" dirty="0">
                <a:latin typeface="Arial" panose="020B0604020202020204"/>
              </a:rPr>
              <a:t>All channels for 1 pixel, pixels in raster order</a:t>
            </a:r>
          </a:p>
          <a:p>
            <a:r>
              <a:rPr lang="en-IE" kern="0" dirty="0">
                <a:latin typeface="Arial" panose="020B0604020202020204"/>
              </a:rPr>
              <a:t>All layers generates output in the same order used to consume from next layer</a:t>
            </a:r>
          </a:p>
          <a:p>
            <a:pPr lvl="1"/>
            <a:r>
              <a:rPr lang="en-IE" kern="0" dirty="0">
                <a:latin typeface="Arial" panose="020B0604020202020204"/>
              </a:rPr>
              <a:t>In order to decrease buffering requirements among layers (FIFOs) </a:t>
            </a:r>
          </a:p>
          <a:p>
            <a:pPr lvl="1"/>
            <a:r>
              <a:rPr lang="en-IE" kern="0" dirty="0">
                <a:latin typeface="Arial" panose="020B0604020202020204"/>
              </a:rPr>
              <a:t>No need of data restructuring among layers (im2col performed inside the layer with line buffering)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887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FINN – I/O order 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847326" y="2540403"/>
            <a:ext cx="1319048" cy="18371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Conv Layer 0</a:t>
            </a:r>
          </a:p>
        </p:txBody>
      </p:sp>
      <p:cxnSp>
        <p:nvCxnSpPr>
          <p:cNvPr id="22" name="Straight Arrow Connector 21"/>
          <p:cNvCxnSpPr>
            <a:stCxn id="17" idx="3"/>
            <a:endCxn id="55" idx="1"/>
          </p:cNvCxnSpPr>
          <p:nvPr/>
        </p:nvCxnSpPr>
        <p:spPr bwMode="auto">
          <a:xfrm>
            <a:off x="5166374" y="3458984"/>
            <a:ext cx="2030673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3574404" y="3515182"/>
            <a:ext cx="27292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2751246" y="3299738"/>
            <a:ext cx="446597" cy="3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GB" sz="1600" b="1" kern="0" dirty="0">
                <a:solidFill>
                  <a:schemeClr val="accent4"/>
                </a:solidFill>
                <a:latin typeface="+mn-lt"/>
              </a:rPr>
              <a:t>IFM</a:t>
            </a:r>
          </a:p>
        </p:txBody>
      </p:sp>
      <p:cxnSp>
        <p:nvCxnSpPr>
          <p:cNvPr id="31" name="Elbow Connector 30"/>
          <p:cNvCxnSpPr/>
          <p:nvPr/>
        </p:nvCxnSpPr>
        <p:spPr bwMode="auto">
          <a:xfrm rot="16200000" flipV="1">
            <a:off x="4322062" y="2377054"/>
            <a:ext cx="300911" cy="14814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041485" y="1594982"/>
            <a:ext cx="897622" cy="524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Weight buffer</a:t>
            </a:r>
          </a:p>
        </p:txBody>
      </p:sp>
      <p:sp>
        <p:nvSpPr>
          <p:cNvPr id="33" name="Cube 32"/>
          <p:cNvSpPr/>
          <p:nvPr/>
        </p:nvSpPr>
        <p:spPr bwMode="auto">
          <a:xfrm rot="16200000">
            <a:off x="2607969" y="4476060"/>
            <a:ext cx="1031720" cy="1039148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34" name="Cube 33"/>
          <p:cNvSpPr/>
          <p:nvPr/>
        </p:nvSpPr>
        <p:spPr bwMode="auto">
          <a:xfrm rot="16200000">
            <a:off x="2951797" y="4132231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47" name="Cube 46"/>
          <p:cNvSpPr/>
          <p:nvPr/>
        </p:nvSpPr>
        <p:spPr bwMode="auto">
          <a:xfrm rot="16200000">
            <a:off x="5835711" y="4476058"/>
            <a:ext cx="1031720" cy="1039148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97047" y="2540403"/>
            <a:ext cx="1319048" cy="18371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Conv Layer 1</a:t>
            </a:r>
          </a:p>
        </p:txBody>
      </p:sp>
      <p:cxnSp>
        <p:nvCxnSpPr>
          <p:cNvPr id="56" name="Straight Arrow Connector 55"/>
          <p:cNvCxnSpPr>
            <a:stCxn id="55" idx="3"/>
          </p:cNvCxnSpPr>
          <p:nvPr/>
        </p:nvCxnSpPr>
        <p:spPr bwMode="auto">
          <a:xfrm>
            <a:off x="8516095" y="3458984"/>
            <a:ext cx="473043" cy="25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Elbow Connector 58"/>
          <p:cNvCxnSpPr/>
          <p:nvPr/>
        </p:nvCxnSpPr>
        <p:spPr bwMode="auto">
          <a:xfrm rot="16200000" flipV="1">
            <a:off x="7671783" y="2377054"/>
            <a:ext cx="300911" cy="14814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7391206" y="1594982"/>
            <a:ext cx="897622" cy="524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Weight buffer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9256837" y="3299737"/>
            <a:ext cx="549189" cy="3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GB" sz="1600" b="1" kern="0" dirty="0">
                <a:solidFill>
                  <a:schemeClr val="accent4"/>
                </a:solidFill>
                <a:latin typeface="+mn-lt"/>
              </a:rPr>
              <a:t>OFM</a:t>
            </a:r>
          </a:p>
        </p:txBody>
      </p:sp>
      <p:sp>
        <p:nvSpPr>
          <p:cNvPr id="62" name="Cube 61"/>
          <p:cNvSpPr/>
          <p:nvPr/>
        </p:nvSpPr>
        <p:spPr bwMode="auto">
          <a:xfrm rot="16200000">
            <a:off x="9290166" y="4476058"/>
            <a:ext cx="1031720" cy="1039148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4E3F8F-10DE-4FB6-B639-873CB05E8344}"/>
              </a:ext>
            </a:extLst>
          </p:cNvPr>
          <p:cNvCxnSpPr/>
          <p:nvPr/>
        </p:nvCxnSpPr>
        <p:spPr bwMode="auto">
          <a:xfrm flipV="1">
            <a:off x="867751" y="5533099"/>
            <a:ext cx="882" cy="73295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09AA59-BCF9-48CE-8A59-7369E9C81851}"/>
              </a:ext>
            </a:extLst>
          </p:cNvPr>
          <p:cNvCxnSpPr/>
          <p:nvPr/>
        </p:nvCxnSpPr>
        <p:spPr bwMode="auto">
          <a:xfrm>
            <a:off x="867751" y="6263386"/>
            <a:ext cx="296761" cy="19214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54314B-34CB-4675-B826-9B73E50EE6A2}"/>
              </a:ext>
            </a:extLst>
          </p:cNvPr>
          <p:cNvCxnSpPr/>
          <p:nvPr/>
        </p:nvCxnSpPr>
        <p:spPr bwMode="auto">
          <a:xfrm>
            <a:off x="867989" y="6263389"/>
            <a:ext cx="758944" cy="26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2854E5-D986-4E62-A6AA-394A6A33D867}"/>
              </a:ext>
            </a:extLst>
          </p:cNvPr>
          <p:cNvSpPr txBox="1"/>
          <p:nvPr/>
        </p:nvSpPr>
        <p:spPr bwMode="auto">
          <a:xfrm>
            <a:off x="140055" y="5766897"/>
            <a:ext cx="759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A753B9-3C71-4D11-A31A-3D0B84F86CAB}"/>
              </a:ext>
            </a:extLst>
          </p:cNvPr>
          <p:cNvSpPr txBox="1"/>
          <p:nvPr/>
        </p:nvSpPr>
        <p:spPr bwMode="auto">
          <a:xfrm>
            <a:off x="526632" y="6435427"/>
            <a:ext cx="682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748682-B9B0-4E78-A794-29EA449FEEB0}"/>
              </a:ext>
            </a:extLst>
          </p:cNvPr>
          <p:cNvSpPr txBox="1"/>
          <p:nvPr/>
        </p:nvSpPr>
        <p:spPr bwMode="auto">
          <a:xfrm>
            <a:off x="1415480" y="5951563"/>
            <a:ext cx="1066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79919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FINN – I/O order 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847326" y="2540403"/>
            <a:ext cx="1319048" cy="18371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Conv Layer 0</a:t>
            </a:r>
          </a:p>
        </p:txBody>
      </p:sp>
      <p:cxnSp>
        <p:nvCxnSpPr>
          <p:cNvPr id="22" name="Straight Arrow Connector 21"/>
          <p:cNvCxnSpPr>
            <a:stCxn id="17" idx="3"/>
            <a:endCxn id="55" idx="1"/>
          </p:cNvCxnSpPr>
          <p:nvPr/>
        </p:nvCxnSpPr>
        <p:spPr bwMode="auto">
          <a:xfrm>
            <a:off x="5166374" y="3458984"/>
            <a:ext cx="2030673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3574404" y="3515182"/>
            <a:ext cx="27292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2751246" y="3299738"/>
            <a:ext cx="446597" cy="3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GB" sz="1600" b="1" kern="0" dirty="0">
                <a:solidFill>
                  <a:schemeClr val="accent4"/>
                </a:solidFill>
                <a:latin typeface="+mn-lt"/>
              </a:rPr>
              <a:t>IFM</a:t>
            </a:r>
          </a:p>
        </p:txBody>
      </p:sp>
      <p:cxnSp>
        <p:nvCxnSpPr>
          <p:cNvPr id="31" name="Elbow Connector 30"/>
          <p:cNvCxnSpPr/>
          <p:nvPr/>
        </p:nvCxnSpPr>
        <p:spPr bwMode="auto">
          <a:xfrm rot="16200000" flipV="1">
            <a:off x="4322062" y="2377054"/>
            <a:ext cx="300911" cy="14814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041485" y="1594982"/>
            <a:ext cx="897622" cy="524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Weight buffer</a:t>
            </a:r>
          </a:p>
        </p:txBody>
      </p:sp>
      <p:sp>
        <p:nvSpPr>
          <p:cNvPr id="33" name="Cube 32"/>
          <p:cNvSpPr/>
          <p:nvPr/>
        </p:nvSpPr>
        <p:spPr bwMode="auto">
          <a:xfrm rot="16200000">
            <a:off x="2607969" y="4476060"/>
            <a:ext cx="1031720" cy="1039148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34" name="Cube 33"/>
          <p:cNvSpPr/>
          <p:nvPr/>
        </p:nvSpPr>
        <p:spPr bwMode="auto">
          <a:xfrm rot="16200000">
            <a:off x="2951797" y="4132231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47" name="Cube 46"/>
          <p:cNvSpPr/>
          <p:nvPr/>
        </p:nvSpPr>
        <p:spPr bwMode="auto">
          <a:xfrm rot="16200000">
            <a:off x="5835711" y="4476058"/>
            <a:ext cx="1031720" cy="1039148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97047" y="2540403"/>
            <a:ext cx="1319048" cy="18371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Conv Layer 1</a:t>
            </a:r>
          </a:p>
        </p:txBody>
      </p:sp>
      <p:cxnSp>
        <p:nvCxnSpPr>
          <p:cNvPr id="56" name="Straight Arrow Connector 55"/>
          <p:cNvCxnSpPr>
            <a:stCxn id="55" idx="3"/>
          </p:cNvCxnSpPr>
          <p:nvPr/>
        </p:nvCxnSpPr>
        <p:spPr bwMode="auto">
          <a:xfrm>
            <a:off x="8516095" y="3458984"/>
            <a:ext cx="473043" cy="25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Elbow Connector 58"/>
          <p:cNvCxnSpPr/>
          <p:nvPr/>
        </p:nvCxnSpPr>
        <p:spPr bwMode="auto">
          <a:xfrm rot="16200000" flipV="1">
            <a:off x="7671783" y="2377054"/>
            <a:ext cx="300911" cy="14814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7391206" y="1594982"/>
            <a:ext cx="897622" cy="524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Weight buffer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9256837" y="3299737"/>
            <a:ext cx="549189" cy="3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GB" sz="1600" b="1" kern="0" dirty="0">
                <a:solidFill>
                  <a:schemeClr val="accent4"/>
                </a:solidFill>
                <a:latin typeface="+mn-lt"/>
              </a:rPr>
              <a:t>OFM</a:t>
            </a:r>
          </a:p>
        </p:txBody>
      </p:sp>
      <p:sp>
        <p:nvSpPr>
          <p:cNvPr id="62" name="Cube 61"/>
          <p:cNvSpPr/>
          <p:nvPr/>
        </p:nvSpPr>
        <p:spPr bwMode="auto">
          <a:xfrm rot="16200000">
            <a:off x="9290166" y="4476058"/>
            <a:ext cx="1031720" cy="1039148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18" name="Cube 17"/>
          <p:cNvSpPr/>
          <p:nvPr/>
        </p:nvSpPr>
        <p:spPr bwMode="auto">
          <a:xfrm rot="16200000">
            <a:off x="6179539" y="4130305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19" name="Cube 18"/>
          <p:cNvSpPr/>
          <p:nvPr/>
        </p:nvSpPr>
        <p:spPr bwMode="auto">
          <a:xfrm rot="16200000">
            <a:off x="3008947" y="4171114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867751" y="5533099"/>
            <a:ext cx="882" cy="73295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867751" y="6263386"/>
            <a:ext cx="296761" cy="19214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67989" y="6263389"/>
            <a:ext cx="758944" cy="26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 bwMode="auto">
          <a:xfrm>
            <a:off x="140055" y="5766897"/>
            <a:ext cx="759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526632" y="6435427"/>
            <a:ext cx="682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415480" y="5951563"/>
            <a:ext cx="1066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64110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FINN – I/O order 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847326" y="2540403"/>
            <a:ext cx="1319048" cy="18371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Conv Layer 0</a:t>
            </a:r>
          </a:p>
        </p:txBody>
      </p:sp>
      <p:cxnSp>
        <p:nvCxnSpPr>
          <p:cNvPr id="22" name="Straight Arrow Connector 21"/>
          <p:cNvCxnSpPr>
            <a:stCxn id="17" idx="3"/>
            <a:endCxn id="55" idx="1"/>
          </p:cNvCxnSpPr>
          <p:nvPr/>
        </p:nvCxnSpPr>
        <p:spPr bwMode="auto">
          <a:xfrm>
            <a:off x="5166374" y="3458984"/>
            <a:ext cx="2030673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3574404" y="3515182"/>
            <a:ext cx="27292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2751246" y="3299738"/>
            <a:ext cx="446597" cy="3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GB" sz="1600" b="1" kern="0" dirty="0">
                <a:solidFill>
                  <a:schemeClr val="accent4"/>
                </a:solidFill>
                <a:latin typeface="+mn-lt"/>
              </a:rPr>
              <a:t>IFM</a:t>
            </a:r>
          </a:p>
        </p:txBody>
      </p:sp>
      <p:cxnSp>
        <p:nvCxnSpPr>
          <p:cNvPr id="31" name="Elbow Connector 30"/>
          <p:cNvCxnSpPr/>
          <p:nvPr/>
        </p:nvCxnSpPr>
        <p:spPr bwMode="auto">
          <a:xfrm rot="16200000" flipV="1">
            <a:off x="4322062" y="2377054"/>
            <a:ext cx="300911" cy="14814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041485" y="1594982"/>
            <a:ext cx="897622" cy="524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Weight buffer</a:t>
            </a:r>
          </a:p>
        </p:txBody>
      </p:sp>
      <p:sp>
        <p:nvSpPr>
          <p:cNvPr id="33" name="Cube 32"/>
          <p:cNvSpPr/>
          <p:nvPr/>
        </p:nvSpPr>
        <p:spPr bwMode="auto">
          <a:xfrm rot="16200000">
            <a:off x="2607969" y="4476060"/>
            <a:ext cx="1031720" cy="1039148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34" name="Cube 33"/>
          <p:cNvSpPr/>
          <p:nvPr/>
        </p:nvSpPr>
        <p:spPr bwMode="auto">
          <a:xfrm rot="16200000">
            <a:off x="2951797" y="4132231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47" name="Cube 46"/>
          <p:cNvSpPr/>
          <p:nvPr/>
        </p:nvSpPr>
        <p:spPr bwMode="auto">
          <a:xfrm rot="16200000">
            <a:off x="5835711" y="4476058"/>
            <a:ext cx="1031720" cy="1039148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97047" y="2540403"/>
            <a:ext cx="1319048" cy="18371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Conv Layer 1</a:t>
            </a:r>
          </a:p>
        </p:txBody>
      </p:sp>
      <p:cxnSp>
        <p:nvCxnSpPr>
          <p:cNvPr id="56" name="Straight Arrow Connector 55"/>
          <p:cNvCxnSpPr>
            <a:stCxn id="55" idx="3"/>
          </p:cNvCxnSpPr>
          <p:nvPr/>
        </p:nvCxnSpPr>
        <p:spPr bwMode="auto">
          <a:xfrm>
            <a:off x="8516095" y="3458984"/>
            <a:ext cx="473043" cy="25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Elbow Connector 58"/>
          <p:cNvCxnSpPr/>
          <p:nvPr/>
        </p:nvCxnSpPr>
        <p:spPr bwMode="auto">
          <a:xfrm rot="16200000" flipV="1">
            <a:off x="7671783" y="2377054"/>
            <a:ext cx="300911" cy="14814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7391206" y="1594982"/>
            <a:ext cx="897622" cy="524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Weight buffer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9256837" y="3299737"/>
            <a:ext cx="549189" cy="3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GB" sz="1600" b="1" kern="0" dirty="0">
                <a:solidFill>
                  <a:schemeClr val="accent4"/>
                </a:solidFill>
                <a:latin typeface="+mn-lt"/>
              </a:rPr>
              <a:t>OFM</a:t>
            </a:r>
          </a:p>
        </p:txBody>
      </p:sp>
      <p:sp>
        <p:nvSpPr>
          <p:cNvPr id="62" name="Cube 61"/>
          <p:cNvSpPr/>
          <p:nvPr/>
        </p:nvSpPr>
        <p:spPr bwMode="auto">
          <a:xfrm rot="16200000">
            <a:off x="9290166" y="4476058"/>
            <a:ext cx="1031720" cy="1039148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18" name="Cube 17"/>
          <p:cNvSpPr/>
          <p:nvPr/>
        </p:nvSpPr>
        <p:spPr bwMode="auto">
          <a:xfrm rot="16200000">
            <a:off x="6179539" y="4130305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19" name="Cube 18"/>
          <p:cNvSpPr/>
          <p:nvPr/>
        </p:nvSpPr>
        <p:spPr bwMode="auto">
          <a:xfrm rot="16200000">
            <a:off x="9657196" y="4124927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0" name="Cube 19"/>
          <p:cNvSpPr/>
          <p:nvPr/>
        </p:nvSpPr>
        <p:spPr bwMode="auto">
          <a:xfrm rot="16200000">
            <a:off x="3008947" y="4171114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1" name="Cube 20"/>
          <p:cNvSpPr/>
          <p:nvPr/>
        </p:nvSpPr>
        <p:spPr bwMode="auto">
          <a:xfrm rot="16200000">
            <a:off x="6236689" y="4171114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3" name="Cube 22"/>
          <p:cNvSpPr/>
          <p:nvPr/>
        </p:nvSpPr>
        <p:spPr bwMode="auto">
          <a:xfrm rot="16200000">
            <a:off x="3066097" y="4229788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AF4D07-A46F-41A6-87FA-4352A5F722A6}"/>
              </a:ext>
            </a:extLst>
          </p:cNvPr>
          <p:cNvCxnSpPr/>
          <p:nvPr/>
        </p:nvCxnSpPr>
        <p:spPr bwMode="auto">
          <a:xfrm flipV="1">
            <a:off x="867751" y="5533099"/>
            <a:ext cx="882" cy="73295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ADB2B6-D760-45F5-9D0E-59DC54D73AE0}"/>
              </a:ext>
            </a:extLst>
          </p:cNvPr>
          <p:cNvCxnSpPr/>
          <p:nvPr/>
        </p:nvCxnSpPr>
        <p:spPr bwMode="auto">
          <a:xfrm>
            <a:off x="867751" y="6263386"/>
            <a:ext cx="296761" cy="19214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D2D157-2DD1-4F05-A742-E3708E9F2591}"/>
              </a:ext>
            </a:extLst>
          </p:cNvPr>
          <p:cNvCxnSpPr/>
          <p:nvPr/>
        </p:nvCxnSpPr>
        <p:spPr bwMode="auto">
          <a:xfrm>
            <a:off x="867989" y="6263389"/>
            <a:ext cx="758944" cy="26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F7C6FD-C816-4DA9-821A-20A6E65EFCD9}"/>
              </a:ext>
            </a:extLst>
          </p:cNvPr>
          <p:cNvSpPr txBox="1"/>
          <p:nvPr/>
        </p:nvSpPr>
        <p:spPr bwMode="auto">
          <a:xfrm>
            <a:off x="140055" y="5766897"/>
            <a:ext cx="759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C93641-4660-4A56-8ED8-08A09509E6F4}"/>
              </a:ext>
            </a:extLst>
          </p:cNvPr>
          <p:cNvSpPr txBox="1"/>
          <p:nvPr/>
        </p:nvSpPr>
        <p:spPr bwMode="auto">
          <a:xfrm>
            <a:off x="526632" y="6435427"/>
            <a:ext cx="682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9C19CA-BA90-4F26-B83C-6B5E97148100}"/>
              </a:ext>
            </a:extLst>
          </p:cNvPr>
          <p:cNvSpPr txBox="1"/>
          <p:nvPr/>
        </p:nvSpPr>
        <p:spPr bwMode="auto">
          <a:xfrm>
            <a:off x="1415480" y="5951563"/>
            <a:ext cx="1066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103478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FINN – I/O order 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847326" y="2540403"/>
            <a:ext cx="1319048" cy="18371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Conv Layer 0</a:t>
            </a:r>
          </a:p>
        </p:txBody>
      </p:sp>
      <p:cxnSp>
        <p:nvCxnSpPr>
          <p:cNvPr id="22" name="Straight Arrow Connector 21"/>
          <p:cNvCxnSpPr>
            <a:stCxn id="17" idx="3"/>
            <a:endCxn id="55" idx="1"/>
          </p:cNvCxnSpPr>
          <p:nvPr/>
        </p:nvCxnSpPr>
        <p:spPr bwMode="auto">
          <a:xfrm>
            <a:off x="5166374" y="3458984"/>
            <a:ext cx="2030673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3574404" y="3515182"/>
            <a:ext cx="27292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2751246" y="3299738"/>
            <a:ext cx="446597" cy="3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GB" sz="1600" b="1" kern="0" dirty="0">
                <a:solidFill>
                  <a:schemeClr val="accent4"/>
                </a:solidFill>
                <a:latin typeface="+mn-lt"/>
              </a:rPr>
              <a:t>IFM</a:t>
            </a:r>
          </a:p>
        </p:txBody>
      </p:sp>
      <p:cxnSp>
        <p:nvCxnSpPr>
          <p:cNvPr id="31" name="Elbow Connector 30"/>
          <p:cNvCxnSpPr/>
          <p:nvPr/>
        </p:nvCxnSpPr>
        <p:spPr bwMode="auto">
          <a:xfrm rot="16200000" flipV="1">
            <a:off x="4322062" y="2377054"/>
            <a:ext cx="300911" cy="14814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041485" y="1594982"/>
            <a:ext cx="897622" cy="524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Weight buffer</a:t>
            </a:r>
          </a:p>
        </p:txBody>
      </p:sp>
      <p:sp>
        <p:nvSpPr>
          <p:cNvPr id="33" name="Cube 32"/>
          <p:cNvSpPr/>
          <p:nvPr/>
        </p:nvSpPr>
        <p:spPr bwMode="auto">
          <a:xfrm rot="16200000">
            <a:off x="2607969" y="4476060"/>
            <a:ext cx="1031720" cy="1039148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34" name="Cube 33"/>
          <p:cNvSpPr/>
          <p:nvPr/>
        </p:nvSpPr>
        <p:spPr bwMode="auto">
          <a:xfrm rot="16200000">
            <a:off x="2951797" y="4132231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47" name="Cube 46"/>
          <p:cNvSpPr/>
          <p:nvPr/>
        </p:nvSpPr>
        <p:spPr bwMode="auto">
          <a:xfrm rot="16200000">
            <a:off x="5835711" y="4476058"/>
            <a:ext cx="1031720" cy="1039148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97047" y="2540403"/>
            <a:ext cx="1319048" cy="18371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Conv Layer 1</a:t>
            </a:r>
          </a:p>
        </p:txBody>
      </p:sp>
      <p:cxnSp>
        <p:nvCxnSpPr>
          <p:cNvPr id="56" name="Straight Arrow Connector 55"/>
          <p:cNvCxnSpPr>
            <a:stCxn id="55" idx="3"/>
          </p:cNvCxnSpPr>
          <p:nvPr/>
        </p:nvCxnSpPr>
        <p:spPr bwMode="auto">
          <a:xfrm>
            <a:off x="8516095" y="3458984"/>
            <a:ext cx="473043" cy="25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Elbow Connector 58"/>
          <p:cNvCxnSpPr/>
          <p:nvPr/>
        </p:nvCxnSpPr>
        <p:spPr bwMode="auto">
          <a:xfrm rot="16200000" flipV="1">
            <a:off x="7671783" y="2377054"/>
            <a:ext cx="300911" cy="14814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7391206" y="1594982"/>
            <a:ext cx="897622" cy="524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Weight buffer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9256837" y="3299737"/>
            <a:ext cx="549189" cy="34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GB" sz="1600" b="1" kern="0" dirty="0">
                <a:solidFill>
                  <a:schemeClr val="accent4"/>
                </a:solidFill>
                <a:latin typeface="+mn-lt"/>
              </a:rPr>
              <a:t>OFM</a:t>
            </a:r>
          </a:p>
        </p:txBody>
      </p:sp>
      <p:sp>
        <p:nvSpPr>
          <p:cNvPr id="62" name="Cube 61"/>
          <p:cNvSpPr/>
          <p:nvPr/>
        </p:nvSpPr>
        <p:spPr bwMode="auto">
          <a:xfrm rot="16200000">
            <a:off x="9290166" y="4476058"/>
            <a:ext cx="1031720" cy="1039148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18" name="Cube 17"/>
          <p:cNvSpPr/>
          <p:nvPr/>
        </p:nvSpPr>
        <p:spPr bwMode="auto">
          <a:xfrm rot="16200000">
            <a:off x="6179539" y="4130305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19" name="Cube 18"/>
          <p:cNvSpPr/>
          <p:nvPr/>
        </p:nvSpPr>
        <p:spPr bwMode="auto">
          <a:xfrm rot="16200000">
            <a:off x="9657196" y="4124927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0" name="Cube 19"/>
          <p:cNvSpPr/>
          <p:nvPr/>
        </p:nvSpPr>
        <p:spPr bwMode="auto">
          <a:xfrm rot="16200000">
            <a:off x="3008947" y="4171114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1" name="Cube 20"/>
          <p:cNvSpPr/>
          <p:nvPr/>
        </p:nvSpPr>
        <p:spPr bwMode="auto">
          <a:xfrm rot="16200000">
            <a:off x="6236689" y="4171114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3" name="Cube 22"/>
          <p:cNvSpPr/>
          <p:nvPr/>
        </p:nvSpPr>
        <p:spPr bwMode="auto">
          <a:xfrm rot="16200000">
            <a:off x="3066097" y="4229788"/>
            <a:ext cx="117351" cy="81243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AF4D07-A46F-41A6-87FA-4352A5F722A6}"/>
              </a:ext>
            </a:extLst>
          </p:cNvPr>
          <p:cNvCxnSpPr/>
          <p:nvPr/>
        </p:nvCxnSpPr>
        <p:spPr bwMode="auto">
          <a:xfrm flipV="1">
            <a:off x="867751" y="5533099"/>
            <a:ext cx="882" cy="73295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ADB2B6-D760-45F5-9D0E-59DC54D73AE0}"/>
              </a:ext>
            </a:extLst>
          </p:cNvPr>
          <p:cNvCxnSpPr/>
          <p:nvPr/>
        </p:nvCxnSpPr>
        <p:spPr bwMode="auto">
          <a:xfrm>
            <a:off x="867751" y="6263386"/>
            <a:ext cx="296761" cy="19214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D2D157-2DD1-4F05-A742-E3708E9F2591}"/>
              </a:ext>
            </a:extLst>
          </p:cNvPr>
          <p:cNvCxnSpPr/>
          <p:nvPr/>
        </p:nvCxnSpPr>
        <p:spPr bwMode="auto">
          <a:xfrm>
            <a:off x="867989" y="6263389"/>
            <a:ext cx="758944" cy="26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F7C6FD-C816-4DA9-821A-20A6E65EFCD9}"/>
              </a:ext>
            </a:extLst>
          </p:cNvPr>
          <p:cNvSpPr txBox="1"/>
          <p:nvPr/>
        </p:nvSpPr>
        <p:spPr bwMode="auto">
          <a:xfrm>
            <a:off x="140055" y="5766897"/>
            <a:ext cx="759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C93641-4660-4A56-8ED8-08A09509E6F4}"/>
              </a:ext>
            </a:extLst>
          </p:cNvPr>
          <p:cNvSpPr txBox="1"/>
          <p:nvPr/>
        </p:nvSpPr>
        <p:spPr bwMode="auto">
          <a:xfrm>
            <a:off x="526632" y="6435427"/>
            <a:ext cx="682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9C19CA-BA90-4F26-B83C-6B5E97148100}"/>
              </a:ext>
            </a:extLst>
          </p:cNvPr>
          <p:cNvSpPr txBox="1"/>
          <p:nvPr/>
        </p:nvSpPr>
        <p:spPr bwMode="auto">
          <a:xfrm>
            <a:off x="1415480" y="5951563"/>
            <a:ext cx="1066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264577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48DF7C-4A3D-48B2-ABB9-699D8EDF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Folding compute on fixed PE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E0E8F2-1AB2-485F-A324-3C3F4FE54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be 30"/>
          <p:cNvSpPr/>
          <p:nvPr/>
        </p:nvSpPr>
        <p:spPr bwMode="auto">
          <a:xfrm rot="16200000">
            <a:off x="5156242" y="1242024"/>
            <a:ext cx="496195" cy="1554784"/>
          </a:xfrm>
          <a:prstGeom prst="cube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 – folding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57" name="Cube 56"/>
          <p:cNvSpPr/>
          <p:nvPr/>
        </p:nvSpPr>
        <p:spPr bwMode="auto">
          <a:xfrm rot="16200000">
            <a:off x="899897" y="1978382"/>
            <a:ext cx="2063439" cy="1888443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58" name="Cube 57"/>
          <p:cNvSpPr/>
          <p:nvPr/>
        </p:nvSpPr>
        <p:spPr bwMode="auto">
          <a:xfrm rot="16200000">
            <a:off x="1516545" y="1364142"/>
            <a:ext cx="496195" cy="1554784"/>
          </a:xfrm>
          <a:prstGeom prst="cube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771636" y="5212284"/>
            <a:ext cx="882" cy="73295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1636" y="5942571"/>
            <a:ext cx="296761" cy="19214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71874" y="5942574"/>
            <a:ext cx="758944" cy="26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 bwMode="auto">
          <a:xfrm>
            <a:off x="43940" y="5446082"/>
            <a:ext cx="759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517" y="6114612"/>
            <a:ext cx="682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</a:t>
            </a:r>
          </a:p>
        </p:txBody>
      </p:sp>
      <p:sp>
        <p:nvSpPr>
          <p:cNvPr id="69" name="TextBox 68"/>
          <p:cNvSpPr txBox="1"/>
          <p:nvPr/>
        </p:nvSpPr>
        <p:spPr bwMode="auto">
          <a:xfrm>
            <a:off x="1319365" y="5630748"/>
            <a:ext cx="1066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Channels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5400183" y="2821744"/>
            <a:ext cx="11933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IE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Cube 74"/>
          <p:cNvSpPr/>
          <p:nvPr/>
        </p:nvSpPr>
        <p:spPr bwMode="auto">
          <a:xfrm rot="16200000">
            <a:off x="7700280" y="2157134"/>
            <a:ext cx="2063439" cy="1888443"/>
          </a:xfrm>
          <a:prstGeom prst="cub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77" name="Straight Connector 76"/>
          <p:cNvCxnSpPr>
            <a:stCxn id="58" idx="2"/>
          </p:cNvCxnSpPr>
          <p:nvPr/>
        </p:nvCxnSpPr>
        <p:spPr bwMode="auto">
          <a:xfrm flipV="1">
            <a:off x="1826667" y="2268016"/>
            <a:ext cx="3573516" cy="12161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58" idx="5"/>
          </p:cNvCxnSpPr>
          <p:nvPr/>
        </p:nvCxnSpPr>
        <p:spPr bwMode="auto">
          <a:xfrm flipV="1">
            <a:off x="1702619" y="1769983"/>
            <a:ext cx="3573056" cy="12345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>
            <a:endCxn id="47" idx="3"/>
          </p:cNvCxnSpPr>
          <p:nvPr/>
        </p:nvCxnSpPr>
        <p:spPr bwMode="auto">
          <a:xfrm>
            <a:off x="5275675" y="1769983"/>
            <a:ext cx="2619191" cy="407773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ight Brace 26"/>
          <p:cNvSpPr/>
          <p:nvPr/>
        </p:nvSpPr>
        <p:spPr bwMode="auto">
          <a:xfrm>
            <a:off x="6344180" y="1769982"/>
            <a:ext cx="542933" cy="1247833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 rot="16200000">
            <a:off x="5193077" y="3293121"/>
            <a:ext cx="496195" cy="1554784"/>
          </a:xfrm>
          <a:prstGeom prst="cub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 bwMode="auto">
              <a:xfrm>
                <a:off x="2496804" y="4598513"/>
                <a:ext cx="7948762" cy="1344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E" kern="0" dirty="0"/>
                  <a:t>PE output pixels are generated every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IE" dirty="0"/>
                              <m:t>KernelDim</m:t>
                            </m:r>
                          </m:e>
                          <m:sup>
                            <m:r>
                              <a:rPr lang="en-IE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E" i="1" ker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IE" kern="0" dirty="0"/>
                          <m:t>IFMCh</m:t>
                        </m:r>
                      </m:num>
                      <m:den>
                        <m:r>
                          <m:rPr>
                            <m:nor/>
                          </m:rPr>
                          <a:rPr lang="en-IE" b="0" i="0" kern="0" dirty="0" smtClean="0"/>
                          <m:t>SIMD</m:t>
                        </m:r>
                      </m:den>
                    </m:f>
                  </m:oMath>
                </a14:m>
                <a:r>
                  <a:rPr lang="en-IE" kern="0" dirty="0"/>
                  <a:t> cycles</a:t>
                </a:r>
              </a:p>
              <a:p>
                <a:pPr>
                  <a:lnSpc>
                    <a:spcPct val="100000"/>
                  </a:lnSpc>
                </a:pPr>
                <a:endParaRPr lang="en-IE" kern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E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E" b="0" i="0" dirty="0" smtClean="0"/>
                          <m:t>OFM</m:t>
                        </m:r>
                        <m:r>
                          <m:rPr>
                            <m:nor/>
                          </m:rPr>
                          <a:rPr lang="en-IE" dirty="0"/>
                          <m:t>Dim</m:t>
                        </m:r>
                      </m:e>
                      <m:sup>
                        <m:r>
                          <a:rPr lang="en-IE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kern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E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IE" dirty="0"/>
                              <m:t>KernelDim</m:t>
                            </m:r>
                          </m:e>
                          <m:sup>
                            <m:r>
                              <a:rPr lang="en-IE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E" i="1" ker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IE" kern="0" dirty="0"/>
                          <m:t>IFMCh</m:t>
                        </m:r>
                        <m:r>
                          <a:rPr lang="en-IE" b="0" i="1" kern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IE" kern="0" dirty="0"/>
                          <m:t>OFMCh</m:t>
                        </m:r>
                      </m:num>
                      <m:den>
                        <m:r>
                          <m:rPr>
                            <m:nor/>
                          </m:rPr>
                          <a:rPr lang="en-IE" b="0" i="0" kern="0" dirty="0" smtClean="0"/>
                          <m:t>SIMD</m:t>
                        </m:r>
                        <m:r>
                          <a:rPr lang="en-IE" i="1" ker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IE" b="0" i="0" kern="0" dirty="0" smtClean="0"/>
                          <m:t>PE</m:t>
                        </m:r>
                      </m:den>
                    </m:f>
                  </m:oMath>
                </a14:m>
                <a:r>
                  <a:rPr lang="en-IE" kern="0" dirty="0"/>
                  <a:t> cycles to complete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6804" y="4598513"/>
                <a:ext cx="7948762" cy="1344279"/>
              </a:xfrm>
              <a:prstGeom prst="rect">
                <a:avLst/>
              </a:prstGeom>
              <a:blipFill>
                <a:blip r:embed="rId3"/>
                <a:stretch>
                  <a:fillRect l="-18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ube 34"/>
          <p:cNvSpPr/>
          <p:nvPr/>
        </p:nvSpPr>
        <p:spPr bwMode="auto">
          <a:xfrm rot="16200000">
            <a:off x="5164847" y="2002720"/>
            <a:ext cx="496195" cy="1554784"/>
          </a:xfrm>
          <a:prstGeom prst="cube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356156" y="2091778"/>
            <a:ext cx="138896" cy="134983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1Left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37" name="Straight Connector 36"/>
          <p:cNvCxnSpPr>
            <a:stCxn id="58" idx="5"/>
            <a:endCxn id="35" idx="5"/>
          </p:cNvCxnSpPr>
          <p:nvPr/>
        </p:nvCxnSpPr>
        <p:spPr bwMode="auto">
          <a:xfrm>
            <a:off x="1702619" y="1893437"/>
            <a:ext cx="3648302" cy="63857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58" idx="2"/>
            <a:endCxn id="35" idx="2"/>
          </p:cNvCxnSpPr>
          <p:nvPr/>
        </p:nvCxnSpPr>
        <p:spPr bwMode="auto">
          <a:xfrm>
            <a:off x="1826667" y="2389632"/>
            <a:ext cx="3648302" cy="63857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5" idx="5"/>
            <a:endCxn id="36" idx="3"/>
          </p:cNvCxnSpPr>
          <p:nvPr/>
        </p:nvCxnSpPr>
        <p:spPr bwMode="auto">
          <a:xfrm flipV="1">
            <a:off x="5350921" y="2159270"/>
            <a:ext cx="3144131" cy="37274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ight Brace 45"/>
          <p:cNvSpPr/>
          <p:nvPr/>
        </p:nvSpPr>
        <p:spPr bwMode="auto">
          <a:xfrm rot="16200000">
            <a:off x="7823754" y="1424282"/>
            <a:ext cx="545521" cy="623916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755970" y="2110264"/>
            <a:ext cx="138896" cy="134983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1Left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48" name="Cube 47"/>
          <p:cNvSpPr/>
          <p:nvPr/>
        </p:nvSpPr>
        <p:spPr bwMode="auto">
          <a:xfrm rot="16200000">
            <a:off x="1297398" y="1580996"/>
            <a:ext cx="220392" cy="838146"/>
          </a:xfrm>
          <a:prstGeom prst="cube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1087255" y="1478227"/>
            <a:ext cx="1169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IE" kern="0" dirty="0">
                <a:solidFill>
                  <a:srgbClr val="00B050"/>
                </a:solidFill>
              </a:rPr>
              <a:t>SIMD</a:t>
            </a:r>
          </a:p>
        </p:txBody>
      </p:sp>
      <p:sp>
        <p:nvSpPr>
          <p:cNvPr id="51" name="Cube 50"/>
          <p:cNvSpPr/>
          <p:nvPr/>
        </p:nvSpPr>
        <p:spPr bwMode="auto">
          <a:xfrm rot="16200000">
            <a:off x="4940761" y="1454213"/>
            <a:ext cx="220392" cy="848025"/>
          </a:xfrm>
          <a:prstGeom prst="cube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52" name="Cube 51"/>
          <p:cNvSpPr/>
          <p:nvPr/>
        </p:nvSpPr>
        <p:spPr bwMode="auto">
          <a:xfrm rot="16200000">
            <a:off x="4945006" y="2220665"/>
            <a:ext cx="220392" cy="839535"/>
          </a:xfrm>
          <a:prstGeom prst="cube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 rot="16200000">
            <a:off x="6545912" y="1884970"/>
            <a:ext cx="1014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PE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7987727" y="1099996"/>
            <a:ext cx="1014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PE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4690730" y="1354648"/>
            <a:ext cx="1169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IE" kern="0" dirty="0">
                <a:solidFill>
                  <a:srgbClr val="00B050"/>
                </a:solidFill>
              </a:rPr>
              <a:t>SIMD</a:t>
            </a:r>
          </a:p>
        </p:txBody>
      </p:sp>
    </p:spTree>
    <p:extLst>
      <p:ext uri="{BB962C8B-B14F-4D97-AF65-F5344CB8AC3E}">
        <p14:creationId xmlns:p14="http://schemas.microsoft.com/office/powerpoint/2010/main" val="322868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9B45-7019-496C-92BF-6C155A09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Im2col + matrix vector = convolution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01F09-06B3-4A5C-9F92-8570D8A3A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613F6-2B3E-4149-9D2F-DB38B8B4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1" y="1470401"/>
            <a:ext cx="5372863" cy="4632960"/>
          </a:xfrm>
        </p:spPr>
        <p:txBody>
          <a:bodyPr/>
          <a:lstStyle/>
          <a:p>
            <a:r>
              <a:rPr lang="en-IE" dirty="0"/>
              <a:t>Lowering convolution to im2col + matrix multiplication</a:t>
            </a:r>
          </a:p>
          <a:p>
            <a:r>
              <a:rPr lang="en-IE" dirty="0"/>
              <a:t>Performed in a streaming function without buffering of the whole feature map</a:t>
            </a:r>
          </a:p>
          <a:p>
            <a:pPr lvl="1"/>
            <a:r>
              <a:rPr lang="en-IE" dirty="0"/>
              <a:t>Produces input for matrix operation as soon as data is available</a:t>
            </a:r>
          </a:p>
        </p:txBody>
      </p:sp>
      <p:pic>
        <p:nvPicPr>
          <p:cNvPr id="1026" name="Picture 2" descr="Convolution lowering">
            <a:extLst>
              <a:ext uri="{FF2B5EF4-FFF2-40B4-BE49-F238E27FC236}">
                <a16:creationId xmlns:a16="http://schemas.microsoft.com/office/drawing/2014/main" id="{C240C36B-CE0C-4C2E-B6DA-634DD9BB6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9500" y="1487888"/>
            <a:ext cx="5575645" cy="441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6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506E6-6C66-413B-A42A-F75A312B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Animation of folding in a Conv2D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75CEE-6F78-4812-81E8-54AA9636A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D6AFDE-2CA7-4602-B32C-1BAABBA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Previously on FINN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42CDF-2E70-43C8-8686-7DFDCA88E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654F1-73CA-4CF0-84CD-EE282154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1" y="980728"/>
            <a:ext cx="11033760" cy="4632960"/>
          </a:xfrm>
        </p:spPr>
        <p:txBody>
          <a:bodyPr/>
          <a:lstStyle/>
          <a:p>
            <a:r>
              <a:rPr lang="en-IE" dirty="0"/>
              <a:t>Hardware architecture is dataflow with streaming</a:t>
            </a:r>
          </a:p>
          <a:p>
            <a:pPr lvl="1"/>
            <a:r>
              <a:rPr lang="en-IE" dirty="0"/>
              <a:t>HLS streams (FIFOs) are used to communicate among layers</a:t>
            </a:r>
          </a:p>
          <a:p>
            <a:pPr lvl="1"/>
            <a:r>
              <a:rPr lang="nb-NO" dirty="0"/>
              <a:t>E</a:t>
            </a:r>
            <a:r>
              <a:rPr lang="en-IE"/>
              <a:t>ach layer </a:t>
            </a:r>
            <a:r>
              <a:rPr lang="en-IE" dirty="0"/>
              <a:t>is always running, </a:t>
            </a:r>
            <a:r>
              <a:rPr lang="en-IE"/>
              <a:t>starts computing as soon as it can</a:t>
            </a:r>
          </a:p>
          <a:p>
            <a:pPr lvl="1"/>
            <a:r>
              <a:rPr lang="nb-NO" dirty="0"/>
              <a:t>E</a:t>
            </a:r>
            <a:r>
              <a:rPr lang="en-IE" dirty="0"/>
              <a:t>ach layer</a:t>
            </a:r>
            <a:r>
              <a:rPr lang="en-IE"/>
              <a:t> </a:t>
            </a:r>
            <a:r>
              <a:rPr lang="en-IE" dirty="0"/>
              <a:t>has internal parallelism </a:t>
            </a:r>
            <a:r>
              <a:rPr lang="en-IE" dirty="0" err="1"/>
              <a:t>s.t</a:t>
            </a:r>
            <a:r>
              <a:rPr lang="en-IE" err="1"/>
              <a:t>.</a:t>
            </a:r>
            <a:r>
              <a:rPr lang="en-IE"/>
              <a:t> pipeline is</a:t>
            </a:r>
            <a:r>
              <a:rPr lang="en-IE" dirty="0"/>
              <a:t> approximately balanced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D81807-4657-4D20-88CA-5C341F0F8CF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528" y="2680905"/>
            <a:ext cx="7978973" cy="377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Vector streaming execution in a Matrix </a:t>
            </a:r>
            <a:r>
              <a:rPr lang="en-GB" dirty="0" err="1"/>
              <a:t>Matrix</a:t>
            </a:r>
            <a:r>
              <a:rPr lang="en-GB" dirty="0"/>
              <a:t> (</a:t>
            </a:r>
            <a:r>
              <a:rPr lang="en-GB" dirty="0" err="1"/>
              <a:t>rpt</a:t>
            </a:r>
            <a:r>
              <a:rPr lang="en-GB" dirty="0"/>
              <a:t>)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0" name="Rectangle 2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0" name="Rectangle 30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6" name="Rectangle 35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1" name="Rectangle 37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6" name="Rectangle 37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0" name="Group 379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1" name="Rectangle 38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6" name="Rectangle 38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28" name="Group 527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29" name="Rectangle 52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31" name="Rectangle 53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535" name="TextBox 534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grpSp>
        <p:nvGrpSpPr>
          <p:cNvPr id="536" name="Group 535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37" name="Rectangle 53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53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39" name="Rectangle 53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40" name="Rectangle 53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1" name="Group 540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42" name="Rectangle 54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43" name="Rectangle 54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44" name="Rectangle 54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45" name="Rectangle 54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47" name="Rectangle 54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48" name="Rectangle 54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49" name="Rectangle 54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50" name="Rectangle 54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51" name="Group 550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52" name="Rectangle 55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53" name="Rectangle 55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54" name="Rectangle 55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55" name="Rectangle 55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56" name="Group 555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57" name="Rectangle 55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58" name="Rectangle 55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59" name="Rectangle 55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60" name="Rectangle 55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62" name="Rectangle 56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63" name="Rectangle 56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64" name="Rectangle 56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65" name="Rectangle 56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66" name="Group 565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67" name="Rectangle 56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68" name="Rectangle 56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69" name="Rectangle 56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70" name="Rectangle 56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71" name="Group 570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72" name="Rectangle 57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73" name="Rectangle 57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74" name="Rectangle 57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75" name="Rectangle 57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76" name="Group 575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77" name="Rectangle 57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78" name="Rectangle 57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79" name="Rectangle 57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80" name="Rectangle 57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82" name="Rectangle 58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83" name="Rectangle 58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84" name="Rectangle 58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85" name="Rectangle 58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86" name="Group 585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87" name="Rectangle 58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88" name="Rectangle 58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89" name="Rectangle 58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90" name="Rectangle 58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92" name="Rectangle 59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93" name="Rectangle 59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94" name="Rectangle 59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95" name="Rectangle 59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631" name="TextBox 630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632" name="TextBox 631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633" name="TextBox 632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sp>
        <p:nvSpPr>
          <p:cNvPr id="201" name="TextBox 200"/>
          <p:cNvSpPr txBox="1"/>
          <p:nvPr/>
        </p:nvSpPr>
        <p:spPr bwMode="auto">
          <a:xfrm>
            <a:off x="7079794" y="1929190"/>
            <a:ext cx="413721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matrix-matrix: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GB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OFDim</a:t>
            </a:r>
            <a:r>
              <a:rPr lang="en-GB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GB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OFMDim</a:t>
            </a:r>
            <a:r>
              <a:rPr lang="en-GB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Execute Matrix-Vector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5" name="Rectangle 274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2" name="Rectangle 29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20" name="TextBox 319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21" name="TextBox 320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22" name="TextBox 321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23" name="TextBox 322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324" name="Group 323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5" name="Rectangle 324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2" name="Rectangle 34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7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Neuron1 Synapse1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94" name="Rectangle 9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185" name="Rectangle 18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190" name="Rectangle 18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grpSp>
        <p:nvGrpSpPr>
          <p:cNvPr id="364" name="Group 363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5" name="Rectangle 36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18" name="Group 417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19" name="Rectangle 41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24" name="Rectangle 42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29" name="Rectangle 42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34" name="Rectangle 43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39" name="Rectangle 43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0" name="Rectangle 43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1" name="Rectangle 44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2" name="Rectangle 44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43" name="Group 442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44" name="Rectangle 44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5" name="Rectangle 44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44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7" name="Rectangle 44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49" name="Rectangle 44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50" name="Rectangle 44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51" name="Rectangle 45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52" name="Rectangle 45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54" name="Rectangle 45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55" name="Rectangle 45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56" name="Rectangle 45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57" name="Rectangle 45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59" name="Rectangle 45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60" name="Rectangle 45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61" name="Rectangle 46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62" name="Rectangle 46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64" name="Rectangle 46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65" name="Rectangle 46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66" name="Rectangle 46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67" name="Rectangle 46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69" name="Rectangle 46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0" name="Rectangle 46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1" name="Rectangle 47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2" name="Rectangle 47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4" name="Rectangle 47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5" name="Rectangle 47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6" name="Rectangle 47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7" name="Rectangle 47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" name="Straight Connector 5"/>
          <p:cNvCxnSpPr>
            <a:stCxn id="341" idx="0"/>
            <a:endCxn id="94" idx="0"/>
          </p:cNvCxnSpPr>
          <p:nvPr/>
        </p:nvCxnSpPr>
        <p:spPr bwMode="auto">
          <a:xfrm flipV="1">
            <a:off x="612945" y="2667854"/>
            <a:ext cx="2825502" cy="102505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>
            <a:stCxn id="324" idx="0"/>
            <a:endCxn id="185" idx="0"/>
          </p:cNvCxnSpPr>
          <p:nvPr/>
        </p:nvCxnSpPr>
        <p:spPr bwMode="auto">
          <a:xfrm flipV="1">
            <a:off x="1119888" y="2661265"/>
            <a:ext cx="2613112" cy="103081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341" idx="0"/>
            <a:endCxn id="419" idx="0"/>
          </p:cNvCxnSpPr>
          <p:nvPr/>
        </p:nvCxnSpPr>
        <p:spPr bwMode="auto">
          <a:xfrm flipV="1">
            <a:off x="612945" y="3413639"/>
            <a:ext cx="2825502" cy="27926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>
            <a:stCxn id="324" idx="0"/>
            <a:endCxn id="424" idx="0"/>
          </p:cNvCxnSpPr>
          <p:nvPr/>
        </p:nvCxnSpPr>
        <p:spPr bwMode="auto">
          <a:xfrm flipV="1">
            <a:off x="1119888" y="3407050"/>
            <a:ext cx="2613112" cy="28503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2" name="TextBox 211"/>
          <p:cNvSpPr txBox="1"/>
          <p:nvPr/>
        </p:nvSpPr>
        <p:spPr bwMode="auto">
          <a:xfrm>
            <a:off x="6764464" y="1387377"/>
            <a:ext cx="413721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4" name="Rectangle 213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4" name="Rectangle 223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4" name="Rectangle 233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54" name="Rectangle 253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63" name="TextBox 262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64" name="TextBox 263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65" name="TextBox 264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66" name="TextBox 265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</p:spTree>
    <p:extLst>
      <p:ext uri="{BB962C8B-B14F-4D97-AF65-F5344CB8AC3E}">
        <p14:creationId xmlns:p14="http://schemas.microsoft.com/office/powerpoint/2010/main" val="21332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Neuron1 Synapse2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94" name="Rectangle 9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185" name="Rectangle 18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190" name="Rectangle 18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grpSp>
        <p:nvGrpSpPr>
          <p:cNvPr id="364" name="Group 363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5" name="Rectangle 36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18" name="Group 417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19" name="Rectangle 41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24" name="Rectangle 42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29" name="Rectangle 42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34" name="Rectangle 43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39" name="Rectangle 43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0" name="Rectangle 43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1" name="Rectangle 44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2" name="Rectangle 44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43" name="Group 442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44" name="Rectangle 44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5" name="Rectangle 44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44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7" name="Rectangle 44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49" name="Rectangle 44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50" name="Rectangle 44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51" name="Rectangle 45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52" name="Rectangle 45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54" name="Rectangle 45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55" name="Rectangle 45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56" name="Rectangle 45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57" name="Rectangle 45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59" name="Rectangle 45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60" name="Rectangle 45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61" name="Rectangle 46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62" name="Rectangle 46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64" name="Rectangle 46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65" name="Rectangle 46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66" name="Rectangle 46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67" name="Rectangle 46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69" name="Rectangle 46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0" name="Rectangle 46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1" name="Rectangle 47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2" name="Rectangle 47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4" name="Rectangle 47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5" name="Rectangle 47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6" name="Rectangle 47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7" name="Rectangle 47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" name="Straight Connector 5"/>
          <p:cNvCxnSpPr>
            <a:endCxn id="190" idx="0"/>
          </p:cNvCxnSpPr>
          <p:nvPr/>
        </p:nvCxnSpPr>
        <p:spPr bwMode="auto">
          <a:xfrm flipV="1">
            <a:off x="1641003" y="2661265"/>
            <a:ext cx="2386550" cy="99521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>
            <a:stCxn id="491" idx="0"/>
            <a:endCxn id="365" idx="0"/>
          </p:cNvCxnSpPr>
          <p:nvPr/>
        </p:nvCxnSpPr>
        <p:spPr bwMode="auto">
          <a:xfrm flipV="1">
            <a:off x="2147946" y="2665075"/>
            <a:ext cx="2174160" cy="99300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508" idx="0"/>
            <a:endCxn id="429" idx="0"/>
          </p:cNvCxnSpPr>
          <p:nvPr/>
        </p:nvCxnSpPr>
        <p:spPr bwMode="auto">
          <a:xfrm flipV="1">
            <a:off x="1641003" y="3407050"/>
            <a:ext cx="2386550" cy="25185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>
            <a:stCxn id="491" idx="0"/>
            <a:endCxn id="434" idx="0"/>
          </p:cNvCxnSpPr>
          <p:nvPr/>
        </p:nvCxnSpPr>
        <p:spPr bwMode="auto">
          <a:xfrm flipV="1">
            <a:off x="2147946" y="3410860"/>
            <a:ext cx="2174160" cy="24722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TextBox 212"/>
          <p:cNvSpPr txBox="1"/>
          <p:nvPr/>
        </p:nvSpPr>
        <p:spPr bwMode="auto">
          <a:xfrm>
            <a:off x="6764464" y="1387377"/>
            <a:ext cx="413721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grpSp>
        <p:nvGrpSpPr>
          <p:cNvPr id="214" name="Group 213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5" name="Rectangle 214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5" name="Rectangle 224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5" name="Rectangle 234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55" name="Rectangle 254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64" name="TextBox 263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65" name="TextBox 264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66" name="TextBox 265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67" name="TextBox 266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</p:spTree>
    <p:extLst>
      <p:ext uri="{BB962C8B-B14F-4D97-AF65-F5344CB8AC3E}">
        <p14:creationId xmlns:p14="http://schemas.microsoft.com/office/powerpoint/2010/main" val="55604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267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9" name="Rectangle 26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4" name="Rectangle 27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9" name="Rectangle 27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4" name="Rectangle 28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9" name="Rectangle 28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4" name="Rectangle 29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9" name="Rectangle 29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4" name="Rectangle 30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9" name="Rectangle 30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0" name="Rectangle 34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5" name="Rectangle 35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0" name="Rectangle 35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0" name="Rectangle 36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5" name="Rectangle 37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0" name="Rectangle 37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5" name="Rectangle 38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Neuron1 Synapse3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" name="Straight Connector 5"/>
          <p:cNvCxnSpPr>
            <a:stCxn id="337" idx="1"/>
          </p:cNvCxnSpPr>
          <p:nvPr/>
        </p:nvCxnSpPr>
        <p:spPr bwMode="auto">
          <a:xfrm flipV="1">
            <a:off x="387549" y="2820254"/>
            <a:ext cx="2900634" cy="94967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>
            <a:stCxn id="320" idx="1"/>
          </p:cNvCxnSpPr>
          <p:nvPr/>
        </p:nvCxnSpPr>
        <p:spPr bwMode="auto">
          <a:xfrm flipV="1">
            <a:off x="894492" y="2813665"/>
            <a:ext cx="2688244" cy="95544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333" idx="3"/>
          </p:cNvCxnSpPr>
          <p:nvPr/>
        </p:nvCxnSpPr>
        <p:spPr bwMode="auto">
          <a:xfrm flipV="1">
            <a:off x="387549" y="3566039"/>
            <a:ext cx="2900634" cy="20306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>
            <a:stCxn id="320" idx="1"/>
          </p:cNvCxnSpPr>
          <p:nvPr/>
        </p:nvCxnSpPr>
        <p:spPr bwMode="auto">
          <a:xfrm flipV="1">
            <a:off x="894492" y="3559450"/>
            <a:ext cx="2688244" cy="20965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4" name="Group 213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5" name="Rectangle 214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5" name="Rectangle 224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5" name="Rectangle 234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55" name="Rectangle 254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64" name="TextBox 263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65" name="TextBox 264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66" name="TextBox 265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67" name="TextBox 266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sp>
        <p:nvSpPr>
          <p:cNvPr id="392" name="TextBox 391"/>
          <p:cNvSpPr txBox="1"/>
          <p:nvPr/>
        </p:nvSpPr>
        <p:spPr bwMode="auto">
          <a:xfrm>
            <a:off x="6764464" y="1387377"/>
            <a:ext cx="413721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26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2" name="Rectangle 27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7" name="Rectangle 27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2" name="Rectangle 28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7" name="Rectangle 28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2" name="Rectangle 29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7" name="Rectangle 29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2" name="Rectangle 30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7" name="Rectangle 30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8" name="Rectangle 34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3" name="Rectangle 35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8" name="Rectangle 35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3" name="Rectangle 36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3" name="Rectangle 37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8" name="Rectangle 37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3" name="Rectangle 38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8" name="Rectangle 38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Neuron1 Synapse4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" name="Straight Connector 5"/>
          <p:cNvCxnSpPr>
            <a:stCxn id="487" idx="1"/>
          </p:cNvCxnSpPr>
          <p:nvPr/>
        </p:nvCxnSpPr>
        <p:spPr bwMode="auto">
          <a:xfrm flipV="1">
            <a:off x="1922550" y="2817475"/>
            <a:ext cx="2249292" cy="91762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>
            <a:stCxn id="487" idx="1"/>
          </p:cNvCxnSpPr>
          <p:nvPr/>
        </p:nvCxnSpPr>
        <p:spPr bwMode="auto">
          <a:xfrm flipV="1">
            <a:off x="1922550" y="3563260"/>
            <a:ext cx="2249292" cy="17184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504" idx="1"/>
          </p:cNvCxnSpPr>
          <p:nvPr/>
        </p:nvCxnSpPr>
        <p:spPr bwMode="auto">
          <a:xfrm flipV="1">
            <a:off x="1415607" y="2813665"/>
            <a:ext cx="2461682" cy="92226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>
            <a:stCxn id="504" idx="1"/>
          </p:cNvCxnSpPr>
          <p:nvPr/>
        </p:nvCxnSpPr>
        <p:spPr bwMode="auto">
          <a:xfrm flipV="1">
            <a:off x="1415607" y="3559450"/>
            <a:ext cx="2461682" cy="17647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7" name="Group 216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8" name="Rectangle 21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8" name="Rectangle 22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8" name="Rectangle 23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58" name="Rectangle 25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67" name="TextBox 266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68" name="TextBox 267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69" name="TextBox 268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70" name="TextBox 269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sp>
        <p:nvSpPr>
          <p:cNvPr id="395" name="TextBox 394"/>
          <p:cNvSpPr txBox="1"/>
          <p:nvPr/>
        </p:nvSpPr>
        <p:spPr bwMode="auto">
          <a:xfrm>
            <a:off x="6764464" y="1387377"/>
            <a:ext cx="413721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01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267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9" name="Rectangle 26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4" name="Rectangle 27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9" name="Rectangle 27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4" name="Rectangle 28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9" name="Rectangle 28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4" name="Rectangle 29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9" name="Rectangle 29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4" name="Rectangle 30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9" name="Rectangle 30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0" name="Rectangle 34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5" name="Rectangle 35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0" name="Rectangle 35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0" name="Rectangle 36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5" name="Rectangle 37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0" name="Rectangle 37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5" name="Rectangle 38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Neuron1 Synapse5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" name="Straight Connector 5"/>
          <p:cNvCxnSpPr>
            <a:stCxn id="325" idx="1"/>
          </p:cNvCxnSpPr>
          <p:nvPr/>
        </p:nvCxnSpPr>
        <p:spPr bwMode="auto">
          <a:xfrm flipV="1">
            <a:off x="1044756" y="2813254"/>
            <a:ext cx="2688244" cy="110742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>
            <a:stCxn id="325" idx="1"/>
          </p:cNvCxnSpPr>
          <p:nvPr/>
        </p:nvCxnSpPr>
        <p:spPr bwMode="auto">
          <a:xfrm flipV="1">
            <a:off x="1044756" y="3559039"/>
            <a:ext cx="2688244" cy="361643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342" idx="1"/>
          </p:cNvCxnSpPr>
          <p:nvPr/>
        </p:nvCxnSpPr>
        <p:spPr bwMode="auto">
          <a:xfrm flipV="1">
            <a:off x="537813" y="2819843"/>
            <a:ext cx="2900634" cy="110166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>
            <a:stCxn id="342" idx="1"/>
          </p:cNvCxnSpPr>
          <p:nvPr/>
        </p:nvCxnSpPr>
        <p:spPr bwMode="auto">
          <a:xfrm flipV="1">
            <a:off x="537813" y="3565628"/>
            <a:ext cx="2900634" cy="35587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4" name="Group 213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5" name="Rectangle 214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5" name="Rectangle 224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5" name="Rectangle 234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55" name="Rectangle 254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64" name="TextBox 263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65" name="TextBox 264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66" name="TextBox 265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67" name="TextBox 266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sp>
        <p:nvSpPr>
          <p:cNvPr id="392" name="TextBox 391"/>
          <p:cNvSpPr txBox="1"/>
          <p:nvPr/>
        </p:nvSpPr>
        <p:spPr bwMode="auto">
          <a:xfrm>
            <a:off x="6764464" y="1387377"/>
            <a:ext cx="413721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670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3" name="Rectangle 27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8" name="Rectangle 27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3" name="Rectangle 28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8" name="Rectangle 28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3" name="Rectangle 29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8" name="Rectangle 29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3" name="Rectangle 30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8" name="Rectangle 30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9" name="Rectangle 34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4" name="Rectangle 35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9" name="Rectangle 35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9" name="Rectangle 36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4" name="Rectangle 37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9" name="Rectangle 37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4" name="Rectangle 38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92" name="Rectangle 39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Neuron1 Synapse6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" name="Straight Connector 5"/>
          <p:cNvCxnSpPr>
            <a:stCxn id="492" idx="1"/>
          </p:cNvCxnSpPr>
          <p:nvPr/>
        </p:nvCxnSpPr>
        <p:spPr bwMode="auto">
          <a:xfrm flipV="1">
            <a:off x="2072814" y="2817064"/>
            <a:ext cx="2249292" cy="106961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>
            <a:stCxn id="492" idx="1"/>
          </p:cNvCxnSpPr>
          <p:nvPr/>
        </p:nvCxnSpPr>
        <p:spPr bwMode="auto">
          <a:xfrm flipV="1">
            <a:off x="2072814" y="3562849"/>
            <a:ext cx="2249292" cy="32383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509" idx="1"/>
          </p:cNvCxnSpPr>
          <p:nvPr/>
        </p:nvCxnSpPr>
        <p:spPr bwMode="auto">
          <a:xfrm flipV="1">
            <a:off x="1565871" y="2813254"/>
            <a:ext cx="2461682" cy="107425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>
            <a:stCxn id="509" idx="1"/>
          </p:cNvCxnSpPr>
          <p:nvPr/>
        </p:nvCxnSpPr>
        <p:spPr bwMode="auto">
          <a:xfrm flipV="1">
            <a:off x="1565871" y="3559039"/>
            <a:ext cx="2461682" cy="32846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8" name="Group 217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9" name="Rectangle 218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9" name="Rectangle 228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9" name="Rectangle 238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59" name="Rectangle 258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68" name="TextBox 267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69" name="TextBox 268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70" name="TextBox 269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71" name="TextBox 270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sp>
        <p:nvSpPr>
          <p:cNvPr id="396" name="TextBox 395"/>
          <p:cNvSpPr txBox="1"/>
          <p:nvPr/>
        </p:nvSpPr>
        <p:spPr bwMode="auto">
          <a:xfrm>
            <a:off x="6764464" y="1387377"/>
            <a:ext cx="413721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09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266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8" name="Rectangle 26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3" name="Rectangle 27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8" name="Rectangle 27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3" name="Rectangle 28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8" name="Rectangle 28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3" name="Rectangle 29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8" name="Rectangle 29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3" name="Rectangle 30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8" name="Rectangle 30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9" name="Rectangle 34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4" name="Rectangle 35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9" name="Rectangle 35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9" name="Rectangle 36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4" name="Rectangle 37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9" name="Rectangle 378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4" name="Rectangle 383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Neuron1 Synapse7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" name="Straight Connector 5"/>
          <p:cNvCxnSpPr>
            <a:stCxn id="321" idx="1"/>
          </p:cNvCxnSpPr>
          <p:nvPr/>
        </p:nvCxnSpPr>
        <p:spPr bwMode="auto">
          <a:xfrm flipV="1">
            <a:off x="894492" y="2965654"/>
            <a:ext cx="2688244" cy="95585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>
            <a:stCxn id="321" idx="1"/>
          </p:cNvCxnSpPr>
          <p:nvPr/>
        </p:nvCxnSpPr>
        <p:spPr bwMode="auto">
          <a:xfrm flipV="1">
            <a:off x="894492" y="3711439"/>
            <a:ext cx="2688244" cy="21006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338" idx="1"/>
          </p:cNvCxnSpPr>
          <p:nvPr/>
        </p:nvCxnSpPr>
        <p:spPr bwMode="auto">
          <a:xfrm flipV="1">
            <a:off x="387549" y="2972243"/>
            <a:ext cx="2900634" cy="95008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>
            <a:stCxn id="338" idx="1"/>
          </p:cNvCxnSpPr>
          <p:nvPr/>
        </p:nvCxnSpPr>
        <p:spPr bwMode="auto">
          <a:xfrm flipV="1">
            <a:off x="387549" y="3718028"/>
            <a:ext cx="2900634" cy="20430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3" name="Group 212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4" name="Rectangle 213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4" name="Rectangle 223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4" name="Rectangle 233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54" name="Rectangle 253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63" name="TextBox 262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64" name="TextBox 263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65" name="TextBox 264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66" name="TextBox 265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sp>
        <p:nvSpPr>
          <p:cNvPr id="388" name="TextBox 387"/>
          <p:cNvSpPr txBox="1"/>
          <p:nvPr/>
        </p:nvSpPr>
        <p:spPr bwMode="auto">
          <a:xfrm>
            <a:off x="6764464" y="1387377"/>
            <a:ext cx="413721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9832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2" name="Rectangle 27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7" name="Rectangle 27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2" name="Rectangle 28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7" name="Rectangle 28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2" name="Rectangle 29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7" name="Rectangle 29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2" name="Rectangle 30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7" name="Rectangle 30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8" name="Rectangle 34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3" name="Rectangle 35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8" name="Rectangle 35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3" name="Rectangle 36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3" name="Rectangle 37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8" name="Rectangle 37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3" name="Rectangle 38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8" name="Rectangle 38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Neuron1 Synapse8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" name="Straight Connector 5"/>
          <p:cNvCxnSpPr>
            <a:stCxn id="488" idx="1"/>
          </p:cNvCxnSpPr>
          <p:nvPr/>
        </p:nvCxnSpPr>
        <p:spPr bwMode="auto">
          <a:xfrm flipV="1">
            <a:off x="1922550" y="2969464"/>
            <a:ext cx="2249292" cy="91804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>
            <a:stCxn id="488" idx="1"/>
          </p:cNvCxnSpPr>
          <p:nvPr/>
        </p:nvCxnSpPr>
        <p:spPr bwMode="auto">
          <a:xfrm flipV="1">
            <a:off x="1922550" y="3715249"/>
            <a:ext cx="2249292" cy="17225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505" idx="1"/>
          </p:cNvCxnSpPr>
          <p:nvPr/>
        </p:nvCxnSpPr>
        <p:spPr bwMode="auto">
          <a:xfrm flipV="1">
            <a:off x="1415607" y="2965654"/>
            <a:ext cx="2461682" cy="922673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>
            <a:stCxn id="505" idx="1"/>
          </p:cNvCxnSpPr>
          <p:nvPr/>
        </p:nvCxnSpPr>
        <p:spPr bwMode="auto">
          <a:xfrm flipV="1">
            <a:off x="1415607" y="3711439"/>
            <a:ext cx="2461682" cy="17688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7" name="Group 216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8" name="Rectangle 21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8" name="Rectangle 22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8" name="Rectangle 23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58" name="Rectangle 25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67" name="TextBox 266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68" name="TextBox 267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69" name="TextBox 268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70" name="TextBox 269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sp>
        <p:nvSpPr>
          <p:cNvPr id="395" name="TextBox 394"/>
          <p:cNvSpPr txBox="1"/>
          <p:nvPr/>
        </p:nvSpPr>
        <p:spPr bwMode="auto">
          <a:xfrm>
            <a:off x="6764464" y="1387377"/>
            <a:ext cx="413721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44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 Pixels output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04" name="TextBox 203"/>
          <p:cNvSpPr txBox="1"/>
          <p:nvPr/>
        </p:nvSpPr>
        <p:spPr bwMode="auto">
          <a:xfrm>
            <a:off x="6764464" y="1387377"/>
            <a:ext cx="413721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comparison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PE Pixels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2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2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07" name="Rectangle 20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8" name="Rectangle 21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8" name="Rectangle 22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8" name="Rectangle 23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58" name="TextBox 257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59" name="TextBox 258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60" name="TextBox 259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grpSp>
        <p:nvGrpSpPr>
          <p:cNvPr id="261" name="Group 260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2" name="Rectangle 26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7" name="Rectangle 26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2" name="Rectangle 27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7" name="Rectangle 27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2" name="Rectangle 28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7" name="Rectangle 28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2" name="Rectangle 29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7" name="Rectangle 29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2" name="Rectangle 30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7" name="Rectangle 30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8" name="Rectangle 34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3" name="Rectangle 35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8" name="Rectangle 35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3" name="Rectangle 36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3" name="Rectangle 37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8" name="Rectangle 37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D9C06B-0926-4CDF-A508-041A8655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 &amp; Scheduling Preliminaries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BB85A-7574-46CA-A507-F00A73EDB7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BDA52-BD07-4840-8A21-91FD416F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Carefully select folded (time-multiplexed) data layout</a:t>
            </a:r>
          </a:p>
          <a:p>
            <a:pPr lvl="1"/>
            <a:r>
              <a:rPr lang="en-US" dirty="0"/>
              <a:t>Match producer and consumer order to minimize buffering + latency</a:t>
            </a:r>
          </a:p>
          <a:p>
            <a:r>
              <a:rPr lang="en-US" dirty="0"/>
              <a:t>Carry everything between layers using </a:t>
            </a:r>
            <a:r>
              <a:rPr lang="en-US" dirty="0" err="1"/>
              <a:t>hls</a:t>
            </a:r>
            <a:r>
              <a:rPr lang="en-US" dirty="0"/>
              <a:t>::stream&lt; &gt;</a:t>
            </a:r>
          </a:p>
          <a:p>
            <a:pPr lvl="1"/>
            <a:r>
              <a:rPr lang="en-US" dirty="0"/>
              <a:t>Stream width depends on precision and degree of parallelization</a:t>
            </a:r>
          </a:p>
          <a:p>
            <a:pPr lvl="1"/>
            <a:r>
              <a:rPr lang="en-US" dirty="0"/>
              <a:t>Use data width converters to up/downscale where needed</a:t>
            </a:r>
          </a:p>
          <a:p>
            <a:r>
              <a:rPr lang="en-US" dirty="0"/>
              <a:t>Specify </a:t>
            </a:r>
            <a:r>
              <a:rPr lang="en-US"/>
              <a:t>parallelism (P) instead of folding (or reuse) </a:t>
            </a:r>
            <a:r>
              <a:rPr lang="en-US" dirty="0"/>
              <a:t>factor </a:t>
            </a:r>
            <a:r>
              <a:rPr lang="en-US"/>
              <a:t>(F)</a:t>
            </a:r>
            <a:endParaRPr lang="en-US" dirty="0"/>
          </a:p>
          <a:p>
            <a:pPr lvl="1"/>
            <a:r>
              <a:rPr lang="en-US"/>
              <a:t>Amount of work </a:t>
            </a:r>
            <a:r>
              <a:rPr lang="en-US" dirty="0"/>
              <a:t>(W) = </a:t>
            </a:r>
            <a:r>
              <a:rPr lang="en-US"/>
              <a:t>parallelism (P) * folding factor (F)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8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0" name="Rectangle 25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5" name="Rectangle 26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0" name="Rectangle 26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5" name="Rectangle 27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0" name="Rectangle 27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5" name="Rectangle 28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0" name="Rectangle 28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5" name="Rectangle 29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0" name="Rectangle 29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5" name="Rectangle 304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0" name="Rectangle 309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1" name="Rectangle 35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6" name="Rectangle 35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1" name="Rectangle 36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1" name="Rectangle 37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6" name="Rectangle 37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Neuron2 Synapse1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00" name="Straight Connector 199"/>
          <p:cNvCxnSpPr/>
          <p:nvPr/>
        </p:nvCxnSpPr>
        <p:spPr bwMode="auto">
          <a:xfrm>
            <a:off x="612945" y="3692906"/>
            <a:ext cx="2825502" cy="45402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>
            <a:off x="1119888" y="3692083"/>
            <a:ext cx="2613112" cy="44825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>
            <a:off x="612945" y="3692905"/>
            <a:ext cx="2825502" cy="119608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>
            <a:off x="1119888" y="3692082"/>
            <a:ext cx="2613112" cy="119031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TextBox 203"/>
          <p:cNvSpPr txBox="1"/>
          <p:nvPr/>
        </p:nvSpPr>
        <p:spPr bwMode="auto">
          <a:xfrm>
            <a:off x="6764464" y="1387377"/>
            <a:ext cx="413721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comparison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PE Pixels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neurons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buffered SIMD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06" name="Rectangle 20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6" name="Rectangle 2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6" name="Rectangle 22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6" name="Rectangle 23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55" name="TextBox 254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56" name="TextBox 255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57" name="TextBox 256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58" name="TextBox 257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</p:spTree>
    <p:extLst>
      <p:ext uri="{BB962C8B-B14F-4D97-AF65-F5344CB8AC3E}">
        <p14:creationId xmlns:p14="http://schemas.microsoft.com/office/powerpoint/2010/main" val="250954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1" name="Rectangle 26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6" name="Rectangle 26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1" name="Rectangle 27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6" name="Rectangle 27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1" name="Rectangle 28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6" name="Rectangle 28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1" name="Rectangle 29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6" name="Rectangle 29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1" name="Rectangle 30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6" name="Rectangle 30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7" name="Rectangle 34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2" name="Rectangle 35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7" name="Rectangle 35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2" name="Rectangle 36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2" name="Rectangle 37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7" name="Rectangle 37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Neuron2 Synapse2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00" name="Straight Connector 199"/>
          <p:cNvCxnSpPr/>
          <p:nvPr/>
        </p:nvCxnSpPr>
        <p:spPr bwMode="auto">
          <a:xfrm>
            <a:off x="1641003" y="3656477"/>
            <a:ext cx="2386550" cy="48386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>
            <a:off x="2147946" y="3658081"/>
            <a:ext cx="2174160" cy="48606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>
            <a:off x="1641003" y="3658904"/>
            <a:ext cx="2386550" cy="1223493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>
            <a:off x="2147946" y="3658082"/>
            <a:ext cx="2174160" cy="122812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6" name="Group 205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07" name="Rectangle 20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7" name="Rectangle 21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7" name="Rectangle 22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7" name="Rectangle 23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56" name="TextBox 255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57" name="TextBox 256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58" name="TextBox 257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59" name="TextBox 258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sp>
        <p:nvSpPr>
          <p:cNvPr id="381" name="TextBox 380"/>
          <p:cNvSpPr txBox="1"/>
          <p:nvPr/>
        </p:nvSpPr>
        <p:spPr bwMode="auto">
          <a:xfrm>
            <a:off x="6764464" y="1387377"/>
            <a:ext cx="413721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comparison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PE Pixels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neurons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buffered SIMD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27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2" name="Rectangle 26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7" name="Rectangle 26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2" name="Rectangle 27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7" name="Rectangle 27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2" name="Rectangle 28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7" name="Rectangle 28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2" name="Rectangle 29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7" name="Rectangle 29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2" name="Rectangle 30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7" name="Rectangle 30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8" name="Rectangle 34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3" name="Rectangle 35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8" name="Rectangle 35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3" name="Rectangle 36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3" name="Rectangle 37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8" name="Rectangle 37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Neuron2 Synapse3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00" name="Straight Connector 199"/>
          <p:cNvCxnSpPr/>
          <p:nvPr/>
        </p:nvCxnSpPr>
        <p:spPr bwMode="auto">
          <a:xfrm>
            <a:off x="387549" y="3769928"/>
            <a:ext cx="2900634" cy="127145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>
            <a:off x="894492" y="3769105"/>
            <a:ext cx="2688244" cy="52363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>
            <a:off x="387549" y="3769105"/>
            <a:ext cx="2900634" cy="53022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>
            <a:off x="894492" y="3769106"/>
            <a:ext cx="2688244" cy="126569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7" name="Group 206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08" name="Rectangle 20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8" name="Rectangle 21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8" name="Rectangle 22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8" name="Rectangle 237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58" name="TextBox 257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59" name="TextBox 258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60" name="TextBox 259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sp>
        <p:nvSpPr>
          <p:cNvPr id="382" name="TextBox 381"/>
          <p:cNvSpPr txBox="1"/>
          <p:nvPr/>
        </p:nvSpPr>
        <p:spPr bwMode="auto">
          <a:xfrm>
            <a:off x="6764464" y="1387377"/>
            <a:ext cx="413721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comparison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PE Pixels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neurons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buffered SIMD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9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1" name="Rectangle 26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6" name="Rectangle 26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1" name="Rectangle 27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6" name="Rectangle 27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1" name="Rectangle 28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6" name="Rectangle 28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1" name="Rectangle 29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6" name="Rectangle 29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1" name="Rectangle 30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6" name="Rectangle 30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7" name="Rectangle 34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2" name="Rectangle 35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7" name="Rectangle 35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2" name="Rectangle 36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2" name="Rectangle 37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7" name="Rectangle 37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Neuron2 Synapse4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00" name="Straight Connector 199"/>
          <p:cNvCxnSpPr/>
          <p:nvPr/>
        </p:nvCxnSpPr>
        <p:spPr bwMode="auto">
          <a:xfrm>
            <a:off x="1922550" y="3735105"/>
            <a:ext cx="2249292" cy="56144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>
            <a:off x="1922550" y="3735104"/>
            <a:ext cx="2249292" cy="1303503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>
            <a:off x="1415607" y="3735927"/>
            <a:ext cx="2461682" cy="55681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>
            <a:off x="1415607" y="3735928"/>
            <a:ext cx="2461682" cy="129886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6" name="Group 205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07" name="Rectangle 20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7" name="Rectangle 21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7" name="Rectangle 22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7" name="Rectangle 23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56" name="TextBox 255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57" name="TextBox 256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58" name="TextBox 257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59" name="TextBox 258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sp>
        <p:nvSpPr>
          <p:cNvPr id="381" name="TextBox 380"/>
          <p:cNvSpPr txBox="1"/>
          <p:nvPr/>
        </p:nvSpPr>
        <p:spPr bwMode="auto">
          <a:xfrm>
            <a:off x="6764464" y="1387377"/>
            <a:ext cx="413721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comparison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PE Pixels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neurons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buffered SIMD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80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1" name="Rectangle 26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6" name="Rectangle 26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1" name="Rectangle 27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6" name="Rectangle 27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1" name="Rectangle 28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6" name="Rectangle 28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1" name="Rectangle 29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6" name="Rectangle 29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1" name="Rectangle 30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6" name="Rectangle 30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7" name="Rectangle 34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2" name="Rectangle 35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7" name="Rectangle 35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2" name="Rectangle 36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2" name="Rectangle 37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7" name="Rectangle 37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Neuron2 Synapse5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00" name="Straight Connector 199"/>
          <p:cNvCxnSpPr/>
          <p:nvPr/>
        </p:nvCxnSpPr>
        <p:spPr bwMode="auto">
          <a:xfrm>
            <a:off x="1044756" y="3920682"/>
            <a:ext cx="2688244" cy="37164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>
            <a:off x="1044756" y="3920683"/>
            <a:ext cx="2688244" cy="1113703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>
            <a:off x="537813" y="3921505"/>
            <a:ext cx="2900634" cy="37741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>
            <a:off x="537813" y="3921506"/>
            <a:ext cx="2900634" cy="111946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6" name="Group 205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07" name="Rectangle 20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7" name="Rectangle 21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7" name="Rectangle 22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7" name="Rectangle 23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56" name="TextBox 255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57" name="TextBox 256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58" name="TextBox 257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59" name="TextBox 258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sp>
        <p:nvSpPr>
          <p:cNvPr id="381" name="TextBox 380"/>
          <p:cNvSpPr txBox="1"/>
          <p:nvPr/>
        </p:nvSpPr>
        <p:spPr bwMode="auto">
          <a:xfrm>
            <a:off x="6764464" y="1387377"/>
            <a:ext cx="413721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comparison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PE Pixels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neurons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buffered SIMD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38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1" name="Rectangle 26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6" name="Rectangle 26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1" name="Rectangle 27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6" name="Rectangle 27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1" name="Rectangle 28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6" name="Rectangle 28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1" name="Rectangle 29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6" name="Rectangle 29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1" name="Rectangle 30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6" name="Rectangle 30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7" name="Rectangle 34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2" name="Rectangle 35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7" name="Rectangle 35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2" name="Rectangle 36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2" name="Rectangle 37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7" name="Rectangle 37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Neuron2 Synapse6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00" name="Straight Connector 199"/>
          <p:cNvCxnSpPr/>
          <p:nvPr/>
        </p:nvCxnSpPr>
        <p:spPr bwMode="auto">
          <a:xfrm>
            <a:off x="2072814" y="3886682"/>
            <a:ext cx="2249292" cy="40945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>
            <a:off x="2072814" y="3886681"/>
            <a:ext cx="2249292" cy="115151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>
            <a:off x="1565871" y="3887504"/>
            <a:ext cx="2461682" cy="40482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>
            <a:off x="1565871" y="3887505"/>
            <a:ext cx="2461682" cy="114688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6" name="Group 205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07" name="Rectangle 20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7" name="Rectangle 21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7" name="Rectangle 22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7" name="Rectangle 23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56" name="TextBox 255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57" name="TextBox 256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58" name="TextBox 257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59" name="TextBox 258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sp>
        <p:nvSpPr>
          <p:cNvPr id="381" name="TextBox 380"/>
          <p:cNvSpPr txBox="1"/>
          <p:nvPr/>
        </p:nvSpPr>
        <p:spPr bwMode="auto">
          <a:xfrm>
            <a:off x="6764464" y="1398952"/>
            <a:ext cx="413721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comparison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PE Pixels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neurons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buffered SIMD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34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1" name="Rectangle 26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6" name="Rectangle 26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1" name="Rectangle 27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6" name="Rectangle 27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1" name="Rectangle 28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6" name="Rectangle 28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1" name="Rectangle 29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6" name="Rectangle 29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1" name="Rectangle 30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6" name="Rectangle 30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7" name="Rectangle 34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2" name="Rectangle 35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7" name="Rectangle 35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2" name="Rectangle 36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2" name="Rectangle 37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7" name="Rectangle 37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Neuron2 Synapse7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00" name="Straight Connector 199"/>
          <p:cNvCxnSpPr/>
          <p:nvPr/>
        </p:nvCxnSpPr>
        <p:spPr bwMode="auto">
          <a:xfrm>
            <a:off x="894492" y="3921506"/>
            <a:ext cx="2688244" cy="52980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>
            <a:off x="894492" y="3921505"/>
            <a:ext cx="2688244" cy="126528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>
            <a:off x="387549" y="3922329"/>
            <a:ext cx="2900634" cy="52898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>
            <a:off x="387549" y="3922328"/>
            <a:ext cx="2900634" cy="127104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6" name="Group 205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07" name="Rectangle 20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7" name="Rectangle 21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7" name="Rectangle 22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7" name="Rectangle 23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56" name="TextBox 255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57" name="TextBox 256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58" name="TextBox 257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59" name="TextBox 258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sp>
        <p:nvSpPr>
          <p:cNvPr id="381" name="TextBox 380"/>
          <p:cNvSpPr txBox="1"/>
          <p:nvPr/>
        </p:nvSpPr>
        <p:spPr bwMode="auto">
          <a:xfrm>
            <a:off x="6764464" y="1387377"/>
            <a:ext cx="413721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comparison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PE Pixels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neurons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buffered SIMD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12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2" name="Rectangle 26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7" name="Rectangle 26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2" name="Rectangle 27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7" name="Rectangle 27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2" name="Rectangle 28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7" name="Rectangle 28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2" name="Rectangle 29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7" name="Rectangle 29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2" name="Rectangle 301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7" name="Rectangle 30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8" name="Rectangle 34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3" name="Rectangle 35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8" name="Rectangle 35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3" name="Rectangle 36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3" name="Rectangle 37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8" name="Rectangle 37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60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Neuron2 Synapse8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00" name="Straight Connector 199"/>
          <p:cNvCxnSpPr/>
          <p:nvPr/>
        </p:nvCxnSpPr>
        <p:spPr bwMode="auto">
          <a:xfrm>
            <a:off x="1922550" y="3887504"/>
            <a:ext cx="2249292" cy="56103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>
            <a:off x="1922550" y="3887505"/>
            <a:ext cx="2264439" cy="130587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>
            <a:off x="1415607" y="3888328"/>
            <a:ext cx="2461682" cy="55639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>
            <a:off x="1415607" y="3888327"/>
            <a:ext cx="2461682" cy="129845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" name="TextBox 204"/>
          <p:cNvSpPr txBox="1"/>
          <p:nvPr/>
        </p:nvSpPr>
        <p:spPr bwMode="auto">
          <a:xfrm>
            <a:off x="6764464" y="1387377"/>
            <a:ext cx="413721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comparison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PE Pixels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neurons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buffered SIMD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07" name="Rectangle 20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17" name="Rectangle 21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27" name="Rectangle 22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37" name="Rectangle 236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56" name="TextBox 255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257" name="TextBox 256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258" name="TextBox 257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259" name="TextBox 258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</p:spTree>
    <p:extLst>
      <p:ext uri="{BB962C8B-B14F-4D97-AF65-F5344CB8AC3E}">
        <p14:creationId xmlns:p14="http://schemas.microsoft.com/office/powerpoint/2010/main" val="179983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PE Pixels 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593964" y="3692082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12" name="Rectangle 311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87021" y="3692905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29" name="Rectangle 32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 bwMode="auto">
          <a:xfrm rot="16200000">
            <a:off x="140587" y="318721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IFM0</a:t>
            </a:r>
          </a:p>
        </p:txBody>
      </p:sp>
      <p:sp>
        <p:nvSpPr>
          <p:cNvPr id="346" name="TextBox 345"/>
          <p:cNvSpPr txBox="1"/>
          <p:nvPr/>
        </p:nvSpPr>
        <p:spPr bwMode="auto">
          <a:xfrm rot="16200000">
            <a:off x="1185633" y="3201966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IFM2</a:t>
            </a:r>
          </a:p>
        </p:txBody>
      </p:sp>
      <p:sp>
        <p:nvSpPr>
          <p:cNvPr id="389" name="TextBox 388"/>
          <p:cNvSpPr txBox="1"/>
          <p:nvPr/>
        </p:nvSpPr>
        <p:spPr bwMode="auto">
          <a:xfrm rot="16200000">
            <a:off x="664893" y="3201965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IFM1</a:t>
            </a:r>
          </a:p>
        </p:txBody>
      </p:sp>
      <p:sp>
        <p:nvSpPr>
          <p:cNvPr id="390" name="TextBox 389"/>
          <p:cNvSpPr txBox="1"/>
          <p:nvPr/>
        </p:nvSpPr>
        <p:spPr bwMode="auto">
          <a:xfrm rot="16200000">
            <a:off x="1700882" y="3206943"/>
            <a:ext cx="4433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IFM3</a:t>
            </a:r>
          </a:p>
        </p:txBody>
      </p:sp>
      <p:grpSp>
        <p:nvGrpSpPr>
          <p:cNvPr id="478" name="Group 477"/>
          <p:cNvGrpSpPr/>
          <p:nvPr/>
        </p:nvGrpSpPr>
        <p:grpSpPr>
          <a:xfrm>
            <a:off x="1622022" y="3658081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79" name="Rectangle 478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1115079" y="3658904"/>
            <a:ext cx="601056" cy="611246"/>
            <a:chOff x="963706" y="995082"/>
            <a:chExt cx="601056" cy="611246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96" name="Rectangle 495"/>
            <p:cNvSpPr/>
            <p:nvPr/>
          </p:nvSpPr>
          <p:spPr bwMode="auto">
            <a:xfrm>
              <a:off x="963706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963706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963706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963706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1113970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264234" y="1453928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1414498" y="14531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205" name="TextBox 204"/>
          <p:cNvSpPr txBox="1"/>
          <p:nvPr/>
        </p:nvSpPr>
        <p:spPr bwMode="auto">
          <a:xfrm>
            <a:off x="6764464" y="1387377"/>
            <a:ext cx="413721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matrix-vector: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neuron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SIMD Input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comparison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PE Pixels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neurons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en-IE" sz="16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SynapseFolding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buffered SIMD pixels</a:t>
            </a:r>
          </a:p>
          <a:p>
            <a:pPr lvl="2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matrix Vector in each PE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Threshold comparison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PE Pixels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GB" sz="1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grpSp>
        <p:nvGrpSpPr>
          <p:cNvPr id="260" name="Group 259"/>
          <p:cNvGrpSpPr/>
          <p:nvPr/>
        </p:nvGrpSpPr>
        <p:grpSpPr>
          <a:xfrm>
            <a:off x="5023589" y="3678488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61" name="Rectangle 260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5386377" y="3686012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71" name="Rectangle 270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5756913" y="3699190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81" name="Rectangle 280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6154881" y="3656475"/>
            <a:ext cx="450792" cy="458023"/>
            <a:chOff x="1113970" y="995082"/>
            <a:chExt cx="450792" cy="458023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291" name="Rectangle 290"/>
            <p:cNvSpPr/>
            <p:nvPr/>
          </p:nvSpPr>
          <p:spPr bwMode="auto">
            <a:xfrm>
              <a:off x="1113970" y="9950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1113970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1113970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264234" y="9959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264234" y="11483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264234" y="1300705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414498" y="995082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1414498" y="11474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1414498" y="1299882"/>
              <a:ext cx="150264" cy="152400"/>
            </a:xfrm>
            <a:prstGeom prst="rect">
              <a:avLst/>
            </a:prstGeom>
            <a:grpFill/>
            <a:ln w="317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300" name="TextBox 299"/>
          <p:cNvSpPr txBox="1"/>
          <p:nvPr/>
        </p:nvSpPr>
        <p:spPr bwMode="auto">
          <a:xfrm rot="16200000">
            <a:off x="4990376" y="3166961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OFM0</a:t>
            </a:r>
          </a:p>
        </p:txBody>
      </p:sp>
      <p:sp>
        <p:nvSpPr>
          <p:cNvPr id="301" name="TextBox 300"/>
          <p:cNvSpPr txBox="1"/>
          <p:nvPr/>
        </p:nvSpPr>
        <p:spPr bwMode="auto">
          <a:xfrm rot="16200000">
            <a:off x="5374062" y="3163494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OFM1</a:t>
            </a:r>
          </a:p>
        </p:txBody>
      </p:sp>
      <p:sp>
        <p:nvSpPr>
          <p:cNvPr id="302" name="TextBox 301"/>
          <p:cNvSpPr txBox="1"/>
          <p:nvPr/>
        </p:nvSpPr>
        <p:spPr bwMode="auto">
          <a:xfrm rot="16200000">
            <a:off x="5755375" y="3170488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OFM2</a:t>
            </a:r>
          </a:p>
        </p:txBody>
      </p:sp>
      <p:sp>
        <p:nvSpPr>
          <p:cNvPr id="303" name="TextBox 302"/>
          <p:cNvSpPr txBox="1"/>
          <p:nvPr/>
        </p:nvSpPr>
        <p:spPr bwMode="auto">
          <a:xfrm rot="16200000">
            <a:off x="6141434" y="3163493"/>
            <a:ext cx="520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OFM3</a:t>
            </a:r>
          </a:p>
        </p:txBody>
      </p:sp>
      <p:grpSp>
        <p:nvGrpSpPr>
          <p:cNvPr id="306" name="Group 305"/>
          <p:cNvGrpSpPr/>
          <p:nvPr/>
        </p:nvGrpSpPr>
        <p:grpSpPr>
          <a:xfrm>
            <a:off x="3213051" y="2667854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07" name="Rectangle 306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3507604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48" name="Rectangle 34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3802157" y="266126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3" name="Rectangle 35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4096710" y="2665075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58" name="Rectangle 35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3213051" y="3413639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63" name="Rectangle 36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3507604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3" name="Rectangle 37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3802157" y="340705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78" name="Rectangle 37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4096710" y="3410860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3" name="Rectangle 382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3213051" y="414692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88" name="Rectangle 387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3507604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396" name="Rectangle 39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3802157" y="414033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01" name="Rectangle 40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4096710" y="414414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06" name="Rectangle 40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3213051" y="4888986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11" name="Rectangle 41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15" name="Group 414"/>
          <p:cNvGrpSpPr/>
          <p:nvPr/>
        </p:nvGrpSpPr>
        <p:grpSpPr>
          <a:xfrm>
            <a:off x="3507604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416" name="Rectangle 41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3" name="Rectangle 51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4" name="Rectangle 51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3802157" y="488239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16" name="Rectangle 515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7" name="Rectangle 516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8" name="Rectangle 517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9" name="Rectangle 518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20" name="Group 519"/>
          <p:cNvGrpSpPr/>
          <p:nvPr/>
        </p:nvGrpSpPr>
        <p:grpSpPr>
          <a:xfrm>
            <a:off x="4096710" y="4886207"/>
            <a:ext cx="300528" cy="304389"/>
            <a:chOff x="2811689" y="3376809"/>
            <a:chExt cx="300528" cy="304389"/>
          </a:xfrm>
          <a:solidFill>
            <a:schemeClr val="bg1"/>
          </a:solidFill>
          <a:scene3d>
            <a:camera prst="isometricRightUp"/>
            <a:lightRig rig="threePt" dir="t"/>
          </a:scene3d>
        </p:grpSpPr>
        <p:sp>
          <p:nvSpPr>
            <p:cNvPr id="521" name="Rectangle 520"/>
            <p:cNvSpPr/>
            <p:nvPr/>
          </p:nvSpPr>
          <p:spPr bwMode="auto">
            <a:xfrm>
              <a:off x="2961953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22" name="Rectangle 521"/>
            <p:cNvSpPr/>
            <p:nvPr/>
          </p:nvSpPr>
          <p:spPr bwMode="auto">
            <a:xfrm>
              <a:off x="2811689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23" name="Rectangle 522"/>
            <p:cNvSpPr/>
            <p:nvPr/>
          </p:nvSpPr>
          <p:spPr bwMode="auto">
            <a:xfrm>
              <a:off x="2811689" y="3376809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24" name="Rectangle 523"/>
            <p:cNvSpPr/>
            <p:nvPr/>
          </p:nvSpPr>
          <p:spPr bwMode="auto">
            <a:xfrm>
              <a:off x="2961953" y="3528798"/>
              <a:ext cx="150264" cy="152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9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11B961-B6D9-4481-B75F-9CC042DF6F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64288"/>
            <a:ext cx="974725" cy="365125"/>
          </a:xfrm>
        </p:spPr>
        <p:txBody>
          <a:bodyPr/>
          <a:lstStyle/>
          <a:p>
            <a:fld id="{626C978B-826E-438C-909A-E9C381D3FF0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6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57D9-08A9-4BB8-B36C-AEFAD67D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FINN Tensor Layout</a:t>
            </a:r>
            <a:r>
              <a:rPr lang="en-US"/>
              <a:t>: NHWFP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6F4C2-0FC3-4F9C-9A5D-6158F3D3B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DE628-184E-42A7-AA49-B0ACBBDE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Variant of NHWC = ( N (batch), H (height), W (width), C (channels) )</a:t>
            </a:r>
          </a:p>
          <a:p>
            <a:pPr lvl="1"/>
            <a:r>
              <a:rPr lang="en-US" dirty="0"/>
              <a:t>Channels from same pixel ‘next to’ each other, simplifies e.g. sliding window</a:t>
            </a:r>
          </a:p>
          <a:p>
            <a:pPr lvl="1"/>
            <a:r>
              <a:rPr lang="en-US" dirty="0"/>
              <a:t>C is dot product axis, may contain more than just channels (e.g. lowered convolution)</a:t>
            </a:r>
          </a:p>
          <a:p>
            <a:pPr lvl="1"/>
            <a:r>
              <a:rPr lang="en-US" dirty="0"/>
              <a:t>Almost all </a:t>
            </a:r>
            <a:r>
              <a:rPr lang="en-US" dirty="0" err="1"/>
              <a:t>hlslib</a:t>
            </a:r>
            <a:r>
              <a:rPr lang="en-US" dirty="0"/>
              <a:t> layer implementations assume this layout, but there are exceptions</a:t>
            </a:r>
          </a:p>
          <a:p>
            <a:r>
              <a:rPr lang="en-US" dirty="0"/>
              <a:t>N is 1 from the perspective of our hardware</a:t>
            </a:r>
          </a:p>
          <a:p>
            <a:pPr lvl="1"/>
            <a:r>
              <a:rPr lang="en-US" dirty="0"/>
              <a:t>H and W can be omitted for FC layers (equal to 1)</a:t>
            </a:r>
          </a:p>
          <a:p>
            <a:r>
              <a:rPr lang="en-US" dirty="0"/>
              <a:t>Add time-multiplexing axis on top of NHWC</a:t>
            </a:r>
          </a:p>
          <a:p>
            <a:pPr lvl="1"/>
            <a:r>
              <a:rPr lang="en-US" dirty="0"/>
              <a:t>Let C = F * P where F (folding) and P (parallelism) are integers</a:t>
            </a:r>
          </a:p>
          <a:p>
            <a:pPr lvl="1"/>
            <a:r>
              <a:rPr lang="en-US" dirty="0"/>
              <a:t>Layout becomes (N, H, W, </a:t>
            </a:r>
            <a:r>
              <a:rPr lang="en-US" b="1" i="1" dirty="0"/>
              <a:t>F</a:t>
            </a:r>
            <a:r>
              <a:rPr lang="en-US" dirty="0"/>
              <a:t>, </a:t>
            </a:r>
            <a:r>
              <a:rPr lang="en-US" b="1" i="1" dirty="0"/>
              <a:t>P</a:t>
            </a:r>
            <a:r>
              <a:rPr lang="en-US" dirty="0"/>
              <a:t>)</a:t>
            </a:r>
          </a:p>
          <a:p>
            <a:r>
              <a:rPr lang="en-US" dirty="0"/>
              <a:t>This decides the stream width: </a:t>
            </a:r>
            <a:r>
              <a:rPr lang="en-US" i="1" dirty="0"/>
              <a:t>P elements every cycle</a:t>
            </a:r>
          </a:p>
          <a:p>
            <a:pPr lvl="1"/>
            <a:r>
              <a:rPr lang="en-US" dirty="0"/>
              <a:t>Elements may be </a:t>
            </a:r>
            <a:r>
              <a:rPr lang="en-US" dirty="0" err="1"/>
              <a:t>e.g</a:t>
            </a:r>
            <a:r>
              <a:rPr lang="en-US" dirty="0"/>
              <a:t> 2-bit, will be packed tightly together</a:t>
            </a:r>
          </a:p>
        </p:txBody>
      </p:sp>
    </p:spTree>
    <p:extLst>
      <p:ext uri="{BB962C8B-B14F-4D97-AF65-F5344CB8AC3E}">
        <p14:creationId xmlns:p14="http://schemas.microsoft.com/office/powerpoint/2010/main" val="8334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A8B7-7949-4597-8D91-9F760F7F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Basics: Matrix-Vector Folding for a FC 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C4EC9-C6CF-4338-AFF0-A2193CF37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71606-9C02-4F56-9B6C-1F95FCD0B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719" y="1470401"/>
            <a:ext cx="5876921" cy="4632960"/>
          </a:xfrm>
        </p:spPr>
        <p:txBody>
          <a:bodyPr/>
          <a:lstStyle/>
          <a:p>
            <a:r>
              <a:rPr lang="en-US" dirty="0"/>
              <a:t>Assume these dimension sizes:</a:t>
            </a:r>
          </a:p>
          <a:p>
            <a:pPr lvl="1"/>
            <a:r>
              <a:rPr lang="en-US" dirty="0"/>
              <a:t>W = number of input features</a:t>
            </a:r>
          </a:p>
          <a:p>
            <a:pPr lvl="1"/>
            <a:r>
              <a:rPr lang="en-US" dirty="0"/>
              <a:t>H = number of output features</a:t>
            </a:r>
          </a:p>
          <a:p>
            <a:r>
              <a:rPr lang="en-US" dirty="0"/>
              <a:t>Two controllable degrees of parallelism:</a:t>
            </a:r>
          </a:p>
          <a:p>
            <a:pPr lvl="1"/>
            <a:r>
              <a:rPr lang="en-US" dirty="0"/>
              <a:t>MACs inside a single inner product: </a:t>
            </a:r>
            <a:r>
              <a:rPr lang="en-US" b="1" dirty="0"/>
              <a:t>SIMD</a:t>
            </a:r>
          </a:p>
          <a:p>
            <a:pPr lvl="1"/>
            <a:r>
              <a:rPr lang="en-US" dirty="0"/>
              <a:t>Inner products in parallel: </a:t>
            </a:r>
            <a:r>
              <a:rPr lang="en-US" b="1" dirty="0"/>
              <a:t>PE</a:t>
            </a:r>
          </a:p>
          <a:p>
            <a:pPr lvl="1"/>
            <a:r>
              <a:rPr lang="en-US" dirty="0"/>
              <a:t>H % PE == 0, W % SIMD == 0</a:t>
            </a:r>
          </a:p>
          <a:p>
            <a:pPr marL="232845" lvl="1" indent="0">
              <a:buNone/>
            </a:pP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331B2E-9E4E-4CF8-B86A-6A13AF3E34D6}"/>
              </a:ext>
            </a:extLst>
          </p:cNvPr>
          <p:cNvCxnSpPr/>
          <p:nvPr/>
        </p:nvCxnSpPr>
        <p:spPr>
          <a:xfrm>
            <a:off x="586646" y="3645024"/>
            <a:ext cx="241301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927997-410A-42FD-A4B3-CE52246B7664}"/>
              </a:ext>
            </a:extLst>
          </p:cNvPr>
          <p:cNvSpPr txBox="1"/>
          <p:nvPr/>
        </p:nvSpPr>
        <p:spPr>
          <a:xfrm>
            <a:off x="783900" y="364502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(input features)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4EA8E0-D888-4806-A47E-C46AA5A56985}"/>
              </a:ext>
            </a:extLst>
          </p:cNvPr>
          <p:cNvSpPr txBox="1"/>
          <p:nvPr/>
        </p:nvSpPr>
        <p:spPr>
          <a:xfrm rot="16200000">
            <a:off x="-831433" y="233986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(output features)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43530-219F-497F-94B9-CF0FB786C7E9}"/>
              </a:ext>
            </a:extLst>
          </p:cNvPr>
          <p:cNvCxnSpPr>
            <a:cxnSpLocks/>
          </p:cNvCxnSpPr>
          <p:nvPr/>
        </p:nvCxnSpPr>
        <p:spPr>
          <a:xfrm>
            <a:off x="479376" y="1628800"/>
            <a:ext cx="0" cy="18722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07625AFA-339A-4020-9E6F-196705EE1C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447" y="1628801"/>
            <a:ext cx="4406137" cy="223224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2265627-A1D9-4FC4-A5D0-50597416B7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701" y="1172686"/>
            <a:ext cx="5719334" cy="16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A8B7-7949-4597-8D91-9F760F7F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Basics: Matrix-Vector Folding in Hardware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C4EC9-C6CF-4338-AFF0-A2193CF37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271606-9C02-4F56-9B6C-1F95FCD0B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4705" y="894337"/>
                <a:ext cx="5876921" cy="1886591"/>
              </a:xfrm>
            </p:spPr>
            <p:txBody>
              <a:bodyPr/>
              <a:lstStyle/>
              <a:p>
                <a:r>
                  <a:rPr lang="en-US" dirty="0"/>
                  <a:t>PE and SIMD will control…</a:t>
                </a:r>
              </a:p>
              <a:p>
                <a:pPr lvl="1"/>
                <a:r>
                  <a:rPr lang="en-US" dirty="0"/>
                  <a:t>Performance</a:t>
                </a:r>
              </a:p>
              <a:p>
                <a:pPr lvl="1"/>
                <a:r>
                  <a:rPr lang="en-US" dirty="0"/>
                  <a:t>‘Native’ input/output stream widths</a:t>
                </a:r>
              </a:p>
              <a:p>
                <a:pPr lvl="1"/>
                <a:r>
                  <a:rPr lang="en-US" dirty="0"/>
                  <a:t>Hardware resources (unrolled for loops):</a:t>
                </a:r>
              </a:p>
              <a:p>
                <a:pPr lvl="2"/>
                <a:r>
                  <a:rPr lang="en-US" dirty="0"/>
                  <a:t>Post-synth LUT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1.1⋅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𝑖𝑏𝑖𝑡𝑠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𝑤𝑏𝑖𝑡𝑠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𝑆𝐼𝑀𝐷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271606-9C02-4F56-9B6C-1F95FCD0B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4705" y="894337"/>
                <a:ext cx="5876921" cy="1886591"/>
              </a:xfrm>
              <a:blipFill>
                <a:blip r:embed="rId2"/>
                <a:stretch>
                  <a:fillRect l="-519" t="-2265" b="-4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88">
            <a:extLst>
              <a:ext uri="{FF2B5EF4-FFF2-40B4-BE49-F238E27FC236}">
                <a16:creationId xmlns:a16="http://schemas.microsoft.com/office/drawing/2014/main" id="{07625AFA-339A-4020-9E6F-196705EE1C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23" y="1143082"/>
            <a:ext cx="3601353" cy="182452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2265627-A1D9-4FC4-A5D0-50597416B7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68" y="764704"/>
            <a:ext cx="4674694" cy="1314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CEA8BC-30CC-4DF4-AA79-A4FA10778E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1744" y="2780928"/>
            <a:ext cx="4382875" cy="3531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EAAB55-129A-4277-A059-6B732F52EB7D}"/>
              </a:ext>
            </a:extLst>
          </p:cNvPr>
          <p:cNvSpPr txBox="1"/>
          <p:nvPr/>
        </p:nvSpPr>
        <p:spPr>
          <a:xfrm>
            <a:off x="407368" y="3939987"/>
            <a:ext cx="28947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‘native’ input stream width:</a:t>
            </a:r>
          </a:p>
          <a:p>
            <a:r>
              <a:rPr lang="en-US" dirty="0"/>
              <a:t>SIMD * input precision</a:t>
            </a:r>
          </a:p>
          <a:p>
            <a:endParaRPr lang="en-US" dirty="0"/>
          </a:p>
          <a:p>
            <a:r>
              <a:rPr lang="en-US" dirty="0"/>
              <a:t>Original tensor shape:</a:t>
            </a:r>
          </a:p>
          <a:p>
            <a:r>
              <a:rPr lang="en-US"/>
              <a:t>(1, W)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Folded tensor shape:</a:t>
            </a:r>
          </a:p>
          <a:p>
            <a:r>
              <a:rPr lang="en-US"/>
              <a:t>(1, W/SIMD</a:t>
            </a:r>
            <a:r>
              <a:rPr lang="en-US" dirty="0"/>
              <a:t>, SIMD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FF4E8-EB38-40EB-9644-384F1B25477A}"/>
              </a:ext>
            </a:extLst>
          </p:cNvPr>
          <p:cNvSpPr txBox="1"/>
          <p:nvPr/>
        </p:nvSpPr>
        <p:spPr>
          <a:xfrm>
            <a:off x="8471618" y="3939986"/>
            <a:ext cx="30358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‘native’ output stream width:</a:t>
            </a:r>
          </a:p>
          <a:p>
            <a:r>
              <a:rPr lang="en-US" dirty="0"/>
              <a:t>PE * output precision</a:t>
            </a:r>
          </a:p>
          <a:p>
            <a:endParaRPr lang="en-US" dirty="0"/>
          </a:p>
          <a:p>
            <a:r>
              <a:rPr lang="en-US" dirty="0"/>
              <a:t>Original tensor shape:</a:t>
            </a:r>
          </a:p>
          <a:p>
            <a:r>
              <a:rPr lang="en-US" dirty="0"/>
              <a:t>(1, H)</a:t>
            </a:r>
          </a:p>
          <a:p>
            <a:endParaRPr lang="en-US" dirty="0"/>
          </a:p>
          <a:p>
            <a:r>
              <a:rPr lang="en-US"/>
              <a:t>Folded </a:t>
            </a:r>
            <a:r>
              <a:rPr lang="en-US" dirty="0"/>
              <a:t>tensor shape:</a:t>
            </a:r>
          </a:p>
          <a:p>
            <a:r>
              <a:rPr lang="en-US" dirty="0"/>
              <a:t>(1, H/PE, PE)</a:t>
            </a:r>
          </a:p>
        </p:txBody>
      </p:sp>
    </p:spTree>
    <p:extLst>
      <p:ext uri="{BB962C8B-B14F-4D97-AF65-F5344CB8AC3E}">
        <p14:creationId xmlns:p14="http://schemas.microsoft.com/office/powerpoint/2010/main" val="842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A8B7-7949-4597-8D91-9F760F7F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Basics: Matrix-Vector Folding, Cycle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C4EC9-C6CF-4338-AFF0-A2193CF37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18717-E9D3-4BE5-A864-CAB3742110E2}"/>
              </a:ext>
            </a:extLst>
          </p:cNvPr>
          <p:cNvSpPr/>
          <p:nvPr/>
        </p:nvSpPr>
        <p:spPr bwMode="auto">
          <a:xfrm>
            <a:off x="1703412" y="1391704"/>
            <a:ext cx="2294804" cy="27025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B51B16-3D86-4C49-AEA2-E94ED65D4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98754"/>
              </p:ext>
            </p:extLst>
          </p:nvPr>
        </p:nvGraphicFramePr>
        <p:xfrm>
          <a:off x="1703412" y="1872610"/>
          <a:ext cx="380864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7523E4-F698-4F8A-BEAD-FD5851779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3298"/>
              </p:ext>
            </p:extLst>
          </p:nvPr>
        </p:nvGraphicFramePr>
        <p:xfrm>
          <a:off x="6546006" y="1875996"/>
          <a:ext cx="416560" cy="37034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666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12EE2A-CA22-47C8-B37D-2244897519F0}"/>
              </a:ext>
            </a:extLst>
          </p:cNvPr>
          <p:cNvCxnSpPr/>
          <p:nvPr/>
        </p:nvCxnSpPr>
        <p:spPr bwMode="auto">
          <a:xfrm>
            <a:off x="1317671" y="1879083"/>
            <a:ext cx="0" cy="145782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7CC9D4-94F7-4644-88A9-2B6D6B78E57F}"/>
              </a:ext>
            </a:extLst>
          </p:cNvPr>
          <p:cNvCxnSpPr/>
          <p:nvPr/>
        </p:nvCxnSpPr>
        <p:spPr bwMode="auto">
          <a:xfrm>
            <a:off x="1713571" y="1501570"/>
            <a:ext cx="1859959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B6428D-F5B0-4701-B2A6-34996169947C}"/>
              </a:ext>
            </a:extLst>
          </p:cNvPr>
          <p:cNvSpPr txBox="1"/>
          <p:nvPr/>
        </p:nvSpPr>
        <p:spPr bwMode="auto">
          <a:xfrm>
            <a:off x="5810580" y="3171304"/>
            <a:ext cx="246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3D5A0-F4B2-4807-9BAB-CC240198B543}"/>
              </a:ext>
            </a:extLst>
          </p:cNvPr>
          <p:cNvSpPr txBox="1"/>
          <p:nvPr/>
        </p:nvSpPr>
        <p:spPr bwMode="auto">
          <a:xfrm>
            <a:off x="8034711" y="3171304"/>
            <a:ext cx="226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85E2CA-618F-44CF-A63B-8326BA40A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75247"/>
              </p:ext>
            </p:extLst>
          </p:nvPr>
        </p:nvGraphicFramePr>
        <p:xfrm>
          <a:off x="8659760" y="1872610"/>
          <a:ext cx="380864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DAB50AC-9527-4DF1-B5BA-63F1CADD674E}"/>
              </a:ext>
            </a:extLst>
          </p:cNvPr>
          <p:cNvSpPr/>
          <p:nvPr/>
        </p:nvSpPr>
        <p:spPr bwMode="auto">
          <a:xfrm>
            <a:off x="6546006" y="1869771"/>
            <a:ext cx="398064" cy="1848573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ABF63E-A46A-493C-AF12-8E26E28C9784}"/>
              </a:ext>
            </a:extLst>
          </p:cNvPr>
          <p:cNvSpPr/>
          <p:nvPr/>
        </p:nvSpPr>
        <p:spPr bwMode="auto">
          <a:xfrm>
            <a:off x="1713571" y="1879083"/>
            <a:ext cx="1859959" cy="1457821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826866-CD74-4CE7-A22E-ACD62A260B82}"/>
              </a:ext>
            </a:extLst>
          </p:cNvPr>
          <p:cNvSpPr/>
          <p:nvPr/>
        </p:nvSpPr>
        <p:spPr bwMode="auto">
          <a:xfrm>
            <a:off x="8650408" y="1879083"/>
            <a:ext cx="398064" cy="1457821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FE592B-BA8C-4BE0-AAD2-7AB91AF0969A}"/>
              </a:ext>
            </a:extLst>
          </p:cNvPr>
          <p:cNvCxnSpPr/>
          <p:nvPr/>
        </p:nvCxnSpPr>
        <p:spPr bwMode="auto">
          <a:xfrm>
            <a:off x="7247958" y="1869771"/>
            <a:ext cx="0" cy="184857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BA40B-64D5-4451-A7EB-E495D0118BD1}"/>
              </a:ext>
            </a:extLst>
          </p:cNvPr>
          <p:cNvCxnSpPr/>
          <p:nvPr/>
        </p:nvCxnSpPr>
        <p:spPr bwMode="auto">
          <a:xfrm>
            <a:off x="9480376" y="1879083"/>
            <a:ext cx="0" cy="145782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B0F775-906F-4AF9-8F18-5E5725D839ED}"/>
              </a:ext>
            </a:extLst>
          </p:cNvPr>
          <p:cNvSpPr txBox="1"/>
          <p:nvPr/>
        </p:nvSpPr>
        <p:spPr bwMode="auto">
          <a:xfrm rot="16200000">
            <a:off x="555173" y="2056849"/>
            <a:ext cx="10476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898CC-7411-4431-92F3-47DE78D08437}"/>
              </a:ext>
            </a:extLst>
          </p:cNvPr>
          <p:cNvSpPr txBox="1"/>
          <p:nvPr/>
        </p:nvSpPr>
        <p:spPr bwMode="auto">
          <a:xfrm>
            <a:off x="2403641" y="1124744"/>
            <a:ext cx="1169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IE" kern="0" dirty="0">
                <a:solidFill>
                  <a:srgbClr val="00B050"/>
                </a:solidFill>
              </a:rPr>
              <a:t>SIMD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1B61B7-EB2F-4552-8336-86AED06B2470}"/>
              </a:ext>
            </a:extLst>
          </p:cNvPr>
          <p:cNvSpPr txBox="1"/>
          <p:nvPr/>
        </p:nvSpPr>
        <p:spPr bwMode="auto">
          <a:xfrm>
            <a:off x="7332782" y="2558318"/>
            <a:ext cx="1169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IE" kern="0" dirty="0">
                <a:solidFill>
                  <a:srgbClr val="00B050"/>
                </a:solidFill>
              </a:rPr>
              <a:t>SIMD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DB71A-CECC-42A4-92ED-DE2E1293BE36}"/>
              </a:ext>
            </a:extLst>
          </p:cNvPr>
          <p:cNvSpPr txBox="1"/>
          <p:nvPr/>
        </p:nvSpPr>
        <p:spPr bwMode="auto">
          <a:xfrm>
            <a:off x="9714592" y="2558318"/>
            <a:ext cx="20700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PE</a:t>
            </a:r>
          </a:p>
          <a:p>
            <a:pPr>
              <a:lnSpc>
                <a:spcPct val="100000"/>
              </a:lnSpc>
            </a:pPr>
            <a:endParaRPr lang="en-IE" kern="0" dirty="0">
              <a:solidFill>
                <a:srgbClr val="FFC000"/>
              </a:solidFill>
            </a:endParaRPr>
          </a:p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(partial result in accumulators)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F77B4-726B-4588-9798-3F82BC3A082C}"/>
              </a:ext>
            </a:extLst>
          </p:cNvPr>
          <p:cNvSpPr txBox="1"/>
          <p:nvPr/>
        </p:nvSpPr>
        <p:spPr>
          <a:xfrm>
            <a:off x="4387559" y="94007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PE = H / 2, SIMD = W /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FFAEA-EEA5-4E05-8515-6E8080B46868}"/>
              </a:ext>
            </a:extLst>
          </p:cNvPr>
          <p:cNvSpPr txBox="1"/>
          <p:nvPr/>
        </p:nvSpPr>
        <p:spPr bwMode="auto">
          <a:xfrm>
            <a:off x="5933690" y="5703967"/>
            <a:ext cx="25202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IE" kern="0" dirty="0">
                <a:solidFill>
                  <a:srgbClr val="00B050"/>
                </a:solidFill>
              </a:rPr>
              <a:t>Read from input stream</a:t>
            </a:r>
          </a:p>
          <a:p>
            <a:r>
              <a:rPr lang="en-IE" kern="0" dirty="0">
                <a:solidFill>
                  <a:srgbClr val="00B050"/>
                </a:solidFill>
              </a:rPr>
              <a:t>Save in OCM buffer</a:t>
            </a:r>
          </a:p>
        </p:txBody>
      </p:sp>
    </p:spTree>
    <p:extLst>
      <p:ext uri="{BB962C8B-B14F-4D97-AF65-F5344CB8AC3E}">
        <p14:creationId xmlns:p14="http://schemas.microsoft.com/office/powerpoint/2010/main" val="213862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A8B7-7949-4597-8D91-9F760F7F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Basics: Matrix-Vector Folding, Cycle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C4EC9-C6CF-4338-AFF0-A2193CF37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18717-E9D3-4BE5-A864-CAB3742110E2}"/>
              </a:ext>
            </a:extLst>
          </p:cNvPr>
          <p:cNvSpPr/>
          <p:nvPr/>
        </p:nvSpPr>
        <p:spPr bwMode="auto">
          <a:xfrm>
            <a:off x="1703412" y="1391704"/>
            <a:ext cx="2294804" cy="27025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B51B16-3D86-4C49-AEA2-E94ED65D4C89}"/>
              </a:ext>
            </a:extLst>
          </p:cNvPr>
          <p:cNvGraphicFramePr>
            <a:graphicFrameLocks noGrp="1"/>
          </p:cNvGraphicFramePr>
          <p:nvPr/>
        </p:nvGraphicFramePr>
        <p:xfrm>
          <a:off x="1703412" y="1872610"/>
          <a:ext cx="380864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7523E4-F698-4F8A-BEAD-FD5851779BB8}"/>
              </a:ext>
            </a:extLst>
          </p:cNvPr>
          <p:cNvGraphicFramePr>
            <a:graphicFrameLocks noGrp="1"/>
          </p:cNvGraphicFramePr>
          <p:nvPr/>
        </p:nvGraphicFramePr>
        <p:xfrm>
          <a:off x="6546006" y="1875996"/>
          <a:ext cx="416560" cy="37034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666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12EE2A-CA22-47C8-B37D-2244897519F0}"/>
              </a:ext>
            </a:extLst>
          </p:cNvPr>
          <p:cNvCxnSpPr/>
          <p:nvPr/>
        </p:nvCxnSpPr>
        <p:spPr bwMode="auto">
          <a:xfrm>
            <a:off x="3264077" y="1879083"/>
            <a:ext cx="0" cy="145782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7CC9D4-94F7-4644-88A9-2B6D6B78E57F}"/>
              </a:ext>
            </a:extLst>
          </p:cNvPr>
          <p:cNvCxnSpPr/>
          <p:nvPr/>
        </p:nvCxnSpPr>
        <p:spPr bwMode="auto">
          <a:xfrm>
            <a:off x="3659977" y="1501570"/>
            <a:ext cx="1859959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B6428D-F5B0-4701-B2A6-34996169947C}"/>
              </a:ext>
            </a:extLst>
          </p:cNvPr>
          <p:cNvSpPr txBox="1"/>
          <p:nvPr/>
        </p:nvSpPr>
        <p:spPr bwMode="auto">
          <a:xfrm>
            <a:off x="5810580" y="3171304"/>
            <a:ext cx="246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3D5A0-F4B2-4807-9BAB-CC240198B543}"/>
              </a:ext>
            </a:extLst>
          </p:cNvPr>
          <p:cNvSpPr txBox="1"/>
          <p:nvPr/>
        </p:nvSpPr>
        <p:spPr bwMode="auto">
          <a:xfrm>
            <a:off x="8034711" y="3171304"/>
            <a:ext cx="226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85E2CA-618F-44CF-A63B-8326BA40A962}"/>
              </a:ext>
            </a:extLst>
          </p:cNvPr>
          <p:cNvGraphicFramePr>
            <a:graphicFrameLocks noGrp="1"/>
          </p:cNvGraphicFramePr>
          <p:nvPr/>
        </p:nvGraphicFramePr>
        <p:xfrm>
          <a:off x="8659760" y="1872610"/>
          <a:ext cx="380864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DAB50AC-9527-4DF1-B5BA-63F1CADD674E}"/>
              </a:ext>
            </a:extLst>
          </p:cNvPr>
          <p:cNvSpPr/>
          <p:nvPr/>
        </p:nvSpPr>
        <p:spPr bwMode="auto">
          <a:xfrm>
            <a:off x="6546006" y="3740667"/>
            <a:ext cx="398064" cy="1848573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ABF63E-A46A-493C-AF12-8E26E28C9784}"/>
              </a:ext>
            </a:extLst>
          </p:cNvPr>
          <p:cNvSpPr/>
          <p:nvPr/>
        </p:nvSpPr>
        <p:spPr bwMode="auto">
          <a:xfrm>
            <a:off x="3659977" y="1879083"/>
            <a:ext cx="1859959" cy="1457821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826866-CD74-4CE7-A22E-ACD62A260B82}"/>
              </a:ext>
            </a:extLst>
          </p:cNvPr>
          <p:cNvSpPr/>
          <p:nvPr/>
        </p:nvSpPr>
        <p:spPr bwMode="auto">
          <a:xfrm>
            <a:off x="8650408" y="1879083"/>
            <a:ext cx="398064" cy="1457821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FE592B-BA8C-4BE0-AAD2-7AB91AF0969A}"/>
              </a:ext>
            </a:extLst>
          </p:cNvPr>
          <p:cNvCxnSpPr/>
          <p:nvPr/>
        </p:nvCxnSpPr>
        <p:spPr bwMode="auto">
          <a:xfrm>
            <a:off x="7247958" y="3740667"/>
            <a:ext cx="0" cy="184857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BA40B-64D5-4451-A7EB-E495D0118BD1}"/>
              </a:ext>
            </a:extLst>
          </p:cNvPr>
          <p:cNvCxnSpPr/>
          <p:nvPr/>
        </p:nvCxnSpPr>
        <p:spPr bwMode="auto">
          <a:xfrm>
            <a:off x="9480376" y="1879083"/>
            <a:ext cx="0" cy="145782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B0F775-906F-4AF9-8F18-5E5725D839ED}"/>
              </a:ext>
            </a:extLst>
          </p:cNvPr>
          <p:cNvSpPr txBox="1"/>
          <p:nvPr/>
        </p:nvSpPr>
        <p:spPr bwMode="auto">
          <a:xfrm rot="16200000">
            <a:off x="2501579" y="2056849"/>
            <a:ext cx="10476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898CC-7411-4431-92F3-47DE78D08437}"/>
              </a:ext>
            </a:extLst>
          </p:cNvPr>
          <p:cNvSpPr txBox="1"/>
          <p:nvPr/>
        </p:nvSpPr>
        <p:spPr bwMode="auto">
          <a:xfrm>
            <a:off x="4350047" y="1124744"/>
            <a:ext cx="1169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IE" kern="0" dirty="0">
                <a:solidFill>
                  <a:srgbClr val="00B050"/>
                </a:solidFill>
              </a:rPr>
              <a:t>SIMD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1B61B7-EB2F-4552-8336-86AED06B2470}"/>
              </a:ext>
            </a:extLst>
          </p:cNvPr>
          <p:cNvSpPr txBox="1"/>
          <p:nvPr/>
        </p:nvSpPr>
        <p:spPr bwMode="auto">
          <a:xfrm>
            <a:off x="7332782" y="4429214"/>
            <a:ext cx="1169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IE" kern="0" dirty="0">
                <a:solidFill>
                  <a:srgbClr val="00B050"/>
                </a:solidFill>
              </a:rPr>
              <a:t>SIMD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DB71A-CECC-42A4-92ED-DE2E1293BE36}"/>
              </a:ext>
            </a:extLst>
          </p:cNvPr>
          <p:cNvSpPr txBox="1"/>
          <p:nvPr/>
        </p:nvSpPr>
        <p:spPr bwMode="auto">
          <a:xfrm>
            <a:off x="9714592" y="2558318"/>
            <a:ext cx="2214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14B5D1-2F32-4DD8-BF98-CC2FC7E19936}"/>
              </a:ext>
            </a:extLst>
          </p:cNvPr>
          <p:cNvSpPr txBox="1"/>
          <p:nvPr/>
        </p:nvSpPr>
        <p:spPr bwMode="auto">
          <a:xfrm>
            <a:off x="5933690" y="5703967"/>
            <a:ext cx="25202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IE" kern="0" dirty="0">
                <a:solidFill>
                  <a:srgbClr val="00B050"/>
                </a:solidFill>
              </a:rPr>
              <a:t>Read from input stream</a:t>
            </a:r>
          </a:p>
          <a:p>
            <a:r>
              <a:rPr lang="en-IE" kern="0" dirty="0">
                <a:solidFill>
                  <a:srgbClr val="00B050"/>
                </a:solidFill>
              </a:rPr>
              <a:t>Save in OCM buffer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B3075-6E48-4813-B77E-E455E3327035}"/>
              </a:ext>
            </a:extLst>
          </p:cNvPr>
          <p:cNvSpPr/>
          <p:nvPr/>
        </p:nvSpPr>
        <p:spPr>
          <a:xfrm>
            <a:off x="8533630" y="5036545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Write result to output stream</a:t>
            </a:r>
          </a:p>
        </p:txBody>
      </p:sp>
    </p:spTree>
    <p:extLst>
      <p:ext uri="{BB962C8B-B14F-4D97-AF65-F5344CB8AC3E}">
        <p14:creationId xmlns:p14="http://schemas.microsoft.com/office/powerpoint/2010/main" val="13340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A8B7-7949-4597-8D91-9F760F7F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Basics: Matrix-Vector Folding, Cycle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C4EC9-C6CF-4338-AFF0-A2193CF37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18717-E9D3-4BE5-A864-CAB3742110E2}"/>
              </a:ext>
            </a:extLst>
          </p:cNvPr>
          <p:cNvSpPr/>
          <p:nvPr/>
        </p:nvSpPr>
        <p:spPr bwMode="auto">
          <a:xfrm>
            <a:off x="1703412" y="1391704"/>
            <a:ext cx="2294804" cy="27025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B51B16-3D86-4C49-AEA2-E94ED65D4C89}"/>
              </a:ext>
            </a:extLst>
          </p:cNvPr>
          <p:cNvGraphicFramePr>
            <a:graphicFrameLocks noGrp="1"/>
          </p:cNvGraphicFramePr>
          <p:nvPr/>
        </p:nvGraphicFramePr>
        <p:xfrm>
          <a:off x="1703412" y="1872610"/>
          <a:ext cx="380864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8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7523E4-F698-4F8A-BEAD-FD5851779BB8}"/>
              </a:ext>
            </a:extLst>
          </p:cNvPr>
          <p:cNvGraphicFramePr>
            <a:graphicFrameLocks noGrp="1"/>
          </p:cNvGraphicFramePr>
          <p:nvPr/>
        </p:nvGraphicFramePr>
        <p:xfrm>
          <a:off x="6546006" y="1875996"/>
          <a:ext cx="416560" cy="37034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666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12EE2A-CA22-47C8-B37D-2244897519F0}"/>
              </a:ext>
            </a:extLst>
          </p:cNvPr>
          <p:cNvCxnSpPr/>
          <p:nvPr/>
        </p:nvCxnSpPr>
        <p:spPr bwMode="auto">
          <a:xfrm>
            <a:off x="1317671" y="3339331"/>
            <a:ext cx="0" cy="145782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7CC9D4-94F7-4644-88A9-2B6D6B78E57F}"/>
              </a:ext>
            </a:extLst>
          </p:cNvPr>
          <p:cNvCxnSpPr/>
          <p:nvPr/>
        </p:nvCxnSpPr>
        <p:spPr bwMode="auto">
          <a:xfrm>
            <a:off x="1713571" y="2961818"/>
            <a:ext cx="1859959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B6428D-F5B0-4701-B2A6-34996169947C}"/>
              </a:ext>
            </a:extLst>
          </p:cNvPr>
          <p:cNvSpPr txBox="1"/>
          <p:nvPr/>
        </p:nvSpPr>
        <p:spPr bwMode="auto">
          <a:xfrm>
            <a:off x="5810580" y="3171304"/>
            <a:ext cx="246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3D5A0-F4B2-4807-9BAB-CC240198B543}"/>
              </a:ext>
            </a:extLst>
          </p:cNvPr>
          <p:cNvSpPr txBox="1"/>
          <p:nvPr/>
        </p:nvSpPr>
        <p:spPr bwMode="auto">
          <a:xfrm>
            <a:off x="8034711" y="3171304"/>
            <a:ext cx="226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85E2CA-618F-44CF-A63B-8326BA40A962}"/>
              </a:ext>
            </a:extLst>
          </p:cNvPr>
          <p:cNvGraphicFramePr>
            <a:graphicFrameLocks noGrp="1"/>
          </p:cNvGraphicFramePr>
          <p:nvPr/>
        </p:nvGraphicFramePr>
        <p:xfrm>
          <a:off x="8659760" y="1872610"/>
          <a:ext cx="380864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DAB50AC-9527-4DF1-B5BA-63F1CADD674E}"/>
              </a:ext>
            </a:extLst>
          </p:cNvPr>
          <p:cNvSpPr/>
          <p:nvPr/>
        </p:nvSpPr>
        <p:spPr bwMode="auto">
          <a:xfrm>
            <a:off x="6546006" y="1869771"/>
            <a:ext cx="398064" cy="1848573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ABF63E-A46A-493C-AF12-8E26E28C9784}"/>
              </a:ext>
            </a:extLst>
          </p:cNvPr>
          <p:cNvSpPr/>
          <p:nvPr/>
        </p:nvSpPr>
        <p:spPr bwMode="auto">
          <a:xfrm>
            <a:off x="1713571" y="3339331"/>
            <a:ext cx="1859959" cy="1457821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826866-CD74-4CE7-A22E-ACD62A260B82}"/>
              </a:ext>
            </a:extLst>
          </p:cNvPr>
          <p:cNvSpPr/>
          <p:nvPr/>
        </p:nvSpPr>
        <p:spPr bwMode="auto">
          <a:xfrm>
            <a:off x="8650408" y="3356992"/>
            <a:ext cx="398064" cy="1457821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FE592B-BA8C-4BE0-AAD2-7AB91AF0969A}"/>
              </a:ext>
            </a:extLst>
          </p:cNvPr>
          <p:cNvCxnSpPr/>
          <p:nvPr/>
        </p:nvCxnSpPr>
        <p:spPr bwMode="auto">
          <a:xfrm>
            <a:off x="7247958" y="1869771"/>
            <a:ext cx="0" cy="184857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BA40B-64D5-4451-A7EB-E495D0118BD1}"/>
              </a:ext>
            </a:extLst>
          </p:cNvPr>
          <p:cNvCxnSpPr/>
          <p:nvPr/>
        </p:nvCxnSpPr>
        <p:spPr bwMode="auto">
          <a:xfrm>
            <a:off x="9480376" y="3356992"/>
            <a:ext cx="0" cy="145782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B0F775-906F-4AF9-8F18-5E5725D839ED}"/>
              </a:ext>
            </a:extLst>
          </p:cNvPr>
          <p:cNvSpPr txBox="1"/>
          <p:nvPr/>
        </p:nvSpPr>
        <p:spPr bwMode="auto">
          <a:xfrm rot="16200000">
            <a:off x="555173" y="3517097"/>
            <a:ext cx="10476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898CC-7411-4431-92F3-47DE78D08437}"/>
              </a:ext>
            </a:extLst>
          </p:cNvPr>
          <p:cNvSpPr txBox="1"/>
          <p:nvPr/>
        </p:nvSpPr>
        <p:spPr bwMode="auto">
          <a:xfrm>
            <a:off x="2403641" y="2584992"/>
            <a:ext cx="1169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IE" kern="0" dirty="0">
                <a:solidFill>
                  <a:srgbClr val="00B050"/>
                </a:solidFill>
              </a:rPr>
              <a:t>SIMD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1B61B7-EB2F-4552-8336-86AED06B2470}"/>
              </a:ext>
            </a:extLst>
          </p:cNvPr>
          <p:cNvSpPr txBox="1"/>
          <p:nvPr/>
        </p:nvSpPr>
        <p:spPr bwMode="auto">
          <a:xfrm>
            <a:off x="7332782" y="2060848"/>
            <a:ext cx="116988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IE" kern="0" dirty="0">
                <a:solidFill>
                  <a:srgbClr val="00B050"/>
                </a:solidFill>
              </a:rPr>
              <a:t>SIMD</a:t>
            </a:r>
          </a:p>
          <a:p>
            <a:r>
              <a:rPr lang="en-IE" kern="0" dirty="0">
                <a:solidFill>
                  <a:srgbClr val="00B050"/>
                </a:solidFill>
              </a:rPr>
              <a:t>(reused from OCM buffer)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DB71A-CECC-42A4-92ED-DE2E1293BE36}"/>
              </a:ext>
            </a:extLst>
          </p:cNvPr>
          <p:cNvSpPr txBox="1"/>
          <p:nvPr/>
        </p:nvSpPr>
        <p:spPr bwMode="auto">
          <a:xfrm>
            <a:off x="9714592" y="4036227"/>
            <a:ext cx="20700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PE</a:t>
            </a:r>
          </a:p>
          <a:p>
            <a:pPr>
              <a:lnSpc>
                <a:spcPct val="100000"/>
              </a:lnSpc>
            </a:pPr>
            <a:endParaRPr lang="en-IE" kern="0" dirty="0">
              <a:solidFill>
                <a:srgbClr val="FFC000"/>
              </a:solidFill>
            </a:endParaRPr>
          </a:p>
          <a:p>
            <a:pPr>
              <a:lnSpc>
                <a:spcPct val="100000"/>
              </a:lnSpc>
            </a:pPr>
            <a:r>
              <a:rPr lang="en-IE" kern="0" dirty="0">
                <a:solidFill>
                  <a:srgbClr val="FFC000"/>
                </a:solidFill>
              </a:rPr>
              <a:t>(partial result in accumulators)</a:t>
            </a:r>
          </a:p>
        </p:txBody>
      </p:sp>
    </p:spTree>
    <p:extLst>
      <p:ext uri="{BB962C8B-B14F-4D97-AF65-F5344CB8AC3E}">
        <p14:creationId xmlns:p14="http://schemas.microsoft.com/office/powerpoint/2010/main" val="197432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7" ma:contentTypeDescription="Create a new document." ma:contentTypeScope="" ma:versionID="dd410d198cf2f5023641eeb5e65e6f8f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8ff1c06ca699684dc3477201715e0f9d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52DE9F-EB9A-47C0-8128-C6A2E6A0D6DF}">
  <ds:schemaRefs>
    <ds:schemaRef ds:uri="http://purl.org/dc/elements/1.1/"/>
    <ds:schemaRef ds:uri="cb21ee11-b491-4c7a-a577-a95671055238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b35b90f-2172-463b-a28b-5ecc8e6d093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7CB9C4-897A-4445-8B73-1C9948A02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80491F-96E3-4BCE-AC11-E9D8114DB9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1641</Words>
  <Application>Microsoft Office PowerPoint</Application>
  <PresentationFormat>Widescreen</PresentationFormat>
  <Paragraphs>583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Cambria Math</vt:lpstr>
      <vt:lpstr>Webdings</vt:lpstr>
      <vt:lpstr>Wingdings</vt:lpstr>
      <vt:lpstr>Wingdings 3</vt:lpstr>
      <vt:lpstr>Xilinx-5</vt:lpstr>
      <vt:lpstr>FINN Deep Dive: HW Scheduling &amp; Folding</vt:lpstr>
      <vt:lpstr>Previously on FINN </vt:lpstr>
      <vt:lpstr>Data Layout &amp; Scheduling Preliminaries</vt:lpstr>
      <vt:lpstr>FINN Tensor Layout: NHWFP</vt:lpstr>
      <vt:lpstr>The Basics: Matrix-Vector Folding for a FC Layer</vt:lpstr>
      <vt:lpstr>The Basics: Matrix-Vector Folding in Hardware</vt:lpstr>
      <vt:lpstr>The Basics: Matrix-Vector Folding, Cycle 1</vt:lpstr>
      <vt:lpstr>The Basics: Matrix-Vector Folding, Cycle 2</vt:lpstr>
      <vt:lpstr>The Basics: Matrix-Vector Folding, Cycle 3</vt:lpstr>
      <vt:lpstr>The Basics: Matrix-Vector Folding, Cycle 4</vt:lpstr>
      <vt:lpstr>FINN I/O – main ideas</vt:lpstr>
      <vt:lpstr>FINN – I/O order </vt:lpstr>
      <vt:lpstr>FINN – I/O order </vt:lpstr>
      <vt:lpstr>FINN – I/O order </vt:lpstr>
      <vt:lpstr>FINN – I/O order </vt:lpstr>
      <vt:lpstr>Folding compute on fixed PE array</vt:lpstr>
      <vt:lpstr>Convolutional layer – folding</vt:lpstr>
      <vt:lpstr>Im2col + matrix vector = convolution</vt:lpstr>
      <vt:lpstr>Animation of folding in a Conv2D</vt:lpstr>
      <vt:lpstr>Matrix Vector streaming execution in a Matrix Matrix (rpt)</vt:lpstr>
      <vt:lpstr>Neuron1 Synapse1</vt:lpstr>
      <vt:lpstr>Neuron1 Synapse2</vt:lpstr>
      <vt:lpstr>Neuron1 Synapse3</vt:lpstr>
      <vt:lpstr>Neuron1 Synapse4</vt:lpstr>
      <vt:lpstr>Neuron1 Synapse5</vt:lpstr>
      <vt:lpstr>Neuron1 Synapse6</vt:lpstr>
      <vt:lpstr>Neuron1 Synapse7</vt:lpstr>
      <vt:lpstr>Neuron1 Synapse8</vt:lpstr>
      <vt:lpstr>PE Pixels output</vt:lpstr>
      <vt:lpstr>Neuron2 Synapse1</vt:lpstr>
      <vt:lpstr>Neuron2 Synapse2</vt:lpstr>
      <vt:lpstr>Neuron2 Synapse3</vt:lpstr>
      <vt:lpstr>Neuron2 Synapse4</vt:lpstr>
      <vt:lpstr>Neuron2 Synapse5</vt:lpstr>
      <vt:lpstr>Neuron2 Synapse6</vt:lpstr>
      <vt:lpstr>Neuron2 Synapse7</vt:lpstr>
      <vt:lpstr>Neuron2 Synapse8</vt:lpstr>
      <vt:lpstr>PE Pixels output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FINN deep dive – Hardware scheduling and folding</dc:title>
  <dc:subject/>
  <dc:creator/>
  <cp:keywords>Public, , , , , , , , ,</cp:keywords>
  <dc:description/>
  <cp:lastModifiedBy/>
  <cp:revision>1</cp:revision>
  <dcterms:created xsi:type="dcterms:W3CDTF">2020-05-22T15:35:57Z</dcterms:created>
  <dcterms:modified xsi:type="dcterms:W3CDTF">2020-07-06T16:51:23Z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38ee751f-f35c-4715-9dd5-4baab98c30f6</vt:lpwstr>
  </property>
  <property fmtid="{D5CDD505-2E9C-101B-9397-08002B2CF9AE}" pid="3" name="XilinxPublication Year">
    <vt:lpwstr>2020</vt:lpwstr>
  </property>
  <property fmtid="{D5CDD505-2E9C-101B-9397-08002B2CF9AE}" pid="4" name="XilinxVisual Markings">
    <vt:lpwstr>Yes</vt:lpwstr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Public</vt:lpwstr>
  </property>
  <property fmtid="{D5CDD505-2E9C-101B-9397-08002B2CF9AE}" pid="11" name="VisualMarkings">
    <vt:lpwstr>Yes</vt:lpwstr>
  </property>
  <property fmtid="{D5CDD505-2E9C-101B-9397-08002B2CF9AE}" pid="12" name="ContentTypeId">
    <vt:lpwstr>0x010100546B37FA43543848A1392F720DAB8DF3</vt:lpwstr>
  </property>
  <property fmtid="{D5CDD505-2E9C-101B-9397-08002B2CF9AE}" pid="13" name="PublicationYear">
    <vt:lpwstr>2020</vt:lpwstr>
  </property>
</Properties>
</file>