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20A9-7671-4229-8C66-604F30237855}"/>
              </a:ext>
            </a:extLst>
          </p:cNvPr>
          <p:cNvSpPr>
            <a:spLocks noGrp="1"/>
          </p:cNvSpPr>
          <p:nvPr>
            <p:ph type="ctrTitle"/>
          </p:nvPr>
        </p:nvSpPr>
        <p:spPr>
          <a:xfrm>
            <a:off x="221078" y="665163"/>
            <a:ext cx="5874922" cy="2694178"/>
          </a:xfrm>
        </p:spPr>
        <p:txBody>
          <a:bodyPr anchor="b"/>
          <a:lstStyle>
            <a:lvl1pPr algn="l">
              <a:defRPr sz="60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C7A581-34F5-499D-B6B5-24052613DD2F}"/>
              </a:ext>
            </a:extLst>
          </p:cNvPr>
          <p:cNvSpPr>
            <a:spLocks noGrp="1"/>
          </p:cNvSpPr>
          <p:nvPr>
            <p:ph type="subTitle" idx="1"/>
          </p:nvPr>
        </p:nvSpPr>
        <p:spPr>
          <a:xfrm>
            <a:off x="221078" y="3594189"/>
            <a:ext cx="5874922" cy="24455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130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F69A-D5F8-4590-A7A2-A802BBCE46F3}"/>
              </a:ext>
            </a:extLst>
          </p:cNvPr>
          <p:cNvSpPr>
            <a:spLocks noGrp="1"/>
          </p:cNvSpPr>
          <p:nvPr>
            <p:ph type="title"/>
          </p:nvPr>
        </p:nvSpPr>
        <p:spPr>
          <a:xfrm>
            <a:off x="0" y="-5936"/>
            <a:ext cx="10800522" cy="98217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5B3D6D0-EDDC-4032-A45D-A4C83039F940}"/>
              </a:ext>
            </a:extLst>
          </p:cNvPr>
          <p:cNvSpPr>
            <a:spLocks noGrp="1"/>
          </p:cNvSpPr>
          <p:nvPr>
            <p:ph idx="1"/>
          </p:nvPr>
        </p:nvSpPr>
        <p:spPr>
          <a:xfrm>
            <a:off x="237434" y="1339711"/>
            <a:ext cx="10563087" cy="453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9C0-3F21-42C5-9E32-06BB791452D1}"/>
              </a:ext>
            </a:extLst>
          </p:cNvPr>
          <p:cNvSpPr>
            <a:spLocks noGrp="1"/>
          </p:cNvSpPr>
          <p:nvPr>
            <p:ph type="title"/>
          </p:nvPr>
        </p:nvSpPr>
        <p:spPr>
          <a:xfrm>
            <a:off x="4700104" y="574261"/>
            <a:ext cx="7429224" cy="3343965"/>
          </a:xfrm>
        </p:spPr>
        <p:txBody>
          <a:bodyPr anchor="b"/>
          <a:lstStyle>
            <a:lvl1pPr algn="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8BFCA17-47AE-4DCC-90A9-5AA3F92339B9}"/>
              </a:ext>
            </a:extLst>
          </p:cNvPr>
          <p:cNvSpPr>
            <a:spLocks noGrp="1"/>
          </p:cNvSpPr>
          <p:nvPr>
            <p:ph type="body" idx="1"/>
          </p:nvPr>
        </p:nvSpPr>
        <p:spPr>
          <a:xfrm>
            <a:off x="195194" y="4589463"/>
            <a:ext cx="74292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70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1B8-CF96-46AB-A4DA-812AF906EF3F}"/>
              </a:ext>
            </a:extLst>
          </p:cNvPr>
          <p:cNvSpPr>
            <a:spLocks noGrp="1"/>
          </p:cNvSpPr>
          <p:nvPr>
            <p:ph type="title"/>
          </p:nvPr>
        </p:nvSpPr>
        <p:spPr>
          <a:xfrm>
            <a:off x="0" y="18255"/>
            <a:ext cx="9033565" cy="12539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8F891E9-9CE7-4287-9834-41E7E165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98E308-F4C0-45BF-BF2C-D52C29D8C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78-E986-413B-B2D4-09C3172EE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95EE6-30EC-4A1F-8047-EA821A03E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A59A-F565-4895-81D5-238B68154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5B3EE-BF8B-4302-9B0E-DDE5FF3B4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CC72-8512-403F-BDF8-DA99E482A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0E165-0DBE-4452-8CB5-FFBCE8382953}"/>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8" name="Footer Placeholder 7">
            <a:extLst>
              <a:ext uri="{FF2B5EF4-FFF2-40B4-BE49-F238E27FC236}">
                <a16:creationId xmlns:a16="http://schemas.microsoft.com/office/drawing/2014/main" id="{22744E34-7AB4-4E45-976B-244C04EC3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7AE27-9AF5-4466-8448-640B1C329BF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226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DC1-C13C-4950-A65B-352765FABB7B}"/>
              </a:ext>
            </a:extLst>
          </p:cNvPr>
          <p:cNvSpPr>
            <a:spLocks noGrp="1"/>
          </p:cNvSpPr>
          <p:nvPr>
            <p:ph type="title"/>
          </p:nvPr>
        </p:nvSpPr>
        <p:spPr>
          <a:xfrm>
            <a:off x="0" y="0"/>
            <a:ext cx="9046817" cy="1325563"/>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2955B60-04F6-4F08-814B-02B2DE778EF7}"/>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4" name="Footer Placeholder 3">
            <a:extLst>
              <a:ext uri="{FF2B5EF4-FFF2-40B4-BE49-F238E27FC236}">
                <a16:creationId xmlns:a16="http://schemas.microsoft.com/office/drawing/2014/main" id="{F4C9A39E-1258-4983-BE61-1F3881192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6BBAA-5E3C-4EE3-BCCB-3397C479D6F4}"/>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33095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EF276-A65E-4F32-A6FC-4D73216DD1BB}"/>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3" name="Footer Placeholder 2">
            <a:extLst>
              <a:ext uri="{FF2B5EF4-FFF2-40B4-BE49-F238E27FC236}">
                <a16:creationId xmlns:a16="http://schemas.microsoft.com/office/drawing/2014/main" id="{AB178BF3-448B-4A18-949B-369EBA7A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052E-EEB4-4D42-A3A6-DE3051D2C9AB}"/>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6886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40EB-29C6-4AB6-AD2D-FEA4280B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E6623-3C07-4445-947D-2D8215D83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0E984-1CB1-4631-9ADF-9D2C534EC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2C2B-D993-4316-AC62-3A81621D5740}"/>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6" name="Footer Placeholder 5">
            <a:extLst>
              <a:ext uri="{FF2B5EF4-FFF2-40B4-BE49-F238E27FC236}">
                <a16:creationId xmlns:a16="http://schemas.microsoft.com/office/drawing/2014/main" id="{3BDF1E0B-E4B4-425F-B1E3-12C2C8250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724ED-317B-474D-8086-91A27E1BA00E}"/>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2299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44E-3C62-402B-9F1E-B8D77B84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6897-45B3-48C3-BF84-74736104F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50D229-4DE0-4B9A-A10F-CAC41B0C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B916C-1697-4659-8DF6-B5C21E7E895E}"/>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6" name="Footer Placeholder 5">
            <a:extLst>
              <a:ext uri="{FF2B5EF4-FFF2-40B4-BE49-F238E27FC236}">
                <a16:creationId xmlns:a16="http://schemas.microsoft.com/office/drawing/2014/main" id="{E72B7960-3ABC-478F-A6E8-7E00BCE2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CE886-94BF-4555-8E3C-CEF36CA25FA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8095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6F5-9792-41CF-8FB5-800B92C95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103A1-3BCD-4A24-9291-D309AB6C4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745C-80F2-4D75-BABA-245D0F22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8192-F4A8-45E6-A8AD-C84EF33EB0C9}" type="datetimeFigureOut">
              <a:rPr lang="en-US" smtClean="0"/>
              <a:t>11/15/2022</a:t>
            </a:fld>
            <a:endParaRPr lang="en-US"/>
          </a:p>
        </p:txBody>
      </p:sp>
      <p:sp>
        <p:nvSpPr>
          <p:cNvPr id="5" name="Footer Placeholder 4">
            <a:extLst>
              <a:ext uri="{FF2B5EF4-FFF2-40B4-BE49-F238E27FC236}">
                <a16:creationId xmlns:a16="http://schemas.microsoft.com/office/drawing/2014/main" id="{9028F725-E2BF-4F9E-A14E-20CF58F98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7493DD-5EB8-45DB-A9EA-15BC506E1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6183-770D-4AD2-AFDE-8695D801C866}" type="slidenum">
              <a:rPr lang="en-US" smtClean="0"/>
              <a:t>‹#›</a:t>
            </a:fld>
            <a:endParaRPr lang="en-US"/>
          </a:p>
        </p:txBody>
      </p:sp>
    </p:spTree>
    <p:extLst>
      <p:ext uri="{BB962C8B-B14F-4D97-AF65-F5344CB8AC3E}">
        <p14:creationId xmlns:p14="http://schemas.microsoft.com/office/powerpoint/2010/main" val="38568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ostman.com/"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quetwo/mmcfug-restpres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ocalhost/demo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9AA-361B-4E38-8CF3-00B103BC75FD}"/>
              </a:ext>
            </a:extLst>
          </p:cNvPr>
          <p:cNvSpPr>
            <a:spLocks noGrp="1"/>
          </p:cNvSpPr>
          <p:nvPr>
            <p:ph type="ctrTitle"/>
          </p:nvPr>
        </p:nvSpPr>
        <p:spPr>
          <a:xfrm>
            <a:off x="221077" y="665163"/>
            <a:ext cx="7497883" cy="2694178"/>
          </a:xfrm>
        </p:spPr>
        <p:txBody>
          <a:bodyPr/>
          <a:lstStyle/>
          <a:p>
            <a:r>
              <a:rPr lang="en-US" dirty="0"/>
              <a:t>REST and ColdFusion</a:t>
            </a:r>
          </a:p>
        </p:txBody>
      </p:sp>
      <p:sp>
        <p:nvSpPr>
          <p:cNvPr id="3" name="Subtitle 2">
            <a:extLst>
              <a:ext uri="{FF2B5EF4-FFF2-40B4-BE49-F238E27FC236}">
                <a16:creationId xmlns:a16="http://schemas.microsoft.com/office/drawing/2014/main" id="{5DBEC130-BCA4-4435-A85A-7711555B3698}"/>
              </a:ext>
            </a:extLst>
          </p:cNvPr>
          <p:cNvSpPr>
            <a:spLocks noGrp="1"/>
          </p:cNvSpPr>
          <p:nvPr>
            <p:ph type="subTitle" idx="1"/>
          </p:nvPr>
        </p:nvSpPr>
        <p:spPr/>
        <p:txBody>
          <a:bodyPr/>
          <a:lstStyle/>
          <a:p>
            <a:r>
              <a:rPr lang="en-US" dirty="0"/>
              <a:t>Nick Kwiatkowski</a:t>
            </a:r>
          </a:p>
          <a:p>
            <a:endParaRPr lang="en-US" dirty="0"/>
          </a:p>
          <a:p>
            <a:r>
              <a:rPr lang="en-US" dirty="0"/>
              <a:t>Mid-Michigan ColdFusion User’s Group</a:t>
            </a:r>
          </a:p>
          <a:p>
            <a:r>
              <a:rPr lang="en-US" dirty="0"/>
              <a:t>11/15/22</a:t>
            </a:r>
          </a:p>
        </p:txBody>
      </p:sp>
    </p:spTree>
    <p:extLst>
      <p:ext uri="{BB962C8B-B14F-4D97-AF65-F5344CB8AC3E}">
        <p14:creationId xmlns:p14="http://schemas.microsoft.com/office/powerpoint/2010/main" val="15931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17E-3BB6-40E0-161D-97F8FD105FD9}"/>
              </a:ext>
            </a:extLst>
          </p:cNvPr>
          <p:cNvSpPr>
            <a:spLocks noGrp="1"/>
          </p:cNvSpPr>
          <p:nvPr>
            <p:ph type="title"/>
          </p:nvPr>
        </p:nvSpPr>
        <p:spPr/>
        <p:txBody>
          <a:bodyPr/>
          <a:lstStyle/>
          <a:p>
            <a:r>
              <a:rPr lang="en-US" dirty="0"/>
              <a:t>Postman</a:t>
            </a:r>
          </a:p>
        </p:txBody>
      </p:sp>
      <p:sp>
        <p:nvSpPr>
          <p:cNvPr id="3" name="Content Placeholder 2">
            <a:extLst>
              <a:ext uri="{FF2B5EF4-FFF2-40B4-BE49-F238E27FC236}">
                <a16:creationId xmlns:a16="http://schemas.microsoft.com/office/drawing/2014/main" id="{8AE7F902-F7CF-501C-4255-489C27A825CD}"/>
              </a:ext>
            </a:extLst>
          </p:cNvPr>
          <p:cNvSpPr>
            <a:spLocks noGrp="1"/>
          </p:cNvSpPr>
          <p:nvPr>
            <p:ph idx="1"/>
          </p:nvPr>
        </p:nvSpPr>
        <p:spPr/>
        <p:txBody>
          <a:bodyPr/>
          <a:lstStyle/>
          <a:p>
            <a:r>
              <a:rPr lang="en-US" dirty="0"/>
              <a:t>Before we dive into creating REST API endpoints, lets explore one of the more popular tools for debugging and working with REST APIs</a:t>
            </a:r>
          </a:p>
          <a:p>
            <a:endParaRPr lang="en-US" dirty="0"/>
          </a:p>
          <a:p>
            <a:r>
              <a:rPr lang="en-US" dirty="0">
                <a:hlinkClick r:id="rId2"/>
              </a:rPr>
              <a:t>www.postman.com</a:t>
            </a:r>
            <a:endParaRPr lang="en-US" dirty="0"/>
          </a:p>
          <a:p>
            <a:endParaRPr lang="en-US" dirty="0"/>
          </a:p>
          <a:p>
            <a:r>
              <a:rPr lang="en-US" dirty="0"/>
              <a:t>Started as a Chrome plugin, and has since grown to</a:t>
            </a:r>
            <a:br>
              <a:rPr lang="en-US" dirty="0"/>
            </a:br>
            <a:r>
              <a:rPr lang="en-US" dirty="0"/>
              <a:t>a full API development and documentation service</a:t>
            </a:r>
          </a:p>
          <a:p>
            <a:r>
              <a:rPr lang="en-US" dirty="0"/>
              <a:t>Postman tool is still free, other tools can cost $$</a:t>
            </a:r>
          </a:p>
          <a:p>
            <a:pPr lvl="1"/>
            <a:endParaRPr lang="en-US" dirty="0"/>
          </a:p>
        </p:txBody>
      </p:sp>
      <p:pic>
        <p:nvPicPr>
          <p:cNvPr id="6" name="Graphic 5">
            <a:extLst>
              <a:ext uri="{FF2B5EF4-FFF2-40B4-BE49-F238E27FC236}">
                <a16:creationId xmlns:a16="http://schemas.microsoft.com/office/drawing/2014/main" id="{2F43C790-EBAC-D33E-191C-CC47D4310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4107" y="3157929"/>
            <a:ext cx="3823112" cy="2900292"/>
          </a:xfrm>
          <a:prstGeom prst="rect">
            <a:avLst/>
          </a:prstGeom>
        </p:spPr>
      </p:pic>
    </p:spTree>
    <p:extLst>
      <p:ext uri="{BB962C8B-B14F-4D97-AF65-F5344CB8AC3E}">
        <p14:creationId xmlns:p14="http://schemas.microsoft.com/office/powerpoint/2010/main" val="409421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A857AB-03BC-9915-7979-78A35A0B1ABB}"/>
              </a:ext>
            </a:extLst>
          </p:cNvPr>
          <p:cNvSpPr>
            <a:spLocks noGrp="1"/>
          </p:cNvSpPr>
          <p:nvPr>
            <p:ph type="title"/>
          </p:nvPr>
        </p:nvSpPr>
        <p:spPr/>
        <p:txBody>
          <a:bodyPr/>
          <a:lstStyle/>
          <a:p>
            <a:r>
              <a:rPr lang="en-US" dirty="0"/>
              <a:t>Exploring Postman</a:t>
            </a:r>
          </a:p>
        </p:txBody>
      </p:sp>
      <p:sp>
        <p:nvSpPr>
          <p:cNvPr id="5" name="Text Placeholder 4">
            <a:extLst>
              <a:ext uri="{FF2B5EF4-FFF2-40B4-BE49-F238E27FC236}">
                <a16:creationId xmlns:a16="http://schemas.microsoft.com/office/drawing/2014/main" id="{7AC1D832-EADC-CD7D-08E4-0EBD3F964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819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0B9-D129-FA00-1990-8EF26DD907A5}"/>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D15B958A-48AF-17C0-5A94-69ADE9BD716A}"/>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an application mapping.  Done via the administration panel of your server /or/ via code.</a:t>
            </a:r>
          </a:p>
          <a:p>
            <a:pPr lvl="2"/>
            <a:r>
              <a:rPr lang="en-US" dirty="0"/>
              <a:t>Maps a REST URL to an ‘application’ running on your server.</a:t>
            </a:r>
          </a:p>
          <a:p>
            <a:pPr lvl="2"/>
            <a:r>
              <a:rPr lang="en-US" dirty="0"/>
              <a:t>For code version, REST endpoints won’t be available until the </a:t>
            </a:r>
            <a:r>
              <a:rPr lang="en-US" b="1" i="1" dirty="0" err="1"/>
              <a:t>RestInitApplication</a:t>
            </a:r>
            <a:r>
              <a:rPr lang="en-US" dirty="0"/>
              <a:t> line runs.</a:t>
            </a:r>
          </a:p>
          <a:p>
            <a:pPr lvl="2"/>
            <a:endParaRPr lang="en-US" dirty="0"/>
          </a:p>
        </p:txBody>
      </p:sp>
      <p:pic>
        <p:nvPicPr>
          <p:cNvPr id="7" name="Picture 6">
            <a:extLst>
              <a:ext uri="{FF2B5EF4-FFF2-40B4-BE49-F238E27FC236}">
                <a16:creationId xmlns:a16="http://schemas.microsoft.com/office/drawing/2014/main" id="{16AFCE80-D7ED-25D6-84CB-25813CE097AD}"/>
              </a:ext>
            </a:extLst>
          </p:cNvPr>
          <p:cNvPicPr>
            <a:picLocks noChangeAspect="1"/>
          </p:cNvPicPr>
          <p:nvPr/>
        </p:nvPicPr>
        <p:blipFill>
          <a:blip r:embed="rId2"/>
          <a:stretch>
            <a:fillRect/>
          </a:stretch>
        </p:blipFill>
        <p:spPr>
          <a:xfrm>
            <a:off x="946977" y="3852528"/>
            <a:ext cx="9144000" cy="2018184"/>
          </a:xfrm>
          <a:prstGeom prst="rect">
            <a:avLst/>
          </a:prstGeom>
        </p:spPr>
      </p:pic>
    </p:spTree>
    <p:extLst>
      <p:ext uri="{BB962C8B-B14F-4D97-AF65-F5344CB8AC3E}">
        <p14:creationId xmlns:p14="http://schemas.microsoft.com/office/powerpoint/2010/main" val="58625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C6E4-64E6-69BA-DD35-FF55FAE2A6B6}"/>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E5E679A-3322-D745-71D9-9E8CBBDAC3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 new CFC that identifies the endpoint “node”.</a:t>
            </a:r>
          </a:p>
          <a:p>
            <a:pPr lvl="1"/>
            <a:r>
              <a:rPr lang="en-US" dirty="0"/>
              <a:t>Normal CFC.  Can do all the normal CFC things (inheritance, etc.)</a:t>
            </a:r>
          </a:p>
          <a:p>
            <a:pPr lvl="1"/>
            <a:r>
              <a:rPr lang="en-US" b="1" i="1" dirty="0"/>
              <a:t>rest = true </a:t>
            </a:r>
            <a:r>
              <a:rPr lang="en-US" dirty="0"/>
              <a:t>on the component line to tell the REST manager to process it</a:t>
            </a:r>
          </a:p>
          <a:p>
            <a:pPr lvl="1"/>
            <a:r>
              <a:rPr lang="en-US" b="1" i="1" dirty="0" err="1"/>
              <a:t>restpath</a:t>
            </a:r>
            <a:r>
              <a:rPr lang="en-US" dirty="0"/>
              <a:t> = the part AFTER the application in the URL.</a:t>
            </a:r>
          </a:p>
        </p:txBody>
      </p:sp>
      <p:pic>
        <p:nvPicPr>
          <p:cNvPr id="5" name="Picture 4">
            <a:extLst>
              <a:ext uri="{FF2B5EF4-FFF2-40B4-BE49-F238E27FC236}">
                <a16:creationId xmlns:a16="http://schemas.microsoft.com/office/drawing/2014/main" id="{C827101A-9AAE-69A4-5912-60BD30371386}"/>
              </a:ext>
            </a:extLst>
          </p:cNvPr>
          <p:cNvPicPr>
            <a:picLocks noChangeAspect="1"/>
          </p:cNvPicPr>
          <p:nvPr/>
        </p:nvPicPr>
        <p:blipFill>
          <a:blip r:embed="rId2"/>
          <a:stretch>
            <a:fillRect/>
          </a:stretch>
        </p:blipFill>
        <p:spPr>
          <a:xfrm>
            <a:off x="2147207" y="3907826"/>
            <a:ext cx="5888429" cy="2278103"/>
          </a:xfrm>
          <a:prstGeom prst="rect">
            <a:avLst/>
          </a:prstGeom>
        </p:spPr>
      </p:pic>
    </p:spTree>
    <p:extLst>
      <p:ext uri="{BB962C8B-B14F-4D97-AF65-F5344CB8AC3E}">
        <p14:creationId xmlns:p14="http://schemas.microsoft.com/office/powerpoint/2010/main" val="238691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5CDF-4597-D09D-FEBF-9FDECED451D9}"/>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3DF9343-1474-0343-79B6-C07A2925FA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the REST enabled functions</a:t>
            </a:r>
          </a:p>
          <a:p>
            <a:pPr lvl="1"/>
            <a:r>
              <a:rPr lang="en-US" dirty="0"/>
              <a:t>Generally, you will define the </a:t>
            </a:r>
            <a:r>
              <a:rPr lang="en-US" dirty="0" err="1"/>
              <a:t>httpmethod</a:t>
            </a:r>
            <a:r>
              <a:rPr lang="en-US" dirty="0"/>
              <a:t> for the REST endpoint and the </a:t>
            </a:r>
            <a:r>
              <a:rPr lang="en-US" dirty="0" err="1"/>
              <a:t>RESTpath</a:t>
            </a:r>
            <a:r>
              <a:rPr lang="en-US" dirty="0"/>
              <a:t> (if the </a:t>
            </a:r>
            <a:r>
              <a:rPr lang="en-US" dirty="0" err="1"/>
              <a:t>restpath</a:t>
            </a:r>
            <a:r>
              <a:rPr lang="en-US" dirty="0"/>
              <a:t> is not defined, it defaults to the node’s URL)</a:t>
            </a:r>
          </a:p>
          <a:p>
            <a:endParaRPr lang="en-US" dirty="0"/>
          </a:p>
        </p:txBody>
      </p:sp>
      <p:pic>
        <p:nvPicPr>
          <p:cNvPr id="11" name="Picture 10">
            <a:extLst>
              <a:ext uri="{FF2B5EF4-FFF2-40B4-BE49-F238E27FC236}">
                <a16:creationId xmlns:a16="http://schemas.microsoft.com/office/drawing/2014/main" id="{719DB9C5-65B2-2648-7DBB-957DDC2AC1D2}"/>
              </a:ext>
            </a:extLst>
          </p:cNvPr>
          <p:cNvPicPr>
            <a:picLocks noChangeAspect="1"/>
          </p:cNvPicPr>
          <p:nvPr/>
        </p:nvPicPr>
        <p:blipFill>
          <a:blip r:embed="rId2"/>
          <a:stretch>
            <a:fillRect/>
          </a:stretch>
        </p:blipFill>
        <p:spPr>
          <a:xfrm>
            <a:off x="2146422" y="3633300"/>
            <a:ext cx="6507678" cy="2402099"/>
          </a:xfrm>
          <a:prstGeom prst="rect">
            <a:avLst/>
          </a:prstGeom>
        </p:spPr>
      </p:pic>
    </p:spTree>
    <p:extLst>
      <p:ext uri="{BB962C8B-B14F-4D97-AF65-F5344CB8AC3E}">
        <p14:creationId xmlns:p14="http://schemas.microsoft.com/office/powerpoint/2010/main" val="245709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9B9E-98D6-FA88-30CC-06C384FFEA45}"/>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1BD9E555-CDC1-E1D0-4D9E-B05CC599BDDD}"/>
              </a:ext>
            </a:extLst>
          </p:cNvPr>
          <p:cNvSpPr>
            <a:spLocks noGrp="1"/>
          </p:cNvSpPr>
          <p:nvPr>
            <p:ph idx="1"/>
          </p:nvPr>
        </p:nvSpPr>
        <p:spPr/>
        <p:txBody>
          <a:bodyPr/>
          <a:lstStyle/>
          <a:p>
            <a:r>
              <a:rPr lang="en-US" dirty="0"/>
              <a:t>One common way to inject data into the stream coming from the client to the endpoint is via the URL</a:t>
            </a:r>
          </a:p>
          <a:p>
            <a:pPr lvl="1"/>
            <a:r>
              <a:rPr lang="en-US" dirty="0" err="1"/>
              <a:t>restpath</a:t>
            </a:r>
            <a:r>
              <a:rPr lang="en-US" dirty="0"/>
              <a:t> defines the path AFTER the endpoint marker in the URL</a:t>
            </a:r>
          </a:p>
          <a:p>
            <a:pPr lvl="1"/>
            <a:r>
              <a:rPr lang="en-US" dirty="0"/>
              <a:t>In the arguments portion of the function definition, you can set the ‘</a:t>
            </a:r>
            <a:r>
              <a:rPr lang="en-US" dirty="0" err="1"/>
              <a:t>restArgSource</a:t>
            </a:r>
            <a:r>
              <a:rPr lang="en-US" dirty="0"/>
              <a:t>’ to path to tell the engine that variable is defined there.</a:t>
            </a:r>
          </a:p>
          <a:p>
            <a:endParaRPr lang="en-US" dirty="0"/>
          </a:p>
        </p:txBody>
      </p:sp>
      <p:pic>
        <p:nvPicPr>
          <p:cNvPr id="5" name="Picture 4">
            <a:extLst>
              <a:ext uri="{FF2B5EF4-FFF2-40B4-BE49-F238E27FC236}">
                <a16:creationId xmlns:a16="http://schemas.microsoft.com/office/drawing/2014/main" id="{8B9DE560-9A7E-1A58-D0DD-D3886915AFC3}"/>
              </a:ext>
            </a:extLst>
          </p:cNvPr>
          <p:cNvPicPr>
            <a:picLocks noChangeAspect="1"/>
          </p:cNvPicPr>
          <p:nvPr/>
        </p:nvPicPr>
        <p:blipFill>
          <a:blip r:embed="rId2"/>
          <a:stretch>
            <a:fillRect/>
          </a:stretch>
        </p:blipFill>
        <p:spPr>
          <a:xfrm>
            <a:off x="2351314" y="4042336"/>
            <a:ext cx="6780810" cy="2191844"/>
          </a:xfrm>
          <a:prstGeom prst="rect">
            <a:avLst/>
          </a:prstGeom>
        </p:spPr>
      </p:pic>
    </p:spTree>
    <p:extLst>
      <p:ext uri="{BB962C8B-B14F-4D97-AF65-F5344CB8AC3E}">
        <p14:creationId xmlns:p14="http://schemas.microsoft.com/office/powerpoint/2010/main" val="358059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14F4-4909-039A-8E1D-17C5FC3F9668}"/>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4FAE9439-6930-2300-AF37-42B1810F973E}"/>
              </a:ext>
            </a:extLst>
          </p:cNvPr>
          <p:cNvSpPr>
            <a:spLocks noGrp="1"/>
          </p:cNvSpPr>
          <p:nvPr>
            <p:ph idx="1"/>
          </p:nvPr>
        </p:nvSpPr>
        <p:spPr/>
        <p:txBody>
          <a:bodyPr/>
          <a:lstStyle/>
          <a:p>
            <a:r>
              <a:rPr lang="en-US" dirty="0"/>
              <a:t>You don’t have to just inject the variable right after the endpoint marker.</a:t>
            </a:r>
          </a:p>
        </p:txBody>
      </p:sp>
      <p:pic>
        <p:nvPicPr>
          <p:cNvPr id="6" name="Picture 5">
            <a:extLst>
              <a:ext uri="{FF2B5EF4-FFF2-40B4-BE49-F238E27FC236}">
                <a16:creationId xmlns:a16="http://schemas.microsoft.com/office/drawing/2014/main" id="{5A1E4D01-6DFA-7F5F-3E82-1F4B6E0C7EF4}"/>
              </a:ext>
            </a:extLst>
          </p:cNvPr>
          <p:cNvPicPr>
            <a:picLocks noChangeAspect="1"/>
          </p:cNvPicPr>
          <p:nvPr/>
        </p:nvPicPr>
        <p:blipFill>
          <a:blip r:embed="rId2"/>
          <a:stretch>
            <a:fillRect/>
          </a:stretch>
        </p:blipFill>
        <p:spPr>
          <a:xfrm>
            <a:off x="1571502" y="3492335"/>
            <a:ext cx="8779823" cy="2495048"/>
          </a:xfrm>
          <a:prstGeom prst="rect">
            <a:avLst/>
          </a:prstGeom>
        </p:spPr>
      </p:pic>
    </p:spTree>
    <p:extLst>
      <p:ext uri="{BB962C8B-B14F-4D97-AF65-F5344CB8AC3E}">
        <p14:creationId xmlns:p14="http://schemas.microsoft.com/office/powerpoint/2010/main" val="128123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E01F-B214-3B11-685E-69C1E2FABF76}"/>
              </a:ext>
            </a:extLst>
          </p:cNvPr>
          <p:cNvSpPr>
            <a:spLocks noGrp="1"/>
          </p:cNvSpPr>
          <p:nvPr>
            <p:ph type="title"/>
          </p:nvPr>
        </p:nvSpPr>
        <p:spPr/>
        <p:txBody>
          <a:bodyPr/>
          <a:lstStyle/>
          <a:p>
            <a:r>
              <a:rPr lang="en-US" dirty="0"/>
              <a:t>Testing endpoints in Postman</a:t>
            </a:r>
          </a:p>
        </p:txBody>
      </p:sp>
      <p:pic>
        <p:nvPicPr>
          <p:cNvPr id="5" name="Picture 4">
            <a:extLst>
              <a:ext uri="{FF2B5EF4-FFF2-40B4-BE49-F238E27FC236}">
                <a16:creationId xmlns:a16="http://schemas.microsoft.com/office/drawing/2014/main" id="{3E856414-9933-CC4D-0C6A-94FE7251BCB6}"/>
              </a:ext>
            </a:extLst>
          </p:cNvPr>
          <p:cNvPicPr>
            <a:picLocks noChangeAspect="1"/>
          </p:cNvPicPr>
          <p:nvPr/>
        </p:nvPicPr>
        <p:blipFill>
          <a:blip r:embed="rId2"/>
          <a:stretch>
            <a:fillRect/>
          </a:stretch>
        </p:blipFill>
        <p:spPr>
          <a:xfrm>
            <a:off x="1901845" y="2535969"/>
            <a:ext cx="4026107" cy="1200212"/>
          </a:xfrm>
          <a:prstGeom prst="rect">
            <a:avLst/>
          </a:prstGeom>
        </p:spPr>
      </p:pic>
      <p:pic>
        <p:nvPicPr>
          <p:cNvPr id="7" name="Picture 6">
            <a:extLst>
              <a:ext uri="{FF2B5EF4-FFF2-40B4-BE49-F238E27FC236}">
                <a16:creationId xmlns:a16="http://schemas.microsoft.com/office/drawing/2014/main" id="{3EF0EC8B-E0C5-0808-FD18-EF2F3D3B73AA}"/>
              </a:ext>
            </a:extLst>
          </p:cNvPr>
          <p:cNvPicPr>
            <a:picLocks noChangeAspect="1"/>
          </p:cNvPicPr>
          <p:nvPr/>
        </p:nvPicPr>
        <p:blipFill>
          <a:blip r:embed="rId3"/>
          <a:stretch>
            <a:fillRect/>
          </a:stretch>
        </p:blipFill>
        <p:spPr>
          <a:xfrm>
            <a:off x="4152044" y="3227703"/>
            <a:ext cx="4457929" cy="1352620"/>
          </a:xfrm>
          <a:prstGeom prst="rect">
            <a:avLst/>
          </a:prstGeom>
        </p:spPr>
      </p:pic>
    </p:spTree>
    <p:extLst>
      <p:ext uri="{BB962C8B-B14F-4D97-AF65-F5344CB8AC3E}">
        <p14:creationId xmlns:p14="http://schemas.microsoft.com/office/powerpoint/2010/main" val="329117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1BC5-D16C-6F6C-E146-C6D4289F533F}"/>
              </a:ext>
            </a:extLst>
          </p:cNvPr>
          <p:cNvSpPr>
            <a:spLocks noGrp="1"/>
          </p:cNvSpPr>
          <p:nvPr>
            <p:ph type="title"/>
          </p:nvPr>
        </p:nvSpPr>
        <p:spPr/>
        <p:txBody>
          <a:bodyPr/>
          <a:lstStyle/>
          <a:p>
            <a:r>
              <a:rPr lang="en-US" dirty="0"/>
              <a:t>REST Endpoints – Requested Data Type</a:t>
            </a:r>
          </a:p>
        </p:txBody>
      </p:sp>
      <p:sp>
        <p:nvSpPr>
          <p:cNvPr id="3" name="Content Placeholder 2">
            <a:extLst>
              <a:ext uri="{FF2B5EF4-FFF2-40B4-BE49-F238E27FC236}">
                <a16:creationId xmlns:a16="http://schemas.microsoft.com/office/drawing/2014/main" id="{9D3C48AE-08C6-075E-D447-78BD71CD5BB8}"/>
              </a:ext>
            </a:extLst>
          </p:cNvPr>
          <p:cNvSpPr>
            <a:spLocks noGrp="1"/>
          </p:cNvSpPr>
          <p:nvPr>
            <p:ph idx="1"/>
          </p:nvPr>
        </p:nvSpPr>
        <p:spPr/>
        <p:txBody>
          <a:bodyPr/>
          <a:lstStyle/>
          <a:p>
            <a:r>
              <a:rPr lang="en-US" dirty="0"/>
              <a:t>Within the HTTP headers, the client will tell the endpoint what type of data it is expecting.</a:t>
            </a:r>
          </a:p>
          <a:p>
            <a:pPr lvl="1"/>
            <a:r>
              <a:rPr lang="en-US" dirty="0"/>
              <a:t>If nothing is defined on the CFC function, it will default to ‘all data types’  */*</a:t>
            </a:r>
          </a:p>
          <a:p>
            <a:pPr lvl="1"/>
            <a:r>
              <a:rPr lang="en-US" dirty="0"/>
              <a:t>For example, if data is expected to be displayed in the browser, the client may say it wants ‘text/html’ back.  If it wants JSON data back, it may define a MIME type of ‘application/</a:t>
            </a:r>
            <a:r>
              <a:rPr lang="en-US" dirty="0" err="1"/>
              <a:t>json</a:t>
            </a:r>
            <a:r>
              <a:rPr lang="en-US" dirty="0"/>
              <a:t>’</a:t>
            </a:r>
          </a:p>
          <a:p>
            <a:pPr lvl="1"/>
            <a:endParaRPr lang="en-US" dirty="0"/>
          </a:p>
        </p:txBody>
      </p:sp>
      <p:pic>
        <p:nvPicPr>
          <p:cNvPr id="5" name="Picture 4">
            <a:extLst>
              <a:ext uri="{FF2B5EF4-FFF2-40B4-BE49-F238E27FC236}">
                <a16:creationId xmlns:a16="http://schemas.microsoft.com/office/drawing/2014/main" id="{95E1FE90-04CB-8E5F-7816-CFA14DC0D54E}"/>
              </a:ext>
            </a:extLst>
          </p:cNvPr>
          <p:cNvPicPr>
            <a:picLocks noChangeAspect="1"/>
          </p:cNvPicPr>
          <p:nvPr/>
        </p:nvPicPr>
        <p:blipFill>
          <a:blip r:embed="rId2"/>
          <a:stretch>
            <a:fillRect/>
          </a:stretch>
        </p:blipFill>
        <p:spPr>
          <a:xfrm>
            <a:off x="1902940" y="3605211"/>
            <a:ext cx="7232073" cy="3113181"/>
          </a:xfrm>
          <a:prstGeom prst="rect">
            <a:avLst/>
          </a:prstGeom>
        </p:spPr>
      </p:pic>
    </p:spTree>
    <p:extLst>
      <p:ext uri="{BB962C8B-B14F-4D97-AF65-F5344CB8AC3E}">
        <p14:creationId xmlns:p14="http://schemas.microsoft.com/office/powerpoint/2010/main" val="236670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C2F9-D992-2939-101D-91DB9EF9D43D}"/>
              </a:ext>
            </a:extLst>
          </p:cNvPr>
          <p:cNvSpPr>
            <a:spLocks noGrp="1"/>
          </p:cNvSpPr>
          <p:nvPr>
            <p:ph type="title"/>
          </p:nvPr>
        </p:nvSpPr>
        <p:spPr/>
        <p:txBody>
          <a:bodyPr/>
          <a:lstStyle/>
          <a:p>
            <a:r>
              <a:rPr lang="en-US" dirty="0"/>
              <a:t>REST Endpoints – Requested Data Type</a:t>
            </a:r>
          </a:p>
        </p:txBody>
      </p:sp>
      <p:pic>
        <p:nvPicPr>
          <p:cNvPr id="7" name="Content Placeholder 6">
            <a:extLst>
              <a:ext uri="{FF2B5EF4-FFF2-40B4-BE49-F238E27FC236}">
                <a16:creationId xmlns:a16="http://schemas.microsoft.com/office/drawing/2014/main" id="{B40540C4-E2A7-E0AA-6E4E-94518D5E9954}"/>
              </a:ext>
            </a:extLst>
          </p:cNvPr>
          <p:cNvPicPr>
            <a:picLocks noGrp="1" noChangeAspect="1"/>
          </p:cNvPicPr>
          <p:nvPr>
            <p:ph idx="1"/>
          </p:nvPr>
        </p:nvPicPr>
        <p:blipFill>
          <a:blip r:embed="rId2"/>
          <a:stretch>
            <a:fillRect/>
          </a:stretch>
        </p:blipFill>
        <p:spPr>
          <a:xfrm>
            <a:off x="2318379" y="2236717"/>
            <a:ext cx="6401129" cy="2736991"/>
          </a:xfrm>
        </p:spPr>
      </p:pic>
    </p:spTree>
    <p:extLst>
      <p:ext uri="{BB962C8B-B14F-4D97-AF65-F5344CB8AC3E}">
        <p14:creationId xmlns:p14="http://schemas.microsoft.com/office/powerpoint/2010/main" val="1483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B6AA-1CDC-4828-866D-C55C85CDC37A}"/>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691C0B45-76AA-4561-B980-195C1581582C}"/>
              </a:ext>
            </a:extLst>
          </p:cNvPr>
          <p:cNvSpPr>
            <a:spLocks noGrp="1"/>
          </p:cNvSpPr>
          <p:nvPr>
            <p:ph idx="1"/>
          </p:nvPr>
        </p:nvSpPr>
        <p:spPr/>
        <p:txBody>
          <a:bodyPr>
            <a:normAutofit lnSpcReduction="10000"/>
          </a:bodyPr>
          <a:lstStyle/>
          <a:p>
            <a:r>
              <a:rPr lang="en-US" dirty="0"/>
              <a:t>Slides, examples and docker images can be found at :</a:t>
            </a:r>
          </a:p>
          <a:p>
            <a:pPr lvl="1"/>
            <a:r>
              <a:rPr lang="en-US" dirty="0">
                <a:hlinkClick r:id="rId2"/>
              </a:rPr>
              <a:t>https://github.com/quetwo/mmcfug-restpreso</a:t>
            </a:r>
            <a:endParaRPr lang="en-US" dirty="0"/>
          </a:p>
          <a:p>
            <a:pPr lvl="1"/>
            <a:r>
              <a:rPr lang="en-US" dirty="0"/>
              <a:t>Take a look at the README for instructions on getting started.  You have a few minutes while we talk about the basics.</a:t>
            </a:r>
          </a:p>
          <a:p>
            <a:pPr lvl="1"/>
            <a:endParaRPr lang="en-US" dirty="0"/>
          </a:p>
          <a:p>
            <a:r>
              <a:rPr lang="en-US" dirty="0"/>
              <a:t>This presentation assumes you have a passing knowledge of CFCs and basic CFML.   We will be using the </a:t>
            </a:r>
            <a:r>
              <a:rPr lang="en-US" dirty="0" err="1"/>
              <a:t>Lucee</a:t>
            </a:r>
            <a:r>
              <a:rPr lang="en-US" dirty="0"/>
              <a:t> engine and MySQL for our demos, but Adobe CF (version 9.1 and later) and other SQL engines will be nearly identical.</a:t>
            </a:r>
          </a:p>
          <a:p>
            <a:endParaRPr lang="en-US" dirty="0"/>
          </a:p>
          <a:p>
            <a:r>
              <a:rPr lang="en-US" dirty="0"/>
              <a:t>This meeting will be recorded.  </a:t>
            </a:r>
          </a:p>
          <a:p>
            <a:endParaRPr lang="en-US" dirty="0"/>
          </a:p>
        </p:txBody>
      </p:sp>
    </p:spTree>
    <p:extLst>
      <p:ext uri="{BB962C8B-B14F-4D97-AF65-F5344CB8AC3E}">
        <p14:creationId xmlns:p14="http://schemas.microsoft.com/office/powerpoint/2010/main" val="32857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16EE-320F-7567-A2AB-66EC4B550CF8}"/>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78CFBC96-6ED5-F476-66DF-E061ECE0CF6C}"/>
              </a:ext>
            </a:extLst>
          </p:cNvPr>
          <p:cNvSpPr>
            <a:spLocks noGrp="1"/>
          </p:cNvSpPr>
          <p:nvPr>
            <p:ph idx="1"/>
          </p:nvPr>
        </p:nvSpPr>
        <p:spPr/>
        <p:txBody>
          <a:bodyPr/>
          <a:lstStyle/>
          <a:p>
            <a:r>
              <a:rPr lang="en-US" dirty="0"/>
              <a:t>One important part of the HTTP call is the VERB.  We are used to POST or GET from basic form handling.  There are other common ones!</a:t>
            </a:r>
          </a:p>
          <a:p>
            <a:pPr lvl="1"/>
            <a:r>
              <a:rPr lang="en-US" dirty="0"/>
              <a:t>GET, POST, PUT, PATCH, DELETE, COPY</a:t>
            </a:r>
          </a:p>
          <a:p>
            <a:pPr lvl="1"/>
            <a:r>
              <a:rPr lang="en-US" dirty="0"/>
              <a:t>HEAD and OPTIONS also exist, but have special meanings in HTTP</a:t>
            </a:r>
          </a:p>
          <a:p>
            <a:pPr lvl="1"/>
            <a:endParaRPr lang="en-US" dirty="0"/>
          </a:p>
          <a:p>
            <a:r>
              <a:rPr lang="en-US" dirty="0"/>
              <a:t>We can override the function calls so that a GET call on a URL does different things than a PUT or DELETE on that same URL.</a:t>
            </a:r>
          </a:p>
          <a:p>
            <a:endParaRPr lang="en-US" dirty="0"/>
          </a:p>
          <a:p>
            <a:r>
              <a:rPr lang="en-US" dirty="0"/>
              <a:t>While METHOD verbs are very common these days, not every firewall/load balancer will allow them.  Watch out!</a:t>
            </a:r>
          </a:p>
        </p:txBody>
      </p:sp>
    </p:spTree>
    <p:extLst>
      <p:ext uri="{BB962C8B-B14F-4D97-AF65-F5344CB8AC3E}">
        <p14:creationId xmlns:p14="http://schemas.microsoft.com/office/powerpoint/2010/main" val="394268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2461-CB81-313B-2EDA-FD038F4D08EA}"/>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B0324F91-C100-342D-59B8-455CA517D3A8}"/>
              </a:ext>
            </a:extLst>
          </p:cNvPr>
          <p:cNvSpPr>
            <a:spLocks noGrp="1"/>
          </p:cNvSpPr>
          <p:nvPr>
            <p:ph idx="1"/>
          </p:nvPr>
        </p:nvSpPr>
        <p:spPr/>
        <p:txBody>
          <a:bodyPr/>
          <a:lstStyle/>
          <a:p>
            <a:r>
              <a:rPr lang="en-US" dirty="0"/>
              <a:t>Let's build a CRUD application.  Staring with a CREATE function.</a:t>
            </a:r>
          </a:p>
          <a:p>
            <a:r>
              <a:rPr lang="en-US" dirty="0"/>
              <a:t>This function takes parameters via the form scope.  This requires the app include an encoded FORM in the body of the call.  </a:t>
            </a:r>
          </a:p>
        </p:txBody>
      </p:sp>
      <p:pic>
        <p:nvPicPr>
          <p:cNvPr id="5" name="Picture 4">
            <a:extLst>
              <a:ext uri="{FF2B5EF4-FFF2-40B4-BE49-F238E27FC236}">
                <a16:creationId xmlns:a16="http://schemas.microsoft.com/office/drawing/2014/main" id="{40228287-507F-79B1-8F5D-69F241B6825F}"/>
              </a:ext>
            </a:extLst>
          </p:cNvPr>
          <p:cNvPicPr>
            <a:picLocks noChangeAspect="1"/>
          </p:cNvPicPr>
          <p:nvPr/>
        </p:nvPicPr>
        <p:blipFill>
          <a:blip r:embed="rId2"/>
          <a:stretch>
            <a:fillRect/>
          </a:stretch>
        </p:blipFill>
        <p:spPr>
          <a:xfrm>
            <a:off x="1391479" y="3054581"/>
            <a:ext cx="8918369" cy="2863633"/>
          </a:xfrm>
          <a:prstGeom prst="rect">
            <a:avLst/>
          </a:prstGeom>
        </p:spPr>
      </p:pic>
    </p:spTree>
    <p:extLst>
      <p:ext uri="{BB962C8B-B14F-4D97-AF65-F5344CB8AC3E}">
        <p14:creationId xmlns:p14="http://schemas.microsoft.com/office/powerpoint/2010/main" val="237507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12F2-B427-220D-1EF4-E5469B502397}"/>
              </a:ext>
            </a:extLst>
          </p:cNvPr>
          <p:cNvSpPr>
            <a:spLocks noGrp="1"/>
          </p:cNvSpPr>
          <p:nvPr>
            <p:ph type="title"/>
          </p:nvPr>
        </p:nvSpPr>
        <p:spPr/>
        <p:txBody>
          <a:bodyPr/>
          <a:lstStyle/>
          <a:p>
            <a:r>
              <a:rPr lang="en-US" dirty="0"/>
              <a:t>REST Endpoints – Working with VERBS</a:t>
            </a:r>
          </a:p>
        </p:txBody>
      </p:sp>
      <p:pic>
        <p:nvPicPr>
          <p:cNvPr id="7" name="Picture 6">
            <a:extLst>
              <a:ext uri="{FF2B5EF4-FFF2-40B4-BE49-F238E27FC236}">
                <a16:creationId xmlns:a16="http://schemas.microsoft.com/office/drawing/2014/main" id="{5C391E70-941A-775A-F965-2E3F1B331494}"/>
              </a:ext>
            </a:extLst>
          </p:cNvPr>
          <p:cNvPicPr>
            <a:picLocks noChangeAspect="1"/>
          </p:cNvPicPr>
          <p:nvPr/>
        </p:nvPicPr>
        <p:blipFill>
          <a:blip r:embed="rId2"/>
          <a:stretch>
            <a:fillRect/>
          </a:stretch>
        </p:blipFill>
        <p:spPr>
          <a:xfrm>
            <a:off x="2729417" y="2426332"/>
            <a:ext cx="6062281" cy="2559630"/>
          </a:xfrm>
          <a:prstGeom prst="rect">
            <a:avLst/>
          </a:prstGeom>
        </p:spPr>
      </p:pic>
    </p:spTree>
    <p:extLst>
      <p:ext uri="{BB962C8B-B14F-4D97-AF65-F5344CB8AC3E}">
        <p14:creationId xmlns:p14="http://schemas.microsoft.com/office/powerpoint/2010/main" val="1569778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82FB-BE4A-4B3F-B446-8E8147C95FF7}"/>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A218F4B8-0A35-BBE7-08E8-236B99BA1D18}"/>
              </a:ext>
            </a:extLst>
          </p:cNvPr>
          <p:cNvSpPr>
            <a:spLocks noGrp="1"/>
          </p:cNvSpPr>
          <p:nvPr>
            <p:ph idx="1"/>
          </p:nvPr>
        </p:nvSpPr>
        <p:spPr/>
        <p:txBody>
          <a:bodyPr/>
          <a:lstStyle/>
          <a:p>
            <a:r>
              <a:rPr lang="en-US" dirty="0"/>
              <a:t>Very similar for DELETE functions.  Set the </a:t>
            </a:r>
            <a:r>
              <a:rPr lang="en-US" dirty="0" err="1"/>
              <a:t>httpmethod</a:t>
            </a:r>
            <a:r>
              <a:rPr lang="en-US" dirty="0"/>
              <a:t> to DELETE</a:t>
            </a:r>
          </a:p>
          <a:p>
            <a:r>
              <a:rPr lang="en-US" dirty="0"/>
              <a:t>Note that the </a:t>
            </a:r>
            <a:r>
              <a:rPr lang="en-US" dirty="0" err="1"/>
              <a:t>restPath</a:t>
            </a:r>
            <a:r>
              <a:rPr lang="en-US" dirty="0"/>
              <a:t> is the same as the PUT.</a:t>
            </a:r>
          </a:p>
        </p:txBody>
      </p:sp>
      <p:pic>
        <p:nvPicPr>
          <p:cNvPr id="5" name="Picture 4">
            <a:extLst>
              <a:ext uri="{FF2B5EF4-FFF2-40B4-BE49-F238E27FC236}">
                <a16:creationId xmlns:a16="http://schemas.microsoft.com/office/drawing/2014/main" id="{97F5F83E-48EA-1732-7919-0D12CB22CD9A}"/>
              </a:ext>
            </a:extLst>
          </p:cNvPr>
          <p:cNvPicPr>
            <a:picLocks noChangeAspect="1"/>
          </p:cNvPicPr>
          <p:nvPr/>
        </p:nvPicPr>
        <p:blipFill>
          <a:blip r:embed="rId2"/>
          <a:stretch>
            <a:fillRect/>
          </a:stretch>
        </p:blipFill>
        <p:spPr>
          <a:xfrm>
            <a:off x="771896" y="3124638"/>
            <a:ext cx="9571512" cy="2026469"/>
          </a:xfrm>
          <a:prstGeom prst="rect">
            <a:avLst/>
          </a:prstGeom>
        </p:spPr>
      </p:pic>
    </p:spTree>
    <p:extLst>
      <p:ext uri="{BB962C8B-B14F-4D97-AF65-F5344CB8AC3E}">
        <p14:creationId xmlns:p14="http://schemas.microsoft.com/office/powerpoint/2010/main" val="157215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9E7F-0306-C580-2832-222596DCBE07}"/>
              </a:ext>
            </a:extLst>
          </p:cNvPr>
          <p:cNvSpPr>
            <a:spLocks noGrp="1"/>
          </p:cNvSpPr>
          <p:nvPr>
            <p:ph type="title"/>
          </p:nvPr>
        </p:nvSpPr>
        <p:spPr/>
        <p:txBody>
          <a:bodyPr/>
          <a:lstStyle/>
          <a:p>
            <a:r>
              <a:rPr lang="en-US" dirty="0"/>
              <a:t>REST Endpoints – Working with VERBS</a:t>
            </a:r>
          </a:p>
        </p:txBody>
      </p:sp>
      <p:pic>
        <p:nvPicPr>
          <p:cNvPr id="5" name="Content Placeholder 4">
            <a:extLst>
              <a:ext uri="{FF2B5EF4-FFF2-40B4-BE49-F238E27FC236}">
                <a16:creationId xmlns:a16="http://schemas.microsoft.com/office/drawing/2014/main" id="{EDC774DC-B75B-5D0B-12FE-74F2BB84BEBF}"/>
              </a:ext>
            </a:extLst>
          </p:cNvPr>
          <p:cNvPicPr>
            <a:picLocks noGrp="1" noChangeAspect="1"/>
          </p:cNvPicPr>
          <p:nvPr>
            <p:ph idx="1"/>
          </p:nvPr>
        </p:nvPicPr>
        <p:blipFill>
          <a:blip r:embed="rId2"/>
          <a:stretch>
            <a:fillRect/>
          </a:stretch>
        </p:blipFill>
        <p:spPr>
          <a:xfrm>
            <a:off x="3004215" y="2849523"/>
            <a:ext cx="5029458" cy="1511378"/>
          </a:xfrm>
        </p:spPr>
      </p:pic>
    </p:spTree>
    <p:extLst>
      <p:ext uri="{BB962C8B-B14F-4D97-AF65-F5344CB8AC3E}">
        <p14:creationId xmlns:p14="http://schemas.microsoft.com/office/powerpoint/2010/main" val="300020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E273-D5B8-680E-169D-86369C390BC1}"/>
              </a:ext>
            </a:extLst>
          </p:cNvPr>
          <p:cNvSpPr>
            <a:spLocks noGrp="1"/>
          </p:cNvSpPr>
          <p:nvPr>
            <p:ph type="title"/>
          </p:nvPr>
        </p:nvSpPr>
        <p:spPr/>
        <p:txBody>
          <a:bodyPr/>
          <a:lstStyle/>
          <a:p>
            <a:r>
              <a:rPr lang="en-US" dirty="0"/>
              <a:t>REST Endpoints - Authentication</a:t>
            </a:r>
          </a:p>
        </p:txBody>
      </p:sp>
      <p:sp>
        <p:nvSpPr>
          <p:cNvPr id="3" name="Content Placeholder 2">
            <a:extLst>
              <a:ext uri="{FF2B5EF4-FFF2-40B4-BE49-F238E27FC236}">
                <a16:creationId xmlns:a16="http://schemas.microsoft.com/office/drawing/2014/main" id="{178D1D61-7FDA-27A9-594C-7767AF3D91D1}"/>
              </a:ext>
            </a:extLst>
          </p:cNvPr>
          <p:cNvSpPr>
            <a:spLocks noGrp="1"/>
          </p:cNvSpPr>
          <p:nvPr>
            <p:ph idx="1"/>
          </p:nvPr>
        </p:nvSpPr>
        <p:spPr/>
        <p:txBody>
          <a:bodyPr/>
          <a:lstStyle/>
          <a:p>
            <a:r>
              <a:rPr lang="en-US" dirty="0"/>
              <a:t>Authentication isn’t built in to the ACF/</a:t>
            </a:r>
            <a:r>
              <a:rPr lang="en-US" dirty="0" err="1"/>
              <a:t>Lucee</a:t>
            </a:r>
            <a:r>
              <a:rPr lang="en-US" dirty="0"/>
              <a:t> REST manager…  BUT that doesn't mean you can’t do it by hand.</a:t>
            </a:r>
          </a:p>
          <a:p>
            <a:pPr lvl="1"/>
            <a:r>
              <a:rPr lang="en-US" dirty="0"/>
              <a:t>You can control calls to your REST endpoints via the </a:t>
            </a:r>
            <a:r>
              <a:rPr lang="en-US" dirty="0" err="1"/>
              <a:t>application.cfc</a:t>
            </a:r>
            <a:r>
              <a:rPr lang="en-US" dirty="0"/>
              <a:t>, like any other page.</a:t>
            </a:r>
          </a:p>
          <a:p>
            <a:pPr lvl="1"/>
            <a:r>
              <a:rPr lang="en-US" dirty="0"/>
              <a:t>You can build your own “auth token” system where a user checks out that auth token using your site and you check that using the header</a:t>
            </a:r>
          </a:p>
          <a:p>
            <a:pPr lvl="1"/>
            <a:r>
              <a:rPr lang="en-US" dirty="0"/>
              <a:t>You can use the </a:t>
            </a:r>
            <a:r>
              <a:rPr lang="en-US" dirty="0" err="1"/>
              <a:t>oauth</a:t>
            </a:r>
            <a:r>
              <a:rPr lang="en-US" dirty="0"/>
              <a:t>/</a:t>
            </a:r>
            <a:r>
              <a:rPr lang="en-US" dirty="0" err="1"/>
              <a:t>authN</a:t>
            </a:r>
            <a:r>
              <a:rPr lang="en-US" dirty="0"/>
              <a:t> functions in CF to authenticate a user’s client</a:t>
            </a:r>
          </a:p>
          <a:p>
            <a:pPr lvl="1"/>
            <a:endParaRPr lang="en-US" dirty="0"/>
          </a:p>
          <a:p>
            <a:pPr lvl="1"/>
            <a:endParaRPr lang="en-US" dirty="0"/>
          </a:p>
        </p:txBody>
      </p:sp>
    </p:spTree>
    <p:extLst>
      <p:ext uri="{BB962C8B-B14F-4D97-AF65-F5344CB8AC3E}">
        <p14:creationId xmlns:p14="http://schemas.microsoft.com/office/powerpoint/2010/main" val="4220900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BFBB-16D2-F9F8-E659-79DE9C900495}"/>
              </a:ext>
            </a:extLst>
          </p:cNvPr>
          <p:cNvSpPr>
            <a:spLocks noGrp="1"/>
          </p:cNvSpPr>
          <p:nvPr>
            <p:ph type="title"/>
          </p:nvPr>
        </p:nvSpPr>
        <p:spPr/>
        <p:txBody>
          <a:bodyPr/>
          <a:lstStyle/>
          <a:p>
            <a:r>
              <a:rPr lang="en-US" dirty="0"/>
              <a:t>REST Endpoints - Authentication</a:t>
            </a:r>
          </a:p>
        </p:txBody>
      </p:sp>
      <p:pic>
        <p:nvPicPr>
          <p:cNvPr id="5" name="Content Placeholder 4">
            <a:extLst>
              <a:ext uri="{FF2B5EF4-FFF2-40B4-BE49-F238E27FC236}">
                <a16:creationId xmlns:a16="http://schemas.microsoft.com/office/drawing/2014/main" id="{138FB7DF-66FC-CB88-C1FF-01D7E2195BA5}"/>
              </a:ext>
            </a:extLst>
          </p:cNvPr>
          <p:cNvPicPr>
            <a:picLocks noGrp="1" noChangeAspect="1"/>
          </p:cNvPicPr>
          <p:nvPr>
            <p:ph idx="1"/>
          </p:nvPr>
        </p:nvPicPr>
        <p:blipFill>
          <a:blip r:embed="rId2"/>
          <a:stretch>
            <a:fillRect/>
          </a:stretch>
        </p:blipFill>
        <p:spPr>
          <a:xfrm>
            <a:off x="238125" y="1414499"/>
            <a:ext cx="5750614" cy="2385606"/>
          </a:xfrm>
        </p:spPr>
      </p:pic>
      <p:pic>
        <p:nvPicPr>
          <p:cNvPr id="7" name="Picture 6">
            <a:extLst>
              <a:ext uri="{FF2B5EF4-FFF2-40B4-BE49-F238E27FC236}">
                <a16:creationId xmlns:a16="http://schemas.microsoft.com/office/drawing/2014/main" id="{BE20DE93-D974-D332-3855-E42BF81A0F1B}"/>
              </a:ext>
            </a:extLst>
          </p:cNvPr>
          <p:cNvPicPr>
            <a:picLocks noChangeAspect="1"/>
          </p:cNvPicPr>
          <p:nvPr/>
        </p:nvPicPr>
        <p:blipFill>
          <a:blip r:embed="rId3"/>
          <a:stretch>
            <a:fillRect/>
          </a:stretch>
        </p:blipFill>
        <p:spPr>
          <a:xfrm>
            <a:off x="3362322" y="2234413"/>
            <a:ext cx="6559887" cy="1739989"/>
          </a:xfrm>
          <a:prstGeom prst="rect">
            <a:avLst/>
          </a:prstGeom>
        </p:spPr>
      </p:pic>
      <p:pic>
        <p:nvPicPr>
          <p:cNvPr id="9" name="Picture 8">
            <a:extLst>
              <a:ext uri="{FF2B5EF4-FFF2-40B4-BE49-F238E27FC236}">
                <a16:creationId xmlns:a16="http://schemas.microsoft.com/office/drawing/2014/main" id="{C1788FC6-ADE6-79A5-1D69-2913FE11A00F}"/>
              </a:ext>
            </a:extLst>
          </p:cNvPr>
          <p:cNvPicPr>
            <a:picLocks noChangeAspect="1"/>
          </p:cNvPicPr>
          <p:nvPr/>
        </p:nvPicPr>
        <p:blipFill>
          <a:blip r:embed="rId4"/>
          <a:stretch>
            <a:fillRect/>
          </a:stretch>
        </p:blipFill>
        <p:spPr>
          <a:xfrm>
            <a:off x="6705654" y="3800105"/>
            <a:ext cx="5359675" cy="2984653"/>
          </a:xfrm>
          <a:prstGeom prst="rect">
            <a:avLst/>
          </a:prstGeom>
        </p:spPr>
      </p:pic>
    </p:spTree>
    <p:extLst>
      <p:ext uri="{BB962C8B-B14F-4D97-AF65-F5344CB8AC3E}">
        <p14:creationId xmlns:p14="http://schemas.microsoft.com/office/powerpoint/2010/main" val="48236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DAC986-C0EE-4640-145D-DFC9F960751A}"/>
              </a:ext>
            </a:extLst>
          </p:cNvPr>
          <p:cNvSpPr>
            <a:spLocks noGrp="1"/>
          </p:cNvSpPr>
          <p:nvPr>
            <p:ph type="title"/>
          </p:nvPr>
        </p:nvSpPr>
        <p:spPr/>
        <p:txBody>
          <a:bodyPr/>
          <a:lstStyle/>
          <a:p>
            <a:r>
              <a:rPr lang="en-US" dirty="0"/>
              <a:t>Diving more into Postman</a:t>
            </a:r>
          </a:p>
        </p:txBody>
      </p:sp>
      <p:sp>
        <p:nvSpPr>
          <p:cNvPr id="5" name="Text Placeholder 4">
            <a:extLst>
              <a:ext uri="{FF2B5EF4-FFF2-40B4-BE49-F238E27FC236}">
                <a16:creationId xmlns:a16="http://schemas.microsoft.com/office/drawing/2014/main" id="{100C57D0-6B82-A4D0-B1BB-CDFDA05DD6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9208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347372-BDBC-350A-5E17-709A8DDCD75E}"/>
              </a:ext>
            </a:extLst>
          </p:cNvPr>
          <p:cNvSpPr>
            <a:spLocks noGrp="1"/>
          </p:cNvSpPr>
          <p:nvPr>
            <p:ph type="title"/>
          </p:nvPr>
        </p:nvSpPr>
        <p:spPr/>
        <p:txBody>
          <a:bodyPr/>
          <a:lstStyle/>
          <a:p>
            <a:r>
              <a:rPr lang="en-US" dirty="0"/>
              <a:t>Postman</a:t>
            </a:r>
          </a:p>
        </p:txBody>
      </p:sp>
      <p:sp>
        <p:nvSpPr>
          <p:cNvPr id="7" name="Content Placeholder 6">
            <a:extLst>
              <a:ext uri="{FF2B5EF4-FFF2-40B4-BE49-F238E27FC236}">
                <a16:creationId xmlns:a16="http://schemas.microsoft.com/office/drawing/2014/main" id="{3F861788-6A1C-4F6D-FA45-A20F6FA83303}"/>
              </a:ext>
            </a:extLst>
          </p:cNvPr>
          <p:cNvSpPr>
            <a:spLocks noGrp="1"/>
          </p:cNvSpPr>
          <p:nvPr>
            <p:ph idx="1"/>
          </p:nvPr>
        </p:nvSpPr>
        <p:spPr/>
        <p:txBody>
          <a:bodyPr/>
          <a:lstStyle/>
          <a:p>
            <a:r>
              <a:rPr lang="en-US" dirty="0"/>
              <a:t>Authentication systems</a:t>
            </a:r>
          </a:p>
          <a:p>
            <a:r>
              <a:rPr lang="en-US" dirty="0"/>
              <a:t>Creating templates</a:t>
            </a:r>
          </a:p>
          <a:p>
            <a:r>
              <a:rPr lang="en-US" dirty="0"/>
              <a:t>Building code templates, transferring code into CFML</a:t>
            </a:r>
          </a:p>
          <a:p>
            <a:r>
              <a:rPr lang="en-US" dirty="0"/>
              <a:t>Creating Documentation</a:t>
            </a:r>
          </a:p>
        </p:txBody>
      </p:sp>
    </p:spTree>
    <p:extLst>
      <p:ext uri="{BB962C8B-B14F-4D97-AF65-F5344CB8AC3E}">
        <p14:creationId xmlns:p14="http://schemas.microsoft.com/office/powerpoint/2010/main" val="1065151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B933D9-BE96-555B-CB6D-5EC64EF1DEA8}"/>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6E3CD541-4E6E-9C14-D295-055767A8F8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829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050-BC47-4D3A-8052-66D0B281666D}"/>
              </a:ext>
            </a:extLst>
          </p:cNvPr>
          <p:cNvSpPr>
            <a:spLocks noGrp="1"/>
          </p:cNvSpPr>
          <p:nvPr>
            <p:ph type="title"/>
          </p:nvPr>
        </p:nvSpPr>
        <p:spPr/>
        <p:txBody>
          <a:bodyPr/>
          <a:lstStyle/>
          <a:p>
            <a:r>
              <a:rPr lang="en-US" dirty="0"/>
              <a:t>About Nick</a:t>
            </a:r>
          </a:p>
        </p:txBody>
      </p:sp>
      <p:sp>
        <p:nvSpPr>
          <p:cNvPr id="3" name="Content Placeholder 2">
            <a:extLst>
              <a:ext uri="{FF2B5EF4-FFF2-40B4-BE49-F238E27FC236}">
                <a16:creationId xmlns:a16="http://schemas.microsoft.com/office/drawing/2014/main" id="{B608C4D2-5E63-4E3A-AC35-681C154CDAE6}"/>
              </a:ext>
            </a:extLst>
          </p:cNvPr>
          <p:cNvSpPr>
            <a:spLocks noGrp="1"/>
          </p:cNvSpPr>
          <p:nvPr>
            <p:ph idx="1"/>
          </p:nvPr>
        </p:nvSpPr>
        <p:spPr/>
        <p:txBody>
          <a:bodyPr/>
          <a:lstStyle/>
          <a:p>
            <a:r>
              <a:rPr lang="en-US" dirty="0"/>
              <a:t>CF programmer since the mid 90’s – started with CF 4.0.1</a:t>
            </a:r>
          </a:p>
          <a:p>
            <a:r>
              <a:rPr lang="en-US" dirty="0"/>
              <a:t>Member of the Apache Foundation, and a committer to a few projects</a:t>
            </a:r>
          </a:p>
          <a:p>
            <a:r>
              <a:rPr lang="en-US" dirty="0"/>
              <a:t>MMCFUG member and contributor</a:t>
            </a:r>
          </a:p>
          <a:p>
            <a:endParaRPr lang="en-US" dirty="0"/>
          </a:p>
          <a:p>
            <a:r>
              <a:rPr lang="en-US" dirty="0"/>
              <a:t>Adjunct Professor at Michigan State University in the College of Communication Arts and Sciences</a:t>
            </a:r>
          </a:p>
          <a:p>
            <a:r>
              <a:rPr lang="en-US" dirty="0"/>
              <a:t>Manager of the Unified Communications Team at Michigan State University</a:t>
            </a:r>
          </a:p>
        </p:txBody>
      </p:sp>
    </p:spTree>
    <p:extLst>
      <p:ext uri="{BB962C8B-B14F-4D97-AF65-F5344CB8AC3E}">
        <p14:creationId xmlns:p14="http://schemas.microsoft.com/office/powerpoint/2010/main" val="164705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3F497-E090-4AF7-B888-87F6569739BE}"/>
              </a:ext>
            </a:extLst>
          </p:cNvPr>
          <p:cNvSpPr>
            <a:spLocks noGrp="1"/>
          </p:cNvSpPr>
          <p:nvPr>
            <p:ph type="title"/>
          </p:nvPr>
        </p:nvSpPr>
        <p:spPr/>
        <p:txBody>
          <a:bodyPr/>
          <a:lstStyle/>
          <a:p>
            <a:r>
              <a:rPr lang="en-US" dirty="0"/>
              <a:t>What is REST?</a:t>
            </a:r>
          </a:p>
        </p:txBody>
      </p:sp>
      <p:sp>
        <p:nvSpPr>
          <p:cNvPr id="5" name="Text Placeholder 4">
            <a:extLst>
              <a:ext uri="{FF2B5EF4-FFF2-40B4-BE49-F238E27FC236}">
                <a16:creationId xmlns:a16="http://schemas.microsoft.com/office/drawing/2014/main" id="{5751667A-D992-4C0F-991E-5A592EC8FA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441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82C4D-0085-350F-81C2-D7FBE3F6AEB3}"/>
              </a:ext>
            </a:extLst>
          </p:cNvPr>
          <p:cNvSpPr>
            <a:spLocks noGrp="1"/>
          </p:cNvSpPr>
          <p:nvPr>
            <p:ph type="title"/>
          </p:nvPr>
        </p:nvSpPr>
        <p:spPr/>
        <p:txBody>
          <a:bodyPr/>
          <a:lstStyle/>
          <a:p>
            <a:r>
              <a:rPr lang="en-US" dirty="0"/>
              <a:t>What is REST</a:t>
            </a:r>
          </a:p>
        </p:txBody>
      </p:sp>
      <p:sp>
        <p:nvSpPr>
          <p:cNvPr id="5" name="Content Placeholder 4">
            <a:extLst>
              <a:ext uri="{FF2B5EF4-FFF2-40B4-BE49-F238E27FC236}">
                <a16:creationId xmlns:a16="http://schemas.microsoft.com/office/drawing/2014/main" id="{745AD351-73B5-CE48-DE9F-9B98E76F02DB}"/>
              </a:ext>
            </a:extLst>
          </p:cNvPr>
          <p:cNvSpPr>
            <a:spLocks noGrp="1"/>
          </p:cNvSpPr>
          <p:nvPr>
            <p:ph idx="1"/>
          </p:nvPr>
        </p:nvSpPr>
        <p:spPr/>
        <p:txBody>
          <a:bodyPr/>
          <a:lstStyle/>
          <a:p>
            <a:r>
              <a:rPr lang="en-US" b="1" dirty="0"/>
              <a:t>REST</a:t>
            </a:r>
            <a:r>
              <a:rPr lang="en-US" dirty="0"/>
              <a:t> = Representational State Transfer</a:t>
            </a:r>
          </a:p>
          <a:p>
            <a:pPr lvl="1"/>
            <a:r>
              <a:rPr lang="en-US" dirty="0"/>
              <a:t>Using the metadata of an HTTP call to convey data and select interfaces.</a:t>
            </a:r>
          </a:p>
          <a:p>
            <a:pPr lvl="1"/>
            <a:r>
              <a:rPr lang="en-US" dirty="0"/>
              <a:t>Used for machine-to-machine data transfers in a normalized way.</a:t>
            </a:r>
          </a:p>
          <a:p>
            <a:pPr lvl="1"/>
            <a:endParaRPr lang="en-US" dirty="0"/>
          </a:p>
          <a:p>
            <a:pPr lvl="1"/>
            <a:r>
              <a:rPr lang="en-US" dirty="0"/>
              <a:t>Unlike SOAP, RPC and other communication methods, there is no ‘official’ standard to follow or RFC to define how it is designed to work.  It’s just the thought of using the existing protocols.</a:t>
            </a:r>
          </a:p>
          <a:p>
            <a:pPr lvl="1"/>
            <a:endParaRPr lang="en-US" dirty="0"/>
          </a:p>
          <a:p>
            <a:pPr lvl="1"/>
            <a:r>
              <a:rPr lang="en-US" dirty="0"/>
              <a:t>Generally used to expose APIs from your applications to either be consumed by your site or to express data to others.</a:t>
            </a:r>
          </a:p>
          <a:p>
            <a:pPr lvl="1"/>
            <a:endParaRPr lang="en-US" dirty="0"/>
          </a:p>
        </p:txBody>
      </p:sp>
    </p:spTree>
    <p:extLst>
      <p:ext uri="{BB962C8B-B14F-4D97-AF65-F5344CB8AC3E}">
        <p14:creationId xmlns:p14="http://schemas.microsoft.com/office/powerpoint/2010/main" val="12428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5F9A-8216-226D-DD45-362B470A7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A42A19-0EC2-A033-CEF8-DB644D343C2E}"/>
              </a:ext>
            </a:extLst>
          </p:cNvPr>
          <p:cNvSpPr>
            <a:spLocks noGrp="1"/>
          </p:cNvSpPr>
          <p:nvPr>
            <p:ph idx="1"/>
          </p:nvPr>
        </p:nvSpPr>
        <p:spPr/>
        <p:txBody>
          <a:bodyPr/>
          <a:lstStyle/>
          <a:p>
            <a:endParaRPr lang="en-US" dirty="0"/>
          </a:p>
          <a:p>
            <a:endParaRPr lang="en-US" dirty="0"/>
          </a:p>
          <a:p>
            <a:r>
              <a:rPr lang="en-US" dirty="0"/>
              <a:t>METHOD = GET</a:t>
            </a:r>
          </a:p>
          <a:p>
            <a:endParaRPr lang="en-US" dirty="0"/>
          </a:p>
          <a:p>
            <a:endParaRPr lang="en-US" dirty="0"/>
          </a:p>
          <a:p>
            <a:endParaRPr lang="en-US" dirty="0"/>
          </a:p>
          <a:p>
            <a:r>
              <a:rPr lang="en-US" dirty="0"/>
              <a:t>Headers : </a:t>
            </a:r>
            <a:br>
              <a:rPr lang="en-US" dirty="0"/>
            </a:br>
            <a:r>
              <a:rPr lang="en-US" dirty="0"/>
              <a:t>    ACCEPT : text/html</a:t>
            </a:r>
            <a:br>
              <a:rPr lang="en-US" dirty="0"/>
            </a:br>
            <a:r>
              <a:rPr lang="en-US" dirty="0"/>
              <a:t>    Authentication-token :  Bearer : abc:123</a:t>
            </a:r>
          </a:p>
          <a:p>
            <a:endParaRPr lang="en-US" dirty="0"/>
          </a:p>
        </p:txBody>
      </p:sp>
      <p:sp>
        <p:nvSpPr>
          <p:cNvPr id="4" name="Rectangle 3">
            <a:extLst>
              <a:ext uri="{FF2B5EF4-FFF2-40B4-BE49-F238E27FC236}">
                <a16:creationId xmlns:a16="http://schemas.microsoft.com/office/drawing/2014/main" id="{8A268F85-86C5-F0C0-0A4C-710A3CDE18B1}"/>
              </a:ext>
            </a:extLst>
          </p:cNvPr>
          <p:cNvSpPr/>
          <p:nvPr/>
        </p:nvSpPr>
        <p:spPr>
          <a:xfrm>
            <a:off x="173124" y="2967335"/>
            <a:ext cx="1062739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http://server/application/endpoint/</a:t>
            </a:r>
          </a:p>
        </p:txBody>
      </p:sp>
    </p:spTree>
    <p:extLst>
      <p:ext uri="{BB962C8B-B14F-4D97-AF65-F5344CB8AC3E}">
        <p14:creationId xmlns:p14="http://schemas.microsoft.com/office/powerpoint/2010/main" val="9524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dirty="0"/>
              <a:t>Creating REST CFCs in ACF/</a:t>
            </a:r>
            <a:r>
              <a:rPr lang="en-US" dirty="0" err="1"/>
              <a:t>Lucee</a:t>
            </a:r>
            <a:r>
              <a:rPr lang="en-US" dirty="0"/>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p:txBody>
      </p:sp>
    </p:spTree>
    <p:extLst>
      <p:ext uri="{BB962C8B-B14F-4D97-AF65-F5344CB8AC3E}">
        <p14:creationId xmlns:p14="http://schemas.microsoft.com/office/powerpoint/2010/main" val="391017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b="1" dirty="0">
                <a:solidFill>
                  <a:srgbClr val="FF0000"/>
                </a:solidFill>
              </a:rPr>
              <a:t>Creating REST CFCs in ACF/</a:t>
            </a:r>
            <a:r>
              <a:rPr lang="en-US" b="1" dirty="0" err="1">
                <a:solidFill>
                  <a:srgbClr val="FF0000"/>
                </a:solidFill>
              </a:rPr>
              <a:t>Lucee</a:t>
            </a:r>
            <a:r>
              <a:rPr lang="en-US" b="1" dirty="0">
                <a:solidFill>
                  <a:srgbClr val="FF0000"/>
                </a:solidFill>
              </a:rPr>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a:p>
            <a:pPr lvl="2"/>
            <a:endParaRPr lang="en-US" dirty="0"/>
          </a:p>
        </p:txBody>
      </p:sp>
    </p:spTree>
    <p:extLst>
      <p:ext uri="{BB962C8B-B14F-4D97-AF65-F5344CB8AC3E}">
        <p14:creationId xmlns:p14="http://schemas.microsoft.com/office/powerpoint/2010/main" val="416362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31E2-E51B-0BCC-FDC6-F45B56582D0D}"/>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836E2FCB-47B2-46ED-7E3C-9FB70D262F99}"/>
              </a:ext>
            </a:extLst>
          </p:cNvPr>
          <p:cNvSpPr>
            <a:spLocks noGrp="1"/>
          </p:cNvSpPr>
          <p:nvPr>
            <p:ph idx="1"/>
          </p:nvPr>
        </p:nvSpPr>
        <p:spPr/>
        <p:txBody>
          <a:bodyPr/>
          <a:lstStyle/>
          <a:p>
            <a:r>
              <a:rPr lang="en-US" dirty="0"/>
              <a:t>Exploring what REST communications look like :</a:t>
            </a:r>
          </a:p>
          <a:p>
            <a:pPr lvl="1"/>
            <a:r>
              <a:rPr lang="en-US" dirty="0">
                <a:hlinkClick r:id="rId2"/>
              </a:rPr>
              <a:t>https://localhost/demo1/</a:t>
            </a:r>
            <a:endParaRPr lang="en-US" dirty="0"/>
          </a:p>
          <a:p>
            <a:pPr lvl="1"/>
            <a:endParaRPr lang="en-US" dirty="0"/>
          </a:p>
          <a:p>
            <a:endParaRPr lang="en-US" dirty="0"/>
          </a:p>
        </p:txBody>
      </p:sp>
    </p:spTree>
    <p:extLst>
      <p:ext uri="{BB962C8B-B14F-4D97-AF65-F5344CB8AC3E}">
        <p14:creationId xmlns:p14="http://schemas.microsoft.com/office/powerpoint/2010/main" val="4190369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8259C9A-8F9A-41A6-A81F-3CF4642DBE85}" vid="{4E6775D3-3EEC-4193-A775-A0830429CB1C}"/>
    </a:ext>
  </a:extLst>
</a:theme>
</file>

<file path=docProps/app.xml><?xml version="1.0" encoding="utf-8"?>
<Properties xmlns="http://schemas.openxmlformats.org/officeDocument/2006/extended-properties" xmlns:vt="http://schemas.openxmlformats.org/officeDocument/2006/docPropsVTypes">
  <Template>MI361-Template</Template>
  <TotalTime>1142</TotalTime>
  <Words>1242</Words>
  <Application>Microsoft Office PowerPoint</Application>
  <PresentationFormat>Widescreen</PresentationFormat>
  <Paragraphs>124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REST and ColdFusion</vt:lpstr>
      <vt:lpstr>Welcome!</vt:lpstr>
      <vt:lpstr>About Nick</vt:lpstr>
      <vt:lpstr>What is REST?</vt:lpstr>
      <vt:lpstr>What is REST</vt:lpstr>
      <vt:lpstr>PowerPoint Presentation</vt:lpstr>
      <vt:lpstr>REST</vt:lpstr>
      <vt:lpstr>REST</vt:lpstr>
      <vt:lpstr>REST</vt:lpstr>
      <vt:lpstr>Postman</vt:lpstr>
      <vt:lpstr>Exploring Postman</vt:lpstr>
      <vt:lpstr>REST Configuration</vt:lpstr>
      <vt:lpstr>REST Configuration</vt:lpstr>
      <vt:lpstr>REST Configuration</vt:lpstr>
      <vt:lpstr>REST Endpoints – REST Paths</vt:lpstr>
      <vt:lpstr>REST Endpoints – REST Paths</vt:lpstr>
      <vt:lpstr>Testing endpoints in Postman</vt:lpstr>
      <vt:lpstr>REST Endpoints – Requested Data Type</vt:lpstr>
      <vt:lpstr>REST Endpoints – Requested Data Type</vt:lpstr>
      <vt:lpstr>REST Endpoints – Working with VERBS</vt:lpstr>
      <vt:lpstr>REST Endpoints – Working with VERBS</vt:lpstr>
      <vt:lpstr>REST Endpoints – Working with VERBS</vt:lpstr>
      <vt:lpstr>REST Endpoints – Working with VERBS</vt:lpstr>
      <vt:lpstr>REST Endpoints – Working with VERBS</vt:lpstr>
      <vt:lpstr>REST Endpoints - Authentication</vt:lpstr>
      <vt:lpstr>REST Endpoints - Authentication</vt:lpstr>
      <vt:lpstr>Diving more into Postman</vt:lpstr>
      <vt:lpstr>Postman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Kwiatkowski</dc:creator>
  <cp:lastModifiedBy>Nicholas Kwiatkowski</cp:lastModifiedBy>
  <cp:revision>16</cp:revision>
  <dcterms:created xsi:type="dcterms:W3CDTF">2022-04-19T14:01:31Z</dcterms:created>
  <dcterms:modified xsi:type="dcterms:W3CDTF">2022-11-16T00:12:04Z</dcterms:modified>
</cp:coreProperties>
</file>