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73" r:id="rId13"/>
    <p:sldId id="269" r:id="rId14"/>
    <p:sldId id="274" r:id="rId15"/>
    <p:sldId id="266" r:id="rId16"/>
    <p:sldId id="267" r:id="rId17"/>
    <p:sldId id="268" r:id="rId18"/>
    <p:sldId id="275" r:id="rId19"/>
    <p:sldId id="276" r:id="rId20"/>
    <p:sldId id="278" r:id="rId21"/>
    <p:sldId id="279" r:id="rId22"/>
    <p:sldId id="277" r:id="rId23"/>
    <p:sldId id="270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20A9-7671-4229-8C66-604F30237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078" y="665163"/>
            <a:ext cx="5874922" cy="2694178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7A581-34F5-499D-B6B5-24052613D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078" y="3594189"/>
            <a:ext cx="5874922" cy="244556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1305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F69A-D5F8-4590-A7A2-A802BBCE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936"/>
            <a:ext cx="10800522" cy="98217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3D6D0-EDDC-4032-A45D-A4C83039F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434" y="1339711"/>
            <a:ext cx="10563087" cy="4531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077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C9C0-3F21-42C5-9E32-06BB7914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104" y="574261"/>
            <a:ext cx="7429224" cy="334396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FCA17-47AE-4DCC-90A9-5AA3F9233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194" y="4589463"/>
            <a:ext cx="742922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703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71B8-CF96-46AB-A4DA-812AF906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033565" cy="12539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891E9-9CE7-4287-9834-41E7E1652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8E308-F4C0-45BF-BF2C-D52C29D8C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75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9578-E986-413B-B2D4-09C3172E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95EE6-30EC-4A1F-8047-EA821A03E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CA59A-F565-4895-81D5-238B68154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5B3EE-BF8B-4302-9B0E-DDE5FF3B4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7CC72-8512-403F-BDF8-DA99E482A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0E165-0DBE-4452-8CB5-FFBCE838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192-F4A8-45E6-A8AD-C84EF33EB0C9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44E34-7AB4-4E45-976B-244C04EC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87AE27-9AF5-4466-8448-640B1C32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6183-770D-4AD2-AFDE-8695D801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CDC1-C13C-4950-A65B-352765FA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046817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955B60-04F6-4F08-814B-02B2DE77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192-F4A8-45E6-A8AD-C84EF33EB0C9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9A39E-1258-4983-BE61-1F388119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6BBAA-5E3C-4EE3-BCCB-3397C479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6183-770D-4AD2-AFDE-8695D801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5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EF276-A65E-4F32-A6FC-4D73216DD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192-F4A8-45E6-A8AD-C84EF33EB0C9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78BF3-448B-4A18-949B-369EBA7A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1052E-EEB4-4D42-A3A6-DE3051D2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6183-770D-4AD2-AFDE-8695D801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6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40EB-29C6-4AB6-AD2D-FEA4280B3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E6623-3C07-4445-947D-2D8215D83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0E984-1CB1-4631-9ADF-9D2C534EC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2C2B-D993-4316-AC62-3A81621D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192-F4A8-45E6-A8AD-C84EF33EB0C9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F1E0B-E4B4-425F-B1E3-12C2C825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724ED-317B-474D-8086-91A27E1B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6183-770D-4AD2-AFDE-8695D801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7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844E-3C62-402B-9F1E-B8D77B84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96897-45B3-48C3-BF84-74736104F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0D229-4DE0-4B9A-A10F-CAC41B0C2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B916C-1697-4659-8DF6-B5C21E7E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192-F4A8-45E6-A8AD-C84EF33EB0C9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B7960-3ABC-478F-A6E8-7E00BCE2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CE886-94BF-4555-8E3C-CEF36CA2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6183-770D-4AD2-AFDE-8695D801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1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B46F5-9792-41CF-8FB5-800B92C95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103A1-3BCD-4A24-9291-D309AB6C4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A745C-80F2-4D75-BABA-245D0F22F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68192-F4A8-45E6-A8AD-C84EF33EB0C9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8F725-E2BF-4F9E-A14E-20CF58F98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493DD-5EB8-45DB-A9EA-15BC506E1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C6183-770D-4AD2-AFDE-8695D801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8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uetwo/orm-pres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59AA-361B-4E38-8CF3-00B103BC7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077" y="665163"/>
            <a:ext cx="7497883" cy="2694178"/>
          </a:xfrm>
        </p:spPr>
        <p:txBody>
          <a:bodyPr/>
          <a:lstStyle/>
          <a:p>
            <a:r>
              <a:rPr lang="en-US" dirty="0"/>
              <a:t>Using ColdFusion 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EC130-BCA4-4435-A85A-7711555B3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Kwiatkowski</a:t>
            </a:r>
          </a:p>
          <a:p>
            <a:endParaRPr lang="en-US" dirty="0"/>
          </a:p>
          <a:p>
            <a:r>
              <a:rPr lang="en-US" dirty="0"/>
              <a:t>Hawaii ColdFusion User’s Group</a:t>
            </a:r>
          </a:p>
          <a:p>
            <a:r>
              <a:rPr lang="en-US" dirty="0"/>
              <a:t>4/29/22</a:t>
            </a:r>
          </a:p>
        </p:txBody>
      </p:sp>
    </p:spTree>
    <p:extLst>
      <p:ext uri="{BB962C8B-B14F-4D97-AF65-F5344CB8AC3E}">
        <p14:creationId xmlns:p14="http://schemas.microsoft.com/office/powerpoint/2010/main" val="159311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7AB7A-D420-461C-BB6A-2405C78C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Scaffolding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1CC9D8-27FB-4383-BC5B-BD92E828A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25" y="1586287"/>
            <a:ext cx="10561638" cy="4037850"/>
          </a:xfrm>
        </p:spPr>
      </p:pic>
    </p:spTree>
    <p:extLst>
      <p:ext uri="{BB962C8B-B14F-4D97-AF65-F5344CB8AC3E}">
        <p14:creationId xmlns:p14="http://schemas.microsoft.com/office/powerpoint/2010/main" val="117676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EA92-4E68-49C0-8A1F-4CFC9DDB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the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8994A-0672-4F2B-AA63-8F86A5D53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ORM is enabled in your application, you need to define some CFCs to take advantage of it.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New property on the CFC to tell the ORM engine that you want to ‘persist’ the component in the database.</a:t>
            </a:r>
          </a:p>
          <a:p>
            <a:pPr lvl="1"/>
            <a:r>
              <a:rPr lang="en-US" dirty="0"/>
              <a:t>Need to define the properties and give metadata as to what you plan on storing in them.  These create automatic getter/setter functions for you.</a:t>
            </a:r>
          </a:p>
          <a:p>
            <a:pPr lvl="1"/>
            <a:endParaRPr lang="en-US" dirty="0"/>
          </a:p>
          <a:p>
            <a:r>
              <a:rPr lang="en-US" dirty="0"/>
              <a:t>Once you have these done, everything is wired up for you to write data to the database!</a:t>
            </a:r>
          </a:p>
        </p:txBody>
      </p:sp>
    </p:spTree>
    <p:extLst>
      <p:ext uri="{BB962C8B-B14F-4D97-AF65-F5344CB8AC3E}">
        <p14:creationId xmlns:p14="http://schemas.microsoft.com/office/powerpoint/2010/main" val="694632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6D8B-0E51-4370-96D4-3AFEF4C3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the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1863F6-7C88-460C-9AC9-537C76086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25" y="1686874"/>
            <a:ext cx="10561638" cy="3836676"/>
          </a:xfrm>
        </p:spPr>
      </p:pic>
    </p:spTree>
    <p:extLst>
      <p:ext uri="{BB962C8B-B14F-4D97-AF65-F5344CB8AC3E}">
        <p14:creationId xmlns:p14="http://schemas.microsoft.com/office/powerpoint/2010/main" val="512966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13A3-EE69-45A5-B3F0-9FC4FABB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the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23F11-74F9-452A-B538-F3246C33C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key field for the DB.</a:t>
            </a:r>
          </a:p>
          <a:p>
            <a:pPr lvl="1"/>
            <a:r>
              <a:rPr lang="en-US" dirty="0"/>
              <a:t>Field type of ‘id’.  You will need to specify the ‘generator’</a:t>
            </a:r>
          </a:p>
          <a:p>
            <a:pPr lvl="2"/>
            <a:r>
              <a:rPr lang="en-US" dirty="0"/>
              <a:t>Most DBs you can use ‘native’.  This will tell hibernate to pick the best way to setup a key field, based on the DB type.</a:t>
            </a:r>
          </a:p>
          <a:p>
            <a:pPr lvl="2"/>
            <a:r>
              <a:rPr lang="en-US" dirty="0"/>
              <a:t>Other generators also exist, including ones that will auto-increment, increment manually (usefully if you have other apps touching the data), create UUIDs, etc.</a:t>
            </a:r>
          </a:p>
          <a:p>
            <a:endParaRPr lang="en-US" dirty="0"/>
          </a:p>
          <a:p>
            <a:r>
              <a:rPr lang="en-US" dirty="0"/>
              <a:t>Regular Columns</a:t>
            </a:r>
          </a:p>
          <a:p>
            <a:pPr lvl="1"/>
            <a:r>
              <a:rPr lang="en-US" dirty="0"/>
              <a:t>Field type of ‘column’.  Set the field-type as ‘column’ and set a </a:t>
            </a:r>
            <a:r>
              <a:rPr lang="en-US" dirty="0" err="1"/>
              <a:t>ormType</a:t>
            </a:r>
            <a:endParaRPr lang="en-US" dirty="0"/>
          </a:p>
          <a:p>
            <a:pPr lvl="2"/>
            <a:r>
              <a:rPr lang="en-US" dirty="0" err="1"/>
              <a:t>ORMType</a:t>
            </a:r>
            <a:r>
              <a:rPr lang="en-US" dirty="0"/>
              <a:t> can be ‘string’, ‘numeric’, ‘date’, ‘timestamp’, etc.</a:t>
            </a:r>
          </a:p>
          <a:p>
            <a:pPr lvl="1"/>
            <a:r>
              <a:rPr lang="en-US" dirty="0"/>
              <a:t>You can set other restrictions on the fields as well.</a:t>
            </a:r>
          </a:p>
        </p:txBody>
      </p:sp>
    </p:spTree>
    <p:extLst>
      <p:ext uri="{BB962C8B-B14F-4D97-AF65-F5344CB8AC3E}">
        <p14:creationId xmlns:p14="http://schemas.microsoft.com/office/powerpoint/2010/main" val="2655709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6863D-87B9-4BE7-944F-64641976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the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C4F68-FCA0-4C6B-9FB9-655384729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CF caches the persistent component definitions when the application is initialized, you have two options to have your CFML engine see the changes: </a:t>
            </a:r>
          </a:p>
          <a:p>
            <a:pPr lvl="1"/>
            <a:r>
              <a:rPr lang="en-US" dirty="0"/>
              <a:t>Restart the CF Engine</a:t>
            </a:r>
          </a:p>
          <a:p>
            <a:pPr lvl="1"/>
            <a:r>
              <a:rPr lang="en-US" dirty="0"/>
              <a:t>Execute the </a:t>
            </a:r>
            <a:r>
              <a:rPr lang="en-US" b="1" i="1" dirty="0" err="1"/>
              <a:t>ormReload</a:t>
            </a:r>
            <a:r>
              <a:rPr lang="en-US" b="1" i="1" dirty="0"/>
              <a:t>()</a:t>
            </a:r>
            <a:r>
              <a:rPr lang="en-US" dirty="0"/>
              <a:t> function.  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ormReload</a:t>
            </a:r>
            <a:r>
              <a:rPr lang="en-US" dirty="0"/>
              <a:t>() function causes the Hibernate to be restarted, cache cleared and CFCs are reloaded.  DB changes should be realized at this point.</a:t>
            </a:r>
          </a:p>
          <a:p>
            <a:pPr lvl="2"/>
            <a:r>
              <a:rPr lang="en-US" dirty="0"/>
              <a:t>Keep in mind, </a:t>
            </a:r>
            <a:r>
              <a:rPr lang="en-US" dirty="0" err="1"/>
              <a:t>ormReload</a:t>
            </a:r>
            <a:r>
              <a:rPr lang="en-US" dirty="0"/>
              <a:t> will clear out any unsaved data!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D1276-A89C-43F5-868B-E5463189C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553" y="4334417"/>
            <a:ext cx="6805749" cy="207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05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F19E4-E7D0-4D5C-B750-B5910075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7054C-F214-4135-95E7-8E5DEF241E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Setting up an ORM application</a:t>
            </a:r>
          </a:p>
        </p:txBody>
      </p:sp>
    </p:spTree>
    <p:extLst>
      <p:ext uri="{BB962C8B-B14F-4D97-AF65-F5344CB8AC3E}">
        <p14:creationId xmlns:p14="http://schemas.microsoft.com/office/powerpoint/2010/main" val="3381266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4C9E18-25F3-455A-86BF-54BA3C01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5CC38E-D9DA-4E52-A6ED-D34697DCA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Create, Read, Update, Delete</a:t>
            </a:r>
          </a:p>
        </p:txBody>
      </p:sp>
    </p:spTree>
    <p:extLst>
      <p:ext uri="{BB962C8B-B14F-4D97-AF65-F5344CB8AC3E}">
        <p14:creationId xmlns:p14="http://schemas.microsoft.com/office/powerpoint/2010/main" val="1872907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67EE6E-31E9-485E-A8E0-5B70A18A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7ED823-62A7-4E98-93B6-039A3D1FB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we’ve determined that the table has been setup, let’s add a new entry into the table.</a:t>
            </a:r>
          </a:p>
          <a:p>
            <a:pPr lvl="1"/>
            <a:r>
              <a:rPr lang="en-US" dirty="0"/>
              <a:t>Remember, no SQL needed.  Everything is done by touching the properties of the component.</a:t>
            </a:r>
          </a:p>
          <a:p>
            <a:pPr lvl="1"/>
            <a:endParaRPr lang="en-US" dirty="0"/>
          </a:p>
          <a:p>
            <a:r>
              <a:rPr lang="en-US" b="1" i="1" dirty="0" err="1"/>
              <a:t>entityNew</a:t>
            </a:r>
            <a:r>
              <a:rPr lang="en-US" dirty="0"/>
              <a:t> = creates a new instance of the cfc in </a:t>
            </a:r>
            <a:br>
              <a:rPr lang="en-US" dirty="0"/>
            </a:br>
            <a:r>
              <a:rPr lang="en-US" dirty="0"/>
              <a:t>memory.</a:t>
            </a:r>
          </a:p>
          <a:p>
            <a:r>
              <a:rPr lang="en-US" b="1" i="1" dirty="0" err="1"/>
              <a:t>entitySave</a:t>
            </a:r>
            <a:r>
              <a:rPr lang="en-US" dirty="0"/>
              <a:t> = tells the ORM to commit that data to the DB.  If you don’t do this, it won’t get created.</a:t>
            </a:r>
          </a:p>
          <a:p>
            <a:pPr lvl="1"/>
            <a:r>
              <a:rPr lang="en-US" dirty="0"/>
              <a:t>Entities don’t get written to disk right away – they may be cached in memory for a while first!  Issue an </a:t>
            </a:r>
            <a:r>
              <a:rPr lang="en-US" dirty="0" err="1"/>
              <a:t>ormFlush</a:t>
            </a:r>
            <a:r>
              <a:rPr lang="en-US" dirty="0"/>
              <a:t>() to save everything to disk right then.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7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E6B6-F30C-45A3-A6D2-D91618F4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- Create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58AF22-437B-49B7-B1F9-A61CA691C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25" y="1686874"/>
            <a:ext cx="10561638" cy="3836676"/>
          </a:xfrm>
        </p:spPr>
      </p:pic>
    </p:spTree>
    <p:extLst>
      <p:ext uri="{BB962C8B-B14F-4D97-AF65-F5344CB8AC3E}">
        <p14:creationId xmlns:p14="http://schemas.microsoft.com/office/powerpoint/2010/main" val="1235462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18AD0-74B2-4C0F-82A9-67757BAF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-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6BD1B-B3B2-4C70-B512-A6CC9AF97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items out of the database, you will need to use one of the </a:t>
            </a:r>
            <a:r>
              <a:rPr lang="en-US" dirty="0" err="1"/>
              <a:t>EntityLoad</a:t>
            </a:r>
            <a:r>
              <a:rPr lang="en-US" dirty="0"/>
              <a:t> functions :</a:t>
            </a:r>
          </a:p>
          <a:p>
            <a:pPr lvl="1"/>
            <a:r>
              <a:rPr lang="en-US" b="1" dirty="0" err="1"/>
              <a:t>entityLoad</a:t>
            </a:r>
            <a:r>
              <a:rPr lang="en-US" dirty="0"/>
              <a:t>(“</a:t>
            </a:r>
            <a:r>
              <a:rPr lang="en-US" dirty="0" err="1"/>
              <a:t>componentName</a:t>
            </a:r>
            <a:r>
              <a:rPr lang="en-US" dirty="0"/>
              <a:t>”);      </a:t>
            </a:r>
            <a:r>
              <a:rPr lang="en-US" i="1" dirty="0"/>
              <a:t>// returns an array of components</a:t>
            </a:r>
          </a:p>
          <a:p>
            <a:pPr lvl="1"/>
            <a:r>
              <a:rPr lang="en-US" b="1" dirty="0" err="1"/>
              <a:t>entityLoadByPK</a:t>
            </a:r>
            <a:r>
              <a:rPr lang="en-US" dirty="0"/>
              <a:t>(“</a:t>
            </a:r>
            <a:r>
              <a:rPr lang="en-US" dirty="0" err="1"/>
              <a:t>componentName</a:t>
            </a:r>
            <a:r>
              <a:rPr lang="en-US" dirty="0"/>
              <a:t>”,id);   </a:t>
            </a:r>
            <a:r>
              <a:rPr lang="en-US" i="1" dirty="0"/>
              <a:t>// returns a single component</a:t>
            </a:r>
          </a:p>
          <a:p>
            <a:pPr lvl="1"/>
            <a:r>
              <a:rPr lang="en-US" b="1" dirty="0" err="1"/>
              <a:t>entityLoad</a:t>
            </a:r>
            <a:r>
              <a:rPr lang="en-US" dirty="0"/>
              <a:t>(“</a:t>
            </a:r>
            <a:r>
              <a:rPr lang="en-US" dirty="0" err="1"/>
              <a:t>componentName</a:t>
            </a:r>
            <a:r>
              <a:rPr lang="en-US" dirty="0"/>
              <a:t>”, {filter}, unique);  </a:t>
            </a:r>
            <a:r>
              <a:rPr lang="en-US" i="1" dirty="0"/>
              <a:t>// returns an array, unless unique is set to true.</a:t>
            </a:r>
          </a:p>
          <a:p>
            <a:endParaRPr lang="en-US" dirty="0"/>
          </a:p>
          <a:p>
            <a:r>
              <a:rPr lang="en-US" dirty="0"/>
              <a:t>Unlike a &lt;</a:t>
            </a:r>
            <a:r>
              <a:rPr lang="en-US" dirty="0" err="1"/>
              <a:t>cfquery</a:t>
            </a:r>
            <a:r>
              <a:rPr lang="en-US" dirty="0"/>
              <a:t>&gt; command, you will get an Array back, not a query.</a:t>
            </a:r>
          </a:p>
          <a:p>
            <a:pPr lvl="1"/>
            <a:r>
              <a:rPr lang="en-US" dirty="0"/>
              <a:t>You can convert an array into a query if you need using the </a:t>
            </a:r>
            <a:r>
              <a:rPr lang="en-US" b="1" i="1" dirty="0" err="1"/>
              <a:t>entityToQuery</a:t>
            </a:r>
            <a:r>
              <a:rPr lang="en-US" b="1" i="1" dirty="0"/>
              <a:t>(entity)</a:t>
            </a:r>
            <a:r>
              <a:rPr lang="en-US" dirty="0"/>
              <a:t> function. </a:t>
            </a:r>
          </a:p>
        </p:txBody>
      </p:sp>
    </p:spTree>
    <p:extLst>
      <p:ext uri="{BB962C8B-B14F-4D97-AF65-F5344CB8AC3E}">
        <p14:creationId xmlns:p14="http://schemas.microsoft.com/office/powerpoint/2010/main" val="390361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8118-D7E0-4A4B-AB15-AEC9E753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23ABF-E4A3-41A3-B5BA-D904386C4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ORM system?</a:t>
            </a:r>
          </a:p>
          <a:p>
            <a:r>
              <a:rPr lang="en-US" dirty="0"/>
              <a:t>Pieces and Parts to using ORM in CFML</a:t>
            </a:r>
          </a:p>
          <a:p>
            <a:r>
              <a:rPr lang="en-US" dirty="0"/>
              <a:t>Basic CRUD operations</a:t>
            </a:r>
          </a:p>
          <a:p>
            <a:r>
              <a:rPr lang="en-US" dirty="0"/>
              <a:t>Building Relationships</a:t>
            </a:r>
          </a:p>
          <a:p>
            <a:r>
              <a:rPr lang="en-US" dirty="0"/>
              <a:t>HQL, grouping and computed rows</a:t>
            </a:r>
          </a:p>
          <a:p>
            <a:r>
              <a:rPr lang="en-US" dirty="0"/>
              <a:t>Optimizations, debugging and gotchas</a:t>
            </a:r>
          </a:p>
        </p:txBody>
      </p:sp>
    </p:spTree>
    <p:extLst>
      <p:ext uri="{BB962C8B-B14F-4D97-AF65-F5344CB8AC3E}">
        <p14:creationId xmlns:p14="http://schemas.microsoft.com/office/powerpoint/2010/main" val="4083540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4485-709D-3B56-2A06-E6CD1C06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- Read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8678C0-5A5B-83F6-2D9C-E19B8A8D2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723" y="1339850"/>
            <a:ext cx="7138441" cy="4530725"/>
          </a:xfrm>
        </p:spPr>
      </p:pic>
    </p:spTree>
    <p:extLst>
      <p:ext uri="{BB962C8B-B14F-4D97-AF65-F5344CB8AC3E}">
        <p14:creationId xmlns:p14="http://schemas.microsoft.com/office/powerpoint/2010/main" val="1619135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34B9-CDE5-B624-B686-1F245538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-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A8E86-4FA5-254D-3A90-F940EE490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filter (where clause) using the </a:t>
            </a:r>
            <a:r>
              <a:rPr lang="en-US" b="1" dirty="0" err="1"/>
              <a:t>entityLoad</a:t>
            </a:r>
            <a:r>
              <a:rPr lang="en-US" b="1" dirty="0"/>
              <a:t>()</a:t>
            </a:r>
            <a:r>
              <a:rPr lang="en-US" dirty="0"/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3317291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9F883-ABFF-43A2-B807-46074684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- Update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FEC9D8-6206-470D-AA31-2077C7D90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25" y="1686874"/>
            <a:ext cx="10561638" cy="3836676"/>
          </a:xfrm>
        </p:spPr>
      </p:pic>
    </p:spTree>
    <p:extLst>
      <p:ext uri="{BB962C8B-B14F-4D97-AF65-F5344CB8AC3E}">
        <p14:creationId xmlns:p14="http://schemas.microsoft.com/office/powerpoint/2010/main" val="3565231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CA43-CFAB-4C12-ABDD-375537E2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7280-EA79-4AFF-8EEF-D558ECA65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every property that you create in the component has a getter and setter wired up by the ORM.</a:t>
            </a:r>
          </a:p>
          <a:p>
            <a:pPr lvl="1"/>
            <a:r>
              <a:rPr lang="en-US" b="1" dirty="0" err="1"/>
              <a:t>component</a:t>
            </a:r>
            <a:r>
              <a:rPr lang="en-US" dirty="0" err="1"/>
              <a:t>.set</a:t>
            </a:r>
            <a:r>
              <a:rPr lang="en-US" i="1" dirty="0" err="1"/>
              <a:t>Value</a:t>
            </a:r>
            <a:r>
              <a:rPr lang="en-US" dirty="0"/>
              <a:t>(“</a:t>
            </a:r>
            <a:r>
              <a:rPr lang="en-US" dirty="0" err="1"/>
              <a:t>abc</a:t>
            </a:r>
            <a:r>
              <a:rPr lang="en-US" dirty="0"/>
              <a:t>”);</a:t>
            </a:r>
          </a:p>
          <a:p>
            <a:pPr lvl="1"/>
            <a:r>
              <a:rPr lang="en-US" b="1" dirty="0" err="1"/>
              <a:t>myValue</a:t>
            </a:r>
            <a:r>
              <a:rPr lang="en-US" b="1" dirty="0"/>
              <a:t> = </a:t>
            </a:r>
            <a:r>
              <a:rPr lang="en-US" b="1" dirty="0" err="1"/>
              <a:t>component</a:t>
            </a:r>
            <a:r>
              <a:rPr lang="en-US" dirty="0" err="1"/>
              <a:t>.get</a:t>
            </a:r>
            <a:r>
              <a:rPr lang="en-US" i="1" dirty="0" err="1"/>
              <a:t>Value</a:t>
            </a:r>
            <a:r>
              <a:rPr lang="en-US" dirty="0"/>
              <a:t>();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E8173-3823-4E5E-BFDA-D2D8265A6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20" y="3643828"/>
            <a:ext cx="3613336" cy="12827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2034F5-8154-4A3E-A01F-A03AD4F3E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633" y="3320955"/>
            <a:ext cx="3168813" cy="20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82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A9A5-4860-4CB5-B034-A47D40C5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30D5F-9104-4BFF-942E-F0D7EDB55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Retrieving Data :</a:t>
            </a:r>
          </a:p>
          <a:p>
            <a:pPr lvl="1"/>
            <a:r>
              <a:rPr lang="en-US" b="1" dirty="0" err="1"/>
              <a:t>entityLoad</a:t>
            </a:r>
            <a:r>
              <a:rPr lang="en-US" dirty="0"/>
              <a:t>(“</a:t>
            </a:r>
            <a:r>
              <a:rPr lang="en-US" dirty="0" err="1"/>
              <a:t>componentName</a:t>
            </a:r>
            <a:r>
              <a:rPr lang="en-US" dirty="0"/>
              <a:t>”);      // returns an array of components</a:t>
            </a:r>
          </a:p>
          <a:p>
            <a:pPr lvl="1"/>
            <a:r>
              <a:rPr lang="en-US" b="1" dirty="0" err="1"/>
              <a:t>entityLoadByPK</a:t>
            </a:r>
            <a:r>
              <a:rPr lang="en-US" dirty="0"/>
              <a:t>(“</a:t>
            </a:r>
            <a:r>
              <a:rPr lang="en-US" dirty="0" err="1"/>
              <a:t>componentName</a:t>
            </a:r>
            <a:r>
              <a:rPr lang="en-US" dirty="0"/>
              <a:t>”,id);   // returns a single component</a:t>
            </a:r>
          </a:p>
          <a:p>
            <a:pPr lvl="1"/>
            <a:r>
              <a:rPr lang="en-US" b="1" dirty="0" err="1"/>
              <a:t>entityLoad</a:t>
            </a:r>
            <a:r>
              <a:rPr lang="en-US" dirty="0"/>
              <a:t>(“</a:t>
            </a:r>
            <a:r>
              <a:rPr lang="en-US" dirty="0" err="1"/>
              <a:t>componentName</a:t>
            </a:r>
            <a:r>
              <a:rPr lang="en-US" dirty="0"/>
              <a:t>”, {filter}, unique);  // returns an array, unless unique is set to true.</a:t>
            </a:r>
          </a:p>
          <a:p>
            <a:pPr lvl="1"/>
            <a:endParaRPr lang="en-US" dirty="0"/>
          </a:p>
          <a:p>
            <a:r>
              <a:rPr lang="en-US" dirty="0"/>
              <a:t>You would then display the data as any other array.  CFLOOP, etc.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9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B6AA-1CDC-4828-866D-C55C85CD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C0B45-76AA-4561-B980-195C15815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Slides, examples and docker images can be found at :</a:t>
            </a:r>
          </a:p>
          <a:p>
            <a:pPr lvl="1"/>
            <a:r>
              <a:rPr lang="en-US" dirty="0">
                <a:hlinkClick r:id="rId2"/>
              </a:rPr>
              <a:t>https://github.com/quetwo/orm-preso</a:t>
            </a:r>
            <a:endParaRPr lang="en-US" dirty="0"/>
          </a:p>
          <a:p>
            <a:pPr lvl="1"/>
            <a:r>
              <a:rPr lang="en-US" dirty="0"/>
              <a:t>Take a look at the README for instructions on getting started.  You have a few minutes while we talk about the basics.</a:t>
            </a:r>
          </a:p>
          <a:p>
            <a:pPr lvl="1"/>
            <a:endParaRPr lang="en-US" dirty="0"/>
          </a:p>
          <a:p>
            <a:r>
              <a:rPr lang="en-US" dirty="0"/>
              <a:t>This presentation assumes you have a passing knowledge of CFCs and basic CFML.   We will be using the </a:t>
            </a:r>
            <a:r>
              <a:rPr lang="en-US" dirty="0" err="1"/>
              <a:t>Lucee</a:t>
            </a:r>
            <a:r>
              <a:rPr lang="en-US" dirty="0"/>
              <a:t> engine and MySQL for our demos, but Adobe CF (version 9.1 and later) and other SQL engines will be nearly identical.</a:t>
            </a:r>
          </a:p>
          <a:p>
            <a:endParaRPr lang="en-US" dirty="0"/>
          </a:p>
          <a:p>
            <a:r>
              <a:rPr lang="en-US" dirty="0"/>
              <a:t>This meeting will be recorded.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6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7050-BC47-4D3A-8052-66D0B28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Nick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8C4D2-5E63-4E3A-AC35-681C154CD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CF programmer since the mid 90’s – started with CF 4.0.1</a:t>
            </a:r>
          </a:p>
          <a:p>
            <a:r>
              <a:rPr lang="en-US" dirty="0"/>
              <a:t>Member of the Apache Foundation, and a committer to a few projects</a:t>
            </a:r>
          </a:p>
          <a:p>
            <a:r>
              <a:rPr lang="en-US" dirty="0"/>
              <a:t>MMCFUG member and contributor</a:t>
            </a:r>
          </a:p>
          <a:p>
            <a:endParaRPr lang="en-US" dirty="0"/>
          </a:p>
          <a:p>
            <a:r>
              <a:rPr lang="en-US" dirty="0"/>
              <a:t>Adjunct Professor at Michigan State University in the College of Communication Arts and Sciences</a:t>
            </a:r>
          </a:p>
          <a:p>
            <a:r>
              <a:rPr lang="en-US" dirty="0"/>
              <a:t>Manager of the Unified Communications Team at Michigan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64705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83F497-E090-4AF7-B888-87F65697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ORM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1667A-D992-4C0F-991E-5A592EC8F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1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45883D-8F3D-4039-87B8-960BA2B5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ORM?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CDE74A-F4DC-45BA-891F-0C51FE15B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ORM = Object Relation Manager</a:t>
            </a:r>
          </a:p>
          <a:p>
            <a:pPr lvl="1"/>
            <a:r>
              <a:rPr lang="en-US" dirty="0"/>
              <a:t>A system that manages the database layer within code.</a:t>
            </a:r>
          </a:p>
          <a:p>
            <a:pPr lvl="1"/>
            <a:r>
              <a:rPr lang="en-US" dirty="0"/>
              <a:t>Classes (or components in CF’s case) are directly translated to the database by an ORM.  A database will have a table that represents a class in code.  A row in the database represents an </a:t>
            </a:r>
            <a:r>
              <a:rPr lang="en-US" i="1" dirty="0"/>
              <a:t>instance</a:t>
            </a:r>
            <a:r>
              <a:rPr lang="en-US" dirty="0"/>
              <a:t> of the class.</a:t>
            </a:r>
          </a:p>
          <a:p>
            <a:pPr lvl="2"/>
            <a:r>
              <a:rPr lang="en-US" dirty="0"/>
              <a:t>1,000ft view – this means that each </a:t>
            </a:r>
            <a:r>
              <a:rPr lang="en-US" i="1" dirty="0"/>
              <a:t>instance</a:t>
            </a:r>
            <a:r>
              <a:rPr lang="en-US" dirty="0"/>
              <a:t> of this class is </a:t>
            </a:r>
            <a:r>
              <a:rPr lang="en-US" b="1" i="1" dirty="0"/>
              <a:t>persisted</a:t>
            </a:r>
            <a:r>
              <a:rPr lang="en-US" dirty="0"/>
              <a:t> not only in memory, but in a database.  Data from the DB is also cached!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quick benefit – you no longer need to write SQL.  The ORM writes the SQL for you.</a:t>
            </a:r>
          </a:p>
          <a:p>
            <a:pPr lvl="1"/>
            <a:r>
              <a:rPr lang="en-US" dirty="0"/>
              <a:t>You no longer have to worry about SQL dialects – making your code much more portable across servers and platforms.</a:t>
            </a:r>
          </a:p>
        </p:txBody>
      </p:sp>
    </p:spTree>
    <p:extLst>
      <p:ext uri="{BB962C8B-B14F-4D97-AF65-F5344CB8AC3E}">
        <p14:creationId xmlns:p14="http://schemas.microsoft.com/office/powerpoint/2010/main" val="259030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90D5-A30B-4A10-888B-6B1BC37C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FE37F-16CC-4A2A-A71F-EF963167F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ORM technologies built on Java Hibernate have been built in to the CFML language since 2010.</a:t>
            </a:r>
          </a:p>
          <a:p>
            <a:pPr lvl="1"/>
            <a:r>
              <a:rPr lang="en-US" dirty="0"/>
              <a:t>Adobe ColdFusion 9  (really 9.0.2)</a:t>
            </a:r>
          </a:p>
          <a:p>
            <a:pPr lvl="1"/>
            <a:r>
              <a:rPr lang="en-US" dirty="0"/>
              <a:t>All versions of </a:t>
            </a:r>
            <a:r>
              <a:rPr lang="en-US" dirty="0" err="1"/>
              <a:t>Lucee</a:t>
            </a:r>
            <a:r>
              <a:rPr lang="en-US" dirty="0"/>
              <a:t> &amp; </a:t>
            </a:r>
            <a:r>
              <a:rPr lang="en-US" dirty="0" err="1"/>
              <a:t>Railo</a:t>
            </a:r>
            <a:endParaRPr lang="en-US" dirty="0"/>
          </a:p>
          <a:p>
            <a:pPr lvl="1"/>
            <a:r>
              <a:rPr lang="en-US" dirty="0"/>
              <a:t>No external frameworks or dependencies required to use. </a:t>
            </a:r>
          </a:p>
          <a:p>
            <a:pPr lvl="1"/>
            <a:endParaRPr lang="en-US" dirty="0"/>
          </a:p>
          <a:p>
            <a:r>
              <a:rPr lang="en-US" dirty="0"/>
              <a:t>There are 3</a:t>
            </a:r>
            <a:r>
              <a:rPr lang="en-US" baseline="30000" dirty="0"/>
              <a:t>rd</a:t>
            </a:r>
            <a:r>
              <a:rPr lang="en-US" dirty="0"/>
              <a:t> party ORM systems available in CF as well.</a:t>
            </a:r>
          </a:p>
          <a:p>
            <a:pPr lvl="1"/>
            <a:r>
              <a:rPr lang="en-US" dirty="0" err="1"/>
              <a:t>ColdBox</a:t>
            </a:r>
            <a:r>
              <a:rPr lang="en-US" dirty="0"/>
              <a:t> ORM</a:t>
            </a:r>
          </a:p>
          <a:p>
            <a:pPr lvl="1"/>
            <a:r>
              <a:rPr lang="en-US" dirty="0"/>
              <a:t>Mura / Masa CMS ORM</a:t>
            </a:r>
          </a:p>
        </p:txBody>
      </p:sp>
    </p:spTree>
    <p:extLst>
      <p:ext uri="{BB962C8B-B14F-4D97-AF65-F5344CB8AC3E}">
        <p14:creationId xmlns:p14="http://schemas.microsoft.com/office/powerpoint/2010/main" val="1813279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830B42-1D28-4EDD-BF2B-85F320DC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Scaffolding &amp; 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09C3B-3DBC-4BE8-BE60-259EEBBA64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0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39B17E-5F03-4253-AF2E-0EB67DF7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Scaffolding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37A24A-A4DC-4773-BB39-2805ABDE8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Scaffolding == Creating your DB layout via code.</a:t>
            </a:r>
          </a:p>
          <a:p>
            <a:pPr lvl="1"/>
            <a:r>
              <a:rPr lang="en-US" dirty="0"/>
              <a:t>You start with your CF Components and have CF create the database to match it.</a:t>
            </a:r>
          </a:p>
          <a:p>
            <a:pPr lvl="2"/>
            <a:r>
              <a:rPr lang="en-US" dirty="0"/>
              <a:t>All properties, indexing, etc. are all done for you.  You won’t care about the back-end DB type</a:t>
            </a:r>
          </a:p>
          <a:p>
            <a:pPr lvl="1"/>
            <a:endParaRPr lang="en-US" dirty="0"/>
          </a:p>
          <a:p>
            <a:r>
              <a:rPr lang="en-US" dirty="0"/>
              <a:t>Setting up the CF ORM is done in the </a:t>
            </a:r>
            <a:r>
              <a:rPr lang="en-US" dirty="0" err="1"/>
              <a:t>application.cfc</a:t>
            </a:r>
            <a:endParaRPr lang="en-US" dirty="0"/>
          </a:p>
          <a:p>
            <a:pPr lvl="1"/>
            <a:r>
              <a:rPr lang="en-US" b="1" i="1" dirty="0" err="1"/>
              <a:t>ormenabled</a:t>
            </a:r>
            <a:r>
              <a:rPr lang="en-US" dirty="0"/>
              <a:t> property on the application.</a:t>
            </a:r>
          </a:p>
          <a:p>
            <a:pPr lvl="1"/>
            <a:r>
              <a:rPr lang="en-US" b="1" i="1" dirty="0" err="1"/>
              <a:t>ormsettings</a:t>
            </a:r>
            <a:r>
              <a:rPr lang="en-US" dirty="0"/>
              <a:t> property for additional settings.</a:t>
            </a:r>
          </a:p>
          <a:p>
            <a:pPr lvl="1"/>
            <a:r>
              <a:rPr lang="en-US" b="1" i="1" dirty="0" err="1"/>
              <a:t>datasource</a:t>
            </a:r>
            <a:r>
              <a:rPr lang="en-US" dirty="0"/>
              <a:t> property to define which </a:t>
            </a:r>
            <a:r>
              <a:rPr lang="en-US" dirty="0" err="1"/>
              <a:t>datasource</a:t>
            </a:r>
            <a:r>
              <a:rPr lang="en-US" dirty="0"/>
              <a:t> in CF/</a:t>
            </a:r>
            <a:r>
              <a:rPr lang="en-US" dirty="0" err="1"/>
              <a:t>Lucee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11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D8259C9A-8F9A-41A6-A81F-3CF4642DBE85}" vid="{4E6775D3-3EEC-4193-A775-A0830429CB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MI361-Template</Template>
  <TotalTime>847</TotalTime>
  <Words>1133</Words>
  <Application>Microsoft Office PowerPoint</Application>
  <PresentationFormat>Widescreen</PresentationFormat>
  <Paragraphs>116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Using ColdFusion ORM</vt:lpstr>
      <vt:lpstr>Agenda</vt:lpstr>
      <vt:lpstr>Welcome!</vt:lpstr>
      <vt:lpstr>About Nick</vt:lpstr>
      <vt:lpstr>What is ORM</vt:lpstr>
      <vt:lpstr>What is an ORM?</vt:lpstr>
      <vt:lpstr>What is an ORM?</vt:lpstr>
      <vt:lpstr>Basics of Scaffolding &amp; Setup</vt:lpstr>
      <vt:lpstr>Basics of Scaffolding</vt:lpstr>
      <vt:lpstr>Basics of Scaffolding</vt:lpstr>
      <vt:lpstr>Setup the Components</vt:lpstr>
      <vt:lpstr>Setup the Components</vt:lpstr>
      <vt:lpstr>Setup the Components</vt:lpstr>
      <vt:lpstr>Setup the Components</vt:lpstr>
      <vt:lpstr>Demo 1</vt:lpstr>
      <vt:lpstr>CRUD</vt:lpstr>
      <vt:lpstr>CRUD</vt:lpstr>
      <vt:lpstr>CRUD - Create</vt:lpstr>
      <vt:lpstr>CRUD - Read</vt:lpstr>
      <vt:lpstr>CRUD - Read</vt:lpstr>
      <vt:lpstr>CRUD - Read</vt:lpstr>
      <vt:lpstr>CRUD - Update</vt:lpstr>
      <vt:lpstr>CRUD</vt:lpstr>
      <vt:lpstr>CRUD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Kwiatkowski</dc:creator>
  <cp:lastModifiedBy>Nicholas Kwiatkowski</cp:lastModifiedBy>
  <cp:revision>7</cp:revision>
  <dcterms:created xsi:type="dcterms:W3CDTF">2022-04-19T14:01:31Z</dcterms:created>
  <dcterms:modified xsi:type="dcterms:W3CDTF">2022-04-29T20:30:24Z</dcterms:modified>
</cp:coreProperties>
</file>