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/>
    <p:restoredTop sz="94141"/>
  </p:normalViewPr>
  <p:slideViewPr>
    <p:cSldViewPr snapToGrid="0" snapToObjects="1">
      <p:cViewPr varScale="1">
        <p:scale>
          <a:sx n="78" d="100"/>
          <a:sy n="78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080D0-11F7-9D4B-B5D9-5FB35FC2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61BA6A-E67B-2149-B60D-DF0FFD716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DDD87-0D7E-314D-93EC-CA802136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05380A-2583-A24E-BD99-60D40C5F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CDF2D-5095-2940-A01F-0E166C69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20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A6931-349E-774C-B842-BF5FC720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063CB7-7185-AF4B-B314-0D568CA16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50836-6881-9646-ADE4-786C3FD7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9A0165-22DC-2E4E-A512-D4AD324D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C212B-2AD6-9240-A3D9-10B415B6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2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7ED3FF-FF02-104D-8452-2806F85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62657E-0D02-1F43-82D7-516D0B77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CF861-5BAA-7249-8847-AEAD7A16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E62AA-C8AC-0948-B991-F30C3BEC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3CA24-8392-0948-B3FD-AA41F118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92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8D84C-862A-B342-9B63-DDD2E02C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B0C65-E3E0-874A-8912-6B68369D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295E7-FD27-EF43-999D-49A9F97E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0DB5C0-FFEE-0F41-8EB8-F24D074B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6B7FC2-6837-4644-88FF-89DAF2D8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7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3C873-BD8B-8A47-B332-256F1F4D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DE724-9627-FD40-8773-46F2F52B4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CEF37-EDC1-2D41-9DC8-BCDD7DFC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8DB0E-E465-9049-81CB-86D81A6F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717BF-DCD4-B64B-9157-895F297C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17C80-B2AB-E043-AAF8-41DB9359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33433-41BF-FA4D-B39E-74015DE95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31269E-D1FC-8E40-A455-E4FBBD550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7DBE2E-F8A7-D24A-BAF6-BD9CFE7E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C8C65A-4B10-E847-84D7-F351EC70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336BE0-7961-AA48-A8BB-23F5E9BC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53AF9-9F68-2946-A47B-C412D3C8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557879-7D29-7442-B4C5-1AB8C558E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0E25B5-9460-6342-985A-2E049629B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B5C5DC-A78E-2143-8E2C-E92F3D15B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9ECE57-231C-F744-9191-42931A3A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375471-D804-0D4A-A31A-C00DAF4E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21DE53-356F-3841-A960-571192C5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D1FC6B-625E-8449-BF7B-4ED008BD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0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A150D-D5C1-5B40-9D1B-5AA8128C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AC1625-F445-374D-A110-458DACF0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BC14B2-913F-FD4E-AD80-BE9BDB92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5190B8-074A-0642-B939-7E334738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41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032166-EDD0-9545-AEFA-8DD6993B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57A327-1A23-8D45-AE20-85EDDC43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9E3EAC-A320-1E41-B4D2-AE52190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1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4313C-BF0C-3A4B-AA58-78913C6F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61964-2F88-CD49-9F99-32190D0B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79EA7B-C8A3-7140-B176-47C356121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D26358-CD6C-2A46-8D72-EF0B0DB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281EEF-F776-7341-B09C-C3CFBA92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B67366-75FB-4048-8102-7ED0D9CC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AEEEA-D687-4C47-85D1-C15794C1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82ACC9-481E-AF41-BCC3-00A718EC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1CA105-157A-EA49-AEE2-CC3DCBE32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0BEC55-083F-8241-BD36-FE0330DC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FA4827-706B-7349-8BED-0649B2C6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C582DC-9C4A-3344-8DFB-AAD9827B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7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2B75D-FA42-724F-B621-C5AE0271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2668A1-E2E4-2942-9573-BB0E697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7D5E14-5668-BC4E-B94F-07946F37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DE38-AC0F-394C-B091-0C0B2A8C8660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576DEF-D292-7845-9500-E841CE9F7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132AC-5695-A146-80EE-E324341AE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68DB-E7FB-1E4A-875D-27411F165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2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4C522-234C-0F42-BB0C-1CEC2C562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6" y="20204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Тематическая классификация Интернет-статей на татарском языке и предсказание количества их просмотров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CA2A0C-E135-3B4B-AB8F-F103E8BAF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2381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Садыкова </a:t>
            </a:r>
            <a:r>
              <a:rPr lang="ru-RU" dirty="0" err="1"/>
              <a:t>Зиля</a:t>
            </a:r>
            <a:endParaRPr lang="ru-RU" dirty="0"/>
          </a:p>
          <a:p>
            <a:pPr algn="r"/>
            <a:r>
              <a:rPr lang="ru-RU" dirty="0"/>
              <a:t>ДПО «Компьютерная лингвистика» НИУ ВШЭ</a:t>
            </a:r>
          </a:p>
          <a:p>
            <a:pPr algn="r"/>
            <a:r>
              <a:rPr lang="ru-RU" dirty="0"/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51358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1CD566-210F-804D-822F-B52C8D0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92" y="61443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2556 статей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63C4C13-215C-144B-A597-764BB826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7BBE43-6FCE-524D-8739-74AE489F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2" y="495754"/>
            <a:ext cx="11108872" cy="56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4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4A9D2-D536-6E42-B448-C46AE62E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40D397-38A2-EA4B-9145-49EB7F9CF1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18" y="1690688"/>
            <a:ext cx="6810964" cy="4354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44101-A4D5-B048-AED1-CCF19285EF94}"/>
              </a:ext>
            </a:extLst>
          </p:cNvPr>
          <p:cNvSpPr txBox="1"/>
          <p:nvPr/>
        </p:nvSpPr>
        <p:spPr>
          <a:xfrm>
            <a:off x="2024312" y="2429691"/>
            <a:ext cx="237744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Звёздные новости</a:t>
            </a:r>
          </a:p>
          <a:p>
            <a:r>
              <a:rPr lang="ru-RU" sz="1100" dirty="0"/>
              <a:t>Они умели ждать (ВОВ)</a:t>
            </a:r>
          </a:p>
          <a:p>
            <a:r>
              <a:rPr lang="ru-RU" sz="1100" dirty="0"/>
              <a:t>Актуальная тема</a:t>
            </a:r>
          </a:p>
          <a:p>
            <a:r>
              <a:rPr lang="ru-RU" sz="1100" dirty="0"/>
              <a:t>Один из нас</a:t>
            </a:r>
          </a:p>
          <a:p>
            <a:r>
              <a:rPr lang="ru-RU" sz="1100" dirty="0"/>
              <a:t>Огород</a:t>
            </a:r>
          </a:p>
          <a:p>
            <a:r>
              <a:rPr lang="ru-RU" sz="1100" dirty="0"/>
              <a:t>Дети</a:t>
            </a:r>
          </a:p>
          <a:p>
            <a:r>
              <a:rPr lang="ru-RU" sz="1100" dirty="0"/>
              <a:t>Полезные советы</a:t>
            </a:r>
          </a:p>
          <a:p>
            <a:r>
              <a:rPr lang="ru-RU" sz="1100" dirty="0"/>
              <a:t>Религия</a:t>
            </a:r>
          </a:p>
          <a:p>
            <a:r>
              <a:rPr lang="ru-RU" sz="1100" dirty="0"/>
              <a:t>Не переживай (психология)</a:t>
            </a:r>
          </a:p>
          <a:p>
            <a:r>
              <a:rPr lang="ru-RU" sz="1100" dirty="0"/>
              <a:t>Красота</a:t>
            </a:r>
          </a:p>
          <a:p>
            <a:r>
              <a:rPr lang="ru-RU" sz="1100" dirty="0"/>
              <a:t>Проза</a:t>
            </a:r>
          </a:p>
          <a:p>
            <a:r>
              <a:rPr lang="ru-RU" sz="1100" dirty="0"/>
              <a:t>Здоровье</a:t>
            </a:r>
          </a:p>
          <a:p>
            <a:r>
              <a:rPr lang="ru-RU" sz="1100" dirty="0"/>
              <a:t>Сцена и жизнь</a:t>
            </a:r>
          </a:p>
          <a:p>
            <a:r>
              <a:rPr lang="ru-RU" sz="1100" dirty="0"/>
              <a:t>Семья</a:t>
            </a:r>
          </a:p>
          <a:p>
            <a:r>
              <a:rPr lang="ru-RU" sz="1100" dirty="0"/>
              <a:t>Жизненные ценности</a:t>
            </a:r>
          </a:p>
          <a:p>
            <a:r>
              <a:rPr lang="ru-RU" sz="1100" dirty="0"/>
              <a:t>Новости</a:t>
            </a:r>
          </a:p>
          <a:p>
            <a:endParaRPr lang="ru-RU" dirty="0"/>
          </a:p>
        </p:txBody>
      </p:sp>
      <p:sp>
        <p:nvSpPr>
          <p:cNvPr id="6" name="Рамка 5">
            <a:extLst>
              <a:ext uri="{FF2B5EF4-FFF2-40B4-BE49-F238E27FC236}">
                <a16:creationId xmlns:a16="http://schemas.microsoft.com/office/drawing/2014/main" id="{BF415A8B-E8ED-4D46-9B7B-9C5858C1E274}"/>
              </a:ext>
            </a:extLst>
          </p:cNvPr>
          <p:cNvSpPr/>
          <p:nvPr/>
        </p:nvSpPr>
        <p:spPr>
          <a:xfrm>
            <a:off x="4401752" y="5148228"/>
            <a:ext cx="3919288" cy="718457"/>
          </a:xfrm>
          <a:prstGeom prst="frame">
            <a:avLst>
              <a:gd name="adj1" fmla="val 52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689F74F-E4E4-F642-8725-8F2C554660A0}"/>
              </a:ext>
            </a:extLst>
          </p:cNvPr>
          <p:cNvCxnSpPr/>
          <p:nvPr/>
        </p:nvCxnSpPr>
        <p:spPr>
          <a:xfrm>
            <a:off x="2024312" y="2952206"/>
            <a:ext cx="70674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69E610C-214C-B84C-B40A-31CF51297A06}"/>
              </a:ext>
            </a:extLst>
          </p:cNvPr>
          <p:cNvCxnSpPr/>
          <p:nvPr/>
        </p:nvCxnSpPr>
        <p:spPr>
          <a:xfrm>
            <a:off x="2011250" y="3108960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1D5A3E7-37D6-4A46-BB3B-4F8E241133CE}"/>
              </a:ext>
            </a:extLst>
          </p:cNvPr>
          <p:cNvCxnSpPr/>
          <p:nvPr/>
        </p:nvCxnSpPr>
        <p:spPr>
          <a:xfrm>
            <a:off x="2037374" y="4114800"/>
            <a:ext cx="70674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E65B97C-39DD-594A-A835-06B3369BCC37}"/>
              </a:ext>
            </a:extLst>
          </p:cNvPr>
          <p:cNvCxnSpPr/>
          <p:nvPr/>
        </p:nvCxnSpPr>
        <p:spPr>
          <a:xfrm>
            <a:off x="2024312" y="4624251"/>
            <a:ext cx="70674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10BFFDE-F41F-5242-8EBA-39BD1D540D5B}"/>
              </a:ext>
            </a:extLst>
          </p:cNvPr>
          <p:cNvCxnSpPr/>
          <p:nvPr/>
        </p:nvCxnSpPr>
        <p:spPr>
          <a:xfrm>
            <a:off x="2024312" y="4950823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6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71AD5-7F22-CA4F-B20A-8892B69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87B10C-C01E-F54E-90AF-B431FB2CE9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2540521"/>
            <a:ext cx="5969000" cy="415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9E469A-E3B3-6745-A748-830CAD5A6D8B}"/>
              </a:ext>
            </a:extLst>
          </p:cNvPr>
          <p:cNvSpPr txBox="1"/>
          <p:nvPr/>
        </p:nvSpPr>
        <p:spPr>
          <a:xfrm>
            <a:off x="3509917" y="2981913"/>
            <a:ext cx="2377440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50" dirty="0"/>
              <a:t>Звёздные новости</a:t>
            </a:r>
          </a:p>
          <a:p>
            <a:r>
              <a:rPr lang="ru-RU" sz="1450" dirty="0"/>
              <a:t>Они умели ждать (ВОВ)</a:t>
            </a:r>
          </a:p>
          <a:p>
            <a:r>
              <a:rPr lang="ru-RU" sz="1450" dirty="0"/>
              <a:t>Актуальная тема</a:t>
            </a:r>
          </a:p>
          <a:p>
            <a:r>
              <a:rPr lang="ru-RU" sz="1450" dirty="0"/>
              <a:t>Один из нас</a:t>
            </a:r>
          </a:p>
          <a:p>
            <a:r>
              <a:rPr lang="ru-RU" sz="1450" dirty="0"/>
              <a:t>Огород</a:t>
            </a:r>
          </a:p>
          <a:p>
            <a:r>
              <a:rPr lang="ru-RU" sz="1450" dirty="0"/>
              <a:t>Дети</a:t>
            </a:r>
          </a:p>
          <a:p>
            <a:r>
              <a:rPr lang="ru-RU" sz="1450" dirty="0"/>
              <a:t>Полезные советы</a:t>
            </a:r>
          </a:p>
          <a:p>
            <a:r>
              <a:rPr lang="ru-RU" sz="1450" dirty="0"/>
              <a:t>Религия</a:t>
            </a:r>
          </a:p>
          <a:p>
            <a:r>
              <a:rPr lang="ru-RU" sz="1450" dirty="0"/>
              <a:t>Не переживай (психология)</a:t>
            </a:r>
          </a:p>
          <a:p>
            <a:r>
              <a:rPr lang="ru-RU" sz="1450" dirty="0"/>
              <a:t>Красота</a:t>
            </a:r>
          </a:p>
          <a:p>
            <a:r>
              <a:rPr lang="ru-RU" sz="1450" dirty="0"/>
              <a:t>Проза</a:t>
            </a:r>
          </a:p>
          <a:p>
            <a:r>
              <a:rPr lang="ru-RU" sz="1450" dirty="0"/>
              <a:t>Здоровье</a:t>
            </a:r>
          </a:p>
          <a:p>
            <a:r>
              <a:rPr lang="ru-RU" sz="1450" dirty="0"/>
              <a:t>Сцена и жизнь</a:t>
            </a:r>
          </a:p>
          <a:p>
            <a:r>
              <a:rPr lang="ru-RU" sz="1450" dirty="0"/>
              <a:t>Семья</a:t>
            </a:r>
          </a:p>
          <a:p>
            <a:r>
              <a:rPr lang="ru-RU" sz="1450" dirty="0"/>
              <a:t>Жизненные ценности</a:t>
            </a:r>
          </a:p>
          <a:p>
            <a:r>
              <a:rPr lang="ru-RU" sz="1450" dirty="0"/>
              <a:t>Новости</a:t>
            </a:r>
          </a:p>
          <a:p>
            <a:endParaRPr lang="ru-RU" sz="14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E7B64-7456-BA42-A3CC-1C434FC13881}"/>
              </a:ext>
            </a:extLst>
          </p:cNvPr>
          <p:cNvSpPr txBox="1"/>
          <p:nvPr/>
        </p:nvSpPr>
        <p:spPr>
          <a:xfrm rot="16200000">
            <a:off x="7317380" y="-1603743"/>
            <a:ext cx="2687627" cy="563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ru-RU" sz="1600" dirty="0"/>
              <a:t>Звёздные новости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Они умели ждать (ВОВ)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Актуальная тема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Один из нас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Огород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Дети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Полезные советы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Религия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Не переживай (психология)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Красота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Проза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Здоровье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Сцена и жизнь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Семья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Жизненные ценности</a:t>
            </a:r>
          </a:p>
          <a:p>
            <a:pPr>
              <a:lnSpc>
                <a:spcPct val="135000"/>
              </a:lnSpc>
            </a:pPr>
            <a:r>
              <a:rPr lang="ru-RU" sz="1600" dirty="0"/>
              <a:t>Новости</a:t>
            </a:r>
          </a:p>
          <a:p>
            <a:endParaRPr lang="ru-RU" sz="145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01F6EDF-EDB2-2842-A398-3E4B7A7C12E9}"/>
              </a:ext>
            </a:extLst>
          </p:cNvPr>
          <p:cNvCxnSpPr>
            <a:cxnSpLocks/>
          </p:cNvCxnSpPr>
          <p:nvPr/>
        </p:nvCxnSpPr>
        <p:spPr>
          <a:xfrm>
            <a:off x="6041571" y="3184071"/>
            <a:ext cx="4931229" cy="3314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0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59CEA-0350-7644-BFB4-6A06B804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</a:t>
            </a:r>
            <a:r>
              <a:rPr lang="en-US" dirty="0" err="1"/>
              <a:t>n_estimators</a:t>
            </a:r>
            <a:r>
              <a:rPr lang="en-US" dirty="0"/>
              <a:t> = 500)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C5C8C8-5717-BD4A-A2AA-ABE5E881C3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75" y="1825625"/>
            <a:ext cx="5811650" cy="4351338"/>
          </a:xfrm>
          <a:prstGeom prst="rect">
            <a:avLst/>
          </a:prstGeom>
        </p:spPr>
      </p:pic>
      <p:sp>
        <p:nvSpPr>
          <p:cNvPr id="5" name="Рамка 4">
            <a:extLst>
              <a:ext uri="{FF2B5EF4-FFF2-40B4-BE49-F238E27FC236}">
                <a16:creationId xmlns:a16="http://schemas.microsoft.com/office/drawing/2014/main" id="{955B2FA6-258D-D847-ACB5-D4F4EF478A69}"/>
              </a:ext>
            </a:extLst>
          </p:cNvPr>
          <p:cNvSpPr/>
          <p:nvPr/>
        </p:nvSpPr>
        <p:spPr>
          <a:xfrm>
            <a:off x="3944552" y="5458506"/>
            <a:ext cx="3919288" cy="718457"/>
          </a:xfrm>
          <a:prstGeom prst="frame">
            <a:avLst>
              <a:gd name="adj1" fmla="val 52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A164605-215C-1344-9CD1-D2565500A509}"/>
              </a:ext>
            </a:extLst>
          </p:cNvPr>
          <p:cNvCxnSpPr/>
          <p:nvPr/>
        </p:nvCxnSpPr>
        <p:spPr>
          <a:xfrm>
            <a:off x="2605182" y="3223260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7E3252D-B8BF-9246-AB58-6F2280987737}"/>
              </a:ext>
            </a:extLst>
          </p:cNvPr>
          <p:cNvCxnSpPr/>
          <p:nvPr/>
        </p:nvCxnSpPr>
        <p:spPr>
          <a:xfrm>
            <a:off x="2605182" y="3386546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0B3EDB-4256-2343-A9EC-641661DF7B2D}"/>
              </a:ext>
            </a:extLst>
          </p:cNvPr>
          <p:cNvCxnSpPr/>
          <p:nvPr/>
        </p:nvCxnSpPr>
        <p:spPr>
          <a:xfrm>
            <a:off x="2605182" y="3729446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3F73612-5D84-D649-BBA2-FAA974F82552}"/>
              </a:ext>
            </a:extLst>
          </p:cNvPr>
          <p:cNvCxnSpPr/>
          <p:nvPr/>
        </p:nvCxnSpPr>
        <p:spPr>
          <a:xfrm>
            <a:off x="2605182" y="4398917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C4D72F9-13EE-394F-91B7-103E025FEEC3}"/>
              </a:ext>
            </a:extLst>
          </p:cNvPr>
          <p:cNvCxnSpPr/>
          <p:nvPr/>
        </p:nvCxnSpPr>
        <p:spPr>
          <a:xfrm>
            <a:off x="2605182" y="4725489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1BB778A-D9FE-2C43-8FC4-B88BF3188FAD}"/>
              </a:ext>
            </a:extLst>
          </p:cNvPr>
          <p:cNvCxnSpPr/>
          <p:nvPr/>
        </p:nvCxnSpPr>
        <p:spPr>
          <a:xfrm>
            <a:off x="2605182" y="4905102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22B040F-3215-D045-AFD2-79431733C526}"/>
              </a:ext>
            </a:extLst>
          </p:cNvPr>
          <p:cNvCxnSpPr/>
          <p:nvPr/>
        </p:nvCxnSpPr>
        <p:spPr>
          <a:xfrm>
            <a:off x="2605182" y="5084717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3811221-F039-D24C-96AE-69A7C53D96DA}"/>
              </a:ext>
            </a:extLst>
          </p:cNvPr>
          <p:cNvCxnSpPr/>
          <p:nvPr/>
        </p:nvCxnSpPr>
        <p:spPr>
          <a:xfrm>
            <a:off x="2605182" y="5231674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1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E65D9-00CA-1347-A957-8F536787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</a:t>
            </a:r>
            <a:r>
              <a:rPr lang="en-US" dirty="0" err="1"/>
              <a:t>n_estimators</a:t>
            </a:r>
            <a:r>
              <a:rPr lang="en-US" dirty="0"/>
              <a:t> = 1000)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9835EA-B382-5841-AF16-D64CE42EFB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50" y="1825625"/>
            <a:ext cx="5709900" cy="4351338"/>
          </a:xfrm>
          <a:prstGeom prst="rect">
            <a:avLst/>
          </a:prstGeom>
        </p:spPr>
      </p:pic>
      <p:sp>
        <p:nvSpPr>
          <p:cNvPr id="6" name="Рамка 5">
            <a:extLst>
              <a:ext uri="{FF2B5EF4-FFF2-40B4-BE49-F238E27FC236}">
                <a16:creationId xmlns:a16="http://schemas.microsoft.com/office/drawing/2014/main" id="{E849FE24-DA61-E541-8F58-54DE41EE2AD9}"/>
              </a:ext>
            </a:extLst>
          </p:cNvPr>
          <p:cNvSpPr/>
          <p:nvPr/>
        </p:nvSpPr>
        <p:spPr>
          <a:xfrm>
            <a:off x="3944552" y="5458506"/>
            <a:ext cx="3919288" cy="718457"/>
          </a:xfrm>
          <a:prstGeom prst="frame">
            <a:avLst>
              <a:gd name="adj1" fmla="val 52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CB70-1150-304C-A18E-FF4BA777E23B}"/>
              </a:ext>
            </a:extLst>
          </p:cNvPr>
          <p:cNvSpPr txBox="1"/>
          <p:nvPr/>
        </p:nvSpPr>
        <p:spPr>
          <a:xfrm>
            <a:off x="1668722" y="2739968"/>
            <a:ext cx="237744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Звёздные новости</a:t>
            </a:r>
          </a:p>
          <a:p>
            <a:r>
              <a:rPr lang="ru-RU" sz="1100" dirty="0"/>
              <a:t>Они умели ждать (ВОВ)</a:t>
            </a:r>
          </a:p>
          <a:p>
            <a:r>
              <a:rPr lang="ru-RU" sz="1100" dirty="0"/>
              <a:t>Актуальная тема</a:t>
            </a:r>
          </a:p>
          <a:p>
            <a:r>
              <a:rPr lang="ru-RU" sz="1100" dirty="0"/>
              <a:t>Один из нас</a:t>
            </a:r>
          </a:p>
          <a:p>
            <a:r>
              <a:rPr lang="ru-RU" sz="1100" dirty="0"/>
              <a:t>Огород</a:t>
            </a:r>
          </a:p>
          <a:p>
            <a:r>
              <a:rPr lang="ru-RU" sz="1100" dirty="0"/>
              <a:t>Дети</a:t>
            </a:r>
          </a:p>
          <a:p>
            <a:r>
              <a:rPr lang="ru-RU" sz="1100" dirty="0"/>
              <a:t>Полезные советы</a:t>
            </a:r>
          </a:p>
          <a:p>
            <a:r>
              <a:rPr lang="ru-RU" sz="1100" dirty="0"/>
              <a:t>Религия</a:t>
            </a:r>
          </a:p>
          <a:p>
            <a:r>
              <a:rPr lang="ru-RU" sz="1100" dirty="0"/>
              <a:t>Не переживай (психология)</a:t>
            </a:r>
          </a:p>
          <a:p>
            <a:r>
              <a:rPr lang="ru-RU" sz="1100" dirty="0"/>
              <a:t>Красота</a:t>
            </a:r>
          </a:p>
          <a:p>
            <a:r>
              <a:rPr lang="ru-RU" sz="1100" dirty="0"/>
              <a:t>Проза</a:t>
            </a:r>
          </a:p>
          <a:p>
            <a:r>
              <a:rPr lang="ru-RU" sz="1100" dirty="0"/>
              <a:t>Здоровье</a:t>
            </a:r>
          </a:p>
          <a:p>
            <a:r>
              <a:rPr lang="ru-RU" sz="1100" dirty="0"/>
              <a:t>Сцена и жизнь</a:t>
            </a:r>
          </a:p>
          <a:p>
            <a:r>
              <a:rPr lang="ru-RU" sz="1100" dirty="0"/>
              <a:t>Семья</a:t>
            </a:r>
          </a:p>
          <a:p>
            <a:r>
              <a:rPr lang="ru-RU" sz="1100" dirty="0"/>
              <a:t>Жизненные ценности</a:t>
            </a:r>
          </a:p>
          <a:p>
            <a:r>
              <a:rPr lang="ru-RU" sz="1100" dirty="0"/>
              <a:t>Новости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49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8BD90-5627-9B45-8611-C030372D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(</a:t>
            </a:r>
            <a:r>
              <a:rPr lang="en-US" dirty="0" err="1"/>
              <a:t>n_estimators</a:t>
            </a:r>
            <a:r>
              <a:rPr lang="en-US" dirty="0"/>
              <a:t> = 500)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32AA31-8008-C547-A436-05187587F4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25" y="1825625"/>
            <a:ext cx="5829150" cy="4351338"/>
          </a:xfrm>
          <a:prstGeom prst="rect">
            <a:avLst/>
          </a:prstGeom>
        </p:spPr>
      </p:pic>
      <p:sp>
        <p:nvSpPr>
          <p:cNvPr id="5" name="Рамка 4">
            <a:extLst>
              <a:ext uri="{FF2B5EF4-FFF2-40B4-BE49-F238E27FC236}">
                <a16:creationId xmlns:a16="http://schemas.microsoft.com/office/drawing/2014/main" id="{06E86E96-1602-A945-9396-05F9D23BD1A0}"/>
              </a:ext>
            </a:extLst>
          </p:cNvPr>
          <p:cNvSpPr/>
          <p:nvPr/>
        </p:nvSpPr>
        <p:spPr>
          <a:xfrm>
            <a:off x="4009867" y="5458506"/>
            <a:ext cx="3919288" cy="718457"/>
          </a:xfrm>
          <a:prstGeom prst="frame">
            <a:avLst>
              <a:gd name="adj1" fmla="val 52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BDD24-430F-AA43-9CD9-4096A1F899D9}"/>
              </a:ext>
            </a:extLst>
          </p:cNvPr>
          <p:cNvSpPr txBox="1"/>
          <p:nvPr/>
        </p:nvSpPr>
        <p:spPr>
          <a:xfrm>
            <a:off x="1549875" y="2493747"/>
            <a:ext cx="23774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Звёздные новости</a:t>
            </a:r>
          </a:p>
          <a:p>
            <a:r>
              <a:rPr lang="ru-RU" sz="1200" dirty="0"/>
              <a:t>Они умели ждать (ВОВ)</a:t>
            </a:r>
          </a:p>
          <a:p>
            <a:r>
              <a:rPr lang="ru-RU" sz="1200" dirty="0"/>
              <a:t>Актуальная тема</a:t>
            </a:r>
          </a:p>
          <a:p>
            <a:r>
              <a:rPr lang="ru-RU" sz="1200" dirty="0"/>
              <a:t>Один из нас</a:t>
            </a:r>
          </a:p>
          <a:p>
            <a:r>
              <a:rPr lang="ru-RU" sz="1200" dirty="0"/>
              <a:t>Огород</a:t>
            </a:r>
          </a:p>
          <a:p>
            <a:r>
              <a:rPr lang="ru-RU" sz="1200" dirty="0"/>
              <a:t>Дети</a:t>
            </a:r>
          </a:p>
          <a:p>
            <a:r>
              <a:rPr lang="ru-RU" sz="1200" dirty="0"/>
              <a:t>Полезные советы</a:t>
            </a:r>
          </a:p>
          <a:p>
            <a:r>
              <a:rPr lang="ru-RU" sz="1200" dirty="0"/>
              <a:t>Религия</a:t>
            </a:r>
          </a:p>
          <a:p>
            <a:r>
              <a:rPr lang="ru-RU" sz="1200" dirty="0"/>
              <a:t>Не переживай (психология)</a:t>
            </a:r>
          </a:p>
          <a:p>
            <a:r>
              <a:rPr lang="ru-RU" sz="1200" dirty="0"/>
              <a:t>Красота</a:t>
            </a:r>
          </a:p>
          <a:p>
            <a:r>
              <a:rPr lang="ru-RU" sz="1200" dirty="0"/>
              <a:t>Проза</a:t>
            </a:r>
          </a:p>
          <a:p>
            <a:r>
              <a:rPr lang="ru-RU" sz="1200" dirty="0"/>
              <a:t>Здоровье</a:t>
            </a:r>
          </a:p>
          <a:p>
            <a:r>
              <a:rPr lang="ru-RU" sz="1200" dirty="0"/>
              <a:t>Сцена и жизнь</a:t>
            </a:r>
          </a:p>
          <a:p>
            <a:r>
              <a:rPr lang="ru-RU" sz="1200" dirty="0"/>
              <a:t>Семья</a:t>
            </a:r>
          </a:p>
          <a:p>
            <a:r>
              <a:rPr lang="ru-RU" sz="1200" dirty="0"/>
              <a:t>Жизненные ценности</a:t>
            </a:r>
          </a:p>
          <a:p>
            <a:r>
              <a:rPr lang="ru-RU" sz="1200" dirty="0"/>
              <a:t>Новости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1642AF5-76AE-7941-81FB-E1045E9288D4}"/>
              </a:ext>
            </a:extLst>
          </p:cNvPr>
          <p:cNvCxnSpPr/>
          <p:nvPr/>
        </p:nvCxnSpPr>
        <p:spPr>
          <a:xfrm>
            <a:off x="1569520" y="3370218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C0DD875-23DE-2C44-A987-7D1AFE59C603}"/>
              </a:ext>
            </a:extLst>
          </p:cNvPr>
          <p:cNvCxnSpPr/>
          <p:nvPr/>
        </p:nvCxnSpPr>
        <p:spPr>
          <a:xfrm>
            <a:off x="1649874" y="4779917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0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6AACE-7C11-F342-9809-31568FC4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(</a:t>
            </a:r>
            <a:r>
              <a:rPr lang="en-US" dirty="0" err="1"/>
              <a:t>n_estimators</a:t>
            </a:r>
            <a:r>
              <a:rPr lang="en-US" dirty="0"/>
              <a:t> = 1000)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51C451-AEB9-844F-B2D8-0EE67F7ED0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45" y="1825625"/>
            <a:ext cx="6151510" cy="4351338"/>
          </a:xfrm>
          <a:prstGeom prst="rect">
            <a:avLst/>
          </a:prstGeom>
        </p:spPr>
      </p:pic>
      <p:sp>
        <p:nvSpPr>
          <p:cNvPr id="5" name="Рамка 4">
            <a:extLst>
              <a:ext uri="{FF2B5EF4-FFF2-40B4-BE49-F238E27FC236}">
                <a16:creationId xmlns:a16="http://schemas.microsoft.com/office/drawing/2014/main" id="{ECAE275B-048F-8D46-A932-B84B5EB20221}"/>
              </a:ext>
            </a:extLst>
          </p:cNvPr>
          <p:cNvSpPr/>
          <p:nvPr/>
        </p:nvSpPr>
        <p:spPr>
          <a:xfrm>
            <a:off x="4009867" y="5388430"/>
            <a:ext cx="4089104" cy="788534"/>
          </a:xfrm>
          <a:prstGeom prst="frame">
            <a:avLst>
              <a:gd name="adj1" fmla="val 52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BA00EDA-0103-174F-BD26-4A248A1C6F16}"/>
              </a:ext>
            </a:extLst>
          </p:cNvPr>
          <p:cNvCxnSpPr/>
          <p:nvPr/>
        </p:nvCxnSpPr>
        <p:spPr>
          <a:xfrm>
            <a:off x="2091256" y="3223261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DDB3285-A406-704A-A73D-D96835124C33}"/>
              </a:ext>
            </a:extLst>
          </p:cNvPr>
          <p:cNvCxnSpPr/>
          <p:nvPr/>
        </p:nvCxnSpPr>
        <p:spPr>
          <a:xfrm>
            <a:off x="2091256" y="3778433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F63A653-855F-0245-AE9B-71322CCC6FC5}"/>
              </a:ext>
            </a:extLst>
          </p:cNvPr>
          <p:cNvCxnSpPr/>
          <p:nvPr/>
        </p:nvCxnSpPr>
        <p:spPr>
          <a:xfrm>
            <a:off x="2091256" y="4905103"/>
            <a:ext cx="7080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9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F5C9-F635-3947-A0DD-398042FF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53873-FCA4-8E44-8716-76C478A8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Наиболее выражена линейная зависимость между количеством отметок «мне нравится» и количеством просмотров</a:t>
            </a:r>
          </a:p>
          <a:p>
            <a:r>
              <a:rPr lang="ru-RU" dirty="0"/>
              <a:t>Распределение по тематическим категориям в данном </a:t>
            </a:r>
            <a:r>
              <a:rPr lang="ru-RU" dirty="0" err="1"/>
              <a:t>датасете</a:t>
            </a:r>
            <a:r>
              <a:rPr lang="ru-RU" dirty="0"/>
              <a:t> очень неравномерно, наилучшие результаты показывает алгоритм </a:t>
            </a:r>
            <a:r>
              <a:rPr lang="en-US" dirty="0"/>
              <a:t>boosting </a:t>
            </a:r>
            <a:r>
              <a:rPr lang="ru-RU" dirty="0"/>
              <a:t>при </a:t>
            </a:r>
            <a:r>
              <a:rPr lang="en-US" dirty="0" err="1"/>
              <a:t>n_estimators</a:t>
            </a:r>
            <a:r>
              <a:rPr lang="en-US"/>
              <a:t> = 1000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7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B3232-5809-B548-836E-9E6C67E4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9FACF-10FA-DF4F-A274-1A67CAED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Предсказание количества просмотров Интернет-статьи при помощи модели линейной регрессии</a:t>
            </a:r>
          </a:p>
          <a:p>
            <a:endParaRPr lang="ru-RU" dirty="0"/>
          </a:p>
          <a:p>
            <a:r>
              <a:rPr lang="ru-RU" dirty="0"/>
              <a:t>Сравнение трёх методов классификации текстов (</a:t>
            </a:r>
            <a:r>
              <a:rPr lang="en-US" dirty="0"/>
              <a:t>Decision Tree, Bagging, Boosting)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6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67D79-01A3-6743-9A89-883424F4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C78E2-F655-214F-AFBA-8C8255AE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</a:t>
            </a:r>
            <a:r>
              <a:rPr lang="ru-RU" dirty="0" err="1"/>
              <a:t>датасета</a:t>
            </a:r>
            <a:r>
              <a:rPr lang="ru-RU" dirty="0"/>
              <a:t> Интернет-статей на татарском языке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(удаление ненужной информации, </a:t>
            </a:r>
            <a:r>
              <a:rPr lang="ru-RU" dirty="0" err="1"/>
              <a:t>лемматизация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Применение алгоритма линейной регрессии для предсказания количества просмотров статей, анализ результатов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Применение алгоритмов классификации текстов (</a:t>
            </a:r>
            <a:r>
              <a:rPr lang="en-US" dirty="0"/>
              <a:t>Decision Tree, Bagging, Boosting</a:t>
            </a:r>
            <a:r>
              <a:rPr lang="ru-RU" dirty="0"/>
              <a:t>), анализ результатов и выбор наиболее эффективного алгоритма для собранного нами </a:t>
            </a:r>
            <a:r>
              <a:rPr lang="ru-RU" dirty="0" err="1"/>
              <a:t>датафрейма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26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A8B75-2335-1542-BB8F-8E80A567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</a:t>
            </a:r>
            <a:r>
              <a:rPr lang="ru-RU" dirty="0" err="1"/>
              <a:t>датафрейме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D292B8-3E1B-E643-AC60-89FD16D82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514" b="75865"/>
          <a:stretch/>
        </p:blipFill>
        <p:spPr>
          <a:xfrm>
            <a:off x="1073108" y="1690689"/>
            <a:ext cx="4086721" cy="15243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16154-FFF2-4647-A9B3-A85120C24A9E}"/>
              </a:ext>
            </a:extLst>
          </p:cNvPr>
          <p:cNvSpPr txBox="1"/>
          <p:nvPr/>
        </p:nvSpPr>
        <p:spPr>
          <a:xfrm>
            <a:off x="6286500" y="1690687"/>
            <a:ext cx="4445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Изначально: 3000 статей</a:t>
            </a:r>
          </a:p>
          <a:p>
            <a:pPr marL="285750" indent="-285750">
              <a:buFontTx/>
              <a:buChar char="-"/>
            </a:pPr>
            <a:r>
              <a:rPr lang="ru-RU" dirty="0"/>
              <a:t>Заголовок</a:t>
            </a:r>
          </a:p>
          <a:p>
            <a:pPr marL="285750" indent="-285750">
              <a:buFontTx/>
              <a:buChar char="-"/>
            </a:pPr>
            <a:r>
              <a:rPr lang="ru-RU" dirty="0"/>
              <a:t>Текст статьи</a:t>
            </a:r>
          </a:p>
          <a:p>
            <a:pPr marL="285750" indent="-285750">
              <a:buFontTx/>
              <a:buChar char="-"/>
            </a:pPr>
            <a:r>
              <a:rPr lang="ru-RU" dirty="0"/>
              <a:t>Тематическая категория (</a:t>
            </a:r>
            <a:r>
              <a:rPr lang="en-US" dirty="0"/>
              <a:t>&gt; 25)</a:t>
            </a: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/>
              <a:t>Особенности: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Похожие тематические категории («Семья» – «Татарская семья»)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Неспециализированные категории («Новости», «Актуальная тема»)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Неравномерное распределение статей по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72227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1CD566-210F-804D-822F-B52C8D0C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92" y="61443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2556 статей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63C4C13-215C-144B-A597-764BB826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7BBE43-6FCE-524D-8739-74AE489F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2" y="495754"/>
            <a:ext cx="11108872" cy="56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8584D-E266-EC49-B4AF-3B62C6B1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просмотров статей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9E31E-A3FE-694E-B63F-A413B691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Общий максимум – 31966</a:t>
            </a:r>
          </a:p>
          <a:p>
            <a:r>
              <a:rPr lang="ru-RU" dirty="0"/>
              <a:t>Общий минимум – 45</a:t>
            </a:r>
          </a:p>
          <a:p>
            <a:endParaRPr lang="ru-RU" dirty="0"/>
          </a:p>
          <a:p>
            <a:r>
              <a:rPr lang="ru-RU" dirty="0"/>
              <a:t>Максимум в категории «Проза» - 29590</a:t>
            </a:r>
          </a:p>
          <a:p>
            <a:r>
              <a:rPr lang="ru-RU" dirty="0"/>
              <a:t>Минимум в категории «Проза» - 45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53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8F50A-5535-3049-9AF5-E7E900E8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Применение алгоритма линейной регрессии для предсказания количества просмотров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81A45-4618-4B49-87E9-939F646F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Параметры: текст (5 векторов), категория</a:t>
            </a:r>
          </a:p>
          <a:p>
            <a:pPr lvl="1"/>
            <a:r>
              <a:rPr lang="en-US" dirty="0"/>
              <a:t>Alpha = 10	MAE = </a:t>
            </a:r>
            <a:r>
              <a:rPr lang="en-US" b="1" dirty="0"/>
              <a:t>2255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ru-RU" dirty="0"/>
              <a:t>Параметры: текст (</a:t>
            </a:r>
            <a:r>
              <a:rPr lang="en-US" dirty="0"/>
              <a:t>10</a:t>
            </a:r>
            <a:r>
              <a:rPr lang="ru-RU" dirty="0"/>
              <a:t> векторов), категория</a:t>
            </a:r>
          </a:p>
          <a:p>
            <a:pPr lvl="1"/>
            <a:r>
              <a:rPr lang="en-US" dirty="0"/>
              <a:t>Alpha = 10	MAE = </a:t>
            </a:r>
            <a:r>
              <a:rPr lang="en-US" b="1" dirty="0"/>
              <a:t>2257</a:t>
            </a:r>
          </a:p>
          <a:p>
            <a:pPr lvl="1"/>
            <a:endParaRPr lang="en-US" b="1" dirty="0"/>
          </a:p>
          <a:p>
            <a:r>
              <a:rPr lang="ru-RU" dirty="0"/>
              <a:t>Параметры: текст (5 векторов)</a:t>
            </a:r>
            <a:r>
              <a:rPr lang="en-US" dirty="0"/>
              <a:t>, </a:t>
            </a:r>
            <a:r>
              <a:rPr lang="ru-RU" dirty="0"/>
              <a:t>категория, год</a:t>
            </a:r>
          </a:p>
          <a:p>
            <a:pPr lvl="1"/>
            <a:r>
              <a:rPr lang="en-US" dirty="0"/>
              <a:t>Alpha = 10	MAE = </a:t>
            </a:r>
            <a:r>
              <a:rPr lang="ru-RU" b="1" dirty="0"/>
              <a:t>2118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868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E4BE3-6EBA-2042-9AE9-AEF5CAA8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1C5144-69F1-3044-9357-D35CA551F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806861"/>
          </a:xfrm>
        </p:spPr>
      </p:pic>
    </p:spTree>
    <p:extLst>
      <p:ext uri="{BB962C8B-B14F-4D97-AF65-F5344CB8AC3E}">
        <p14:creationId xmlns:p14="http://schemas.microsoft.com/office/powerpoint/2010/main" val="264802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64900-3A99-884C-9F54-1E37F84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Применение алгоритма линейной регрессии для предсказания количества просмотров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3BA1A-CE62-DA46-B568-B37DA975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Параметры: текст (5 векторов)</a:t>
            </a:r>
            <a:r>
              <a:rPr lang="en-US" dirty="0"/>
              <a:t>, </a:t>
            </a:r>
            <a:r>
              <a:rPr lang="ru-RU" dirty="0"/>
              <a:t>категория, год, количество «</a:t>
            </a:r>
            <a:r>
              <a:rPr lang="ru-RU" dirty="0" err="1"/>
              <a:t>лайков</a:t>
            </a:r>
            <a:r>
              <a:rPr lang="ru-RU" dirty="0"/>
              <a:t>»</a:t>
            </a:r>
          </a:p>
          <a:p>
            <a:pPr lvl="1"/>
            <a:r>
              <a:rPr lang="en-US" dirty="0"/>
              <a:t>R = 1	Alpha = 10	MAE = 1226,5</a:t>
            </a:r>
          </a:p>
          <a:p>
            <a:pPr lvl="1"/>
            <a:r>
              <a:rPr lang="en-US" dirty="0"/>
              <a:t>R = 5	Alpha = 10	MAE = 1226,35</a:t>
            </a:r>
          </a:p>
          <a:p>
            <a:pPr lvl="1"/>
            <a:r>
              <a:rPr lang="en-US" dirty="0"/>
              <a:t>R = 10	Alpha = 10	MAE = 1226,17</a:t>
            </a:r>
          </a:p>
          <a:p>
            <a:pPr lvl="1"/>
            <a:r>
              <a:rPr lang="en-US" b="1" dirty="0"/>
              <a:t>R = 15	Alpha = 10	MAE = 1226,00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421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535</Words>
  <Application>Microsoft Macintosh PowerPoint</Application>
  <PresentationFormat>Широкоэкранный</PresentationFormat>
  <Paragraphs>137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Тематическая классификация Интернет-статей на татарском языке и предсказание количества их просмотров </vt:lpstr>
      <vt:lpstr>Цели:</vt:lpstr>
      <vt:lpstr>Задачи:</vt:lpstr>
      <vt:lpstr>Информация о датафрейме</vt:lpstr>
      <vt:lpstr>Презентация PowerPoint</vt:lpstr>
      <vt:lpstr>Количество просмотров статей</vt:lpstr>
      <vt:lpstr>Применение алгоритма линейной регрессии для предсказания количества просмотров</vt:lpstr>
      <vt:lpstr>Презентация PowerPoint</vt:lpstr>
      <vt:lpstr>Применение алгоритма линейной регрессии для предсказания количества просмотров</vt:lpstr>
      <vt:lpstr>Презентация PowerPoint</vt:lpstr>
      <vt:lpstr>Decision Tree</vt:lpstr>
      <vt:lpstr>Decision Tree</vt:lpstr>
      <vt:lpstr>Bagging (n_estimators = 500)</vt:lpstr>
      <vt:lpstr>Bagging (n_estimators = 1000)</vt:lpstr>
      <vt:lpstr>Boosting (n_estimators = 500)</vt:lpstr>
      <vt:lpstr>Boosting (n_estimators = 1000)</vt:lpstr>
      <vt:lpstr>Выводы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Тематическая классификация Интернет-статей на татарском языке и предсказание количества их просмотров </dc:title>
  <dc:creator>Пользователь Microsoft Office</dc:creator>
  <cp:lastModifiedBy>Пользователь Microsoft Office</cp:lastModifiedBy>
  <cp:revision>9</cp:revision>
  <dcterms:created xsi:type="dcterms:W3CDTF">2023-07-15T08:34:19Z</dcterms:created>
  <dcterms:modified xsi:type="dcterms:W3CDTF">2023-07-15T10:47:35Z</dcterms:modified>
</cp:coreProperties>
</file>