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9"/>
    <p:restoredTop sz="94554"/>
  </p:normalViewPr>
  <p:slideViewPr>
    <p:cSldViewPr snapToGrid="0" snapToObjects="1">
      <p:cViewPr>
        <p:scale>
          <a:sx n="80" d="100"/>
          <a:sy n="80" d="100"/>
        </p:scale>
        <p:origin x="16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B62CB-C3CF-7241-89F1-F535F04E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1EC97F-0363-1941-A62C-E63F9187E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D552C-8F8E-0546-BBE5-CB352CDC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775A7D-0F7D-D549-8D6F-C4F37B12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B1E52-0F74-7640-8BC1-5AFFA7F6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1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BD47D-094D-3A42-8936-847AAC00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A23385-3DD0-8F4F-91BF-FB98E2291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BE256B-831E-DD47-8AB2-730DCB7E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A5F7E-BA0C-0B4D-9340-0BB42CD8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4A231-E5C3-9D41-BA1B-EFC5A16A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6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1BB9FE-3D04-F644-9C8D-0A0A28D6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8EA8-4DDF-0F43-A8F1-65FAD2D3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FDC1D-952E-E940-84AE-E7647EE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E750B-EB3A-BC4A-A8ED-580828F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310D8-F9F0-4540-8A82-EDB97D56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5A0A-6AED-C349-8E4F-7302CF94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2347B-802B-A940-A8F5-CF472893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30CD37-8089-4943-BA14-BDE8DD24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9B52D4-4423-794C-8734-03D5DF1E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AE895C-4ABD-7E4E-B818-6BF4E13A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5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EAEE4-23EC-0048-B9B1-D646E7E4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C50FE-AC90-A744-BD8A-9C19BBB7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CBA33-5655-B941-8572-AC171770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1BA3F-3D0D-464F-8EF6-6553FF9A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19291-23EE-8048-A828-69537F6F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8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4F774-EAFA-F647-BAD5-9AB13351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F15F8-A68D-CC4C-B636-D1F6FE7E7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82D13-5975-5145-8CD6-BC555D04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461C0A-4237-EB4F-83CC-06DB0D3D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C25508-3F87-BB49-A079-0D94BDC9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177C7-9D8A-8D48-93BF-9054F981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E10CC-ABC6-9144-A7F1-2CC4B67C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6BD04C-9791-4648-B3CB-9D996466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B6A7C1-F729-D24D-A03B-CFFE28B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6A08AC-FA4A-B84E-975C-41B41A3D6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20176-46F4-C249-99AF-4292C02D6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E0885-22AB-C34C-809D-E2C5499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EA04B6-0CC6-0A43-82BF-3CF63B8D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6D2F6B-BBDF-4D42-81EC-2BFDFF0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5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27C8F-7351-0540-AA7F-5DDE151A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F4FC62-7231-3E44-AFE0-BD34B83B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01712C-8EEB-814B-B6C2-25B0076C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3F8781-CD4B-1B49-B4C9-61012772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E3E224-D6DA-574C-9C41-23CCAA12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3473F8-11B2-3845-A901-DFA4CAF3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CDCD63-C589-9D43-8742-5EFFFEA1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DE55B-A4D9-EA48-B2A9-96F2544E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6516C-C0DB-B045-B34A-8F20AE83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E94679-5D0E-4B40-B4B4-5C1593252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E31128-28E5-C348-95B4-FDCB3419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282B8-D87A-C24E-BE11-471937BD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F26D9-11B1-A748-AF26-27976393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75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F4B73-AE65-1842-A508-21DDD817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4CA03F-7DCE-854E-B87B-DDAE630DB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092E12-E08F-EE46-A2C5-CAA286AF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6F7648-7B72-5A40-B6E4-F1824C5D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D13CB1-B64F-804A-B26C-CADE2F1C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56774A-507F-5F4D-8409-CD80503D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85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87CB7-1BBC-D642-9A6E-B40CEC6A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37955A-8FF6-9C46-A0AA-37128545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CE489-8FC3-1B41-833C-2F5D7D50F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586E-224B-794E-95FE-8EB184A4CA90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617C2-0EE2-8348-BC96-47EF7CD88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C8DB9B-9702-D446-B745-3707C471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14A2-4D85-FC49-905D-FE3A640C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26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0F93-CB85-C640-B9C0-66F2C0E3A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7731" y="2852341"/>
            <a:ext cx="7511143" cy="2268559"/>
          </a:xfrm>
        </p:spPr>
        <p:txBody>
          <a:bodyPr>
            <a:noAutofit/>
          </a:bodyPr>
          <a:lstStyle/>
          <a:p>
            <a:r>
              <a:rPr lang="ru-RU" sz="4000" dirty="0"/>
              <a:t>Опыт </a:t>
            </a:r>
            <a:r>
              <a:rPr lang="ru-RU" sz="4000" dirty="0" err="1"/>
              <a:t>суммаризации</a:t>
            </a:r>
            <a:r>
              <a:rPr lang="ru-RU" sz="4000" dirty="0"/>
              <a:t> текстов социально-бытового характера на татарском языке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C56DEF-6B93-FD43-857D-5414789A9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03" y="677752"/>
            <a:ext cx="5357600" cy="11602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ДПО «Компьютерная лингвистика» 2022-2023 </a:t>
            </a:r>
          </a:p>
          <a:p>
            <a:r>
              <a:rPr lang="ru-RU" dirty="0"/>
              <a:t>З.И. Садыкова</a:t>
            </a:r>
          </a:p>
        </p:txBody>
      </p:sp>
    </p:spTree>
    <p:extLst>
      <p:ext uri="{BB962C8B-B14F-4D97-AF65-F5344CB8AC3E}">
        <p14:creationId xmlns:p14="http://schemas.microsoft.com/office/powerpoint/2010/main" val="194969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67032-C764-A548-8437-7D10359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</a:t>
            </a:r>
            <a:r>
              <a:rPr lang="ru-RU" dirty="0" err="1"/>
              <a:t>суммаризация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A2933-CAC6-3943-8756-37A21E7A6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статей, не являющихся рецептами: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b="1" dirty="0"/>
              <a:t>составление списка стоп-слов </a:t>
            </a:r>
            <a:r>
              <a:rPr lang="ru-RU" dirty="0"/>
              <a:t>(самые частотные словоформы согласно Письменному корпусу татарского языка </a:t>
            </a:r>
            <a:r>
              <a:rPr lang="es-ES" i="1" dirty="0"/>
              <a:t>https://</a:t>
            </a:r>
            <a:r>
              <a:rPr lang="es-ES" i="1" dirty="0" err="1"/>
              <a:t>www.corpus.tatar</a:t>
            </a:r>
            <a:r>
              <a:rPr lang="es-ES" i="1" dirty="0"/>
              <a:t>/</a:t>
            </a:r>
            <a:r>
              <a:rPr lang="es-ES" i="1" dirty="0" err="1"/>
              <a:t>index.php?of</a:t>
            </a:r>
            <a:r>
              <a:rPr lang="es-ES" i="1" dirty="0"/>
              <a:t>=</a:t>
            </a:r>
            <a:r>
              <a:rPr lang="es-ES" i="1" dirty="0" err="1"/>
              <a:t>main.htm#top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b="1" dirty="0" err="1"/>
              <a:t>лемматизация</a:t>
            </a:r>
            <a:r>
              <a:rPr lang="ru-RU" dirty="0"/>
              <a:t> при помощи библиотеки </a:t>
            </a:r>
            <a:r>
              <a:rPr lang="en-US" b="1" dirty="0" err="1"/>
              <a:t>py_tat_morphan</a:t>
            </a:r>
            <a:endParaRPr lang="en-US" b="1" dirty="0"/>
          </a:p>
          <a:p>
            <a:pPr marL="457200" lvl="1" indent="0">
              <a:buNone/>
            </a:pPr>
            <a:r>
              <a:rPr lang="ru-RU" dirty="0"/>
              <a:t>Проблемы: </a:t>
            </a:r>
          </a:p>
          <a:p>
            <a:pPr lvl="1">
              <a:buFontTx/>
              <a:buChar char="-"/>
            </a:pPr>
            <a:r>
              <a:rPr lang="ru-RU" dirty="0"/>
              <a:t>функционирует только при работе в папке библиотеки.</a:t>
            </a:r>
          </a:p>
          <a:p>
            <a:pPr lvl="1">
              <a:buFontTx/>
              <a:buChar char="-"/>
            </a:pPr>
            <a:r>
              <a:rPr lang="ru-RU" dirty="0"/>
              <a:t>На самом деле не </a:t>
            </a:r>
            <a:r>
              <a:rPr lang="ru-RU" dirty="0" err="1"/>
              <a:t>лемматизация</a:t>
            </a:r>
            <a:r>
              <a:rPr lang="ru-RU" dirty="0"/>
              <a:t>, а </a:t>
            </a:r>
            <a:r>
              <a:rPr lang="ru-RU" dirty="0" err="1"/>
              <a:t>стемминг</a:t>
            </a:r>
            <a:r>
              <a:rPr lang="ru-RU" dirty="0"/>
              <a:t>.</a:t>
            </a:r>
            <a:endParaRPr lang="en-US" dirty="0"/>
          </a:p>
          <a:p>
            <a:pPr lvl="1">
              <a:buFontTx/>
              <a:buChar char="-"/>
            </a:pPr>
            <a:r>
              <a:rPr lang="ru-RU" dirty="0"/>
              <a:t>Не прописаны исключения.</a:t>
            </a:r>
          </a:p>
          <a:p>
            <a:pPr lvl="1">
              <a:buFontTx/>
              <a:buChar char="-"/>
            </a:pPr>
            <a:r>
              <a:rPr lang="ru-RU" dirty="0"/>
              <a:t>Зависает на незнакомых словах.</a:t>
            </a:r>
          </a:p>
          <a:p>
            <a:pPr marL="457200" lvl="1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240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615-5896-B648-86BC-71B3CBEB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</a:t>
            </a:r>
            <a:r>
              <a:rPr lang="ru-RU" dirty="0" err="1"/>
              <a:t>суммаризация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BBA65-3185-CE44-B9BB-A2241D9D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54" y="1690688"/>
            <a:ext cx="9498985" cy="39978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Выделение самых частотных 5 слов в каждом тексте</a:t>
            </a:r>
            <a:r>
              <a:rPr lang="en-US" dirty="0"/>
              <a:t> Counter(</a:t>
            </a:r>
            <a:r>
              <a:rPr lang="en-US" dirty="0" err="1"/>
              <a:t>tok</a:t>
            </a:r>
            <a:r>
              <a:rPr lang="en-US" dirty="0"/>
              <a:t>).</a:t>
            </a:r>
            <a:r>
              <a:rPr lang="en-US" dirty="0" err="1"/>
              <a:t>most_common</a:t>
            </a:r>
            <a:r>
              <a:rPr lang="en-US" dirty="0"/>
              <a:t>(5)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Выделение самых частотных 5 слов </a:t>
            </a:r>
            <a:r>
              <a:rPr lang="en-US" dirty="0"/>
              <a:t>TF-IDF.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ru-RU" dirty="0"/>
              <a:t>Сравнение ключевых слов: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91FB4FF-8DC9-BD40-83F3-FAF8206E9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41151"/>
              </p:ext>
            </p:extLst>
          </p:nvPr>
        </p:nvGraphicFramePr>
        <p:xfrm>
          <a:off x="1071154" y="3689602"/>
          <a:ext cx="101164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104">
                  <a:extLst>
                    <a:ext uri="{9D8B030D-6E8A-4147-A177-3AD203B41FA5}">
                      <a16:colId xmlns:a16="http://schemas.microsoft.com/office/drawing/2014/main" val="2281170153"/>
                    </a:ext>
                  </a:extLst>
                </a:gridCol>
                <a:gridCol w="2852479">
                  <a:extLst>
                    <a:ext uri="{9D8B030D-6E8A-4147-A177-3AD203B41FA5}">
                      <a16:colId xmlns:a16="http://schemas.microsoft.com/office/drawing/2014/main" val="4243510802"/>
                    </a:ext>
                  </a:extLst>
                </a:gridCol>
                <a:gridCol w="2023292">
                  <a:extLst>
                    <a:ext uri="{9D8B030D-6E8A-4147-A177-3AD203B41FA5}">
                      <a16:colId xmlns:a16="http://schemas.microsoft.com/office/drawing/2014/main" val="3096747865"/>
                    </a:ext>
                  </a:extLst>
                </a:gridCol>
                <a:gridCol w="2023292">
                  <a:extLst>
                    <a:ext uri="{9D8B030D-6E8A-4147-A177-3AD203B41FA5}">
                      <a16:colId xmlns:a16="http://schemas.microsoft.com/office/drawing/2014/main" val="4250999507"/>
                    </a:ext>
                  </a:extLst>
                </a:gridCol>
                <a:gridCol w="2023292">
                  <a:extLst>
                    <a:ext uri="{9D8B030D-6E8A-4147-A177-3AD203B41FA5}">
                      <a16:colId xmlns:a16="http://schemas.microsoft.com/office/drawing/2014/main" val="253534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most_common</a:t>
                      </a:r>
                      <a:r>
                        <a:rPr lang="en-US" dirty="0"/>
                        <a:t>(5)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/>
                        <a:t>TF-IDF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5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татарский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татарский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русский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Очрак</a:t>
                      </a:r>
                      <a:r>
                        <a:rPr lang="en-US" dirty="0"/>
                        <a:t>, </a:t>
                      </a:r>
                      <a:r>
                        <a:rPr lang="ru-RU" dirty="0" err="1"/>
                        <a:t>авыр</a:t>
                      </a:r>
                      <a:r>
                        <a:rPr lang="en-US" dirty="0"/>
                        <a:t>, 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</a:rPr>
                        <a:t>йок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сана</a:t>
                      </a:r>
                      <a:r>
                        <a:rPr lang="en-US" dirty="0"/>
                        <a:t>, </a:t>
                      </a:r>
                      <a:r>
                        <a:rPr lang="ru-RU" dirty="0" err="1"/>
                        <a:t>атна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Случай, болезнь, 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сон</a:t>
                      </a:r>
                      <a:r>
                        <a:rPr lang="ru-RU" dirty="0"/>
                        <a:t>, количество, неделя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йок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очрак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сана, </a:t>
                      </a:r>
                      <a:r>
                        <a:rPr lang="ru-RU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мәскәү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прививка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сон</a:t>
                      </a:r>
                      <a:r>
                        <a:rPr lang="ru-RU" dirty="0"/>
                        <a:t>, случай, число, </a:t>
                      </a:r>
                      <a:r>
                        <a:rPr lang="ru-RU" b="1" dirty="0"/>
                        <a:t>Москва, прививка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5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кофе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Эч</a:t>
                      </a:r>
                      <a:r>
                        <a:rPr lang="en-US" dirty="0"/>
                        <a:t>, </a:t>
                      </a:r>
                      <a:r>
                        <a:rPr lang="ru-RU" dirty="0" err="1"/>
                        <a:t>файда</a:t>
                      </a:r>
                      <a:r>
                        <a:rPr lang="en-US" dirty="0"/>
                        <a:t>, </a:t>
                      </a:r>
                      <a:r>
                        <a:rPr lang="ru-RU" dirty="0" err="1"/>
                        <a:t>эчемлек</a:t>
                      </a:r>
                      <a:r>
                        <a:rPr lang="en-US" dirty="0"/>
                        <a:t>, </a:t>
                      </a:r>
                      <a:r>
                        <a:rPr lang="ru-RU" dirty="0" err="1"/>
                        <a:t>кан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бас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Пей, польза, напиток, кровь, давление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эч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эчемлек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файда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кофеин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Пить, напиток, польза, </a:t>
                      </a:r>
                      <a:r>
                        <a:rPr lang="ru-RU" b="1" dirty="0"/>
                        <a:t>кофеин</a:t>
                      </a:r>
                      <a:r>
                        <a:rPr lang="ru-RU" dirty="0"/>
                        <a:t>, давление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7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9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2683B-49E4-8846-B5B8-DF718E95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</a:t>
            </a:r>
            <a:r>
              <a:rPr lang="ru-RU" dirty="0" err="1"/>
              <a:t>суммаризация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4E8E-0BF2-9247-8FAE-2A3A796A6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Первое предложение добавляется в неизменном виде (введение).</a:t>
            </a:r>
          </a:p>
          <a:p>
            <a:pPr marL="0" indent="0">
              <a:buNone/>
            </a:pPr>
            <a:r>
              <a:rPr lang="ru-RU" dirty="0"/>
              <a:t>2. Основная часть:</a:t>
            </a:r>
          </a:p>
          <a:p>
            <a:pPr lvl="1"/>
            <a:r>
              <a:rPr lang="ru-RU" dirty="0"/>
              <a:t>Добавляются предложения, включающие в себя ключевые слова.</a:t>
            </a:r>
          </a:p>
          <a:p>
            <a:pPr lvl="1"/>
            <a:r>
              <a:rPr lang="ru-RU" dirty="0"/>
              <a:t>НЕ добавляются вопросы, даже если есть ключевые слова.</a:t>
            </a:r>
          </a:p>
          <a:p>
            <a:pPr lvl="1"/>
            <a:r>
              <a:rPr lang="ru-RU" dirty="0"/>
              <a:t>Из предложений, начинающихся с «Поэтому», «Но», «Однако», эти союзы удаляются.</a:t>
            </a:r>
          </a:p>
          <a:p>
            <a:pPr marL="0" indent="0">
              <a:buNone/>
            </a:pPr>
            <a:r>
              <a:rPr lang="ru-RU" dirty="0"/>
              <a:t>3. Последнее предложение добавляется в неизменном виде (заключение).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8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720BF-E37A-9444-BF77-F9A111F3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</a:t>
            </a:r>
            <a:r>
              <a:rPr lang="ru-RU" dirty="0" err="1"/>
              <a:t>суммаризация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1B7C042-BD0E-3A40-9FAE-06B4A01A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Результат </a:t>
            </a:r>
            <a:r>
              <a:rPr lang="ru-RU" dirty="0">
                <a:sym typeface="Wingdings" pitchFamily="2" charset="2"/>
              </a:rPr>
              <a:t>(текст на татарском)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err="1"/>
              <a:t>Саклану</a:t>
            </a:r>
            <a:r>
              <a:rPr lang="ru-RU" b="1" dirty="0"/>
              <a:t> </a:t>
            </a:r>
            <a:r>
              <a:rPr lang="ru-RU" b="1" dirty="0" err="1"/>
              <a:t>артык</a:t>
            </a:r>
            <a:r>
              <a:rPr lang="ru-RU" b="1" dirty="0"/>
              <a:t> </a:t>
            </a:r>
            <a:r>
              <a:rPr lang="ru-RU" b="1" dirty="0" err="1"/>
              <a:t>булмас</a:t>
            </a:r>
            <a:r>
              <a:rPr lang="ru-RU" b="1" dirty="0"/>
              <a:t>: </a:t>
            </a:r>
            <a:r>
              <a:rPr lang="es-ES" b="1" dirty="0"/>
              <a:t>COVID-19 </a:t>
            </a:r>
            <a:r>
              <a:rPr lang="ru-RU" b="1" dirty="0" err="1"/>
              <a:t>белән</a:t>
            </a:r>
            <a:r>
              <a:rPr lang="ru-RU" b="1" dirty="0"/>
              <a:t> </a:t>
            </a:r>
            <a:r>
              <a:rPr lang="ru-RU" b="1" dirty="0" err="1"/>
              <a:t>авыру</a:t>
            </a:r>
            <a:r>
              <a:rPr lang="ru-RU" b="1" dirty="0"/>
              <a:t> </a:t>
            </a:r>
            <a:r>
              <a:rPr lang="ru-RU" b="1" dirty="0" err="1"/>
              <a:t>очраклары</a:t>
            </a:r>
            <a:r>
              <a:rPr lang="ru-RU" b="1" dirty="0"/>
              <a:t> арта 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Россиядә</a:t>
            </a:r>
            <a:r>
              <a:rPr lang="ru-RU" dirty="0"/>
              <a:t> </a:t>
            </a:r>
            <a:r>
              <a:rPr lang="ru-RU" dirty="0" err="1"/>
              <a:t>соңгы</a:t>
            </a:r>
            <a:r>
              <a:rPr lang="ru-RU" dirty="0"/>
              <a:t> </a:t>
            </a:r>
            <a:r>
              <a:rPr lang="ru-RU" dirty="0" err="1"/>
              <a:t>дүрт</a:t>
            </a:r>
            <a:r>
              <a:rPr lang="ru-RU" dirty="0"/>
              <a:t> </a:t>
            </a:r>
            <a:r>
              <a:rPr lang="ru-RU" dirty="0" err="1"/>
              <a:t>атна</a:t>
            </a:r>
            <a:r>
              <a:rPr lang="ru-RU" dirty="0"/>
              <a:t> </a:t>
            </a:r>
            <a:r>
              <a:rPr lang="ru-RU" dirty="0" err="1"/>
              <a:t>дәвамында</a:t>
            </a:r>
            <a:r>
              <a:rPr lang="ru-RU" dirty="0"/>
              <a:t> -19 </a:t>
            </a:r>
            <a:r>
              <a:rPr lang="ru-RU" dirty="0" err="1"/>
              <a:t>белән</a:t>
            </a:r>
            <a:r>
              <a:rPr lang="ru-RU" dirty="0"/>
              <a:t> </a:t>
            </a:r>
            <a:r>
              <a:rPr lang="ru-RU" dirty="0" err="1"/>
              <a:t>чирләү</a:t>
            </a:r>
            <a:r>
              <a:rPr lang="ru-RU" dirty="0"/>
              <a:t> </a:t>
            </a:r>
            <a:r>
              <a:rPr lang="ru-RU" dirty="0" err="1"/>
              <a:t>очраклары</a:t>
            </a:r>
            <a:r>
              <a:rPr lang="ru-RU" dirty="0"/>
              <a:t> арту </a:t>
            </a:r>
            <a:r>
              <a:rPr lang="ru-RU" dirty="0" err="1"/>
              <a:t>күзәтелә</a:t>
            </a:r>
            <a:r>
              <a:rPr lang="ru-RU" dirty="0"/>
              <a:t>. </a:t>
            </a:r>
            <a:r>
              <a:rPr lang="ru-RU" dirty="0" err="1"/>
              <a:t>Барлык</a:t>
            </a:r>
            <a:r>
              <a:rPr lang="ru-RU" dirty="0"/>
              <a:t> </a:t>
            </a:r>
            <a:r>
              <a:rPr lang="ru-RU" dirty="0" err="1"/>
              <a:t>очракларның</a:t>
            </a:r>
            <a:r>
              <a:rPr lang="ru-RU" dirty="0"/>
              <a:t> 41 проценты </a:t>
            </a:r>
            <a:r>
              <a:rPr lang="ru-RU" dirty="0" err="1"/>
              <a:t>Мәскәү</a:t>
            </a:r>
            <a:r>
              <a:rPr lang="ru-RU" dirty="0"/>
              <a:t>, Санкт-Петербург </a:t>
            </a:r>
            <a:r>
              <a:rPr lang="ru-RU" dirty="0" err="1"/>
              <a:t>һәм</a:t>
            </a:r>
            <a:r>
              <a:rPr lang="ru-RU" dirty="0"/>
              <a:t> </a:t>
            </a:r>
            <a:r>
              <a:rPr lang="ru-RU" dirty="0" err="1"/>
              <a:t>Мәскәү</a:t>
            </a:r>
            <a:r>
              <a:rPr lang="ru-RU" dirty="0"/>
              <a:t> </a:t>
            </a:r>
            <a:r>
              <a:rPr lang="ru-RU" dirty="0" err="1"/>
              <a:t>өлкәсенә</a:t>
            </a:r>
            <a:r>
              <a:rPr lang="ru-RU" dirty="0"/>
              <a:t> туры </a:t>
            </a:r>
            <a:r>
              <a:rPr lang="ru-RU" dirty="0" err="1"/>
              <a:t>килә</a:t>
            </a:r>
            <a:r>
              <a:rPr lang="ru-RU" dirty="0"/>
              <a:t>. </a:t>
            </a:r>
            <a:r>
              <a:rPr lang="ru-RU" dirty="0" err="1"/>
              <a:t>Роспотребнадзор</a:t>
            </a:r>
            <a:r>
              <a:rPr lang="ru-RU" dirty="0"/>
              <a:t> </a:t>
            </a:r>
            <a:r>
              <a:rPr lang="ru-RU" dirty="0" err="1"/>
              <a:t>белгечләре</a:t>
            </a:r>
            <a:r>
              <a:rPr lang="ru-RU" dirty="0"/>
              <a:t> </a:t>
            </a:r>
            <a:r>
              <a:rPr lang="ru-RU" dirty="0" err="1"/>
              <a:t>әйтүенчә</a:t>
            </a:r>
            <a:r>
              <a:rPr lang="ru-RU" dirty="0"/>
              <a:t>, </a:t>
            </a:r>
            <a:r>
              <a:rPr lang="ru-RU" dirty="0" err="1"/>
              <a:t>хәзерге</a:t>
            </a:r>
            <a:r>
              <a:rPr lang="ru-RU" dirty="0"/>
              <a:t> </a:t>
            </a:r>
            <a:r>
              <a:rPr lang="ru-RU" dirty="0" err="1"/>
              <a:t>көндә</a:t>
            </a:r>
            <a:r>
              <a:rPr lang="ru-RU" dirty="0"/>
              <a:t> </a:t>
            </a:r>
            <a:r>
              <a:rPr lang="ru-RU" dirty="0" err="1"/>
              <a:t>Россиядә</a:t>
            </a:r>
            <a:r>
              <a:rPr lang="ru-RU" dirty="0"/>
              <a:t> </a:t>
            </a:r>
            <a:r>
              <a:rPr lang="ru-RU" dirty="0" err="1"/>
              <a:t>өстенлек</a:t>
            </a:r>
            <a:r>
              <a:rPr lang="ru-RU" dirty="0"/>
              <a:t> </a:t>
            </a:r>
            <a:r>
              <a:rPr lang="ru-RU" dirty="0" err="1"/>
              <a:t>иткән</a:t>
            </a:r>
            <a:r>
              <a:rPr lang="ru-RU" dirty="0"/>
              <a:t> </a:t>
            </a:r>
            <a:r>
              <a:rPr lang="ru-RU" dirty="0" err="1"/>
              <a:t>коронавирус</a:t>
            </a:r>
            <a:r>
              <a:rPr lang="ru-RU" dirty="0"/>
              <a:t> </a:t>
            </a:r>
            <a:r>
              <a:rPr lang="ru-RU" dirty="0" err="1"/>
              <a:t>төрләре</a:t>
            </a:r>
            <a:r>
              <a:rPr lang="ru-RU" dirty="0"/>
              <a:t> </a:t>
            </a:r>
            <a:r>
              <a:rPr lang="ru-RU" dirty="0" err="1"/>
              <a:t>бик</a:t>
            </a:r>
            <a:r>
              <a:rPr lang="ru-RU" dirty="0"/>
              <a:t> </a:t>
            </a:r>
            <a:r>
              <a:rPr lang="ru-RU" dirty="0" err="1"/>
              <a:t>йогышлы</a:t>
            </a:r>
            <a:r>
              <a:rPr lang="ru-RU" dirty="0"/>
              <a:t> </a:t>
            </a:r>
            <a:r>
              <a:rPr lang="ru-RU" dirty="0" err="1"/>
              <a:t>санала</a:t>
            </a:r>
            <a:r>
              <a:rPr lang="ru-RU" dirty="0"/>
              <a:t>. Биология </a:t>
            </a:r>
            <a:r>
              <a:rPr lang="ru-RU" dirty="0" err="1"/>
              <a:t>фәннәре</a:t>
            </a:r>
            <a:r>
              <a:rPr lang="ru-RU" dirty="0"/>
              <a:t> </a:t>
            </a:r>
            <a:r>
              <a:rPr lang="ru-RU" dirty="0" err="1"/>
              <a:t>докторы</a:t>
            </a:r>
            <a:r>
              <a:rPr lang="ru-RU" dirty="0"/>
              <a:t> Алексей </a:t>
            </a:r>
            <a:r>
              <a:rPr lang="ru-RU" dirty="0" err="1"/>
              <a:t>Аграновский</a:t>
            </a:r>
            <a:r>
              <a:rPr lang="ru-RU" dirty="0"/>
              <a:t> </a:t>
            </a:r>
            <a:r>
              <a:rPr lang="ru-RU" dirty="0" err="1"/>
              <a:t>әйтүенчә</a:t>
            </a:r>
            <a:r>
              <a:rPr lang="ru-RU" dirty="0"/>
              <a:t>, </a:t>
            </a:r>
            <a:r>
              <a:rPr lang="ru-RU" dirty="0" err="1"/>
              <a:t>хәзер</a:t>
            </a:r>
            <a:r>
              <a:rPr lang="ru-RU" dirty="0"/>
              <a:t> инфекция </a:t>
            </a:r>
            <a:r>
              <a:rPr lang="ru-RU" dirty="0" err="1"/>
              <a:t>әлеге</a:t>
            </a:r>
            <a:r>
              <a:rPr lang="ru-RU" dirty="0"/>
              <a:t> </a:t>
            </a:r>
            <a:r>
              <a:rPr lang="ru-RU" dirty="0" err="1"/>
              <a:t>чир</a:t>
            </a:r>
            <a:r>
              <a:rPr lang="ru-RU" dirty="0"/>
              <a:t> </a:t>
            </a:r>
            <a:r>
              <a:rPr lang="ru-RU" dirty="0" err="1"/>
              <a:t>белән</a:t>
            </a:r>
            <a:r>
              <a:rPr lang="ru-RU" dirty="0"/>
              <a:t> </a:t>
            </a:r>
            <a:r>
              <a:rPr lang="ru-RU" dirty="0" err="1"/>
              <a:t>әлегәчә</a:t>
            </a:r>
            <a:r>
              <a:rPr lang="ru-RU" dirty="0"/>
              <a:t> </a:t>
            </a:r>
            <a:r>
              <a:rPr lang="ru-RU" dirty="0" err="1"/>
              <a:t>авырмаган</a:t>
            </a:r>
            <a:r>
              <a:rPr lang="ru-RU" dirty="0"/>
              <a:t> </a:t>
            </a:r>
            <a:r>
              <a:rPr lang="ru-RU" dirty="0" err="1"/>
              <a:t>һәм</a:t>
            </a:r>
            <a:r>
              <a:rPr lang="ru-RU" dirty="0"/>
              <a:t> прививка </a:t>
            </a:r>
            <a:r>
              <a:rPr lang="ru-RU" dirty="0" err="1"/>
              <a:t>кадатмаганнарны</a:t>
            </a:r>
            <a:r>
              <a:rPr lang="ru-RU" dirty="0"/>
              <a:t> «</a:t>
            </a:r>
            <a:r>
              <a:rPr lang="ru-RU" dirty="0" err="1"/>
              <a:t>аулый</a:t>
            </a:r>
            <a:r>
              <a:rPr lang="ru-RU" dirty="0"/>
              <a:t>».  Прививка </a:t>
            </a:r>
            <a:r>
              <a:rPr lang="ru-RU" dirty="0" err="1"/>
              <a:t>кадатмаганнар</a:t>
            </a:r>
            <a:r>
              <a:rPr lang="ru-RU" dirty="0"/>
              <a:t> </a:t>
            </a:r>
            <a:r>
              <a:rPr lang="ru-RU" dirty="0" err="1"/>
              <a:t>эпидемиясе</a:t>
            </a:r>
            <a:r>
              <a:rPr lang="ru-RU" dirty="0"/>
              <a:t> </a:t>
            </a:r>
            <a:r>
              <a:rPr lang="ru-RU" dirty="0" err="1"/>
              <a:t>күзәтелә</a:t>
            </a:r>
            <a:r>
              <a:rPr lang="ru-RU" dirty="0"/>
              <a:t>: </a:t>
            </a:r>
            <a:r>
              <a:rPr lang="ru-RU" dirty="0" err="1"/>
              <a:t>иң</a:t>
            </a:r>
            <a:r>
              <a:rPr lang="ru-RU" dirty="0"/>
              <a:t> </a:t>
            </a:r>
            <a:r>
              <a:rPr lang="ru-RU" dirty="0" err="1"/>
              <a:t>авыр</a:t>
            </a:r>
            <a:r>
              <a:rPr lang="ru-RU" dirty="0"/>
              <a:t> </a:t>
            </a:r>
            <a:r>
              <a:rPr lang="ru-RU" dirty="0" err="1"/>
              <a:t>очраклар</a:t>
            </a:r>
            <a:r>
              <a:rPr lang="ru-RU" dirty="0"/>
              <a:t> да, </a:t>
            </a:r>
            <a:r>
              <a:rPr lang="ru-RU" dirty="0" err="1"/>
              <a:t>үлүчеләр</a:t>
            </a:r>
            <a:r>
              <a:rPr lang="ru-RU" dirty="0"/>
              <a:t> </a:t>
            </a:r>
            <a:r>
              <a:rPr lang="ru-RU" dirty="0" err="1"/>
              <a:t>дә</a:t>
            </a:r>
            <a:r>
              <a:rPr lang="ru-RU" dirty="0"/>
              <a:t> </a:t>
            </a:r>
            <a:r>
              <a:rPr lang="ru-RU" dirty="0" err="1"/>
              <a:t>шуларның</a:t>
            </a:r>
            <a:r>
              <a:rPr lang="ru-RU" dirty="0"/>
              <a:t> </a:t>
            </a:r>
            <a:r>
              <a:rPr lang="ru-RU" dirty="0" err="1"/>
              <a:t>өлешенә</a:t>
            </a:r>
            <a:r>
              <a:rPr lang="ru-RU" dirty="0"/>
              <a:t> туры </a:t>
            </a:r>
            <a:r>
              <a:rPr lang="ru-RU" dirty="0" err="1"/>
              <a:t>килә</a:t>
            </a:r>
            <a:r>
              <a:rPr lang="ru-RU" dirty="0"/>
              <a:t>. </a:t>
            </a:r>
            <a:r>
              <a:rPr lang="ru-RU" dirty="0" err="1"/>
              <a:t>Вируска</a:t>
            </a:r>
            <a:r>
              <a:rPr lang="ru-RU" dirty="0"/>
              <a:t> </a:t>
            </a:r>
            <a:r>
              <a:rPr lang="ru-RU" dirty="0" err="1"/>
              <a:t>каршы</a:t>
            </a:r>
            <a:r>
              <a:rPr lang="ru-RU" dirty="0"/>
              <a:t> </a:t>
            </a:r>
            <a:r>
              <a:rPr lang="ru-RU" dirty="0" err="1"/>
              <a:t>торучанлыгы</a:t>
            </a:r>
            <a:r>
              <a:rPr lang="ru-RU" dirty="0"/>
              <a:t> </a:t>
            </a:r>
            <a:r>
              <a:rPr lang="ru-RU" dirty="0" err="1"/>
              <a:t>түбәнрәк</a:t>
            </a:r>
            <a:r>
              <a:rPr lang="ru-RU" dirty="0"/>
              <a:t> </a:t>
            </a:r>
            <a:r>
              <a:rPr lang="ru-RU" dirty="0" err="1"/>
              <a:t>булган</a:t>
            </a:r>
            <a:r>
              <a:rPr lang="ru-RU" dirty="0"/>
              <a:t> </a:t>
            </a:r>
            <a:r>
              <a:rPr lang="ru-RU" dirty="0" err="1"/>
              <a:t>кешеләр</a:t>
            </a:r>
            <a:r>
              <a:rPr lang="ru-RU" dirty="0"/>
              <a:t>, </a:t>
            </a:r>
            <a:r>
              <a:rPr lang="ru-RU" dirty="0" err="1"/>
              <a:t>коронавирусның</a:t>
            </a:r>
            <a:r>
              <a:rPr lang="ru-RU" dirty="0"/>
              <a:t> </a:t>
            </a:r>
            <a:r>
              <a:rPr lang="ru-RU" dirty="0" err="1"/>
              <a:t>хәзерге</a:t>
            </a:r>
            <a:r>
              <a:rPr lang="ru-RU" dirty="0"/>
              <a:t> </a:t>
            </a:r>
            <a:r>
              <a:rPr lang="ru-RU" dirty="0" err="1"/>
              <a:t>штаммнарын</a:t>
            </a:r>
            <a:r>
              <a:rPr lang="ru-RU" dirty="0"/>
              <a:t> </a:t>
            </a:r>
            <a:r>
              <a:rPr lang="ru-RU" dirty="0" err="1"/>
              <a:t>йоктырса</a:t>
            </a:r>
            <a:r>
              <a:rPr lang="ru-RU" dirty="0"/>
              <a:t>, </a:t>
            </a:r>
            <a:r>
              <a:rPr lang="ru-RU" dirty="0" err="1"/>
              <a:t>авыраячак</a:t>
            </a:r>
            <a:r>
              <a:rPr lang="ru-RU" dirty="0"/>
              <a:t>, – </a:t>
            </a:r>
            <a:r>
              <a:rPr lang="ru-RU" dirty="0" err="1"/>
              <a:t>дип</a:t>
            </a:r>
            <a:r>
              <a:rPr lang="ru-RU" dirty="0"/>
              <a:t> </a:t>
            </a:r>
            <a:r>
              <a:rPr lang="ru-RU" dirty="0" err="1"/>
              <a:t>кисәтә</a:t>
            </a:r>
            <a:r>
              <a:rPr lang="ru-RU" dirty="0"/>
              <a:t> </a:t>
            </a:r>
            <a:r>
              <a:rPr lang="ru-RU" dirty="0" err="1"/>
              <a:t>белгеч</a:t>
            </a:r>
            <a:r>
              <a:rPr lang="ru-RU" dirty="0"/>
              <a:t>. </a:t>
            </a:r>
            <a:r>
              <a:rPr lang="ru-RU" dirty="0" err="1"/>
              <a:t>Коронавирус</a:t>
            </a:r>
            <a:r>
              <a:rPr lang="ru-RU" dirty="0"/>
              <a:t> </a:t>
            </a:r>
            <a:r>
              <a:rPr lang="ru-RU" dirty="0" err="1"/>
              <a:t>йоктырган</a:t>
            </a:r>
            <a:r>
              <a:rPr lang="ru-RU" dirty="0"/>
              <a:t> </a:t>
            </a:r>
            <a:r>
              <a:rPr lang="ru-RU" dirty="0" err="1"/>
              <a:t>кешегә</a:t>
            </a:r>
            <a:r>
              <a:rPr lang="ru-RU" dirty="0"/>
              <a:t> </a:t>
            </a:r>
            <a:r>
              <a:rPr lang="ru-RU" dirty="0" err="1"/>
              <a:t>югары</a:t>
            </a:r>
            <a:r>
              <a:rPr lang="ru-RU" dirty="0"/>
              <a:t> температура, баш </a:t>
            </a:r>
            <a:r>
              <a:rPr lang="ru-RU" dirty="0" err="1"/>
              <a:t>авырту</a:t>
            </a:r>
            <a:r>
              <a:rPr lang="ru-RU" dirty="0"/>
              <a:t>, </a:t>
            </a:r>
            <a:r>
              <a:rPr lang="ru-RU" dirty="0" err="1"/>
              <a:t>хәлсезлек</a:t>
            </a:r>
            <a:r>
              <a:rPr lang="ru-RU" dirty="0"/>
              <a:t>, </a:t>
            </a:r>
            <a:r>
              <a:rPr lang="ru-RU" dirty="0" err="1"/>
              <a:t>томау</a:t>
            </a:r>
            <a:r>
              <a:rPr lang="ru-RU" dirty="0"/>
              <a:t> </a:t>
            </a:r>
            <a:r>
              <a:rPr lang="ru-RU" dirty="0" err="1"/>
              <a:t>төшү</a:t>
            </a:r>
            <a:r>
              <a:rPr lang="ru-RU" dirty="0"/>
              <a:t>, </a:t>
            </a:r>
            <a:r>
              <a:rPr lang="ru-RU" dirty="0" err="1"/>
              <a:t>ютәл</a:t>
            </a:r>
            <a:r>
              <a:rPr lang="ru-RU" dirty="0"/>
              <a:t>, </a:t>
            </a:r>
            <a:r>
              <a:rPr lang="ru-RU" dirty="0" err="1"/>
              <a:t>буыннар</a:t>
            </a:r>
            <a:r>
              <a:rPr lang="ru-RU" dirty="0"/>
              <a:t> </a:t>
            </a:r>
            <a:r>
              <a:rPr lang="ru-RU" dirty="0" err="1"/>
              <a:t>сызлау</a:t>
            </a:r>
            <a:r>
              <a:rPr lang="ru-RU" dirty="0"/>
              <a:t> </a:t>
            </a:r>
            <a:r>
              <a:rPr lang="ru-RU" dirty="0" err="1"/>
              <a:t>хас</a:t>
            </a:r>
            <a:r>
              <a:rPr lang="ru-RU" dirty="0"/>
              <a:t>. </a:t>
            </a:r>
            <a:r>
              <a:rPr lang="ru-RU" dirty="0" err="1"/>
              <a:t>Кайбер</a:t>
            </a:r>
            <a:r>
              <a:rPr lang="ru-RU" dirty="0"/>
              <a:t> </a:t>
            </a:r>
            <a:r>
              <a:rPr lang="ru-RU" dirty="0" err="1"/>
              <a:t>очракларда</a:t>
            </a:r>
            <a:r>
              <a:rPr lang="ru-RU" dirty="0"/>
              <a:t> </a:t>
            </a:r>
            <a:r>
              <a:rPr lang="ru-RU" dirty="0" err="1"/>
              <a:t>ашказаны-эчәк</a:t>
            </a:r>
            <a:r>
              <a:rPr lang="ru-RU" dirty="0"/>
              <a:t> </a:t>
            </a:r>
            <a:r>
              <a:rPr lang="ru-RU" dirty="0" err="1"/>
              <a:t>трактына</a:t>
            </a:r>
            <a:r>
              <a:rPr lang="ru-RU" dirty="0"/>
              <a:t> </a:t>
            </a:r>
            <a:r>
              <a:rPr lang="ru-RU" dirty="0" err="1"/>
              <a:t>бәйле</a:t>
            </a:r>
            <a:r>
              <a:rPr lang="ru-RU" dirty="0"/>
              <a:t> </a:t>
            </a:r>
            <a:r>
              <a:rPr lang="ru-RU" dirty="0" err="1"/>
              <a:t>борчулар</a:t>
            </a:r>
            <a:r>
              <a:rPr lang="ru-RU" dirty="0"/>
              <a:t> да </a:t>
            </a:r>
            <a:r>
              <a:rPr lang="ru-RU" dirty="0" err="1"/>
              <a:t>килеп</a:t>
            </a:r>
            <a:r>
              <a:rPr lang="ru-RU" dirty="0"/>
              <a:t> </a:t>
            </a:r>
            <a:r>
              <a:rPr lang="ru-RU" dirty="0" err="1"/>
              <a:t>чыгарга</a:t>
            </a:r>
            <a:r>
              <a:rPr lang="ru-RU" dirty="0"/>
              <a:t> </a:t>
            </a:r>
            <a:r>
              <a:rPr lang="ru-RU" dirty="0" err="1"/>
              <a:t>мөмкин</a:t>
            </a:r>
            <a:r>
              <a:rPr lang="ru-RU" dirty="0"/>
              <a:t>. </a:t>
            </a:r>
            <a:r>
              <a:rPr lang="ru-RU" dirty="0" err="1"/>
              <a:t>Битлек</a:t>
            </a:r>
            <a:r>
              <a:rPr lang="ru-RU" dirty="0"/>
              <a:t> кию </a:t>
            </a:r>
            <a:r>
              <a:rPr lang="ru-RU" dirty="0" err="1"/>
              <a:t>мәҗбүри</a:t>
            </a:r>
            <a:r>
              <a:rPr lang="ru-RU" dirty="0"/>
              <a:t> </a:t>
            </a:r>
            <a:r>
              <a:rPr lang="ru-RU" dirty="0" err="1"/>
              <a:t>саналмаса</a:t>
            </a:r>
            <a:r>
              <a:rPr lang="ru-RU" dirty="0"/>
              <a:t> да, </a:t>
            </a:r>
            <a:r>
              <a:rPr lang="ru-RU" dirty="0" err="1"/>
              <a:t>кешеләр</a:t>
            </a:r>
            <a:r>
              <a:rPr lang="ru-RU" dirty="0"/>
              <a:t> </a:t>
            </a:r>
            <a:r>
              <a:rPr lang="ru-RU" dirty="0" err="1"/>
              <a:t>күпләп</a:t>
            </a:r>
            <a:r>
              <a:rPr lang="ru-RU" dirty="0"/>
              <a:t> </a:t>
            </a:r>
            <a:r>
              <a:rPr lang="ru-RU" dirty="0" err="1"/>
              <a:t>йөри</a:t>
            </a:r>
            <a:r>
              <a:rPr lang="ru-RU" dirty="0"/>
              <a:t> </a:t>
            </a:r>
            <a:r>
              <a:rPr lang="ru-RU" dirty="0" err="1"/>
              <a:t>торган</a:t>
            </a:r>
            <a:r>
              <a:rPr lang="ru-RU" dirty="0"/>
              <a:t> </a:t>
            </a:r>
            <a:r>
              <a:rPr lang="ru-RU" dirty="0" err="1"/>
              <a:t>урыннарга</a:t>
            </a:r>
            <a:r>
              <a:rPr lang="ru-RU" dirty="0"/>
              <a:t> </a:t>
            </a:r>
            <a:r>
              <a:rPr lang="ru-RU" dirty="0" err="1"/>
              <a:t>битлектән</a:t>
            </a:r>
            <a:r>
              <a:rPr lang="ru-RU" dirty="0"/>
              <a:t> бару </a:t>
            </a:r>
            <a:r>
              <a:rPr lang="ru-RU" dirty="0" err="1"/>
              <a:t>зыян</a:t>
            </a:r>
            <a:r>
              <a:rPr lang="ru-RU" dirty="0"/>
              <a:t> </a:t>
            </a:r>
            <a:r>
              <a:rPr lang="ru-RU" dirty="0" err="1"/>
              <a:t>итмәс</a:t>
            </a:r>
            <a:r>
              <a:rPr lang="ru-RU" dirty="0"/>
              <a:t>. 65 </a:t>
            </a:r>
            <a:r>
              <a:rPr lang="ru-RU" dirty="0" err="1"/>
              <a:t>яшьтән</a:t>
            </a:r>
            <a:r>
              <a:rPr lang="ru-RU" dirty="0"/>
              <a:t> </a:t>
            </a:r>
            <a:r>
              <a:rPr lang="ru-RU" dirty="0" err="1"/>
              <a:t>өлкәнрәкләргә</a:t>
            </a:r>
            <a:r>
              <a:rPr lang="ru-RU" dirty="0"/>
              <a:t>, хроник </a:t>
            </a:r>
            <a:r>
              <a:rPr lang="ru-RU" dirty="0" err="1"/>
              <a:t>авырулары</a:t>
            </a:r>
            <a:r>
              <a:rPr lang="ru-RU" dirty="0"/>
              <a:t> </a:t>
            </a:r>
            <a:r>
              <a:rPr lang="ru-RU" dirty="0" err="1"/>
              <a:t>булган</a:t>
            </a:r>
            <a:r>
              <a:rPr lang="ru-RU" dirty="0"/>
              <a:t> </a:t>
            </a:r>
            <a:r>
              <a:rPr lang="ru-RU" dirty="0" err="1"/>
              <a:t>кешеләргә</a:t>
            </a:r>
            <a:r>
              <a:rPr lang="ru-RU" dirty="0"/>
              <a:t> </a:t>
            </a:r>
            <a:r>
              <a:rPr lang="ru-RU" dirty="0" err="1"/>
              <a:t>яисә</a:t>
            </a:r>
            <a:r>
              <a:rPr lang="ru-RU" dirty="0"/>
              <a:t> </a:t>
            </a:r>
            <a:r>
              <a:rPr lang="ru-RU" dirty="0" err="1"/>
              <a:t>моңа</a:t>
            </a:r>
            <a:r>
              <a:rPr lang="ru-RU" dirty="0"/>
              <a:t> </a:t>
            </a:r>
            <a:r>
              <a:rPr lang="ru-RU" dirty="0" err="1"/>
              <a:t>кадәр</a:t>
            </a:r>
            <a:r>
              <a:rPr lang="ru-RU" dirty="0"/>
              <a:t> </a:t>
            </a:r>
            <a:r>
              <a:rPr lang="ru-RU" dirty="0" err="1"/>
              <a:t>коронавирус</a:t>
            </a:r>
            <a:r>
              <a:rPr lang="ru-RU" dirty="0"/>
              <a:t> </a:t>
            </a:r>
            <a:r>
              <a:rPr lang="ru-RU" dirty="0" err="1"/>
              <a:t>йоктырып</a:t>
            </a:r>
            <a:r>
              <a:rPr lang="ru-RU" dirty="0"/>
              <a:t> </a:t>
            </a:r>
            <a:r>
              <a:rPr lang="ru-RU" dirty="0" err="1"/>
              <a:t>авырганнар</a:t>
            </a:r>
            <a:r>
              <a:rPr lang="ru-RU" dirty="0"/>
              <a:t> </a:t>
            </a:r>
            <a:r>
              <a:rPr lang="ru-RU" dirty="0" err="1"/>
              <a:t>белән</a:t>
            </a:r>
            <a:r>
              <a:rPr lang="ru-RU" dirty="0"/>
              <a:t> </a:t>
            </a:r>
            <a:r>
              <a:rPr lang="ru-RU" dirty="0" err="1"/>
              <a:t>тыгыз</a:t>
            </a:r>
            <a:r>
              <a:rPr lang="ru-RU" dirty="0"/>
              <a:t> </a:t>
            </a:r>
            <a:r>
              <a:rPr lang="ru-RU" dirty="0" err="1"/>
              <a:t>элемтәдә</a:t>
            </a:r>
            <a:r>
              <a:rPr lang="ru-RU" dirty="0"/>
              <a:t> </a:t>
            </a:r>
            <a:r>
              <a:rPr lang="ru-RU" dirty="0" err="1"/>
              <a:t>булганнарга</a:t>
            </a:r>
            <a:r>
              <a:rPr lang="ru-RU" dirty="0"/>
              <a:t> да, </a:t>
            </a:r>
            <a:r>
              <a:rPr lang="ru-RU" dirty="0" err="1"/>
              <a:t>кисәк</a:t>
            </a:r>
            <a:r>
              <a:rPr lang="ru-RU" dirty="0"/>
              <a:t> </a:t>
            </a:r>
            <a:r>
              <a:rPr lang="ru-RU" dirty="0" err="1"/>
              <a:t>чирләп</a:t>
            </a:r>
            <a:r>
              <a:rPr lang="ru-RU" dirty="0"/>
              <a:t> </a:t>
            </a:r>
            <a:r>
              <a:rPr lang="ru-RU" dirty="0" err="1"/>
              <a:t>киткән</a:t>
            </a:r>
            <a:r>
              <a:rPr lang="ru-RU" dirty="0"/>
              <a:t> </a:t>
            </a:r>
            <a:r>
              <a:rPr lang="ru-RU" dirty="0" err="1"/>
              <a:t>очракта</a:t>
            </a:r>
            <a:r>
              <a:rPr lang="ru-RU" dirty="0"/>
              <a:t>, медицина </a:t>
            </a:r>
            <a:r>
              <a:rPr lang="ru-RU" dirty="0" err="1"/>
              <a:t>ярдәменә</a:t>
            </a:r>
            <a:r>
              <a:rPr lang="ru-RU" dirty="0"/>
              <a:t> </a:t>
            </a:r>
            <a:r>
              <a:rPr lang="ru-RU" dirty="0" err="1"/>
              <a:t>мөрәҗәгать</a:t>
            </a:r>
            <a:r>
              <a:rPr lang="ru-RU" dirty="0"/>
              <a:t> </a:t>
            </a:r>
            <a:r>
              <a:rPr lang="ru-RU" dirty="0" err="1"/>
              <a:t>итү</a:t>
            </a:r>
            <a:r>
              <a:rPr lang="ru-RU" dirty="0"/>
              <a:t> </a:t>
            </a:r>
            <a:r>
              <a:rPr lang="ru-RU" dirty="0" err="1"/>
              <a:t>мәҗбүри</a:t>
            </a:r>
            <a:r>
              <a:rPr lang="ru-RU" dirty="0"/>
              <a:t> </a:t>
            </a:r>
            <a:r>
              <a:rPr lang="ru-RU" dirty="0" err="1"/>
              <a:t>санала</a:t>
            </a:r>
            <a:r>
              <a:rPr lang="ru-RU" dirty="0"/>
              <a:t>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90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F1364-DD51-C14B-B650-C4DA1B01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</a:t>
            </a:r>
            <a:r>
              <a:rPr lang="ru-RU" dirty="0" err="1"/>
              <a:t>суммаризация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4114F-8764-B945-AB51-425D662D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Защита не будет излишней: заболеваемость </a:t>
            </a:r>
            <a:r>
              <a:rPr lang="es-ES" dirty="0"/>
              <a:t>COVID-19 </a:t>
            </a:r>
            <a:r>
              <a:rPr lang="ru-RU" dirty="0"/>
              <a:t>растет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России в течение последних четырех недель наблюдается рост заболеваемости -19. 41% всех случаев приходится на Москву, Санкт-Петербург и Московскую область. По словам специалистов </a:t>
            </a:r>
            <a:r>
              <a:rPr lang="ru-RU" dirty="0" err="1"/>
              <a:t>Роспотребнадзора</a:t>
            </a:r>
            <a:r>
              <a:rPr lang="ru-RU" dirty="0"/>
              <a:t>, преобладающие на сегодняшний день в России виды </a:t>
            </a:r>
            <a:r>
              <a:rPr lang="ru-RU" dirty="0" err="1"/>
              <a:t>коронавируса</a:t>
            </a:r>
            <a:r>
              <a:rPr lang="ru-RU" dirty="0"/>
              <a:t> являются очень заразными. По словам доктора биологических наук Алексея </a:t>
            </a:r>
            <a:r>
              <a:rPr lang="ru-RU" dirty="0" err="1"/>
              <a:t>Аграновского</a:t>
            </a:r>
            <a:r>
              <a:rPr lang="ru-RU" dirty="0"/>
              <a:t>, сейчас инфекция «</a:t>
            </a:r>
            <a:r>
              <a:rPr lang="ru-RU" dirty="0" err="1"/>
              <a:t>охотится»на</a:t>
            </a:r>
            <a:r>
              <a:rPr lang="ru-RU" dirty="0"/>
              <a:t> тех, кто до сих пор не болел и не привит. Наблюдается эпидемия </a:t>
            </a:r>
            <a:r>
              <a:rPr lang="ru-RU" dirty="0" err="1"/>
              <a:t>непривитых</a:t>
            </a:r>
            <a:r>
              <a:rPr lang="ru-RU" dirty="0"/>
              <a:t>: на их долю приходятся как самые тяжелые случаи, так и смертельные случаи. Люди с более низкой устойчивостью к вирусу заболеют, если заразятся современными штаммами </a:t>
            </a:r>
            <a:r>
              <a:rPr lang="ru-RU" dirty="0" err="1"/>
              <a:t>коронавируса</a:t>
            </a:r>
            <a:r>
              <a:rPr lang="ru-RU" dirty="0"/>
              <a:t>, – предупреждает специалист. Для человека, инфицированного </a:t>
            </a:r>
            <a:r>
              <a:rPr lang="ru-RU" dirty="0" err="1"/>
              <a:t>коронавирусом</a:t>
            </a:r>
            <a:r>
              <a:rPr lang="ru-RU" dirty="0"/>
              <a:t>, характерны высокая температура, головная боль, слабость, насморк, кашель, боли в суставах. В некоторых случаях также могут возникать расстройства желудочно-кишечного тракта. Несмотря на то, что ношение маски не является обязательным, посещение мест массового пребывания людей без маски не помешает. Обращение за медицинской помощью в случае острого заболевания также является обязательным для лиц старше 65 лет, имеющих хронические заболевания или находящихся в тесном контакте с ранее инфицированными </a:t>
            </a:r>
            <a:r>
              <a:rPr lang="ru-RU" dirty="0" err="1"/>
              <a:t>коронавирусом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/>
              <a:t>Оригинал: 21 предложение. Сумм. текст: 11 предл.</a:t>
            </a:r>
          </a:p>
        </p:txBody>
      </p:sp>
    </p:spTree>
    <p:extLst>
      <p:ext uri="{BB962C8B-B14F-4D97-AF65-F5344CB8AC3E}">
        <p14:creationId xmlns:p14="http://schemas.microsoft.com/office/powerpoint/2010/main" val="54242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1AEED-C031-8B4E-910C-211B5D52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оформление текста для публикации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47CC9D-584A-2E45-B8EF-3EEFBE833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0840"/>
            <a:ext cx="10696074" cy="25809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5E88B-494D-A84A-ABA3-7235D447D72C}"/>
              </a:ext>
            </a:extLst>
          </p:cNvPr>
          <p:cNvSpPr txBox="1"/>
          <p:nvPr/>
        </p:nvSpPr>
        <p:spPr>
          <a:xfrm>
            <a:off x="2005263" y="2117558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AA4CF-5C73-E34A-AC50-D171E34E55EF}"/>
              </a:ext>
            </a:extLst>
          </p:cNvPr>
          <p:cNvSpPr txBox="1"/>
          <p:nvPr/>
        </p:nvSpPr>
        <p:spPr>
          <a:xfrm>
            <a:off x="5245768" y="2181726"/>
            <a:ext cx="17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дата по хиджре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B6F1F-74BC-794F-84B1-F93E5A39836C}"/>
              </a:ext>
            </a:extLst>
          </p:cNvPr>
          <p:cNvSpPr txBox="1"/>
          <p:nvPr/>
        </p:nvSpPr>
        <p:spPr>
          <a:xfrm>
            <a:off x="2919663" y="3208421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451-76E9-F542-A931-7BAAB38DCE22}"/>
              </a:ext>
            </a:extLst>
          </p:cNvPr>
          <p:cNvSpPr txBox="1"/>
          <p:nvPr/>
        </p:nvSpPr>
        <p:spPr>
          <a:xfrm>
            <a:off x="9673389" y="3304674"/>
            <a:ext cx="68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97ECE-2914-7E45-B3D0-F19E98C7D4CF}"/>
              </a:ext>
            </a:extLst>
          </p:cNvPr>
          <p:cNvSpPr txBox="1"/>
          <p:nvPr/>
        </p:nvSpPr>
        <p:spPr>
          <a:xfrm>
            <a:off x="10186737" y="5515697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C32BB72-EF85-1344-BFB4-6114231C5227}"/>
              </a:ext>
            </a:extLst>
          </p:cNvPr>
          <p:cNvCxnSpPr>
            <a:stCxn id="6" idx="2"/>
          </p:cNvCxnSpPr>
          <p:nvPr/>
        </p:nvCxnSpPr>
        <p:spPr>
          <a:xfrm>
            <a:off x="2316855" y="2486890"/>
            <a:ext cx="0" cy="2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4DBAF45-8DB4-3149-B686-49A1159FC228}"/>
              </a:ext>
            </a:extLst>
          </p:cNvPr>
          <p:cNvCxnSpPr/>
          <p:nvPr/>
        </p:nvCxnSpPr>
        <p:spPr>
          <a:xfrm>
            <a:off x="6126855" y="2486890"/>
            <a:ext cx="0" cy="2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685A44-61A5-D745-8F1C-DB9C9BA07CD3}"/>
              </a:ext>
            </a:extLst>
          </p:cNvPr>
          <p:cNvCxnSpPr>
            <a:cxnSpLocks/>
          </p:cNvCxnSpPr>
          <p:nvPr/>
        </p:nvCxnSpPr>
        <p:spPr>
          <a:xfrm flipH="1">
            <a:off x="2743200" y="3353346"/>
            <a:ext cx="175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E23549-FD31-0043-A8BA-D4C14EEBAD63}"/>
              </a:ext>
            </a:extLst>
          </p:cNvPr>
          <p:cNvCxnSpPr/>
          <p:nvPr/>
        </p:nvCxnSpPr>
        <p:spPr>
          <a:xfrm>
            <a:off x="10320327" y="3450056"/>
            <a:ext cx="0" cy="2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06AC28B-0F8C-2242-9E12-8C68171AE1A4}"/>
              </a:ext>
            </a:extLst>
          </p:cNvPr>
          <p:cNvCxnSpPr>
            <a:cxnSpLocks/>
          </p:cNvCxnSpPr>
          <p:nvPr/>
        </p:nvCxnSpPr>
        <p:spPr>
          <a:xfrm flipH="1" flipV="1">
            <a:off x="10013514" y="5291747"/>
            <a:ext cx="17322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A0263C-E3E4-1340-92F1-0259A755C9D9}"/>
              </a:ext>
            </a:extLst>
          </p:cNvPr>
          <p:cNvSpPr txBox="1"/>
          <p:nvPr/>
        </p:nvSpPr>
        <p:spPr>
          <a:xfrm>
            <a:off x="859028" y="5779412"/>
            <a:ext cx="411881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https://</a:t>
            </a:r>
            <a:r>
              <a:rPr lang="es-ES" dirty="0" err="1"/>
              <a:t>t.me</a:t>
            </a:r>
            <a:r>
              <a:rPr lang="es-ES" dirty="0"/>
              <a:t>/+SDwk-6-blzZjZjZi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88912-5173-3142-8351-BFD8E0A9A2BA}"/>
              </a:ext>
            </a:extLst>
          </p:cNvPr>
          <p:cNvSpPr txBox="1"/>
          <p:nvPr/>
        </p:nvSpPr>
        <p:spPr>
          <a:xfrm>
            <a:off x="2375379" y="2960089"/>
            <a:ext cx="22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Праздник (если есть)</a:t>
            </a:r>
          </a:p>
        </p:txBody>
      </p:sp>
    </p:spTree>
    <p:extLst>
      <p:ext uri="{BB962C8B-B14F-4D97-AF65-F5344CB8AC3E}">
        <p14:creationId xmlns:p14="http://schemas.microsoft.com/office/powerpoint/2010/main" val="369701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61BB5-66CB-5040-B906-CEE572E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37E93-944B-EC43-B72A-127A2DF0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Невозможно сделать текст желаемой длины.</a:t>
            </a:r>
          </a:p>
          <a:p>
            <a:r>
              <a:rPr lang="ru-RU" dirty="0"/>
              <a:t>Сложности в работе </a:t>
            </a:r>
            <a:r>
              <a:rPr lang="en-US" dirty="0" err="1"/>
              <a:t>py_tat_morphan</a:t>
            </a:r>
            <a:r>
              <a:rPr lang="ru-RU" dirty="0"/>
              <a:t>.</a:t>
            </a:r>
          </a:p>
          <a:p>
            <a:r>
              <a:rPr lang="ru-RU" dirty="0"/>
              <a:t>Не разрешены анафорические связи.</a:t>
            </a:r>
          </a:p>
        </p:txBody>
      </p:sp>
    </p:spTree>
    <p:extLst>
      <p:ext uri="{BB962C8B-B14F-4D97-AF65-F5344CB8AC3E}">
        <p14:creationId xmlns:p14="http://schemas.microsoft.com/office/powerpoint/2010/main" val="30462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8E658-3784-F14C-A8C9-6C5C46E2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DE2E6-73FB-304A-B80E-8112986C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простого алгоритма для </a:t>
            </a:r>
            <a:r>
              <a:rPr lang="ru-RU" dirty="0" err="1"/>
              <a:t>суммаризации</a:t>
            </a:r>
            <a:r>
              <a:rPr lang="ru-RU" dirty="0"/>
              <a:t> текстов для языке, к которому не применимы существующие инструменты для </a:t>
            </a:r>
            <a:r>
              <a:rPr lang="ru-RU" dirty="0" err="1"/>
              <a:t>суммаризации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588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3B2EC-35BB-E947-9F7D-4DC4B796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26" y="808056"/>
            <a:ext cx="9524513" cy="1077229"/>
          </a:xfrm>
        </p:spPr>
        <p:txBody>
          <a:bodyPr>
            <a:normAutofit fontScale="90000"/>
          </a:bodyPr>
          <a:lstStyle/>
          <a:p>
            <a:r>
              <a:rPr lang="ru-RU" dirty="0"/>
              <a:t>«Семейный календарь» / «</a:t>
            </a:r>
            <a:r>
              <a:rPr lang="ru-RU" dirty="0" err="1"/>
              <a:t>Гаилә</a:t>
            </a:r>
            <a:r>
              <a:rPr lang="ru-RU" dirty="0"/>
              <a:t> календаре»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F080C7-DE22-9042-92E4-646F308A0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57" t="12937" r="14171" b="10468"/>
          <a:stretch/>
        </p:blipFill>
        <p:spPr>
          <a:xfrm>
            <a:off x="1045626" y="2124559"/>
            <a:ext cx="2383967" cy="33137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6C1B1A-8629-5646-B230-1C2A204A5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30" t="12487" r="23211" b="9807"/>
          <a:stretch/>
        </p:blipFill>
        <p:spPr>
          <a:xfrm>
            <a:off x="3882189" y="1885285"/>
            <a:ext cx="2197169" cy="4226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6A010-CC4B-0D41-9DDB-1EEF388CA05E}"/>
              </a:ext>
            </a:extLst>
          </p:cNvPr>
          <p:cNvSpPr txBox="1"/>
          <p:nvPr/>
        </p:nvSpPr>
        <p:spPr>
          <a:xfrm>
            <a:off x="6890657" y="1885285"/>
            <a:ext cx="4229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Материал:</a:t>
            </a:r>
          </a:p>
          <a:p>
            <a:endParaRPr lang="ru-RU" dirty="0"/>
          </a:p>
          <a:p>
            <a:r>
              <a:rPr lang="ru-RU" dirty="0"/>
              <a:t>Статьи со страницы «</a:t>
            </a:r>
            <a:r>
              <a:rPr lang="ru-RU" dirty="0" err="1"/>
              <a:t>Халыкчан</a:t>
            </a:r>
            <a:r>
              <a:rPr lang="ru-RU" dirty="0"/>
              <a:t>» («Народные новости») веб-сайта газеты «</a:t>
            </a:r>
            <a:r>
              <a:rPr lang="ru-RU" dirty="0" err="1"/>
              <a:t>Ватаным</a:t>
            </a:r>
            <a:r>
              <a:rPr lang="ru-RU" dirty="0"/>
              <a:t> Татарстан». </a:t>
            </a:r>
          </a:p>
          <a:p>
            <a:endParaRPr lang="ru-RU" dirty="0"/>
          </a:p>
          <a:p>
            <a:r>
              <a:rPr lang="ru-RU" dirty="0"/>
              <a:t>Основные темы:</a:t>
            </a:r>
          </a:p>
          <a:p>
            <a:pPr marL="285750" indent="-285750">
              <a:buFontTx/>
              <a:buChar char="-"/>
            </a:pPr>
            <a:r>
              <a:rPr lang="ru-RU" dirty="0"/>
              <a:t>Здоровье</a:t>
            </a:r>
          </a:p>
          <a:p>
            <a:pPr marL="285750" indent="-285750">
              <a:buFontTx/>
              <a:buChar char="-"/>
            </a:pPr>
            <a:r>
              <a:rPr lang="ru-RU" dirty="0"/>
              <a:t>Еда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Быт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Садоводство</a:t>
            </a:r>
          </a:p>
        </p:txBody>
      </p:sp>
    </p:spTree>
    <p:extLst>
      <p:ext uri="{BB962C8B-B14F-4D97-AF65-F5344CB8AC3E}">
        <p14:creationId xmlns:p14="http://schemas.microsoft.com/office/powerpoint/2010/main" val="30152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FB65A-8545-4744-9349-7467A5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780EA-CFCB-864B-9414-AF1CB7B3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парсинг</a:t>
            </a:r>
            <a:endParaRPr lang="ru-RU" dirty="0"/>
          </a:p>
          <a:p>
            <a:r>
              <a:rPr lang="ru-RU" dirty="0"/>
              <a:t>2. предобработка</a:t>
            </a:r>
          </a:p>
          <a:p>
            <a:r>
              <a:rPr lang="ru-RU" dirty="0"/>
              <a:t>3. </a:t>
            </a:r>
            <a:r>
              <a:rPr lang="ru-RU" dirty="0" err="1"/>
              <a:t>суммаризация</a:t>
            </a:r>
            <a:endParaRPr lang="ru-RU" dirty="0"/>
          </a:p>
          <a:p>
            <a:r>
              <a:rPr lang="ru-RU" dirty="0"/>
              <a:t>4. оформление текста для публикации</a:t>
            </a:r>
          </a:p>
        </p:txBody>
      </p:sp>
    </p:spTree>
    <p:extLst>
      <p:ext uri="{BB962C8B-B14F-4D97-AF65-F5344CB8AC3E}">
        <p14:creationId xmlns:p14="http://schemas.microsoft.com/office/powerpoint/2010/main" val="42246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F55E6-C9EB-914C-AD43-043F329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парсинг</a:t>
            </a:r>
            <a:br>
              <a:rPr lang="ru-RU" dirty="0"/>
            </a:b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DBE7B900-4D43-204C-A93F-EC8F7178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770" y="1399833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Парсинг</a:t>
            </a:r>
            <a:r>
              <a:rPr lang="ru-RU" dirty="0"/>
              <a:t> раздела «</a:t>
            </a:r>
            <a:r>
              <a:rPr lang="ru-RU" dirty="0" err="1"/>
              <a:t>Халыкчан</a:t>
            </a:r>
            <a:r>
              <a:rPr lang="ru-RU" dirty="0"/>
              <a:t>» («Народные новости») страницы «</a:t>
            </a:r>
            <a:r>
              <a:rPr lang="ru-RU" dirty="0" err="1"/>
              <a:t>Ватаным</a:t>
            </a:r>
            <a:r>
              <a:rPr lang="ru-RU" dirty="0"/>
              <a:t> Татарстан».</a:t>
            </a:r>
          </a:p>
          <a:p>
            <a:pPr marL="0" indent="0">
              <a:buNone/>
            </a:pPr>
            <a:r>
              <a:rPr lang="ru-RU" dirty="0"/>
              <a:t>Проблема: под тегом </a:t>
            </a:r>
            <a:r>
              <a:rPr lang="en-US" dirty="0"/>
              <a:t>&lt;p&gt; </a:t>
            </a:r>
            <a:r>
              <a:rPr lang="ru-RU" dirty="0"/>
              <a:t>были в том числе и тексты статей из всплывающего меню.</a:t>
            </a:r>
          </a:p>
          <a:p>
            <a:pPr marL="0" indent="0">
              <a:buNone/>
            </a:pPr>
            <a:r>
              <a:rPr lang="ru-RU" dirty="0"/>
              <a:t>Решение: закономерность в </a:t>
            </a:r>
            <a:r>
              <a:rPr lang="en-US" dirty="0"/>
              <a:t>html </a:t>
            </a:r>
            <a:r>
              <a:rPr lang="ru-RU" dirty="0"/>
              <a:t>коде.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A71E5-8F73-1B42-955E-73F91E8B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4" r="50344"/>
          <a:stretch/>
        </p:blipFill>
        <p:spPr>
          <a:xfrm>
            <a:off x="7470784" y="4675477"/>
            <a:ext cx="3331029" cy="17732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FF2315-10D1-9C49-84D2-D4F4A9A63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70" y="3946732"/>
            <a:ext cx="9759043" cy="5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91BD-165E-E441-9B5A-FEF661D3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предобработка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2C6F05-E7A3-B448-9630-7EF353E4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433" y="1852629"/>
            <a:ext cx="10168157" cy="3201737"/>
          </a:xfr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EB7EE743-34CF-824D-B548-B5B45C6B59B4}"/>
              </a:ext>
            </a:extLst>
          </p:cNvPr>
          <p:cNvSpPr/>
          <p:nvPr/>
        </p:nvSpPr>
        <p:spPr>
          <a:xfrm>
            <a:off x="4963885" y="2168435"/>
            <a:ext cx="209006" cy="3265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B36D971-F267-064A-BFA7-A102999AD7BB}"/>
              </a:ext>
            </a:extLst>
          </p:cNvPr>
          <p:cNvSpPr/>
          <p:nvPr/>
        </p:nvSpPr>
        <p:spPr>
          <a:xfrm>
            <a:off x="7467598" y="3453497"/>
            <a:ext cx="1127761" cy="3265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5D9F0-6256-FF47-9E11-1425F1BA2AEE}"/>
              </a:ext>
            </a:extLst>
          </p:cNvPr>
          <p:cNvSpPr txBox="1"/>
          <p:nvPr/>
        </p:nvSpPr>
        <p:spPr>
          <a:xfrm>
            <a:off x="1028433" y="5212079"/>
            <a:ext cx="408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Убрать лишние символы + копирайт</a:t>
            </a:r>
          </a:p>
        </p:txBody>
      </p:sp>
    </p:spTree>
    <p:extLst>
      <p:ext uri="{BB962C8B-B14F-4D97-AF65-F5344CB8AC3E}">
        <p14:creationId xmlns:p14="http://schemas.microsoft.com/office/powerpoint/2010/main" val="211866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472A5-49C3-2D49-AA10-3205B1AB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предобработка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E1C661-5685-4A41-ACC6-2648641D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091" y="2016119"/>
            <a:ext cx="9231048" cy="2874755"/>
          </a:xfrm>
          <a:ln>
            <a:solidFill>
              <a:srgbClr val="FF0000"/>
            </a:solidFill>
          </a:ln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3B22FC2C-7EDF-C64F-802E-19AF81C8B6DA}"/>
              </a:ext>
            </a:extLst>
          </p:cNvPr>
          <p:cNvSpPr/>
          <p:nvPr/>
        </p:nvSpPr>
        <p:spPr>
          <a:xfrm>
            <a:off x="7101838" y="2526034"/>
            <a:ext cx="3074128" cy="3265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5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E433B-0A96-6D44-B5CA-0109D379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предобработка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9F739A1-F731-A945-B21B-77B7C347F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810" y="1690688"/>
            <a:ext cx="8494107" cy="3827664"/>
          </a:xfrm>
        </p:spPr>
      </p:pic>
    </p:spTree>
    <p:extLst>
      <p:ext uri="{BB962C8B-B14F-4D97-AF65-F5344CB8AC3E}">
        <p14:creationId xmlns:p14="http://schemas.microsoft.com/office/powerpoint/2010/main" val="363811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5BAFA-3978-5E48-9004-62F98804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</a:t>
            </a:r>
            <a:r>
              <a:rPr lang="ru-RU" dirty="0" err="1"/>
              <a:t>суммаризация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46E09-9FFB-6D48-99F6-F80127AB8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0" y="3208422"/>
            <a:ext cx="10701767" cy="1191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D430C-7135-7548-9380-5C0F45D0558A}"/>
              </a:ext>
            </a:extLst>
          </p:cNvPr>
          <p:cNvSpPr txBox="1"/>
          <p:nvPr/>
        </p:nvSpPr>
        <p:spPr>
          <a:xfrm>
            <a:off x="1081820" y="2133600"/>
            <a:ext cx="740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Текст рецептов/списка советов не </a:t>
            </a:r>
            <a:r>
              <a:rPr lang="ru-RU" sz="2400" dirty="0" err="1"/>
              <a:t>суммаризируется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7225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895</Words>
  <Application>Microsoft Macintosh PowerPoint</Application>
  <PresentationFormat>Широкоэкранный</PresentationFormat>
  <Paragraphs>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Тема Office</vt:lpstr>
      <vt:lpstr>Опыт суммаризации текстов социально-бытового характера на татарском языке</vt:lpstr>
      <vt:lpstr>Цель:</vt:lpstr>
      <vt:lpstr>«Семейный календарь» / «Гаилә календаре»</vt:lpstr>
      <vt:lpstr>Шаги:</vt:lpstr>
      <vt:lpstr>1. парсинг </vt:lpstr>
      <vt:lpstr>2. предобработка </vt:lpstr>
      <vt:lpstr>2. предобработка</vt:lpstr>
      <vt:lpstr>2. предобработка</vt:lpstr>
      <vt:lpstr>3. суммаризация </vt:lpstr>
      <vt:lpstr>3. суммаризация</vt:lpstr>
      <vt:lpstr>3. суммаризация</vt:lpstr>
      <vt:lpstr>3. суммаризация</vt:lpstr>
      <vt:lpstr>3. суммаризация</vt:lpstr>
      <vt:lpstr>3. суммаризация</vt:lpstr>
      <vt:lpstr>4. оформление текста для публикации</vt:lpstr>
      <vt:lpstr>Минусы: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Опыт суммаризации текстов социально-бытового характера на татарском языке</dc:title>
  <dc:creator>Пользователь Microsoft Office</dc:creator>
  <cp:lastModifiedBy>Пользователь Microsoft Office</cp:lastModifiedBy>
  <cp:revision>12</cp:revision>
  <dcterms:created xsi:type="dcterms:W3CDTF">2023-02-13T08:37:59Z</dcterms:created>
  <dcterms:modified xsi:type="dcterms:W3CDTF">2023-02-16T20:01:04Z</dcterms:modified>
</cp:coreProperties>
</file>