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 id="266" r:id="rId9"/>
    <p:sldId id="267" r:id="rId10"/>
    <p:sldId id="268" r:id="rId11"/>
    <p:sldId id="269" r:id="rId12"/>
    <p:sldId id="271" r:id="rId13"/>
    <p:sldId id="270"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0413FE-8BC1-4B78-8CD2-938EADC21C39}" v="3113" dt="2021-06-25T16:29:18.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5" d="100"/>
          <a:sy n="155" d="100"/>
        </p:scale>
        <p:origin x="3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C1876-A973-453D-966F-23FFD4D44156}" type="doc">
      <dgm:prSet loTypeId="urn:microsoft.com/office/officeart/2005/8/layout/vList2" loCatId="list" qsTypeId="urn:microsoft.com/office/officeart/2005/8/quickstyle/simple2" qsCatId="simple" csTypeId="urn:microsoft.com/office/officeart/2005/8/colors/accent2_2" csCatId="accent2"/>
      <dgm:spPr/>
      <dgm:t>
        <a:bodyPr/>
        <a:lstStyle/>
        <a:p>
          <a:endParaRPr lang="en-US"/>
        </a:p>
      </dgm:t>
    </dgm:pt>
    <dgm:pt modelId="{1C6CE499-2175-42B6-974F-27138B98AED8}">
      <dgm:prSet/>
      <dgm:spPr/>
      <dgm:t>
        <a:bodyPr/>
        <a:lstStyle/>
        <a:p>
          <a:r>
            <a:rPr lang="en-GB"/>
            <a:t>The project is for company X which is trying to control attrition. </a:t>
          </a:r>
          <a:endParaRPr lang="en-US"/>
        </a:p>
      </dgm:t>
    </dgm:pt>
    <dgm:pt modelId="{531A97AD-80CF-424E-BD1E-5A144591909F}" type="parTrans" cxnId="{5D215291-28B8-40AD-8A37-BF7869A46EE4}">
      <dgm:prSet/>
      <dgm:spPr/>
      <dgm:t>
        <a:bodyPr/>
        <a:lstStyle/>
        <a:p>
          <a:endParaRPr lang="en-US"/>
        </a:p>
      </dgm:t>
    </dgm:pt>
    <dgm:pt modelId="{F3B9A359-D524-4E4D-99EA-2B78BB4691AB}" type="sibTrans" cxnId="{5D215291-28B8-40AD-8A37-BF7869A46EE4}">
      <dgm:prSet/>
      <dgm:spPr/>
      <dgm:t>
        <a:bodyPr/>
        <a:lstStyle/>
        <a:p>
          <a:endParaRPr lang="en-US"/>
        </a:p>
      </dgm:t>
    </dgm:pt>
    <dgm:pt modelId="{1A1E162B-7DFD-42E3-A0E1-F49D271078E7}">
      <dgm:prSet/>
      <dgm:spPr/>
      <dgm:t>
        <a:bodyPr/>
        <a:lstStyle/>
        <a:p>
          <a:r>
            <a:rPr lang="en-GB"/>
            <a:t>Employee attrition is the loss of employees through any method such as resignation, retirement, personal health, elimination of position, or other similar reasons. </a:t>
          </a:r>
          <a:endParaRPr lang="en-US"/>
        </a:p>
      </dgm:t>
    </dgm:pt>
    <dgm:pt modelId="{C9E8EC84-EA43-4542-9525-40DC88CEF60D}" type="parTrans" cxnId="{4860FF4B-5E4C-486C-BFF1-53252AB1E8F2}">
      <dgm:prSet/>
      <dgm:spPr/>
      <dgm:t>
        <a:bodyPr/>
        <a:lstStyle/>
        <a:p>
          <a:endParaRPr lang="en-US"/>
        </a:p>
      </dgm:t>
    </dgm:pt>
    <dgm:pt modelId="{EB0B4B3D-323B-476B-AEE1-22EC39EE5D83}" type="sibTrans" cxnId="{4860FF4B-5E4C-486C-BFF1-53252AB1E8F2}">
      <dgm:prSet/>
      <dgm:spPr/>
      <dgm:t>
        <a:bodyPr/>
        <a:lstStyle/>
        <a:p>
          <a:endParaRPr lang="en-US"/>
        </a:p>
      </dgm:t>
    </dgm:pt>
    <dgm:pt modelId="{18E85E68-FB5A-4324-9353-9332855DF83F}">
      <dgm:prSet/>
      <dgm:spPr/>
      <dgm:t>
        <a:bodyPr/>
        <a:lstStyle/>
        <a:p>
          <a:r>
            <a:rPr lang="en-GB"/>
            <a:t>The dataset provided contains information about the current employees and ex-employees of company X.</a:t>
          </a:r>
          <a:endParaRPr lang="en-US"/>
        </a:p>
      </dgm:t>
    </dgm:pt>
    <dgm:pt modelId="{03C19E71-0DA9-42AA-BC80-F60584D00659}" type="parTrans" cxnId="{6B9AFB49-BD87-4FAE-9C47-676094E8CBF5}">
      <dgm:prSet/>
      <dgm:spPr/>
      <dgm:t>
        <a:bodyPr/>
        <a:lstStyle/>
        <a:p>
          <a:endParaRPr lang="en-US"/>
        </a:p>
      </dgm:t>
    </dgm:pt>
    <dgm:pt modelId="{9646D99B-220B-4CCF-A792-7E7FF38FE54B}" type="sibTrans" cxnId="{6B9AFB49-BD87-4FAE-9C47-676094E8CBF5}">
      <dgm:prSet/>
      <dgm:spPr/>
      <dgm:t>
        <a:bodyPr/>
        <a:lstStyle/>
        <a:p>
          <a:endParaRPr lang="en-US"/>
        </a:p>
      </dgm:t>
    </dgm:pt>
    <dgm:pt modelId="{EC3D62A6-E1C7-483C-882D-8B7DBABA14D5}">
      <dgm:prSet/>
      <dgm:spPr/>
      <dgm:t>
        <a:bodyPr/>
        <a:lstStyle/>
        <a:p>
          <a:r>
            <a:rPr lang="en-GB"/>
            <a:t>The aim of this project is to ultimately find insights as to why employees are leaving the company and to predict those who are likely to leave among the current employees.  </a:t>
          </a:r>
          <a:endParaRPr lang="en-US"/>
        </a:p>
      </dgm:t>
    </dgm:pt>
    <dgm:pt modelId="{C8B09C6D-4912-47AD-969D-0EF5033AC792}" type="parTrans" cxnId="{13EDE672-2E65-4683-BEAA-AC7372FDBBA2}">
      <dgm:prSet/>
      <dgm:spPr/>
      <dgm:t>
        <a:bodyPr/>
        <a:lstStyle/>
        <a:p>
          <a:endParaRPr lang="en-US"/>
        </a:p>
      </dgm:t>
    </dgm:pt>
    <dgm:pt modelId="{7361B969-9E8E-4242-B910-C6A2A8A33D12}" type="sibTrans" cxnId="{13EDE672-2E65-4683-BEAA-AC7372FDBBA2}">
      <dgm:prSet/>
      <dgm:spPr/>
      <dgm:t>
        <a:bodyPr/>
        <a:lstStyle/>
        <a:p>
          <a:endParaRPr lang="en-US"/>
        </a:p>
      </dgm:t>
    </dgm:pt>
    <dgm:pt modelId="{BDAF5F82-B4D0-49DD-AD94-060F5200A120}" type="pres">
      <dgm:prSet presAssocID="{48AC1876-A973-453D-966F-23FFD4D44156}" presName="linear" presStyleCnt="0">
        <dgm:presLayoutVars>
          <dgm:animLvl val="lvl"/>
          <dgm:resizeHandles val="exact"/>
        </dgm:presLayoutVars>
      </dgm:prSet>
      <dgm:spPr/>
    </dgm:pt>
    <dgm:pt modelId="{4F3C805D-7DD6-4987-84AF-B79B3927429D}" type="pres">
      <dgm:prSet presAssocID="{1C6CE499-2175-42B6-974F-27138B98AED8}" presName="parentText" presStyleLbl="node1" presStyleIdx="0" presStyleCnt="4">
        <dgm:presLayoutVars>
          <dgm:chMax val="0"/>
          <dgm:bulletEnabled val="1"/>
        </dgm:presLayoutVars>
      </dgm:prSet>
      <dgm:spPr/>
    </dgm:pt>
    <dgm:pt modelId="{48217487-EF21-428D-BB26-C873B648E80F}" type="pres">
      <dgm:prSet presAssocID="{F3B9A359-D524-4E4D-99EA-2B78BB4691AB}" presName="spacer" presStyleCnt="0"/>
      <dgm:spPr/>
    </dgm:pt>
    <dgm:pt modelId="{BE2703CC-C668-44DA-A3E3-F8D1213E0D6A}" type="pres">
      <dgm:prSet presAssocID="{1A1E162B-7DFD-42E3-A0E1-F49D271078E7}" presName="parentText" presStyleLbl="node1" presStyleIdx="1" presStyleCnt="4">
        <dgm:presLayoutVars>
          <dgm:chMax val="0"/>
          <dgm:bulletEnabled val="1"/>
        </dgm:presLayoutVars>
      </dgm:prSet>
      <dgm:spPr/>
    </dgm:pt>
    <dgm:pt modelId="{87220FB8-0CD9-4537-85AC-E0D520F7CD53}" type="pres">
      <dgm:prSet presAssocID="{EB0B4B3D-323B-476B-AEE1-22EC39EE5D83}" presName="spacer" presStyleCnt="0"/>
      <dgm:spPr/>
    </dgm:pt>
    <dgm:pt modelId="{3F09DC43-F753-41E7-83C4-A2346B30E8A3}" type="pres">
      <dgm:prSet presAssocID="{18E85E68-FB5A-4324-9353-9332855DF83F}" presName="parentText" presStyleLbl="node1" presStyleIdx="2" presStyleCnt="4">
        <dgm:presLayoutVars>
          <dgm:chMax val="0"/>
          <dgm:bulletEnabled val="1"/>
        </dgm:presLayoutVars>
      </dgm:prSet>
      <dgm:spPr/>
    </dgm:pt>
    <dgm:pt modelId="{7D82BEBF-2B4D-4D45-9E5F-93911150BB7E}" type="pres">
      <dgm:prSet presAssocID="{9646D99B-220B-4CCF-A792-7E7FF38FE54B}" presName="spacer" presStyleCnt="0"/>
      <dgm:spPr/>
    </dgm:pt>
    <dgm:pt modelId="{A5B1C48A-F3B9-46BA-ACA2-772D9929A5CB}" type="pres">
      <dgm:prSet presAssocID="{EC3D62A6-E1C7-483C-882D-8B7DBABA14D5}" presName="parentText" presStyleLbl="node1" presStyleIdx="3" presStyleCnt="4">
        <dgm:presLayoutVars>
          <dgm:chMax val="0"/>
          <dgm:bulletEnabled val="1"/>
        </dgm:presLayoutVars>
      </dgm:prSet>
      <dgm:spPr/>
    </dgm:pt>
  </dgm:ptLst>
  <dgm:cxnLst>
    <dgm:cxn modelId="{84E9A200-082D-462E-89F4-91A1D5B12AE7}" type="presOf" srcId="{EC3D62A6-E1C7-483C-882D-8B7DBABA14D5}" destId="{A5B1C48A-F3B9-46BA-ACA2-772D9929A5CB}" srcOrd="0" destOrd="0" presId="urn:microsoft.com/office/officeart/2005/8/layout/vList2"/>
    <dgm:cxn modelId="{6B9AFB49-BD87-4FAE-9C47-676094E8CBF5}" srcId="{48AC1876-A973-453D-966F-23FFD4D44156}" destId="{18E85E68-FB5A-4324-9353-9332855DF83F}" srcOrd="2" destOrd="0" parTransId="{03C19E71-0DA9-42AA-BC80-F60584D00659}" sibTransId="{9646D99B-220B-4CCF-A792-7E7FF38FE54B}"/>
    <dgm:cxn modelId="{1CA7496B-95F9-47AF-AC45-A1062A7D4174}" type="presOf" srcId="{48AC1876-A973-453D-966F-23FFD4D44156}" destId="{BDAF5F82-B4D0-49DD-AD94-060F5200A120}" srcOrd="0" destOrd="0" presId="urn:microsoft.com/office/officeart/2005/8/layout/vList2"/>
    <dgm:cxn modelId="{4860FF4B-5E4C-486C-BFF1-53252AB1E8F2}" srcId="{48AC1876-A973-453D-966F-23FFD4D44156}" destId="{1A1E162B-7DFD-42E3-A0E1-F49D271078E7}" srcOrd="1" destOrd="0" parTransId="{C9E8EC84-EA43-4542-9525-40DC88CEF60D}" sibTransId="{EB0B4B3D-323B-476B-AEE1-22EC39EE5D83}"/>
    <dgm:cxn modelId="{13EDE672-2E65-4683-BEAA-AC7372FDBBA2}" srcId="{48AC1876-A973-453D-966F-23FFD4D44156}" destId="{EC3D62A6-E1C7-483C-882D-8B7DBABA14D5}" srcOrd="3" destOrd="0" parTransId="{C8B09C6D-4912-47AD-969D-0EF5033AC792}" sibTransId="{7361B969-9E8E-4242-B910-C6A2A8A33D12}"/>
    <dgm:cxn modelId="{31D8AB7C-441B-40FA-BFCA-BF307ADFB316}" type="presOf" srcId="{18E85E68-FB5A-4324-9353-9332855DF83F}" destId="{3F09DC43-F753-41E7-83C4-A2346B30E8A3}" srcOrd="0" destOrd="0" presId="urn:microsoft.com/office/officeart/2005/8/layout/vList2"/>
    <dgm:cxn modelId="{5D215291-28B8-40AD-8A37-BF7869A46EE4}" srcId="{48AC1876-A973-453D-966F-23FFD4D44156}" destId="{1C6CE499-2175-42B6-974F-27138B98AED8}" srcOrd="0" destOrd="0" parTransId="{531A97AD-80CF-424E-BD1E-5A144591909F}" sibTransId="{F3B9A359-D524-4E4D-99EA-2B78BB4691AB}"/>
    <dgm:cxn modelId="{BA4A93A1-CD80-417A-883C-CC0A69EECF01}" type="presOf" srcId="{1A1E162B-7DFD-42E3-A0E1-F49D271078E7}" destId="{BE2703CC-C668-44DA-A3E3-F8D1213E0D6A}" srcOrd="0" destOrd="0" presId="urn:microsoft.com/office/officeart/2005/8/layout/vList2"/>
    <dgm:cxn modelId="{C07DE8ED-311F-4F84-975B-EFD3089C84CA}" type="presOf" srcId="{1C6CE499-2175-42B6-974F-27138B98AED8}" destId="{4F3C805D-7DD6-4987-84AF-B79B3927429D}" srcOrd="0" destOrd="0" presId="urn:microsoft.com/office/officeart/2005/8/layout/vList2"/>
    <dgm:cxn modelId="{E32CF5AF-D636-4AFD-905C-D1AC8049F2F8}" type="presParOf" srcId="{BDAF5F82-B4D0-49DD-AD94-060F5200A120}" destId="{4F3C805D-7DD6-4987-84AF-B79B3927429D}" srcOrd="0" destOrd="0" presId="urn:microsoft.com/office/officeart/2005/8/layout/vList2"/>
    <dgm:cxn modelId="{AF89A610-01EA-4194-8894-DB7FDDA1418D}" type="presParOf" srcId="{BDAF5F82-B4D0-49DD-AD94-060F5200A120}" destId="{48217487-EF21-428D-BB26-C873B648E80F}" srcOrd="1" destOrd="0" presId="urn:microsoft.com/office/officeart/2005/8/layout/vList2"/>
    <dgm:cxn modelId="{15DB4F44-708E-4053-9A5A-8AC04A994CED}" type="presParOf" srcId="{BDAF5F82-B4D0-49DD-AD94-060F5200A120}" destId="{BE2703CC-C668-44DA-A3E3-F8D1213E0D6A}" srcOrd="2" destOrd="0" presId="urn:microsoft.com/office/officeart/2005/8/layout/vList2"/>
    <dgm:cxn modelId="{B20E980A-1F40-44D7-9957-83A939342F4A}" type="presParOf" srcId="{BDAF5F82-B4D0-49DD-AD94-060F5200A120}" destId="{87220FB8-0CD9-4537-85AC-E0D520F7CD53}" srcOrd="3" destOrd="0" presId="urn:microsoft.com/office/officeart/2005/8/layout/vList2"/>
    <dgm:cxn modelId="{3430943F-59E8-4B9C-8161-9AC0B60AC42E}" type="presParOf" srcId="{BDAF5F82-B4D0-49DD-AD94-060F5200A120}" destId="{3F09DC43-F753-41E7-83C4-A2346B30E8A3}" srcOrd="4" destOrd="0" presId="urn:microsoft.com/office/officeart/2005/8/layout/vList2"/>
    <dgm:cxn modelId="{7E9A8757-DC70-45F4-B4C3-DD1F32861AC1}" type="presParOf" srcId="{BDAF5F82-B4D0-49DD-AD94-060F5200A120}" destId="{7D82BEBF-2B4D-4D45-9E5F-93911150BB7E}" srcOrd="5" destOrd="0" presId="urn:microsoft.com/office/officeart/2005/8/layout/vList2"/>
    <dgm:cxn modelId="{ED14075C-AC59-4808-A61D-B97C6ABA2B8F}" type="presParOf" srcId="{BDAF5F82-B4D0-49DD-AD94-060F5200A120}" destId="{A5B1C48A-F3B9-46BA-ACA2-772D9929A5C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40A219-9927-412A-9009-40ACECDF56B8}"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720149E1-7A28-4069-BB0B-E4D5DED96C40}">
      <dgm:prSet/>
      <dgm:spPr/>
      <dgm:t>
        <a:bodyPr/>
        <a:lstStyle/>
        <a:p>
          <a:r>
            <a:rPr lang="en-GB"/>
            <a:t>Explorative analysis of the dataset to expose the key factors that contribute to employee attrition in this particular firm.  </a:t>
          </a:r>
          <a:endParaRPr lang="en-US"/>
        </a:p>
      </dgm:t>
    </dgm:pt>
    <dgm:pt modelId="{208DC686-7B4E-4BA8-9D11-73429867376D}" type="parTrans" cxnId="{1239818E-72F2-4729-817F-D86AB0215953}">
      <dgm:prSet/>
      <dgm:spPr/>
      <dgm:t>
        <a:bodyPr/>
        <a:lstStyle/>
        <a:p>
          <a:endParaRPr lang="en-US"/>
        </a:p>
      </dgm:t>
    </dgm:pt>
    <dgm:pt modelId="{6BAD3120-C3D3-46E5-9429-6F9D5332A22C}" type="sibTrans" cxnId="{1239818E-72F2-4729-817F-D86AB0215953}">
      <dgm:prSet/>
      <dgm:spPr/>
      <dgm:t>
        <a:bodyPr/>
        <a:lstStyle/>
        <a:p>
          <a:endParaRPr lang="en-US"/>
        </a:p>
      </dgm:t>
    </dgm:pt>
    <dgm:pt modelId="{07765270-4D3C-47F6-B2EB-46C4C2C8D665}">
      <dgm:prSet/>
      <dgm:spPr/>
      <dgm:t>
        <a:bodyPr/>
        <a:lstStyle/>
        <a:p>
          <a:r>
            <a:rPr lang="en-GB"/>
            <a:t>Regression model to predict the future employee that will leave the company</a:t>
          </a:r>
          <a:endParaRPr lang="en-US"/>
        </a:p>
      </dgm:t>
    </dgm:pt>
    <dgm:pt modelId="{47D00756-996B-429D-A1BB-DAD12528FA9A}" type="parTrans" cxnId="{745AD08B-4433-4F7D-A464-193C93947820}">
      <dgm:prSet/>
      <dgm:spPr/>
      <dgm:t>
        <a:bodyPr/>
        <a:lstStyle/>
        <a:p>
          <a:endParaRPr lang="en-US"/>
        </a:p>
      </dgm:t>
    </dgm:pt>
    <dgm:pt modelId="{FC565508-724A-4601-9DA7-403A07570FE5}" type="sibTrans" cxnId="{745AD08B-4433-4F7D-A464-193C93947820}">
      <dgm:prSet/>
      <dgm:spPr/>
      <dgm:t>
        <a:bodyPr/>
        <a:lstStyle/>
        <a:p>
          <a:endParaRPr lang="en-US"/>
        </a:p>
      </dgm:t>
    </dgm:pt>
    <dgm:pt modelId="{943ACAE9-28C4-4368-8479-7E536D2F9465}" type="pres">
      <dgm:prSet presAssocID="{1340A219-9927-412A-9009-40ACECDF56B8}" presName="hierChild1" presStyleCnt="0">
        <dgm:presLayoutVars>
          <dgm:chPref val="1"/>
          <dgm:dir/>
          <dgm:animOne val="branch"/>
          <dgm:animLvl val="lvl"/>
          <dgm:resizeHandles/>
        </dgm:presLayoutVars>
      </dgm:prSet>
      <dgm:spPr/>
    </dgm:pt>
    <dgm:pt modelId="{3F3F765A-827E-46BC-B0D5-C6B5E4B10102}" type="pres">
      <dgm:prSet presAssocID="{720149E1-7A28-4069-BB0B-E4D5DED96C40}" presName="hierRoot1" presStyleCnt="0"/>
      <dgm:spPr/>
    </dgm:pt>
    <dgm:pt modelId="{BFE22308-75CB-442D-B0A7-F27C7F8EF7AD}" type="pres">
      <dgm:prSet presAssocID="{720149E1-7A28-4069-BB0B-E4D5DED96C40}" presName="composite" presStyleCnt="0"/>
      <dgm:spPr/>
    </dgm:pt>
    <dgm:pt modelId="{6B201CD9-B37B-45EF-9302-26811D8CB1F5}" type="pres">
      <dgm:prSet presAssocID="{720149E1-7A28-4069-BB0B-E4D5DED96C40}" presName="background" presStyleLbl="node0" presStyleIdx="0" presStyleCnt="2"/>
      <dgm:spPr/>
    </dgm:pt>
    <dgm:pt modelId="{BC266D0B-CD2A-46FF-927A-F2B8E14B2470}" type="pres">
      <dgm:prSet presAssocID="{720149E1-7A28-4069-BB0B-E4D5DED96C40}" presName="text" presStyleLbl="fgAcc0" presStyleIdx="0" presStyleCnt="2">
        <dgm:presLayoutVars>
          <dgm:chPref val="3"/>
        </dgm:presLayoutVars>
      </dgm:prSet>
      <dgm:spPr/>
    </dgm:pt>
    <dgm:pt modelId="{7001668A-6FDB-4697-BFC7-9B4038F17C46}" type="pres">
      <dgm:prSet presAssocID="{720149E1-7A28-4069-BB0B-E4D5DED96C40}" presName="hierChild2" presStyleCnt="0"/>
      <dgm:spPr/>
    </dgm:pt>
    <dgm:pt modelId="{1E3CD8A4-3DDC-4A8E-AA5A-4A6B67BEB384}" type="pres">
      <dgm:prSet presAssocID="{07765270-4D3C-47F6-B2EB-46C4C2C8D665}" presName="hierRoot1" presStyleCnt="0"/>
      <dgm:spPr/>
    </dgm:pt>
    <dgm:pt modelId="{37635650-5041-4471-9C33-577B9FB8E6FB}" type="pres">
      <dgm:prSet presAssocID="{07765270-4D3C-47F6-B2EB-46C4C2C8D665}" presName="composite" presStyleCnt="0"/>
      <dgm:spPr/>
    </dgm:pt>
    <dgm:pt modelId="{2703F692-EE45-4DAC-9265-940A2C5EA978}" type="pres">
      <dgm:prSet presAssocID="{07765270-4D3C-47F6-B2EB-46C4C2C8D665}" presName="background" presStyleLbl="node0" presStyleIdx="1" presStyleCnt="2"/>
      <dgm:spPr/>
    </dgm:pt>
    <dgm:pt modelId="{5764B2C0-0DAC-48C2-BE9D-6342C25D2154}" type="pres">
      <dgm:prSet presAssocID="{07765270-4D3C-47F6-B2EB-46C4C2C8D665}" presName="text" presStyleLbl="fgAcc0" presStyleIdx="1" presStyleCnt="2">
        <dgm:presLayoutVars>
          <dgm:chPref val="3"/>
        </dgm:presLayoutVars>
      </dgm:prSet>
      <dgm:spPr/>
    </dgm:pt>
    <dgm:pt modelId="{78A84C60-8E4D-49F1-8A82-14B53F310049}" type="pres">
      <dgm:prSet presAssocID="{07765270-4D3C-47F6-B2EB-46C4C2C8D665}" presName="hierChild2" presStyleCnt="0"/>
      <dgm:spPr/>
    </dgm:pt>
  </dgm:ptLst>
  <dgm:cxnLst>
    <dgm:cxn modelId="{C0D1973A-7A4F-4FA0-9E68-3E4674EB20D8}" type="presOf" srcId="{07765270-4D3C-47F6-B2EB-46C4C2C8D665}" destId="{5764B2C0-0DAC-48C2-BE9D-6342C25D2154}" srcOrd="0" destOrd="0" presId="urn:microsoft.com/office/officeart/2005/8/layout/hierarchy1"/>
    <dgm:cxn modelId="{70864960-CA5E-4161-BE81-BE1115AAC863}" type="presOf" srcId="{1340A219-9927-412A-9009-40ACECDF56B8}" destId="{943ACAE9-28C4-4368-8479-7E536D2F9465}" srcOrd="0" destOrd="0" presId="urn:microsoft.com/office/officeart/2005/8/layout/hierarchy1"/>
    <dgm:cxn modelId="{745AD08B-4433-4F7D-A464-193C93947820}" srcId="{1340A219-9927-412A-9009-40ACECDF56B8}" destId="{07765270-4D3C-47F6-B2EB-46C4C2C8D665}" srcOrd="1" destOrd="0" parTransId="{47D00756-996B-429D-A1BB-DAD12528FA9A}" sibTransId="{FC565508-724A-4601-9DA7-403A07570FE5}"/>
    <dgm:cxn modelId="{1239818E-72F2-4729-817F-D86AB0215953}" srcId="{1340A219-9927-412A-9009-40ACECDF56B8}" destId="{720149E1-7A28-4069-BB0B-E4D5DED96C40}" srcOrd="0" destOrd="0" parTransId="{208DC686-7B4E-4BA8-9D11-73429867376D}" sibTransId="{6BAD3120-C3D3-46E5-9429-6F9D5332A22C}"/>
    <dgm:cxn modelId="{751CC7B2-3B99-4D08-AC56-2C645FC5781A}" type="presOf" srcId="{720149E1-7A28-4069-BB0B-E4D5DED96C40}" destId="{BC266D0B-CD2A-46FF-927A-F2B8E14B2470}" srcOrd="0" destOrd="0" presId="urn:microsoft.com/office/officeart/2005/8/layout/hierarchy1"/>
    <dgm:cxn modelId="{F2096B0E-17DB-40FA-8DBB-D0842A5C5410}" type="presParOf" srcId="{943ACAE9-28C4-4368-8479-7E536D2F9465}" destId="{3F3F765A-827E-46BC-B0D5-C6B5E4B10102}" srcOrd="0" destOrd="0" presId="urn:microsoft.com/office/officeart/2005/8/layout/hierarchy1"/>
    <dgm:cxn modelId="{BDBA7CDE-664D-4F52-844E-6B11C041FB28}" type="presParOf" srcId="{3F3F765A-827E-46BC-B0D5-C6B5E4B10102}" destId="{BFE22308-75CB-442D-B0A7-F27C7F8EF7AD}" srcOrd="0" destOrd="0" presId="urn:microsoft.com/office/officeart/2005/8/layout/hierarchy1"/>
    <dgm:cxn modelId="{6B9F4CC8-5FD7-4C9E-A2A5-B271D81F5B29}" type="presParOf" srcId="{BFE22308-75CB-442D-B0A7-F27C7F8EF7AD}" destId="{6B201CD9-B37B-45EF-9302-26811D8CB1F5}" srcOrd="0" destOrd="0" presId="urn:microsoft.com/office/officeart/2005/8/layout/hierarchy1"/>
    <dgm:cxn modelId="{F63D0037-4A93-43BE-9A7A-C63FCE7D76A9}" type="presParOf" srcId="{BFE22308-75CB-442D-B0A7-F27C7F8EF7AD}" destId="{BC266D0B-CD2A-46FF-927A-F2B8E14B2470}" srcOrd="1" destOrd="0" presId="urn:microsoft.com/office/officeart/2005/8/layout/hierarchy1"/>
    <dgm:cxn modelId="{BD73D219-B8CC-48EF-A334-8980B4C2BD2B}" type="presParOf" srcId="{3F3F765A-827E-46BC-B0D5-C6B5E4B10102}" destId="{7001668A-6FDB-4697-BFC7-9B4038F17C46}" srcOrd="1" destOrd="0" presId="urn:microsoft.com/office/officeart/2005/8/layout/hierarchy1"/>
    <dgm:cxn modelId="{F56C484C-5BB5-4249-B5B8-AA370CC0548E}" type="presParOf" srcId="{943ACAE9-28C4-4368-8479-7E536D2F9465}" destId="{1E3CD8A4-3DDC-4A8E-AA5A-4A6B67BEB384}" srcOrd="1" destOrd="0" presId="urn:microsoft.com/office/officeart/2005/8/layout/hierarchy1"/>
    <dgm:cxn modelId="{09C2BA12-62AA-4859-A29E-46FB8CB0A037}" type="presParOf" srcId="{1E3CD8A4-3DDC-4A8E-AA5A-4A6B67BEB384}" destId="{37635650-5041-4471-9C33-577B9FB8E6FB}" srcOrd="0" destOrd="0" presId="urn:microsoft.com/office/officeart/2005/8/layout/hierarchy1"/>
    <dgm:cxn modelId="{8A9C4ADD-E279-4592-8A3D-84F06519963C}" type="presParOf" srcId="{37635650-5041-4471-9C33-577B9FB8E6FB}" destId="{2703F692-EE45-4DAC-9265-940A2C5EA978}" srcOrd="0" destOrd="0" presId="urn:microsoft.com/office/officeart/2005/8/layout/hierarchy1"/>
    <dgm:cxn modelId="{2E2EAF5E-9AD7-4963-ABD9-88B890141115}" type="presParOf" srcId="{37635650-5041-4471-9C33-577B9FB8E6FB}" destId="{5764B2C0-0DAC-48C2-BE9D-6342C25D2154}" srcOrd="1" destOrd="0" presId="urn:microsoft.com/office/officeart/2005/8/layout/hierarchy1"/>
    <dgm:cxn modelId="{D6190E2D-D623-43D5-8AF5-4C235CCE106A}" type="presParOf" srcId="{1E3CD8A4-3DDC-4A8E-AA5A-4A6B67BEB384}" destId="{78A84C60-8E4D-49F1-8A82-14B53F31004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C805D-7DD6-4987-84AF-B79B3927429D}">
      <dsp:nvSpPr>
        <dsp:cNvPr id="0" name=""/>
        <dsp:cNvSpPr/>
      </dsp:nvSpPr>
      <dsp:spPr>
        <a:xfrm>
          <a:off x="0" y="451083"/>
          <a:ext cx="10576558" cy="77512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The project is for company X which is trying to control attrition. </a:t>
          </a:r>
          <a:endParaRPr lang="en-US" sz="2000" kern="1200"/>
        </a:p>
      </dsp:txBody>
      <dsp:txXfrm>
        <a:off x="37838" y="488921"/>
        <a:ext cx="10500882" cy="699449"/>
      </dsp:txXfrm>
    </dsp:sp>
    <dsp:sp modelId="{BE2703CC-C668-44DA-A3E3-F8D1213E0D6A}">
      <dsp:nvSpPr>
        <dsp:cNvPr id="0" name=""/>
        <dsp:cNvSpPr/>
      </dsp:nvSpPr>
      <dsp:spPr>
        <a:xfrm>
          <a:off x="0" y="1283808"/>
          <a:ext cx="10576558" cy="77512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Employee attrition is the loss of employees through any method such as resignation, retirement, personal health, elimination of position, or other similar reasons. </a:t>
          </a:r>
          <a:endParaRPr lang="en-US" sz="2000" kern="1200"/>
        </a:p>
      </dsp:txBody>
      <dsp:txXfrm>
        <a:off x="37838" y="1321646"/>
        <a:ext cx="10500882" cy="699449"/>
      </dsp:txXfrm>
    </dsp:sp>
    <dsp:sp modelId="{3F09DC43-F753-41E7-83C4-A2346B30E8A3}">
      <dsp:nvSpPr>
        <dsp:cNvPr id="0" name=""/>
        <dsp:cNvSpPr/>
      </dsp:nvSpPr>
      <dsp:spPr>
        <a:xfrm>
          <a:off x="0" y="2116534"/>
          <a:ext cx="10576558" cy="77512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The dataset provided contains information about the current employees and ex-employees of company X.</a:t>
          </a:r>
          <a:endParaRPr lang="en-US" sz="2000" kern="1200"/>
        </a:p>
      </dsp:txBody>
      <dsp:txXfrm>
        <a:off x="37838" y="2154372"/>
        <a:ext cx="10500882" cy="699449"/>
      </dsp:txXfrm>
    </dsp:sp>
    <dsp:sp modelId="{A5B1C48A-F3B9-46BA-ACA2-772D9929A5CB}">
      <dsp:nvSpPr>
        <dsp:cNvPr id="0" name=""/>
        <dsp:cNvSpPr/>
      </dsp:nvSpPr>
      <dsp:spPr>
        <a:xfrm>
          <a:off x="0" y="2949259"/>
          <a:ext cx="10576558" cy="77512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The aim of this project is to ultimately find insights as to why employees are leaving the company and to predict those who are likely to leave among the current employees.  </a:t>
          </a:r>
          <a:endParaRPr lang="en-US" sz="2000" kern="1200"/>
        </a:p>
      </dsp:txBody>
      <dsp:txXfrm>
        <a:off x="37838" y="2987097"/>
        <a:ext cx="10500882" cy="6994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01CD9-B37B-45EF-9302-26811D8CB1F5}">
      <dsp:nvSpPr>
        <dsp:cNvPr id="0" name=""/>
        <dsp:cNvSpPr/>
      </dsp:nvSpPr>
      <dsp:spPr>
        <a:xfrm>
          <a:off x="1291" y="409744"/>
          <a:ext cx="4531703" cy="28776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C266D0B-CD2A-46FF-927A-F2B8E14B2470}">
      <dsp:nvSpPr>
        <dsp:cNvPr id="0" name=""/>
        <dsp:cNvSpPr/>
      </dsp:nvSpPr>
      <dsp:spPr>
        <a:xfrm>
          <a:off x="504813" y="888091"/>
          <a:ext cx="4531703" cy="28776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Explorative analysis of the dataset to expose the key factors that contribute to employee attrition in this particular firm.  </a:t>
          </a:r>
          <a:endParaRPr lang="en-US" sz="3000" kern="1200"/>
        </a:p>
      </dsp:txBody>
      <dsp:txXfrm>
        <a:off x="589096" y="972374"/>
        <a:ext cx="4363137" cy="2709065"/>
      </dsp:txXfrm>
    </dsp:sp>
    <dsp:sp modelId="{2703F692-EE45-4DAC-9265-940A2C5EA978}">
      <dsp:nvSpPr>
        <dsp:cNvPr id="0" name=""/>
        <dsp:cNvSpPr/>
      </dsp:nvSpPr>
      <dsp:spPr>
        <a:xfrm>
          <a:off x="5540040" y="409744"/>
          <a:ext cx="4531703" cy="28776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764B2C0-0DAC-48C2-BE9D-6342C25D2154}">
      <dsp:nvSpPr>
        <dsp:cNvPr id="0" name=""/>
        <dsp:cNvSpPr/>
      </dsp:nvSpPr>
      <dsp:spPr>
        <a:xfrm>
          <a:off x="6043562" y="888091"/>
          <a:ext cx="4531703" cy="287763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Regression model to predict the future employee that will leave the company</a:t>
          </a:r>
          <a:endParaRPr lang="en-US" sz="3000" kern="1200"/>
        </a:p>
      </dsp:txBody>
      <dsp:txXfrm>
        <a:off x="6127845" y="972374"/>
        <a:ext cx="4363137" cy="27090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6/25/2021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6/25/2021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6/25/2021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6/25/2021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6/25/2021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6/25/2021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132F700-8CFB-4C6C-B542-E0126AFD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2">
            <a:extLst>
              <a:ext uri="{FF2B5EF4-FFF2-40B4-BE49-F238E27FC236}">
                <a16:creationId xmlns:a16="http://schemas.microsoft.com/office/drawing/2014/main" id="{590E0492-A063-4322-A6F6-50EBE38B5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811F053-65BC-463F-A052-15EDF07DD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752FD7-76EF-4EBF-8807-5A08A9C8EA09}"/>
              </a:ext>
            </a:extLst>
          </p:cNvPr>
          <p:cNvSpPr>
            <a:spLocks noGrp="1"/>
          </p:cNvSpPr>
          <p:nvPr>
            <p:ph type="ctrTitle"/>
          </p:nvPr>
        </p:nvSpPr>
        <p:spPr>
          <a:xfrm>
            <a:off x="4786184" y="1771135"/>
            <a:ext cx="6450227" cy="3714834"/>
          </a:xfrm>
        </p:spPr>
        <p:txBody>
          <a:bodyPr anchor="ctr">
            <a:normAutofit/>
          </a:bodyPr>
          <a:lstStyle/>
          <a:p>
            <a:r>
              <a:rPr lang="tr-TR" sz="6000">
                <a:solidFill>
                  <a:schemeClr val="bg1"/>
                </a:solidFill>
                <a:cs typeface="Calibri Light"/>
              </a:rPr>
              <a:t>Employee Attrition</a:t>
            </a:r>
            <a:endParaRPr lang="tr-TR" sz="6000">
              <a:solidFill>
                <a:schemeClr val="bg1"/>
              </a:solidFill>
            </a:endParaRPr>
          </a:p>
        </p:txBody>
      </p:sp>
      <p:sp>
        <p:nvSpPr>
          <p:cNvPr id="3" name="Subtitle 2">
            <a:extLst>
              <a:ext uri="{FF2B5EF4-FFF2-40B4-BE49-F238E27FC236}">
                <a16:creationId xmlns:a16="http://schemas.microsoft.com/office/drawing/2014/main" id="{F4C8D8C1-1062-49B2-BB56-D9F8E5DA6EB6}"/>
              </a:ext>
            </a:extLst>
          </p:cNvPr>
          <p:cNvSpPr>
            <a:spLocks noGrp="1"/>
          </p:cNvSpPr>
          <p:nvPr>
            <p:ph type="subTitle" idx="1"/>
          </p:nvPr>
        </p:nvSpPr>
        <p:spPr>
          <a:xfrm>
            <a:off x="1171964" y="2457450"/>
            <a:ext cx="2131409" cy="2342204"/>
          </a:xfrm>
        </p:spPr>
        <p:txBody>
          <a:bodyPr vert="horz" lIns="91440" tIns="0" rIns="91440" bIns="45720" rtlCol="0" anchor="ctr">
            <a:normAutofit/>
          </a:bodyPr>
          <a:lstStyle/>
          <a:p>
            <a:pPr algn="l"/>
            <a:r>
              <a:rPr lang="tr-TR"/>
              <a:t>Project Report</a:t>
            </a:r>
          </a:p>
        </p:txBody>
      </p:sp>
    </p:spTree>
    <p:extLst>
      <p:ext uri="{BB962C8B-B14F-4D97-AF65-F5344CB8AC3E}">
        <p14:creationId xmlns:p14="http://schemas.microsoft.com/office/powerpoint/2010/main" val="426286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4BFF0D6D-4A08-4F48-8DDE-5020706CD6DC}"/>
              </a:ext>
            </a:extLst>
          </p:cNvPr>
          <p:cNvSpPr>
            <a:spLocks noGrp="1"/>
          </p:cNvSpPr>
          <p:nvPr>
            <p:ph type="title"/>
          </p:nvPr>
        </p:nvSpPr>
        <p:spPr>
          <a:xfrm>
            <a:off x="7550663" y="1455611"/>
            <a:ext cx="3849624" cy="2312521"/>
          </a:xfrm>
        </p:spPr>
        <p:txBody>
          <a:bodyPr vert="horz" lIns="228600" tIns="228600" rIns="228600" bIns="0" rtlCol="0" anchor="b">
            <a:noAutofit/>
          </a:bodyPr>
          <a:lstStyle/>
          <a:p>
            <a:pPr algn="l">
              <a:lnSpc>
                <a:spcPct val="80000"/>
              </a:lnSpc>
            </a:pPr>
            <a:r>
              <a:rPr lang="en-US" sz="2400">
                <a:solidFill>
                  <a:schemeClr val="tx2"/>
                </a:solidFill>
              </a:rPr>
              <a:t>Salary seems to be another strong indication as to why people are leaving. Majority of those who left the company are being paid low salaries. The rate of people leaving diminishes as their salary increases. People with high salaries seems less likely to leave the company.</a:t>
            </a:r>
            <a:endParaRPr lang="en-US" sz="2400">
              <a:solidFill>
                <a:schemeClr val="tx2"/>
              </a:solidFill>
              <a:cs typeface="Calibri Light"/>
            </a:endParaRPr>
          </a:p>
        </p:txBody>
      </p:sp>
      <p:sp>
        <p:nvSpPr>
          <p:cNvPr id="58" name="Rectangle 57">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4C72B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8A2FB752-9254-440F-AADC-3AFDF2C482FE}"/>
              </a:ext>
            </a:extLst>
          </p:cNvPr>
          <p:cNvPicPr>
            <a:picLocks noGrp="1" noChangeAspect="1"/>
          </p:cNvPicPr>
          <p:nvPr>
            <p:ph idx="1"/>
          </p:nvPr>
        </p:nvPicPr>
        <p:blipFill rotWithShape="1">
          <a:blip r:embed="rId2"/>
          <a:srcRect t="2027" r="3" b="3"/>
          <a:stretch/>
        </p:blipFill>
        <p:spPr>
          <a:xfrm>
            <a:off x="972115" y="960214"/>
            <a:ext cx="5641848" cy="4919472"/>
          </a:xfrm>
          <a:prstGeom prst="rect">
            <a:avLst/>
          </a:prstGeom>
          <a:ln w="12700">
            <a:noFill/>
          </a:ln>
        </p:spPr>
      </p:pic>
      <p:sp>
        <p:nvSpPr>
          <p:cNvPr id="60"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1741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9" name="Group 28">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0" name="Rectangle 29">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Isosceles Triangle 30">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4" name="Rectangle 33">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7"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39"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0"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8"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5"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8A3F3AFA-9DE3-4D91-B246-82CE5E56ADF4}"/>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r>
              <a:rPr lang="en-US" sz="7200">
                <a:solidFill>
                  <a:schemeClr val="accent1"/>
                </a:solidFill>
              </a:rPr>
              <a:t>PREDICTING EMPlOYEES</a:t>
            </a:r>
          </a:p>
        </p:txBody>
      </p:sp>
      <p:sp>
        <p:nvSpPr>
          <p:cNvPr id="3" name="Text Placeholder 2">
            <a:extLst>
              <a:ext uri="{FF2B5EF4-FFF2-40B4-BE49-F238E27FC236}">
                <a16:creationId xmlns:a16="http://schemas.microsoft.com/office/drawing/2014/main" id="{4C0E1CF0-9A85-465E-9D8D-20DC45DD9C3B}"/>
              </a:ext>
            </a:extLst>
          </p:cNvPr>
          <p:cNvSpPr>
            <a:spLocks noGrp="1"/>
          </p:cNvSpPr>
          <p:nvPr>
            <p:ph type="body" idx="1"/>
          </p:nvPr>
        </p:nvSpPr>
        <p:spPr>
          <a:xfrm>
            <a:off x="2037374" y="4560432"/>
            <a:ext cx="8300202" cy="1228171"/>
          </a:xfrm>
        </p:spPr>
        <p:txBody>
          <a:bodyPr vert="horz" lIns="91440" tIns="0" rIns="91440" bIns="45720" rtlCol="0" anchor="t">
            <a:normAutofit/>
          </a:bodyPr>
          <a:lstStyle/>
          <a:p>
            <a:pPr algn="l">
              <a:lnSpc>
                <a:spcPct val="100000"/>
              </a:lnSpc>
            </a:pPr>
            <a:r>
              <a:rPr lang="en-US" sz="2400">
                <a:solidFill>
                  <a:schemeClr val="tx1"/>
                </a:solidFill>
              </a:rPr>
              <a:t>that would leave the company</a:t>
            </a:r>
          </a:p>
        </p:txBody>
      </p:sp>
      <p:sp>
        <p:nvSpPr>
          <p:cNvPr id="57" name="Isosceles Triangle 56">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24279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A5FCB4B-0C28-43B5-9D90-2B8C6986101D}"/>
              </a:ext>
            </a:extLst>
          </p:cNvPr>
          <p:cNvSpPr>
            <a:spLocks noGrp="1"/>
          </p:cNvSpPr>
          <p:nvPr>
            <p:ph type="title"/>
          </p:nvPr>
        </p:nvSpPr>
        <p:spPr>
          <a:xfrm>
            <a:off x="7550663" y="1455611"/>
            <a:ext cx="3835247" cy="3692748"/>
          </a:xfrm>
        </p:spPr>
        <p:txBody>
          <a:bodyPr vert="horz" lIns="228600" tIns="228600" rIns="228600" bIns="0" rtlCol="0" anchor="b">
            <a:noAutofit/>
          </a:bodyPr>
          <a:lstStyle/>
          <a:p>
            <a:pPr algn="l">
              <a:lnSpc>
                <a:spcPct val="80000"/>
              </a:lnSpc>
            </a:pPr>
            <a:r>
              <a:rPr lang="en-US" sz="2400" dirty="0">
                <a:solidFill>
                  <a:schemeClr val="tx2"/>
                </a:solidFill>
              </a:rPr>
              <a:t>A logistic regression was used on the dataset to create a model for prediction.  The model achieved an accuracy of about 80%.  </a:t>
            </a:r>
            <a:br>
              <a:rPr lang="en-US" sz="2400" dirty="0">
                <a:solidFill>
                  <a:schemeClr val="tx2"/>
                </a:solidFill>
              </a:rPr>
            </a:br>
            <a:r>
              <a:rPr lang="en-US" sz="2400">
                <a:solidFill>
                  <a:schemeClr val="tx2"/>
                </a:solidFill>
              </a:rPr>
              <a:t>The input used for the </a:t>
            </a:r>
            <a:r>
              <a:rPr lang="en-US" sz="2400" dirty="0">
                <a:solidFill>
                  <a:schemeClr val="tx2"/>
                </a:solidFill>
              </a:rPr>
              <a:t>model was a combination of current and ex-employess data, </a:t>
            </a:r>
            <a:r>
              <a:rPr lang="en-US" sz="2400">
                <a:solidFill>
                  <a:schemeClr val="tx2"/>
                </a:solidFill>
              </a:rPr>
              <a:t>in order to provide the model with training data in identifying the two instances.</a:t>
            </a:r>
            <a:br>
              <a:rPr lang="en-US" sz="2400" dirty="0"/>
            </a:br>
            <a:r>
              <a:rPr lang="en-US" sz="2400">
                <a:solidFill>
                  <a:schemeClr val="tx2"/>
                </a:solidFill>
              </a:rPr>
              <a:t>Through this model, an output was </a:t>
            </a:r>
            <a:r>
              <a:rPr lang="en-US" sz="2400" dirty="0">
                <a:solidFill>
                  <a:schemeClr val="tx2"/>
                </a:solidFill>
              </a:rPr>
              <a:t>derived that shows employees and their likelihood to leave the company. </a:t>
            </a:r>
            <a:endParaRPr lang="en-US" sz="2400" dirty="0">
              <a:solidFill>
                <a:schemeClr val="tx2"/>
              </a:solidFill>
              <a:cs typeface="Calibri Light"/>
            </a:endParaRPr>
          </a:p>
        </p:txBody>
      </p:sp>
      <p:sp>
        <p:nvSpPr>
          <p:cNvPr id="58" name="Rectangle 57">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5275BA"/>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histogram&#10;&#10;Description automatically generated">
            <a:extLst>
              <a:ext uri="{FF2B5EF4-FFF2-40B4-BE49-F238E27FC236}">
                <a16:creationId xmlns:a16="http://schemas.microsoft.com/office/drawing/2014/main" id="{7ED8EC88-944E-4927-B883-ED26F0EB0256}"/>
              </a:ext>
            </a:extLst>
          </p:cNvPr>
          <p:cNvPicPr>
            <a:picLocks noGrp="1" noChangeAspect="1"/>
          </p:cNvPicPr>
          <p:nvPr>
            <p:ph idx="1"/>
          </p:nvPr>
        </p:nvPicPr>
        <p:blipFill>
          <a:blip r:embed="rId2"/>
          <a:stretch>
            <a:fillRect/>
          </a:stretch>
        </p:blipFill>
        <p:spPr>
          <a:xfrm>
            <a:off x="972115" y="1050373"/>
            <a:ext cx="5641848" cy="4739153"/>
          </a:xfrm>
          <a:prstGeom prst="rect">
            <a:avLst/>
          </a:prstGeom>
          <a:ln w="12700">
            <a:noFill/>
          </a:ln>
        </p:spPr>
      </p:pic>
      <p:sp>
        <p:nvSpPr>
          <p:cNvPr id="60"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98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5B02847-FFC7-4B8F-8622-676F59FBF2AA}"/>
              </a:ext>
            </a:extLst>
          </p:cNvPr>
          <p:cNvSpPr>
            <a:spLocks noGrp="1"/>
          </p:cNvSpPr>
          <p:nvPr>
            <p:ph type="title"/>
          </p:nvPr>
        </p:nvSpPr>
        <p:spPr>
          <a:xfrm>
            <a:off x="2880485" y="841375"/>
            <a:ext cx="6230857" cy="1230570"/>
          </a:xfrm>
        </p:spPr>
        <p:txBody>
          <a:bodyPr anchor="t">
            <a:normAutofit/>
          </a:bodyPr>
          <a:lstStyle/>
          <a:p>
            <a:pPr algn="l"/>
            <a:r>
              <a:rPr lang="en-GB" sz="3600">
                <a:solidFill>
                  <a:schemeClr val="accent1"/>
                </a:solidFill>
                <a:cs typeface="Calibri Light"/>
              </a:rPr>
              <a:t>Conclusion</a:t>
            </a:r>
            <a:endParaRPr lang="en-GB" sz="3600">
              <a:solidFill>
                <a:schemeClr val="accent1"/>
              </a:solidFill>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4" name="Content Placeholder 3">
            <a:extLst>
              <a:ext uri="{FF2B5EF4-FFF2-40B4-BE49-F238E27FC236}">
                <a16:creationId xmlns:a16="http://schemas.microsoft.com/office/drawing/2014/main" id="{3E0F4F7B-16BF-4B38-BF8F-CE6146DB606D}"/>
              </a:ext>
            </a:extLst>
          </p:cNvPr>
          <p:cNvSpPr>
            <a:spLocks noGrp="1"/>
          </p:cNvSpPr>
          <p:nvPr>
            <p:ph idx="1"/>
          </p:nvPr>
        </p:nvSpPr>
        <p:spPr>
          <a:xfrm>
            <a:off x="2549808" y="1788971"/>
            <a:ext cx="6454462" cy="4262837"/>
          </a:xfrm>
        </p:spPr>
        <p:txBody>
          <a:bodyPr vert="horz" lIns="91440" tIns="45720" rIns="91440" bIns="45720" rtlCol="0" anchor="t">
            <a:noAutofit/>
          </a:bodyPr>
          <a:lstStyle/>
          <a:p>
            <a:pPr>
              <a:lnSpc>
                <a:spcPct val="110000"/>
              </a:lnSpc>
              <a:spcBef>
                <a:spcPts val="0"/>
              </a:spcBef>
            </a:pPr>
            <a:r>
              <a:rPr lang="en-GB">
                <a:ea typeface="+mn-lt"/>
                <a:cs typeface="+mn-lt"/>
              </a:rPr>
              <a:t>The explorative data analysis revealed some interesting insights:</a:t>
            </a:r>
            <a:endParaRPr lang="en-US">
              <a:ea typeface="+mn-lt"/>
              <a:cs typeface="+mn-lt"/>
            </a:endParaRPr>
          </a:p>
          <a:p>
            <a:pPr>
              <a:lnSpc>
                <a:spcPct val="110000"/>
              </a:lnSpc>
              <a:spcBef>
                <a:spcPts val="0"/>
              </a:spcBef>
              <a:buFont typeface="Wingdings"/>
            </a:pPr>
            <a:r>
              <a:rPr lang="en-GB">
                <a:ea typeface="+mn-lt"/>
                <a:cs typeface="+mn-lt"/>
              </a:rPr>
              <a:t>Employees with low satisfaction are more likely to leave the company</a:t>
            </a:r>
          </a:p>
          <a:p>
            <a:pPr>
              <a:lnSpc>
                <a:spcPct val="110000"/>
              </a:lnSpc>
              <a:spcBef>
                <a:spcPts val="0"/>
              </a:spcBef>
              <a:buFont typeface="Wingdings"/>
            </a:pPr>
            <a:r>
              <a:rPr lang="en-GB">
                <a:ea typeface="+mn-lt"/>
                <a:cs typeface="+mn-lt"/>
              </a:rPr>
              <a:t>People with 2 or less projects are more likely to leave than people with higher number of projects.</a:t>
            </a:r>
          </a:p>
          <a:p>
            <a:pPr>
              <a:lnSpc>
                <a:spcPct val="110000"/>
              </a:lnSpc>
              <a:spcBef>
                <a:spcPts val="0"/>
              </a:spcBef>
              <a:buFont typeface="Wingdings"/>
            </a:pPr>
            <a:r>
              <a:rPr lang="en-GB">
                <a:ea typeface="+mn-lt"/>
                <a:cs typeface="+mn-lt"/>
              </a:rPr>
              <a:t>Most people leaving have spent between 3-5 years at the company. </a:t>
            </a:r>
          </a:p>
          <a:p>
            <a:pPr>
              <a:lnSpc>
                <a:spcPct val="110000"/>
              </a:lnSpc>
              <a:spcBef>
                <a:spcPts val="0"/>
              </a:spcBef>
              <a:buFont typeface="Wingdings"/>
            </a:pPr>
            <a:r>
              <a:rPr lang="en-GB">
                <a:ea typeface="+mn-lt"/>
                <a:cs typeface="+mn-lt"/>
              </a:rPr>
              <a:t>Everyone who left the company had no promotion in the last 5 years.</a:t>
            </a:r>
            <a:endParaRPr lang="en-GB" dirty="0"/>
          </a:p>
          <a:p>
            <a:pPr>
              <a:lnSpc>
                <a:spcPct val="110000"/>
              </a:lnSpc>
              <a:spcBef>
                <a:spcPts val="0"/>
              </a:spcBef>
              <a:buFont typeface="Wingdings"/>
            </a:pPr>
            <a:r>
              <a:rPr lang="en-GB">
                <a:ea typeface="+mn-lt"/>
                <a:cs typeface="+mn-lt"/>
              </a:rPr>
              <a:t>Sales has the highest rate among employees leaving while management has the lowest. </a:t>
            </a:r>
            <a:endParaRPr lang="en-GB" dirty="0"/>
          </a:p>
          <a:p>
            <a:pPr>
              <a:lnSpc>
                <a:spcPct val="110000"/>
              </a:lnSpc>
              <a:spcBef>
                <a:spcPts val="0"/>
              </a:spcBef>
              <a:buFont typeface="Wingdings"/>
            </a:pPr>
            <a:r>
              <a:rPr lang="en-GB">
                <a:ea typeface="+mn-lt"/>
                <a:cs typeface="+mn-lt"/>
              </a:rPr>
              <a:t>Majority of those who left the company are being paid low salaries. The rate of people leaving diminishes as their salary increases.</a:t>
            </a:r>
            <a:endParaRPr lang="en-GB" dirty="0"/>
          </a:p>
          <a:p>
            <a:pPr>
              <a:lnSpc>
                <a:spcPct val="110000"/>
              </a:lnSpc>
              <a:spcBef>
                <a:spcPts val="0"/>
              </a:spcBef>
              <a:buFont typeface="Wingdings"/>
            </a:pPr>
            <a:endParaRPr lang="en-GB" dirty="0"/>
          </a:p>
          <a:p>
            <a:pPr>
              <a:lnSpc>
                <a:spcPct val="110000"/>
              </a:lnSpc>
              <a:spcBef>
                <a:spcPts val="0"/>
              </a:spcBef>
            </a:pPr>
            <a:endParaRPr lang="en-GB" dirty="0"/>
          </a:p>
          <a:p>
            <a:pPr>
              <a:lnSpc>
                <a:spcPct val="110000"/>
              </a:lnSpc>
            </a:pPr>
            <a:endParaRPr lang="en-GB" dirty="0"/>
          </a:p>
        </p:txBody>
      </p:sp>
    </p:spTree>
    <p:extLst>
      <p:ext uri="{BB962C8B-B14F-4D97-AF65-F5344CB8AC3E}">
        <p14:creationId xmlns:p14="http://schemas.microsoft.com/office/powerpoint/2010/main" val="7932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CEC489-41F3-480F-9780-3F06F8FF124B}"/>
              </a:ext>
            </a:extLst>
          </p:cNvPr>
          <p:cNvSpPr>
            <a:spLocks noGrp="1"/>
          </p:cNvSpPr>
          <p:nvPr>
            <p:ph type="title"/>
          </p:nvPr>
        </p:nvSpPr>
        <p:spPr>
          <a:xfrm>
            <a:off x="2880485" y="841375"/>
            <a:ext cx="6230857" cy="1230570"/>
          </a:xfrm>
        </p:spPr>
        <p:txBody>
          <a:bodyPr anchor="t">
            <a:normAutofit/>
          </a:bodyPr>
          <a:lstStyle/>
          <a:p>
            <a:pPr algn="l"/>
            <a:r>
              <a:rPr lang="en-GB" sz="3600">
                <a:solidFill>
                  <a:schemeClr val="accent1"/>
                </a:solidFill>
                <a:cs typeface="Calibri Light"/>
              </a:rPr>
              <a:t>Recommendations</a:t>
            </a:r>
            <a:endParaRPr lang="en-GB" sz="3600">
              <a:solidFill>
                <a:schemeClr val="accent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2D8CD76E-15EE-4E30-B454-D5A990FAF628}"/>
              </a:ext>
            </a:extLst>
          </p:cNvPr>
          <p:cNvSpPr>
            <a:spLocks noGrp="1"/>
          </p:cNvSpPr>
          <p:nvPr>
            <p:ph idx="1"/>
          </p:nvPr>
        </p:nvSpPr>
        <p:spPr>
          <a:xfrm>
            <a:off x="2664827" y="1659575"/>
            <a:ext cx="6339443" cy="4392233"/>
          </a:xfrm>
        </p:spPr>
        <p:txBody>
          <a:bodyPr vert="horz" lIns="91440" tIns="45720" rIns="91440" bIns="45720" rtlCol="0" anchor="t">
            <a:noAutofit/>
          </a:bodyPr>
          <a:lstStyle/>
          <a:p>
            <a:pPr>
              <a:lnSpc>
                <a:spcPct val="110000"/>
              </a:lnSpc>
            </a:pPr>
            <a:r>
              <a:rPr lang="en-GB"/>
              <a:t>The company has to interact with employees with low satisfaction level to find out their pain points and how to make it better.</a:t>
            </a:r>
            <a:endParaRPr lang="en-GB">
              <a:ea typeface="+mn-lt"/>
              <a:cs typeface="+mn-lt"/>
            </a:endParaRPr>
          </a:p>
          <a:p>
            <a:pPr>
              <a:lnSpc>
                <a:spcPct val="110000"/>
              </a:lnSpc>
            </a:pPr>
            <a:r>
              <a:rPr lang="en-GB"/>
              <a:t>The company needs to engage their workers with more project, employees that perform the same tasks constantly will be bored and might seek excitement elsewhere.</a:t>
            </a:r>
            <a:endParaRPr lang="en-GB" dirty="0"/>
          </a:p>
          <a:p>
            <a:pPr>
              <a:lnSpc>
                <a:spcPct val="110000"/>
              </a:lnSpc>
            </a:pPr>
            <a:r>
              <a:rPr lang="en-GB"/>
              <a:t>Everyone leaving have not been promoted in the last 5 years. This could also explain why employees leave after 3 – 5 years. Employees come in with hope for growth and advancement, if they don't get it, the will seek it elsewhere. The company therefore has to promote staffs and create opportunities for growth.</a:t>
            </a:r>
            <a:endParaRPr lang="en-GB" dirty="0"/>
          </a:p>
          <a:p>
            <a:pPr>
              <a:lnSpc>
                <a:spcPct val="110000"/>
              </a:lnSpc>
            </a:pPr>
            <a:r>
              <a:rPr lang="en-GB"/>
              <a:t>The company also has to review its salaries as most employees who left were getting a low salary.</a:t>
            </a:r>
            <a:endParaRPr lang="en-GB" dirty="0"/>
          </a:p>
          <a:p>
            <a:pPr>
              <a:lnSpc>
                <a:spcPct val="110000"/>
              </a:lnSpc>
            </a:pPr>
            <a:endParaRPr lang="en-GB" dirty="0"/>
          </a:p>
          <a:p>
            <a:pPr>
              <a:lnSpc>
                <a:spcPct val="110000"/>
              </a:lnSpc>
            </a:pPr>
            <a:endParaRPr lang="en-GB" dirty="0"/>
          </a:p>
        </p:txBody>
      </p:sp>
    </p:spTree>
    <p:extLst>
      <p:ext uri="{BB962C8B-B14F-4D97-AF65-F5344CB8AC3E}">
        <p14:creationId xmlns:p14="http://schemas.microsoft.com/office/powerpoint/2010/main" val="307867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9A8E-5A3B-4337-AB26-3289C45542B1}"/>
              </a:ext>
            </a:extLst>
          </p:cNvPr>
          <p:cNvSpPr>
            <a:spLocks noGrp="1"/>
          </p:cNvSpPr>
          <p:nvPr>
            <p:ph type="title"/>
          </p:nvPr>
        </p:nvSpPr>
        <p:spPr/>
        <p:txBody>
          <a:bodyPr/>
          <a:lstStyle/>
          <a:p>
            <a:r>
              <a:rPr lang="en-GB" dirty="0">
                <a:cs typeface="Calibri Light"/>
              </a:rPr>
              <a:t>End of Project</a:t>
            </a:r>
            <a:endParaRPr lang="en-GB" dirty="0"/>
          </a:p>
        </p:txBody>
      </p:sp>
      <p:sp>
        <p:nvSpPr>
          <p:cNvPr id="3" name="Text Placeholder 2">
            <a:extLst>
              <a:ext uri="{FF2B5EF4-FFF2-40B4-BE49-F238E27FC236}">
                <a16:creationId xmlns:a16="http://schemas.microsoft.com/office/drawing/2014/main" id="{F4149C0B-7EE0-46BC-9973-887BD451AE3C}"/>
              </a:ext>
            </a:extLst>
          </p:cNvPr>
          <p:cNvSpPr>
            <a:spLocks noGrp="1"/>
          </p:cNvSpPr>
          <p:nvPr>
            <p:ph type="body" idx="1"/>
          </p:nvPr>
        </p:nvSpPr>
        <p:spPr/>
        <p:txBody>
          <a:bodyPr vert="horz" lIns="91440" tIns="0" rIns="91440" bIns="45720" rtlCol="0" anchor="t">
            <a:normAutofit/>
          </a:bodyPr>
          <a:lstStyle/>
          <a:p>
            <a:r>
              <a:rPr lang="en-GB" dirty="0"/>
              <a:t>Employee Attrition</a:t>
            </a:r>
          </a:p>
        </p:txBody>
      </p:sp>
    </p:spTree>
    <p:extLst>
      <p:ext uri="{BB962C8B-B14F-4D97-AF65-F5344CB8AC3E}">
        <p14:creationId xmlns:p14="http://schemas.microsoft.com/office/powerpoint/2010/main" val="301592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A0FA67B-D1E9-426F-906F-80169B9D0A03}"/>
              </a:ext>
            </a:extLst>
          </p:cNvPr>
          <p:cNvSpPr>
            <a:spLocks noGrp="1"/>
          </p:cNvSpPr>
          <p:nvPr>
            <p:ph type="title"/>
          </p:nvPr>
        </p:nvSpPr>
        <p:spPr>
          <a:xfrm>
            <a:off x="1759287" y="798881"/>
            <a:ext cx="8673427" cy="1048945"/>
          </a:xfrm>
        </p:spPr>
        <p:txBody>
          <a:bodyPr>
            <a:normAutofit/>
          </a:bodyPr>
          <a:lstStyle/>
          <a:p>
            <a:r>
              <a:rPr lang="en-GB">
                <a:solidFill>
                  <a:schemeClr val="tx1"/>
                </a:solidFill>
                <a:cs typeface="Calibri Light"/>
              </a:rPr>
              <a:t>Project Background</a:t>
            </a:r>
            <a:endParaRPr lang="en-GB">
              <a:solidFill>
                <a:schemeClr val="tx1"/>
              </a:solidFill>
            </a:endParaRPr>
          </a:p>
        </p:txBody>
      </p:sp>
      <p:graphicFrame>
        <p:nvGraphicFramePr>
          <p:cNvPr id="5" name="Content Placeholder 2">
            <a:extLst>
              <a:ext uri="{FF2B5EF4-FFF2-40B4-BE49-F238E27FC236}">
                <a16:creationId xmlns:a16="http://schemas.microsoft.com/office/drawing/2014/main" id="{90D8E3B4-B577-4D3B-8B78-7C833412F0C5}"/>
              </a:ext>
            </a:extLst>
          </p:cNvPr>
          <p:cNvGraphicFramePr>
            <a:graphicFrameLocks noGrp="1"/>
          </p:cNvGraphicFramePr>
          <p:nvPr>
            <p:ph idx="1"/>
            <p:extLst>
              <p:ext uri="{D42A27DB-BD31-4B8C-83A1-F6EECF244321}">
                <p14:modId xmlns:p14="http://schemas.microsoft.com/office/powerpoint/2010/main" val="2027695724"/>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1713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BBC543E-B7C9-4737-AB15-4CB91F0247AF}"/>
              </a:ext>
            </a:extLst>
          </p:cNvPr>
          <p:cNvSpPr>
            <a:spLocks noGrp="1"/>
          </p:cNvSpPr>
          <p:nvPr>
            <p:ph type="title"/>
          </p:nvPr>
        </p:nvSpPr>
        <p:spPr>
          <a:xfrm>
            <a:off x="1759287" y="798881"/>
            <a:ext cx="8673427" cy="1048945"/>
          </a:xfrm>
        </p:spPr>
        <p:txBody>
          <a:bodyPr>
            <a:normAutofit/>
          </a:bodyPr>
          <a:lstStyle/>
          <a:p>
            <a:r>
              <a:rPr lang="en-GB">
                <a:solidFill>
                  <a:schemeClr val="tx1"/>
                </a:solidFill>
                <a:cs typeface="Calibri Light"/>
              </a:rPr>
              <a:t>Project Methodology</a:t>
            </a:r>
            <a:endParaRPr lang="en-GB">
              <a:solidFill>
                <a:schemeClr val="tx1"/>
              </a:solidFill>
            </a:endParaRPr>
          </a:p>
        </p:txBody>
      </p:sp>
      <p:graphicFrame>
        <p:nvGraphicFramePr>
          <p:cNvPr id="5" name="Content Placeholder 2">
            <a:extLst>
              <a:ext uri="{FF2B5EF4-FFF2-40B4-BE49-F238E27FC236}">
                <a16:creationId xmlns:a16="http://schemas.microsoft.com/office/drawing/2014/main" id="{EE9FD3F0-3CB1-43A7-987D-D1E3890AB2D2}"/>
              </a:ext>
            </a:extLst>
          </p:cNvPr>
          <p:cNvGraphicFramePr>
            <a:graphicFrameLocks noGrp="1"/>
          </p:cNvGraphicFramePr>
          <p:nvPr>
            <p:ph idx="1"/>
            <p:extLst>
              <p:ext uri="{D42A27DB-BD31-4B8C-83A1-F6EECF244321}">
                <p14:modId xmlns:p14="http://schemas.microsoft.com/office/powerpoint/2010/main" val="2164200552"/>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287111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63"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6"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3"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4"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5"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3" name="Group 82">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84" name="Rectangle 83">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Isosceles Triangle 84">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Rectangle 85">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88" name="Rectangle 87">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91"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accent1">
                  <a:alpha val="18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93"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accent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accent1">
                  <a:alpha val="7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accent1">
                  <a:alpha val="6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1"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accent1">
                  <a:alpha val="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3"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accent1">
                  <a:alpha val="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accent1">
                  <a:alpha val="4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8"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accent1">
                  <a:alpha val="4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9"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accent1">
                  <a:alpha val="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C5822980-AA96-4856-91E6-425ED0C0A7A2}"/>
              </a:ext>
            </a:extLst>
          </p:cNvPr>
          <p:cNvSpPr>
            <a:spLocks noGrp="1"/>
          </p:cNvSpPr>
          <p:nvPr>
            <p:ph type="title"/>
          </p:nvPr>
        </p:nvSpPr>
        <p:spPr>
          <a:xfrm>
            <a:off x="2037374" y="1263404"/>
            <a:ext cx="8247189" cy="3115075"/>
          </a:xfrm>
        </p:spPr>
        <p:txBody>
          <a:bodyPr vert="horz" lIns="228600" tIns="228600" rIns="228600" bIns="0" rtlCol="0" anchor="b">
            <a:normAutofit/>
          </a:bodyPr>
          <a:lstStyle/>
          <a:p>
            <a:pPr algn="l">
              <a:lnSpc>
                <a:spcPct val="80000"/>
              </a:lnSpc>
            </a:pPr>
            <a:r>
              <a:rPr lang="en-US" sz="7200">
                <a:solidFill>
                  <a:schemeClr val="accent1"/>
                </a:solidFill>
              </a:rPr>
              <a:t>EXPLORATIVE DATA ANALYSIS</a:t>
            </a:r>
          </a:p>
        </p:txBody>
      </p:sp>
      <p:sp>
        <p:nvSpPr>
          <p:cNvPr id="3" name="Text Placeholder 2">
            <a:extLst>
              <a:ext uri="{FF2B5EF4-FFF2-40B4-BE49-F238E27FC236}">
                <a16:creationId xmlns:a16="http://schemas.microsoft.com/office/drawing/2014/main" id="{BE0F149C-573A-438E-8D5C-07612F6D5DA3}"/>
              </a:ext>
            </a:extLst>
          </p:cNvPr>
          <p:cNvSpPr>
            <a:spLocks noGrp="1"/>
          </p:cNvSpPr>
          <p:nvPr>
            <p:ph type="body" idx="1"/>
          </p:nvPr>
        </p:nvSpPr>
        <p:spPr>
          <a:xfrm>
            <a:off x="2037374" y="4560432"/>
            <a:ext cx="8300202" cy="1228171"/>
          </a:xfrm>
        </p:spPr>
        <p:txBody>
          <a:bodyPr vert="horz" lIns="91440" tIns="0" rIns="91440" bIns="45720" rtlCol="0">
            <a:normAutofit/>
          </a:bodyPr>
          <a:lstStyle/>
          <a:p>
            <a:pPr algn="l">
              <a:lnSpc>
                <a:spcPct val="100000"/>
              </a:lnSpc>
            </a:pPr>
            <a:r>
              <a:rPr lang="en-US" sz="2400">
                <a:solidFill>
                  <a:schemeClr val="tx1"/>
                </a:solidFill>
              </a:rPr>
              <a:t>EDA</a:t>
            </a:r>
          </a:p>
        </p:txBody>
      </p:sp>
      <p:sp>
        <p:nvSpPr>
          <p:cNvPr id="111" name="Isosceles Triangle 110">
            <a:extLst>
              <a:ext uri="{FF2B5EF4-FFF2-40B4-BE49-F238E27FC236}">
                <a16:creationId xmlns:a16="http://schemas.microsoft.com/office/drawing/2014/main" id="{3F39476B-1A6D-47CB-AC7A-FB87EF003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90253" y="3276595"/>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9900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4" name="Rectangle 33">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34">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8" name="Rectangle 37">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B13944D-84CC-45CB-BE63-4D0EEC0F9852}"/>
              </a:ext>
            </a:extLst>
          </p:cNvPr>
          <p:cNvSpPr>
            <a:spLocks noGrp="1"/>
          </p:cNvSpPr>
          <p:nvPr>
            <p:ph type="title"/>
          </p:nvPr>
        </p:nvSpPr>
        <p:spPr>
          <a:xfrm>
            <a:off x="7550663" y="1455611"/>
            <a:ext cx="3849624" cy="2312521"/>
          </a:xfrm>
        </p:spPr>
        <p:txBody>
          <a:bodyPr vert="horz" lIns="228600" tIns="228600" rIns="228600" bIns="0" rtlCol="0" anchor="b">
            <a:normAutofit/>
          </a:bodyPr>
          <a:lstStyle/>
          <a:p>
            <a:pPr algn="l">
              <a:lnSpc>
                <a:spcPct val="80000"/>
              </a:lnSpc>
            </a:pPr>
            <a:r>
              <a:rPr lang="en-US" sz="2800">
                <a:solidFill>
                  <a:schemeClr val="tx2"/>
                </a:solidFill>
              </a:rPr>
              <a:t>From the histogram, we can deduce that people with lower satisfaction level are more likely to leave the company.</a:t>
            </a:r>
            <a:endParaRPr lang="en-US" sz="2800">
              <a:solidFill>
                <a:schemeClr val="tx2"/>
              </a:solidFill>
              <a:cs typeface="Calibri Light"/>
            </a:endParaRPr>
          </a:p>
        </p:txBody>
      </p:sp>
      <p:sp>
        <p:nvSpPr>
          <p:cNvPr id="61" name="Rectangle 60">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4C72B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Chart, bar chart, histogram&#10;&#10;Description automatically generated">
            <a:extLst>
              <a:ext uri="{FF2B5EF4-FFF2-40B4-BE49-F238E27FC236}">
                <a16:creationId xmlns:a16="http://schemas.microsoft.com/office/drawing/2014/main" id="{5B698894-928A-402A-8094-FD7166A04C25}"/>
              </a:ext>
            </a:extLst>
          </p:cNvPr>
          <p:cNvPicPr>
            <a:picLocks noGrp="1" noChangeAspect="1"/>
          </p:cNvPicPr>
          <p:nvPr>
            <p:ph idx="1"/>
          </p:nvPr>
        </p:nvPicPr>
        <p:blipFill rotWithShape="1">
          <a:blip r:embed="rId2"/>
          <a:srcRect t="2027" r="3" b="3"/>
          <a:stretch/>
        </p:blipFill>
        <p:spPr>
          <a:xfrm>
            <a:off x="972115" y="960214"/>
            <a:ext cx="5641848" cy="4919472"/>
          </a:xfrm>
          <a:prstGeom prst="rect">
            <a:avLst/>
          </a:prstGeom>
          <a:ln w="12700">
            <a:noFill/>
          </a:ln>
        </p:spPr>
      </p:pic>
      <p:sp>
        <p:nvSpPr>
          <p:cNvPr id="63"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599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CE7D4CD-3272-4EC7-97C9-A7D51B20D865}"/>
              </a:ext>
            </a:extLst>
          </p:cNvPr>
          <p:cNvSpPr>
            <a:spLocks noGrp="1"/>
          </p:cNvSpPr>
          <p:nvPr>
            <p:ph type="title"/>
          </p:nvPr>
        </p:nvSpPr>
        <p:spPr>
          <a:xfrm>
            <a:off x="7550663" y="1455611"/>
            <a:ext cx="3849624" cy="2312521"/>
          </a:xfrm>
        </p:spPr>
        <p:txBody>
          <a:bodyPr vert="horz" lIns="228600" tIns="228600" rIns="228600" bIns="0" rtlCol="0" anchor="b">
            <a:normAutofit/>
          </a:bodyPr>
          <a:lstStyle/>
          <a:p>
            <a:pPr algn="l">
              <a:lnSpc>
                <a:spcPct val="80000"/>
              </a:lnSpc>
            </a:pPr>
            <a:r>
              <a:rPr lang="en-US" sz="2500">
                <a:solidFill>
                  <a:schemeClr val="tx2"/>
                </a:solidFill>
              </a:rPr>
              <a:t>The histogram shows that people with small and big number of projects are leaving the company however, people with 2 or less projects are more likely to leave.</a:t>
            </a:r>
          </a:p>
        </p:txBody>
      </p:sp>
      <p:sp>
        <p:nvSpPr>
          <p:cNvPr id="58" name="Rectangle 57">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4B72A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12134252-5293-4125-B939-7656C0071AF1}"/>
              </a:ext>
            </a:extLst>
          </p:cNvPr>
          <p:cNvPicPr>
            <a:picLocks noGrp="1" noChangeAspect="1"/>
          </p:cNvPicPr>
          <p:nvPr>
            <p:ph idx="1"/>
          </p:nvPr>
        </p:nvPicPr>
        <p:blipFill rotWithShape="1">
          <a:blip r:embed="rId2"/>
          <a:srcRect t="2027" r="3" b="3"/>
          <a:stretch/>
        </p:blipFill>
        <p:spPr>
          <a:xfrm>
            <a:off x="972115" y="960214"/>
            <a:ext cx="5641848" cy="4919472"/>
          </a:xfrm>
          <a:prstGeom prst="rect">
            <a:avLst/>
          </a:prstGeom>
          <a:ln w="12700">
            <a:noFill/>
          </a:ln>
        </p:spPr>
      </p:pic>
      <p:sp>
        <p:nvSpPr>
          <p:cNvPr id="60"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78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B73052F-F3CA-4968-861C-76DA1281080A}"/>
              </a:ext>
            </a:extLst>
          </p:cNvPr>
          <p:cNvSpPr>
            <a:spLocks noGrp="1"/>
          </p:cNvSpPr>
          <p:nvPr>
            <p:ph type="title"/>
          </p:nvPr>
        </p:nvSpPr>
        <p:spPr>
          <a:xfrm>
            <a:off x="7550663" y="1455611"/>
            <a:ext cx="3849624" cy="2312521"/>
          </a:xfrm>
        </p:spPr>
        <p:txBody>
          <a:bodyPr vert="horz" lIns="228600" tIns="228600" rIns="228600" bIns="0" rtlCol="0" anchor="b">
            <a:noAutofit/>
          </a:bodyPr>
          <a:lstStyle/>
          <a:p>
            <a:pPr algn="l">
              <a:lnSpc>
                <a:spcPct val="80000"/>
              </a:lnSpc>
            </a:pPr>
            <a:r>
              <a:rPr lang="en-US" sz="2400">
                <a:solidFill>
                  <a:schemeClr val="tx2"/>
                </a:solidFill>
              </a:rPr>
              <a:t>From the chart , we can see that new entrants into the company </a:t>
            </a:r>
            <a:br>
              <a:rPr lang="en-US" sz="2400" dirty="0"/>
            </a:br>
            <a:r>
              <a:rPr lang="en-US" sz="2400">
                <a:solidFill>
                  <a:schemeClr val="tx2"/>
                </a:solidFill>
              </a:rPr>
              <a:t>are less likely to leave, however a lot of people starts leaving the company after 3 years. Most people leaving have spent between 3-5 years at the company. The rate however goes lower as they spend more years in the company.</a:t>
            </a:r>
            <a:endParaRPr lang="en-US" sz="2400">
              <a:solidFill>
                <a:schemeClr val="tx2"/>
              </a:solidFill>
              <a:cs typeface="Calibri Light"/>
            </a:endParaRPr>
          </a:p>
        </p:txBody>
      </p:sp>
      <p:sp>
        <p:nvSpPr>
          <p:cNvPr id="58" name="Rectangle 57">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4C72B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85256DAC-28E6-4A79-BBB7-719FA569BCAA}"/>
              </a:ext>
            </a:extLst>
          </p:cNvPr>
          <p:cNvPicPr>
            <a:picLocks noGrp="1" noChangeAspect="1"/>
          </p:cNvPicPr>
          <p:nvPr>
            <p:ph idx="1"/>
          </p:nvPr>
        </p:nvPicPr>
        <p:blipFill rotWithShape="1">
          <a:blip r:embed="rId2"/>
          <a:srcRect t="2027" r="3" b="3"/>
          <a:stretch/>
        </p:blipFill>
        <p:spPr>
          <a:xfrm>
            <a:off x="972115" y="960214"/>
            <a:ext cx="5641848" cy="4919472"/>
          </a:xfrm>
          <a:prstGeom prst="rect">
            <a:avLst/>
          </a:prstGeom>
          <a:ln w="12700">
            <a:noFill/>
          </a:ln>
        </p:spPr>
      </p:pic>
      <p:sp>
        <p:nvSpPr>
          <p:cNvPr id="60"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6151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68BD461-3126-4646-9541-C2CBF40D1CA1}"/>
              </a:ext>
            </a:extLst>
          </p:cNvPr>
          <p:cNvSpPr>
            <a:spLocks noGrp="1"/>
          </p:cNvSpPr>
          <p:nvPr>
            <p:ph type="title"/>
          </p:nvPr>
        </p:nvSpPr>
        <p:spPr>
          <a:xfrm>
            <a:off x="7550663" y="1455611"/>
            <a:ext cx="3849624" cy="2312521"/>
          </a:xfrm>
        </p:spPr>
        <p:txBody>
          <a:bodyPr vert="horz" lIns="228600" tIns="228600" rIns="228600" bIns="0" rtlCol="0" anchor="b">
            <a:noAutofit/>
          </a:bodyPr>
          <a:lstStyle/>
          <a:p>
            <a:pPr algn="l">
              <a:lnSpc>
                <a:spcPct val="80000"/>
              </a:lnSpc>
            </a:pPr>
            <a:r>
              <a:rPr lang="en-US" sz="2400">
                <a:solidFill>
                  <a:schemeClr val="tx2"/>
                </a:solidFill>
              </a:rPr>
              <a:t>Everyone who left the company had no promotion in the last 5 years. This is a strong indication as to why people are leaving the company. Employees are likely leave a company if there's no chance for growth and advancement to seek it elsewhere.</a:t>
            </a:r>
            <a:endParaRPr lang="en-US" sz="2400">
              <a:solidFill>
                <a:schemeClr val="tx2"/>
              </a:solidFill>
              <a:cs typeface="Calibri Light"/>
            </a:endParaRPr>
          </a:p>
        </p:txBody>
      </p:sp>
      <p:sp>
        <p:nvSpPr>
          <p:cNvPr id="58" name="Rectangle 57">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4B72B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96231B6B-11EC-4EBD-A3B5-9CB691C44164}"/>
              </a:ext>
            </a:extLst>
          </p:cNvPr>
          <p:cNvPicPr>
            <a:picLocks noGrp="1" noChangeAspect="1"/>
          </p:cNvPicPr>
          <p:nvPr>
            <p:ph idx="1"/>
          </p:nvPr>
        </p:nvPicPr>
        <p:blipFill rotWithShape="1">
          <a:blip r:embed="rId2"/>
          <a:srcRect t="2027" r="3" b="3"/>
          <a:stretch/>
        </p:blipFill>
        <p:spPr>
          <a:xfrm>
            <a:off x="972115" y="960214"/>
            <a:ext cx="5641848" cy="4919472"/>
          </a:xfrm>
          <a:prstGeom prst="rect">
            <a:avLst/>
          </a:prstGeom>
          <a:ln w="12700">
            <a:noFill/>
          </a:ln>
        </p:spPr>
      </p:pic>
      <p:sp>
        <p:nvSpPr>
          <p:cNvPr id="60"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184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DAE3342-9DFC-49D4-B09C-25E3107693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E49E0D20-8423-4612-99A5-14AEF8F6B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57C2C108-5A30-48CA-9203-56747AEB7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A343912-2EFC-408E-A862-5C9BF108D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A50D1CF-9DAE-4CF6-B829-E66CEE9D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FE5799A4-0568-433E-BF41-752CF516A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CDBB86ED-F16F-4C28-BDD5-72D771176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3347939E-8B76-4CFC-B2EC-63A7E2278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FA1DD132-02E4-4CD3-B496-BFF924558A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710BDA52-A7D7-4E4E-9F36-EC8F983EA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1BDF852-319F-42B8-9A50-7C9A9387C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3AACE376-C01E-4F1F-91B7-39D0274BFE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7F612F4C-050E-459D-9771-ED088374A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94E4211B-3E41-4905-8F4E-76811B9E5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6AEC87EE-0CB8-43DE-8FEB-4586A92E80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277C1C5D-7BDC-47E4-8B81-C3C4AE949B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7A2A6EF8-9768-4478-9CD3-DFA547CEF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1FD9091C-E8FA-4ADA-937F-A74426ED1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B69923E7-63C4-47CE-956E-09D384D4F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A2576784-872E-494C-A041-0E346226B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B54F73D8-62C2-4127-9D19-01219BBB9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CFD8CA02-9BE5-4B82-8129-6EF618402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01515E68-030C-4313-B300-35253163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1937725F-1DDF-4225-937E-106DBB047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8334A2EF-69D9-41C1-9876-91D7FCF7C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74C0C03-1202-4DC9-BA33-998DDFB3F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38" name="Freeform 5">
              <a:extLst>
                <a:ext uri="{FF2B5EF4-FFF2-40B4-BE49-F238E27FC236}">
                  <a16:creationId xmlns:a16="http://schemas.microsoft.com/office/drawing/2014/main" id="{60BF984B-F4C1-4BF0-B296-72CAD8814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Freeform 6">
              <a:extLst>
                <a:ext uri="{FF2B5EF4-FFF2-40B4-BE49-F238E27FC236}">
                  <a16:creationId xmlns:a16="http://schemas.microsoft.com/office/drawing/2014/main" id="{2E887C16-A8CC-48BD-A34B-69B5D14BE1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Freeform 7">
              <a:extLst>
                <a:ext uri="{FF2B5EF4-FFF2-40B4-BE49-F238E27FC236}">
                  <a16:creationId xmlns:a16="http://schemas.microsoft.com/office/drawing/2014/main" id="{1194B805-0CE2-4FD6-804E-2771E18BB4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8">
              <a:extLst>
                <a:ext uri="{FF2B5EF4-FFF2-40B4-BE49-F238E27FC236}">
                  <a16:creationId xmlns:a16="http://schemas.microsoft.com/office/drawing/2014/main" id="{96000EBD-113B-4BB5-94F2-B2C961094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9">
              <a:extLst>
                <a:ext uri="{FF2B5EF4-FFF2-40B4-BE49-F238E27FC236}">
                  <a16:creationId xmlns:a16="http://schemas.microsoft.com/office/drawing/2014/main" id="{C2C37892-BF6A-4DDB-BAA9-48B6A051E9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10">
              <a:extLst>
                <a:ext uri="{FF2B5EF4-FFF2-40B4-BE49-F238E27FC236}">
                  <a16:creationId xmlns:a16="http://schemas.microsoft.com/office/drawing/2014/main" id="{B3A53A2B-EB9B-4318-A7F9-E371D211E7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11">
              <a:extLst>
                <a:ext uri="{FF2B5EF4-FFF2-40B4-BE49-F238E27FC236}">
                  <a16:creationId xmlns:a16="http://schemas.microsoft.com/office/drawing/2014/main" id="{59001F5F-9338-43E1-BB4B-21C681CA20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12">
              <a:extLst>
                <a:ext uri="{FF2B5EF4-FFF2-40B4-BE49-F238E27FC236}">
                  <a16:creationId xmlns:a16="http://schemas.microsoft.com/office/drawing/2014/main" id="{24781ABE-347F-40E9-9BB2-3E35C8F15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3">
              <a:extLst>
                <a:ext uri="{FF2B5EF4-FFF2-40B4-BE49-F238E27FC236}">
                  <a16:creationId xmlns:a16="http://schemas.microsoft.com/office/drawing/2014/main" id="{6D8A7767-4D16-4AB7-8277-D66FEC7F74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4">
              <a:extLst>
                <a:ext uri="{FF2B5EF4-FFF2-40B4-BE49-F238E27FC236}">
                  <a16:creationId xmlns:a16="http://schemas.microsoft.com/office/drawing/2014/main" id="{1B7D649D-9559-4E1D-937A-3519483502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5">
              <a:extLst>
                <a:ext uri="{FF2B5EF4-FFF2-40B4-BE49-F238E27FC236}">
                  <a16:creationId xmlns:a16="http://schemas.microsoft.com/office/drawing/2014/main" id="{45AA5D21-8C7B-4C77-815C-C3A8EA0A58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6">
              <a:extLst>
                <a:ext uri="{FF2B5EF4-FFF2-40B4-BE49-F238E27FC236}">
                  <a16:creationId xmlns:a16="http://schemas.microsoft.com/office/drawing/2014/main" id="{D7A46675-AA96-41DB-B9DB-CAA471A207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7">
              <a:extLst>
                <a:ext uri="{FF2B5EF4-FFF2-40B4-BE49-F238E27FC236}">
                  <a16:creationId xmlns:a16="http://schemas.microsoft.com/office/drawing/2014/main" id="{82090F8A-ECF2-423C-98D0-8EF2262203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8">
              <a:extLst>
                <a:ext uri="{FF2B5EF4-FFF2-40B4-BE49-F238E27FC236}">
                  <a16:creationId xmlns:a16="http://schemas.microsoft.com/office/drawing/2014/main" id="{EA5DE46B-A4BE-407F-835A-693D3E979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9">
              <a:extLst>
                <a:ext uri="{FF2B5EF4-FFF2-40B4-BE49-F238E27FC236}">
                  <a16:creationId xmlns:a16="http://schemas.microsoft.com/office/drawing/2014/main" id="{429E4297-5489-465D-A6D7-03BD468E05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20">
              <a:extLst>
                <a:ext uri="{FF2B5EF4-FFF2-40B4-BE49-F238E27FC236}">
                  <a16:creationId xmlns:a16="http://schemas.microsoft.com/office/drawing/2014/main" id="{69A4CFA1-B603-453B-AC53-49E8A8DF7E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21">
              <a:extLst>
                <a:ext uri="{FF2B5EF4-FFF2-40B4-BE49-F238E27FC236}">
                  <a16:creationId xmlns:a16="http://schemas.microsoft.com/office/drawing/2014/main" id="{7A997EDF-8927-490B-AD5F-046317B8B2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22">
              <a:extLst>
                <a:ext uri="{FF2B5EF4-FFF2-40B4-BE49-F238E27FC236}">
                  <a16:creationId xmlns:a16="http://schemas.microsoft.com/office/drawing/2014/main" id="{3C91BE84-B1A4-4592-A942-2C72C86DD8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3">
              <a:extLst>
                <a:ext uri="{FF2B5EF4-FFF2-40B4-BE49-F238E27FC236}">
                  <a16:creationId xmlns:a16="http://schemas.microsoft.com/office/drawing/2014/main" id="{A0AAA5CD-6E44-429A-91FA-D650BAF9EE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8931AD8-B73B-4371-B1D5-55A6E5C0C780}"/>
              </a:ext>
            </a:extLst>
          </p:cNvPr>
          <p:cNvSpPr>
            <a:spLocks noGrp="1"/>
          </p:cNvSpPr>
          <p:nvPr>
            <p:ph type="title"/>
          </p:nvPr>
        </p:nvSpPr>
        <p:spPr>
          <a:xfrm>
            <a:off x="7550663" y="1455611"/>
            <a:ext cx="3849624" cy="2312521"/>
          </a:xfrm>
        </p:spPr>
        <p:txBody>
          <a:bodyPr vert="horz" lIns="228600" tIns="228600" rIns="228600" bIns="0" rtlCol="0" anchor="b">
            <a:noAutofit/>
          </a:bodyPr>
          <a:lstStyle/>
          <a:p>
            <a:pPr algn="l">
              <a:lnSpc>
                <a:spcPct val="80000"/>
              </a:lnSpc>
            </a:pPr>
            <a:r>
              <a:rPr lang="en-US" sz="2400">
                <a:solidFill>
                  <a:schemeClr val="tx2"/>
                </a:solidFill>
              </a:rPr>
              <a:t>Employees are leaving from all departments however, the rate at which they leave from the various departments differs from one another. Sales has the highest rate among employees leaving while management has the lowest.</a:t>
            </a:r>
            <a:endParaRPr lang="en-US" sz="2400">
              <a:solidFill>
                <a:schemeClr val="tx2"/>
              </a:solidFill>
              <a:cs typeface="Calibri Light"/>
            </a:endParaRPr>
          </a:p>
        </p:txBody>
      </p:sp>
      <p:sp>
        <p:nvSpPr>
          <p:cNvPr id="58" name="Rectangle 57">
            <a:extLst>
              <a:ext uri="{FF2B5EF4-FFF2-40B4-BE49-F238E27FC236}">
                <a16:creationId xmlns:a16="http://schemas.microsoft.com/office/drawing/2014/main" id="{C8CA0C52-5ACA-4F17-AA4A-312E0E110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4C72B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 histogram&#10;&#10;Description automatically generated">
            <a:extLst>
              <a:ext uri="{FF2B5EF4-FFF2-40B4-BE49-F238E27FC236}">
                <a16:creationId xmlns:a16="http://schemas.microsoft.com/office/drawing/2014/main" id="{EFD60617-E083-4518-8314-5C209B04F174}"/>
              </a:ext>
            </a:extLst>
          </p:cNvPr>
          <p:cNvPicPr>
            <a:picLocks noGrp="1" noChangeAspect="1"/>
          </p:cNvPicPr>
          <p:nvPr>
            <p:ph idx="1"/>
          </p:nvPr>
        </p:nvPicPr>
        <p:blipFill rotWithShape="1">
          <a:blip r:embed="rId2"/>
          <a:srcRect t="2027" r="3" b="3"/>
          <a:stretch/>
        </p:blipFill>
        <p:spPr>
          <a:xfrm>
            <a:off x="972115" y="960214"/>
            <a:ext cx="5641848" cy="4919472"/>
          </a:xfrm>
          <a:prstGeom prst="rect">
            <a:avLst/>
          </a:prstGeom>
          <a:ln w="12700">
            <a:noFill/>
          </a:ln>
        </p:spPr>
      </p:pic>
      <p:sp>
        <p:nvSpPr>
          <p:cNvPr id="60" name="Isosceles Triangle 39">
            <a:extLst>
              <a:ext uri="{FF2B5EF4-FFF2-40B4-BE49-F238E27FC236}">
                <a16:creationId xmlns:a16="http://schemas.microsoft.com/office/drawing/2014/main" id="{4F37E7FB-7372-47E3-914E-7CF7E94B1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50273" y="3291386"/>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183677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Atlas</vt:lpstr>
      <vt:lpstr>Employee Attrition</vt:lpstr>
      <vt:lpstr>Project Background</vt:lpstr>
      <vt:lpstr>Project Methodology</vt:lpstr>
      <vt:lpstr>EXPLORATIVE DATA ANALYSIS</vt:lpstr>
      <vt:lpstr>From the histogram, we can deduce that people with lower satisfaction level are more likely to leave the company.</vt:lpstr>
      <vt:lpstr>The histogram shows that people with small and big number of projects are leaving the company however, people with 2 or less projects are more likely to leave.</vt:lpstr>
      <vt:lpstr>From the chart , we can see that new entrants into the company  are less likely to leave, however a lot of people starts leaving the company after 3 years. Most people leaving have spent between 3-5 years at the company. The rate however goes lower as they spend more years in the company.</vt:lpstr>
      <vt:lpstr>Everyone who left the company had no promotion in the last 5 years. This is a strong indication as to why people are leaving the company. Employees are likely leave a company if there's no chance for growth and advancement to seek it elsewhere.</vt:lpstr>
      <vt:lpstr>Employees are leaving from all departments however, the rate at which they leave from the various departments differs from one another. Sales has the highest rate among employees leaving while management has the lowest.</vt:lpstr>
      <vt:lpstr>Salary seems to be another strong indication as to why people are leaving. Majority of those who left the company are being paid low salaries. The rate of people leaving diminishes as their salary increases. People with high salaries seems less likely to leave the company.</vt:lpstr>
      <vt:lpstr>PREDICTING EMPlOYEES</vt:lpstr>
      <vt:lpstr>A logistic regression was used on the dataset to create a model for prediction.  The model achieved an accuracy of about 80%.   The input used for the model was a combination of current and ex-employess data, in order to provide the model with training data in identifying the two instances. Through this model, an output was derived that shows employees and their likelihood to leave the company. </vt:lpstr>
      <vt:lpstr>Conclusion</vt:lpstr>
      <vt:lpstr>Recommendations</vt:lpstr>
      <vt:lpstr>End of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dc:title>
  <dc:creator/>
  <cp:lastModifiedBy/>
  <cp:revision>339</cp:revision>
  <dcterms:created xsi:type="dcterms:W3CDTF">2021-06-25T13:42:55Z</dcterms:created>
  <dcterms:modified xsi:type="dcterms:W3CDTF">2021-06-25T16:31:43Z</dcterms:modified>
</cp:coreProperties>
</file>