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0" r:id="rId2"/>
  </p:sldMasterIdLst>
  <p:notesMasterIdLst>
    <p:notesMasterId r:id="rId32"/>
  </p:notesMasterIdLst>
  <p:sldIdLst>
    <p:sldId id="339" r:id="rId3"/>
    <p:sldId id="338" r:id="rId4"/>
    <p:sldId id="341" r:id="rId5"/>
    <p:sldId id="342" r:id="rId6"/>
    <p:sldId id="346" r:id="rId7"/>
    <p:sldId id="344" r:id="rId8"/>
    <p:sldId id="343" r:id="rId9"/>
    <p:sldId id="347" r:id="rId10"/>
    <p:sldId id="340" r:id="rId11"/>
    <p:sldId id="349" r:id="rId12"/>
    <p:sldId id="366" r:id="rId13"/>
    <p:sldId id="350" r:id="rId14"/>
    <p:sldId id="367" r:id="rId15"/>
    <p:sldId id="368" r:id="rId16"/>
    <p:sldId id="369" r:id="rId17"/>
    <p:sldId id="259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2" r:id="rId28"/>
    <p:sldId id="363" r:id="rId29"/>
    <p:sldId id="364" r:id="rId30"/>
    <p:sldId id="365" r:id="rId31"/>
  </p:sldIdLst>
  <p:sldSz cx="12192000" cy="6858000"/>
  <p:notesSz cx="10234613" cy="7104063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40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8B"/>
    <a:srgbClr val="ED7D31"/>
    <a:srgbClr val="FFA374"/>
    <a:srgbClr val="005D8C"/>
    <a:srgbClr val="252B30"/>
    <a:srgbClr val="A8B5B5"/>
    <a:srgbClr val="655C6C"/>
    <a:srgbClr val="015D8C"/>
    <a:srgbClr val="FAD27A"/>
    <a:srgbClr val="FFC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58" y="312"/>
      </p:cViewPr>
      <p:guideLst>
        <p:guide orient="horz" pos="2166"/>
        <p:guide pos="40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639ED8-73FC-4DD7-93D0-07AA3D97EE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2024/6/5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8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6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45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79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29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908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73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67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56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381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25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93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568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90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143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486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000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645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72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11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56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97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38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92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49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86088" y="887413"/>
            <a:ext cx="4262437" cy="2398712"/>
          </a:xfrm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xfrm>
            <a:off x="1023938" y="3419475"/>
            <a:ext cx="8186737" cy="279717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>
              <a:buFont typeface="Arial" panose="020B0604020202020204" pitchFamily="34" charset="0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9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7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5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28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23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156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0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2954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1198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6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4" descr="ebb9174bb44f132a73cd701aebc58d7"/>
          <p:cNvPicPr>
            <a:picLocks noChangeAspect="1"/>
          </p:cNvPicPr>
          <p:nvPr userDrawn="1"/>
        </p:nvPicPr>
        <p:blipFill>
          <a:blip r:embed="rId2"/>
          <a:srcRect t="22964"/>
          <a:stretch>
            <a:fillRect/>
          </a:stretch>
        </p:blipFill>
        <p:spPr>
          <a:xfrm>
            <a:off x="7787217" y="5591175"/>
            <a:ext cx="3494616" cy="67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pPr fontAlgn="auto">
              <a:defRPr/>
            </a:pPr>
            <a:fld id="{8CE6F5F2-80DF-435E-B47F-94FFA70C5D02}" type="datetimeFigureOut">
              <a:rPr lang="zh-CN" altLang="en-US"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defRPr/>
              </a:pPr>
              <a:t>2024/6/5</a:t>
            </a:fld>
            <a:endParaRPr lang="zh-CN" altLang="en-US" sz="1200" noProof="1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pPr algn="ctr" fontAlgn="auto">
              <a:defRPr/>
            </a:pPr>
            <a:endParaRPr lang="zh-CN" altLang="en-US" sz="1200" noProof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ebb9174bb44f132a73cd701aebc58d7"/>
          <p:cNvPicPr>
            <a:picLocks noChangeAspect="1"/>
          </p:cNvPicPr>
          <p:nvPr userDrawn="1"/>
        </p:nvPicPr>
        <p:blipFill>
          <a:blip r:embed="rId12"/>
          <a:srcRect t="22964"/>
          <a:stretch>
            <a:fillRect/>
          </a:stretch>
        </p:blipFill>
        <p:spPr>
          <a:xfrm>
            <a:off x="7787217" y="5591175"/>
            <a:ext cx="3494616" cy="6731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70.png"/><Relationship Id="rId4" Type="http://schemas.openxmlformats.org/officeDocument/2006/relationships/image" Target="../media/image2.jpg"/><Relationship Id="rId9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9A0022-75C8-40C2-867E-0817103A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1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7BDCC84-8841-4EFB-AD97-CF8322B2E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668" t="45207" r="53546" b="39923"/>
          <a:stretch/>
        </p:blipFill>
        <p:spPr>
          <a:xfrm>
            <a:off x="7859756" y="131543"/>
            <a:ext cx="1001508" cy="1010943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2E01013-903D-4018-83E5-BC444D258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8634" t="45752" r="32230" b="40591"/>
          <a:stretch/>
        </p:blipFill>
        <p:spPr>
          <a:xfrm>
            <a:off x="8987037" y="131543"/>
            <a:ext cx="1719652" cy="8986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0CF907-5BF5-4874-A273-472AA80E1633}"/>
              </a:ext>
            </a:extLst>
          </p:cNvPr>
          <p:cNvSpPr txBox="1"/>
          <p:nvPr/>
        </p:nvSpPr>
        <p:spPr>
          <a:xfrm>
            <a:off x="-447040" y="1276309"/>
            <a:ext cx="115192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Follow the Path: Hierarchy-Aware Extreme Multi-Label Completion for Semantic Text Tagging</a:t>
            </a:r>
            <a:br>
              <a:rPr lang="zh-CN" altLang="zh-CN" sz="2400" b="1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b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zh-CN" altLang="en-US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遵循路径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语义文本标记的层次感知极端多标签完成</a:t>
            </a:r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br>
              <a:rPr lang="zh-CN" altLang="en-US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WWW '24: Proceedings of the ACM on Web Conference 2024</a:t>
            </a: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Github.com/eXascaleInfolab/HECTOR</a:t>
            </a: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2024-5-13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CCF-A</a:t>
            </a: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A3E296-08B2-4B32-A71B-1CD9B1A1CB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70743" r="90528" b="7155"/>
          <a:stretch/>
        </p:blipFill>
        <p:spPr>
          <a:xfrm>
            <a:off x="-2615040" y="-617348"/>
            <a:ext cx="866250" cy="13088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EF0A68-EFFC-4160-973C-F4EEC05291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7" t="-56300" b="7714"/>
          <a:stretch/>
        </p:blipFill>
        <p:spPr>
          <a:xfrm>
            <a:off x="14803045" y="-497314"/>
            <a:ext cx="866250" cy="11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8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数据集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3EEC8D8B-1A45-44A9-96FF-98A1BDB5EF67}"/>
              </a:ext>
            </a:extLst>
          </p:cNvPr>
          <p:cNvSpPr txBox="1"/>
          <p:nvPr/>
        </p:nvSpPr>
        <p:spPr>
          <a:xfrm>
            <a:off x="2541776" y="1665909"/>
            <a:ext cx="84169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MAG-CS：计算机科学领域，标签树包含“计算机科学”根级别的后代。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PubMed：顶级医学期刊上发表的论文。医学主题词表 (MeSH) 。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EURLex：英文欧盟立法文件，并用欧洲词汇表 (EuroVoc) 中的概念进行标注。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400" b="1" dirty="0">
              <a:effectLst/>
              <a:ea typeface="Microsoft YaHei" panose="020B0503020204020204" pitchFamily="34" charset="-122"/>
            </a:endParaRPr>
          </a:p>
          <a:p>
            <a:endParaRPr lang="zh-CN" altLang="en-US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E5AC09-1D5D-421B-BFE8-4D1DBBC4B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97" y="3534476"/>
            <a:ext cx="7151201" cy="34619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59684EA-2928-AAAA-4413-499F1A029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140" y="3304519"/>
            <a:ext cx="5061281" cy="3177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DAB201-9346-C3F5-4B99-0ABB9A53F1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971" y="-946073"/>
            <a:ext cx="5147310" cy="648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9694DD-1F93-182D-4FAE-F08561BF7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177" y="3680387"/>
            <a:ext cx="5127531" cy="6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F3DBC9-25EE-4ECA-B506-B105D7D0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9" y="1901707"/>
            <a:ext cx="5144218" cy="338184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指标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550F56B2-C55F-4984-84F0-C0B45A17A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2111" y="1021205"/>
                <a:ext cx="6131312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32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@</m:t>
                      </m:r>
                      <m:r>
                        <a:rPr lang="en-US" altLang="zh-CN" sz="32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altLang="zh-CN" sz="32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𝒓𝒂𝒏𝒌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1500" b="1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zh-CN" altLang="zh-CN" sz="1500" b="1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𝑫𝑪𝑮</m:t>
                      </m:r>
                      <m:r>
                        <a:rPr lang="en-US" altLang="zh-CN" sz="32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@</m:t>
                      </m:r>
                      <m:r>
                        <a:rPr lang="en-US" altLang="zh-CN" sz="32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altLang="zh-CN" sz="32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zh-CN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3200" b="1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𝒓𝒂𝒏𝒌</m:t>
                              </m:r>
                              <m:r>
                                <a:rPr lang="en-US" altLang="zh-CN" sz="3200" b="1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zh-CN" sz="3200" b="1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𝒍𝒐𝒈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2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3200" b="1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zh-CN" altLang="zh-CN" sz="3200" b="1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𝑵𝑫𝑪𝑮</m:t>
                    </m:r>
                    <m:r>
                      <a:rPr lang="en-US" altLang="zh-CN" sz="3200" b="1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@</m:t>
                    </m:r>
                    <m:r>
                      <a:rPr lang="en-US" altLang="zh-CN" sz="3200" b="1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3200" b="1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2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𝑫𝑪𝑮</m:t>
                        </m:r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@</m:t>
                        </m:r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func>
                              <m:funcPr>
                                <m:ctrlPr>
                                  <a:rPr lang="zh-CN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𝒎𝒊𝒏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3200" b="1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3200" b="1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3200" b="1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1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CN" altLang="zh-CN" sz="3200" b="1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sup>
                          <m:e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f>
                          <m:fPr>
                            <m:ctrlPr>
                              <a:rPr lang="zh-CN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𝒓𝒂𝒏𝒌</m:t>
                                </m:r>
                                <m:d>
                                  <m:dPr>
                                    <m:ctrlPr>
                                      <a:rPr lang="zh-CN" altLang="zh-CN" sz="3200" b="1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𝒍𝒐𝒒</m:t>
                            </m:r>
                            <m:d>
                              <m:dPr>
                                <m:ctrlPr>
                                  <a:rPr lang="zh-CN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  <m:r>
                                  <a:rPr lang="en-US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1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zh-CN" sz="3200" b="1" i="1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 fontAlgn="auto">
                  <a:spcAft>
                    <a:spcPts val="0"/>
                  </a:spcAft>
                </a:pPr>
                <a:endParaRPr lang="zh-CN" altLang="en-US" sz="4400" b="1" dirty="0"/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550F56B2-C55F-4984-84F0-C0B45A17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11" y="1021205"/>
                <a:ext cx="6131312" cy="4351338"/>
              </a:xfrm>
              <a:prstGeom prst="rect">
                <a:avLst/>
              </a:prstGeom>
              <a:blipFill>
                <a:blip r:embed="rId8"/>
                <a:stretch>
                  <a:fillRect t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BA4E320-3AF2-FCE7-FE26-D18094F43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06729" y="-2720"/>
            <a:ext cx="6023965" cy="43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实验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1F3DBC9-25EE-4ECA-B506-B105D7D0B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39" y="1901707"/>
            <a:ext cx="5144218" cy="33818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B8F22C-122B-1D5F-21A5-CCCE188BD143}"/>
              </a:ext>
            </a:extLst>
          </p:cNvPr>
          <p:cNvSpPr txBox="1"/>
          <p:nvPr/>
        </p:nvSpPr>
        <p:spPr>
          <a:xfrm>
            <a:off x="5442557" y="1319827"/>
            <a:ext cx="61081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Encoder 300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维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 </a:t>
            </a:r>
          </a:p>
          <a:p>
            <a:pPr indent="266700" algn="just"/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Decoder 600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维 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均为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6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层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12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个头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Encoder 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序列长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300</a:t>
            </a:r>
          </a:p>
          <a:p>
            <a:pPr indent="266700" algn="just"/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Decoder 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序列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长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16</a:t>
            </a: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一万条数据 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100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轮，时间约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17</a:t>
            </a:r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小时。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Adam优化器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初始学习率为1e-4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zh-CN" b="1" dirty="0">
                <a:solidFill>
                  <a:srgbClr val="005C8B"/>
                </a:solidFill>
                <a:latin typeface="+mn-ea"/>
                <a:ea typeface="+mn-ea"/>
              </a:rPr>
              <a:t>权重衰减为0.01。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70EB18-7FCC-4440-BEA4-A513F883A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12" y="5113080"/>
            <a:ext cx="11211552" cy="12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46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我的看法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1F3DBC9-25EE-4ECA-B506-B105D7D0B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39" y="1901707"/>
            <a:ext cx="5144218" cy="33818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C2D0D6-671D-959D-7C14-5009170DFFB5}"/>
              </a:ext>
            </a:extLst>
          </p:cNvPr>
          <p:cNvSpPr/>
          <p:nvPr/>
        </p:nvSpPr>
        <p:spPr>
          <a:xfrm>
            <a:off x="1505527" y="2807855"/>
            <a:ext cx="3398982" cy="230909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0380F5-BBCE-9704-C814-2B505D639C52}"/>
              </a:ext>
            </a:extLst>
          </p:cNvPr>
          <p:cNvSpPr/>
          <p:nvPr/>
        </p:nvSpPr>
        <p:spPr>
          <a:xfrm>
            <a:off x="1528622" y="3671454"/>
            <a:ext cx="3398982" cy="230909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7C6DED-5D29-D951-F6F3-1F0B76197DF2}"/>
              </a:ext>
            </a:extLst>
          </p:cNvPr>
          <p:cNvSpPr/>
          <p:nvPr/>
        </p:nvSpPr>
        <p:spPr>
          <a:xfrm>
            <a:off x="1574803" y="4493494"/>
            <a:ext cx="3398982" cy="230909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16A3F8B0-CF98-7966-EBB3-A63AF7632FE8}"/>
              </a:ext>
            </a:extLst>
          </p:cNvPr>
          <p:cNvSpPr/>
          <p:nvPr/>
        </p:nvSpPr>
        <p:spPr>
          <a:xfrm>
            <a:off x="6413778" y="2497340"/>
            <a:ext cx="182880" cy="18669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B3E2FA6-C62E-6351-59D6-B5FFD673469F}"/>
              </a:ext>
            </a:extLst>
          </p:cNvPr>
          <p:cNvSpPr/>
          <p:nvPr/>
        </p:nvSpPr>
        <p:spPr>
          <a:xfrm>
            <a:off x="6093738" y="280785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7E645F1F-6DF7-19A0-F404-8E79D697A9CD}"/>
              </a:ext>
            </a:extLst>
          </p:cNvPr>
          <p:cNvSpPr/>
          <p:nvPr/>
        </p:nvSpPr>
        <p:spPr>
          <a:xfrm>
            <a:off x="6413778" y="2807855"/>
            <a:ext cx="182880" cy="18669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DE820F20-7383-8F32-0013-08D538DF46FE}"/>
              </a:ext>
            </a:extLst>
          </p:cNvPr>
          <p:cNvSpPr/>
          <p:nvPr/>
        </p:nvSpPr>
        <p:spPr>
          <a:xfrm>
            <a:off x="6733818" y="280785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699BF28-70E5-296F-D844-1A33E77DB171}"/>
              </a:ext>
            </a:extLst>
          </p:cNvPr>
          <p:cNvCxnSpPr>
            <a:stCxn id="14" idx="0"/>
            <a:endCxn id="12" idx="4"/>
          </p:cNvCxnSpPr>
          <p:nvPr/>
        </p:nvCxnSpPr>
        <p:spPr>
          <a:xfrm flipV="1">
            <a:off x="6505218" y="2684030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B1E9BBF-D13F-55AD-50CD-FC4DB4AEBBD5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H="1" flipV="1">
            <a:off x="6505218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394E6C-560D-5374-E58D-053B01F558F4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6185178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837B8BF0-CB58-2261-029B-F7B6BB7B5DF9}"/>
              </a:ext>
            </a:extLst>
          </p:cNvPr>
          <p:cNvSpPr/>
          <p:nvPr/>
        </p:nvSpPr>
        <p:spPr>
          <a:xfrm>
            <a:off x="6096000" y="280785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9F309562-6959-52A3-1768-42927ED3EB9A}"/>
              </a:ext>
            </a:extLst>
          </p:cNvPr>
          <p:cNvSpPr/>
          <p:nvPr/>
        </p:nvSpPr>
        <p:spPr>
          <a:xfrm>
            <a:off x="5775960" y="311837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9666046-5DA1-9B7E-16FC-3B1F3952B6E8}"/>
              </a:ext>
            </a:extLst>
          </p:cNvPr>
          <p:cNvSpPr/>
          <p:nvPr/>
        </p:nvSpPr>
        <p:spPr>
          <a:xfrm>
            <a:off x="6096000" y="311837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A10EA2DB-D281-A2A4-D9D8-34FB7C475070}"/>
              </a:ext>
            </a:extLst>
          </p:cNvPr>
          <p:cNvSpPr/>
          <p:nvPr/>
        </p:nvSpPr>
        <p:spPr>
          <a:xfrm>
            <a:off x="6416040" y="311837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72A0958-4514-BC68-47F1-2380F2D2DC92}"/>
              </a:ext>
            </a:extLst>
          </p:cNvPr>
          <p:cNvCxnSpPr>
            <a:stCxn id="21" idx="0"/>
            <a:endCxn id="19" idx="4"/>
          </p:cNvCxnSpPr>
          <p:nvPr/>
        </p:nvCxnSpPr>
        <p:spPr>
          <a:xfrm flipV="1">
            <a:off x="6187440" y="2994545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3C0FD67-6BD1-890A-ACE2-CDF03065C3AA}"/>
              </a:ext>
            </a:extLst>
          </p:cNvPr>
          <p:cNvCxnSpPr>
            <a:cxnSpLocks/>
            <a:stCxn id="22" idx="0"/>
            <a:endCxn id="19" idx="4"/>
          </p:cNvCxnSpPr>
          <p:nvPr/>
        </p:nvCxnSpPr>
        <p:spPr>
          <a:xfrm flipH="1" flipV="1">
            <a:off x="6187440" y="299454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72703DB-763A-B068-0E4F-D28EC12B7AB3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5867400" y="299454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2FD7C39-1DAD-D783-E378-55271F66C122}"/>
              </a:ext>
            </a:extLst>
          </p:cNvPr>
          <p:cNvSpPr/>
          <p:nvPr/>
        </p:nvSpPr>
        <p:spPr>
          <a:xfrm>
            <a:off x="7404378" y="249734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6BCC3779-91F4-AF03-BAF1-23650DAE9BB8}"/>
              </a:ext>
            </a:extLst>
          </p:cNvPr>
          <p:cNvSpPr/>
          <p:nvPr/>
        </p:nvSpPr>
        <p:spPr>
          <a:xfrm>
            <a:off x="7084338" y="280785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0AEFA6A6-3C73-610F-5E1E-D1BBBBBA7A87}"/>
              </a:ext>
            </a:extLst>
          </p:cNvPr>
          <p:cNvSpPr/>
          <p:nvPr/>
        </p:nvSpPr>
        <p:spPr>
          <a:xfrm>
            <a:off x="7404378" y="280785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3059866-33C3-02AB-9E67-81B16E9E44E2}"/>
              </a:ext>
            </a:extLst>
          </p:cNvPr>
          <p:cNvSpPr/>
          <p:nvPr/>
        </p:nvSpPr>
        <p:spPr>
          <a:xfrm>
            <a:off x="7724418" y="280785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FABB15F-E523-83D0-2272-56884E0276ED}"/>
              </a:ext>
            </a:extLst>
          </p:cNvPr>
          <p:cNvCxnSpPr>
            <a:stCxn id="28" idx="0"/>
            <a:endCxn id="26" idx="4"/>
          </p:cNvCxnSpPr>
          <p:nvPr/>
        </p:nvCxnSpPr>
        <p:spPr>
          <a:xfrm flipV="1">
            <a:off x="7495818" y="2684030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670F162-EF5F-2C00-7809-384DC2592269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>
          <a:xfrm flipH="1" flipV="1">
            <a:off x="7495818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D341363-176F-9487-19A7-F8F9178A624F}"/>
              </a:ext>
            </a:extLst>
          </p:cNvPr>
          <p:cNvCxnSpPr>
            <a:cxnSpLocks/>
            <a:stCxn id="27" idx="0"/>
            <a:endCxn id="26" idx="4"/>
          </p:cNvCxnSpPr>
          <p:nvPr/>
        </p:nvCxnSpPr>
        <p:spPr>
          <a:xfrm flipV="1">
            <a:off x="7175778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2EF34576-67F8-972A-0EC1-9419D476774B}"/>
              </a:ext>
            </a:extLst>
          </p:cNvPr>
          <p:cNvSpPr/>
          <p:nvPr/>
        </p:nvSpPr>
        <p:spPr>
          <a:xfrm>
            <a:off x="7724418" y="280613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6AD2165-0240-B60F-95EA-6CE1598FAE4D}"/>
              </a:ext>
            </a:extLst>
          </p:cNvPr>
          <p:cNvSpPr/>
          <p:nvPr/>
        </p:nvSpPr>
        <p:spPr>
          <a:xfrm>
            <a:off x="7404378" y="311665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F770A518-E5E2-AD18-2EC7-EC5877857509}"/>
              </a:ext>
            </a:extLst>
          </p:cNvPr>
          <p:cNvSpPr/>
          <p:nvPr/>
        </p:nvSpPr>
        <p:spPr>
          <a:xfrm>
            <a:off x="7724418" y="311665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8326F48E-8E03-AA4A-517D-624181D98625}"/>
              </a:ext>
            </a:extLst>
          </p:cNvPr>
          <p:cNvSpPr/>
          <p:nvPr/>
        </p:nvSpPr>
        <p:spPr>
          <a:xfrm>
            <a:off x="8044458" y="311665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F9E9D5-7F9E-45B3-3CF1-7EA5E1305182}"/>
              </a:ext>
            </a:extLst>
          </p:cNvPr>
          <p:cNvCxnSpPr>
            <a:stCxn id="35" idx="0"/>
            <a:endCxn id="33" idx="4"/>
          </p:cNvCxnSpPr>
          <p:nvPr/>
        </p:nvCxnSpPr>
        <p:spPr>
          <a:xfrm flipV="1">
            <a:off x="7815858" y="2992825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34A8377-5F4B-765F-0E59-939B6825CEA8}"/>
              </a:ext>
            </a:extLst>
          </p:cNvPr>
          <p:cNvCxnSpPr>
            <a:cxnSpLocks/>
            <a:stCxn id="36" idx="0"/>
            <a:endCxn id="33" idx="4"/>
          </p:cNvCxnSpPr>
          <p:nvPr/>
        </p:nvCxnSpPr>
        <p:spPr>
          <a:xfrm flipH="1" flipV="1">
            <a:off x="7815858" y="299282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066F18E-31DC-B3F6-3F48-6ED048FDC598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V="1">
            <a:off x="7495818" y="299282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46AC5F86-8AB5-B41F-C5D2-CB84488119B1}"/>
              </a:ext>
            </a:extLst>
          </p:cNvPr>
          <p:cNvSpPr/>
          <p:nvPr/>
        </p:nvSpPr>
        <p:spPr>
          <a:xfrm>
            <a:off x="6916698" y="2202682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B69156D-B4C7-3964-16A9-22095B0203DA}"/>
              </a:ext>
            </a:extLst>
          </p:cNvPr>
          <p:cNvCxnSpPr>
            <a:cxnSpLocks/>
            <a:stCxn id="12" idx="0"/>
            <a:endCxn id="41" idx="4"/>
          </p:cNvCxnSpPr>
          <p:nvPr/>
        </p:nvCxnSpPr>
        <p:spPr>
          <a:xfrm flipV="1">
            <a:off x="6505218" y="2389372"/>
            <a:ext cx="502920" cy="10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4AE973F-7BE2-F0CA-0F8B-BDAF30EC9AF7}"/>
              </a:ext>
            </a:extLst>
          </p:cNvPr>
          <p:cNvCxnSpPr>
            <a:cxnSpLocks/>
            <a:stCxn id="26" idx="0"/>
            <a:endCxn id="41" idx="4"/>
          </p:cNvCxnSpPr>
          <p:nvPr/>
        </p:nvCxnSpPr>
        <p:spPr>
          <a:xfrm flipH="1" flipV="1">
            <a:off x="7008138" y="2389372"/>
            <a:ext cx="487680" cy="10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621CD4BA-156B-B360-248C-D56859B5D4A8}"/>
              </a:ext>
            </a:extLst>
          </p:cNvPr>
          <p:cNvSpPr/>
          <p:nvPr/>
        </p:nvSpPr>
        <p:spPr>
          <a:xfrm>
            <a:off x="9695873" y="2497340"/>
            <a:ext cx="182880" cy="18669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7744BA2F-F76E-302E-1D2B-C4C00E714686}"/>
              </a:ext>
            </a:extLst>
          </p:cNvPr>
          <p:cNvSpPr/>
          <p:nvPr/>
        </p:nvSpPr>
        <p:spPr>
          <a:xfrm>
            <a:off x="9375833" y="280785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376C0DBD-3B74-5243-B495-D4CE5635C2DA}"/>
              </a:ext>
            </a:extLst>
          </p:cNvPr>
          <p:cNvSpPr/>
          <p:nvPr/>
        </p:nvSpPr>
        <p:spPr>
          <a:xfrm>
            <a:off x="9695873" y="2807855"/>
            <a:ext cx="182880" cy="18669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FAEAB14D-CEA7-5D01-FB69-7CB37405CB63}"/>
              </a:ext>
            </a:extLst>
          </p:cNvPr>
          <p:cNvSpPr/>
          <p:nvPr/>
        </p:nvSpPr>
        <p:spPr>
          <a:xfrm>
            <a:off x="10015913" y="280785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96BF080-703E-702F-A9AE-FF31A1029C1E}"/>
              </a:ext>
            </a:extLst>
          </p:cNvPr>
          <p:cNvCxnSpPr>
            <a:stCxn id="47" idx="0"/>
            <a:endCxn id="44" idx="4"/>
          </p:cNvCxnSpPr>
          <p:nvPr/>
        </p:nvCxnSpPr>
        <p:spPr>
          <a:xfrm flipV="1">
            <a:off x="9787313" y="2684030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2483C2-ABD2-7875-9E43-1C71141D7F7D}"/>
              </a:ext>
            </a:extLst>
          </p:cNvPr>
          <p:cNvCxnSpPr>
            <a:cxnSpLocks/>
            <a:stCxn id="49" idx="0"/>
            <a:endCxn id="44" idx="4"/>
          </p:cNvCxnSpPr>
          <p:nvPr/>
        </p:nvCxnSpPr>
        <p:spPr>
          <a:xfrm flipH="1" flipV="1">
            <a:off x="9787313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C99A8E6-8B5F-000F-B29F-450AC7F4C2B1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V="1">
            <a:off x="9467273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8A0FF22C-67D1-B82D-275F-6B7DE23B4241}"/>
              </a:ext>
            </a:extLst>
          </p:cNvPr>
          <p:cNvSpPr/>
          <p:nvPr/>
        </p:nvSpPr>
        <p:spPr>
          <a:xfrm>
            <a:off x="9378095" y="280785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11452A62-F9A2-54D7-0F9F-73A92F720EEF}"/>
              </a:ext>
            </a:extLst>
          </p:cNvPr>
          <p:cNvSpPr/>
          <p:nvPr/>
        </p:nvSpPr>
        <p:spPr>
          <a:xfrm>
            <a:off x="9058055" y="311837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6899FC3D-0C6B-4EEA-F446-37CF9D8B4AAD}"/>
              </a:ext>
            </a:extLst>
          </p:cNvPr>
          <p:cNvSpPr/>
          <p:nvPr/>
        </p:nvSpPr>
        <p:spPr>
          <a:xfrm>
            <a:off x="9378095" y="311837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4D923F41-94F7-1820-597B-42A35C5A1181}"/>
              </a:ext>
            </a:extLst>
          </p:cNvPr>
          <p:cNvSpPr/>
          <p:nvPr/>
        </p:nvSpPr>
        <p:spPr>
          <a:xfrm>
            <a:off x="9698135" y="311837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FD1A4D1-BD24-FDD1-F61C-EA263E3CD90D}"/>
              </a:ext>
            </a:extLst>
          </p:cNvPr>
          <p:cNvCxnSpPr>
            <a:stCxn id="60" idx="0"/>
            <a:endCxn id="58" idx="4"/>
          </p:cNvCxnSpPr>
          <p:nvPr/>
        </p:nvCxnSpPr>
        <p:spPr>
          <a:xfrm flipV="1">
            <a:off x="9469535" y="2994545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F21ABE7-39C4-58C5-04CC-01A5D0701366}"/>
              </a:ext>
            </a:extLst>
          </p:cNvPr>
          <p:cNvCxnSpPr>
            <a:cxnSpLocks/>
            <a:stCxn id="61" idx="0"/>
            <a:endCxn id="58" idx="4"/>
          </p:cNvCxnSpPr>
          <p:nvPr/>
        </p:nvCxnSpPr>
        <p:spPr>
          <a:xfrm flipH="1" flipV="1">
            <a:off x="9469535" y="299454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A7C4825-4A0F-01D1-A46E-FD76C96E8314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9149495" y="299454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A1D3E57-FBCB-375B-DA53-7FA0276FE819}"/>
              </a:ext>
            </a:extLst>
          </p:cNvPr>
          <p:cNvSpPr/>
          <p:nvPr/>
        </p:nvSpPr>
        <p:spPr>
          <a:xfrm>
            <a:off x="10686473" y="249734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D231A6F8-24CE-A04A-C7F1-97E2A169D54F}"/>
              </a:ext>
            </a:extLst>
          </p:cNvPr>
          <p:cNvSpPr/>
          <p:nvPr/>
        </p:nvSpPr>
        <p:spPr>
          <a:xfrm>
            <a:off x="10366433" y="280785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2F54B79B-7221-B69C-E4D9-7D89A5A3F11B}"/>
              </a:ext>
            </a:extLst>
          </p:cNvPr>
          <p:cNvSpPr/>
          <p:nvPr/>
        </p:nvSpPr>
        <p:spPr>
          <a:xfrm>
            <a:off x="10686473" y="280785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D6090C83-0ACF-F583-59B7-A9F9DC9FB3CD}"/>
              </a:ext>
            </a:extLst>
          </p:cNvPr>
          <p:cNvSpPr/>
          <p:nvPr/>
        </p:nvSpPr>
        <p:spPr>
          <a:xfrm>
            <a:off x="11006513" y="2807855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87FE612-5881-0808-18CA-7F5429CA12A5}"/>
              </a:ext>
            </a:extLst>
          </p:cNvPr>
          <p:cNvCxnSpPr>
            <a:stCxn id="67" idx="0"/>
            <a:endCxn id="65" idx="4"/>
          </p:cNvCxnSpPr>
          <p:nvPr/>
        </p:nvCxnSpPr>
        <p:spPr>
          <a:xfrm flipV="1">
            <a:off x="10777913" y="2684030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BD773BC-96B0-A6A9-2362-0EC7713A0474}"/>
              </a:ext>
            </a:extLst>
          </p:cNvPr>
          <p:cNvCxnSpPr>
            <a:cxnSpLocks/>
            <a:stCxn id="68" idx="0"/>
            <a:endCxn id="65" idx="4"/>
          </p:cNvCxnSpPr>
          <p:nvPr/>
        </p:nvCxnSpPr>
        <p:spPr>
          <a:xfrm flipH="1" flipV="1">
            <a:off x="10777913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F82B983-D277-A6A0-E76D-1DE2C8B5852C}"/>
              </a:ext>
            </a:extLst>
          </p:cNvPr>
          <p:cNvCxnSpPr>
            <a:cxnSpLocks/>
            <a:stCxn id="66" idx="0"/>
            <a:endCxn id="65" idx="4"/>
          </p:cNvCxnSpPr>
          <p:nvPr/>
        </p:nvCxnSpPr>
        <p:spPr>
          <a:xfrm flipV="1">
            <a:off x="10457873" y="2684030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9B1C2145-557B-2D85-25D1-24E3845403A4}"/>
              </a:ext>
            </a:extLst>
          </p:cNvPr>
          <p:cNvSpPr/>
          <p:nvPr/>
        </p:nvSpPr>
        <p:spPr>
          <a:xfrm>
            <a:off x="11006513" y="2806135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433FAC97-4C33-9D78-4204-A0B59788CD0A}"/>
              </a:ext>
            </a:extLst>
          </p:cNvPr>
          <p:cNvSpPr/>
          <p:nvPr/>
        </p:nvSpPr>
        <p:spPr>
          <a:xfrm>
            <a:off x="10686473" y="311665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7CD01547-D3B6-9386-FAA6-C41AD0A6465A}"/>
              </a:ext>
            </a:extLst>
          </p:cNvPr>
          <p:cNvSpPr/>
          <p:nvPr/>
        </p:nvSpPr>
        <p:spPr>
          <a:xfrm>
            <a:off x="11006513" y="311665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B3F6F2D6-29FB-6567-1A40-47D0110A0903}"/>
              </a:ext>
            </a:extLst>
          </p:cNvPr>
          <p:cNvSpPr/>
          <p:nvPr/>
        </p:nvSpPr>
        <p:spPr>
          <a:xfrm>
            <a:off x="11326553" y="3116650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597F80C-AA54-AA13-9B71-A8D2467B7835}"/>
              </a:ext>
            </a:extLst>
          </p:cNvPr>
          <p:cNvCxnSpPr>
            <a:stCxn id="74" idx="0"/>
            <a:endCxn id="72" idx="4"/>
          </p:cNvCxnSpPr>
          <p:nvPr/>
        </p:nvCxnSpPr>
        <p:spPr>
          <a:xfrm flipV="1">
            <a:off x="11097953" y="2992825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5C905D8-18D3-1B37-9FC3-26FD707EBCE5}"/>
              </a:ext>
            </a:extLst>
          </p:cNvPr>
          <p:cNvCxnSpPr>
            <a:cxnSpLocks/>
            <a:stCxn id="75" idx="0"/>
            <a:endCxn id="72" idx="4"/>
          </p:cNvCxnSpPr>
          <p:nvPr/>
        </p:nvCxnSpPr>
        <p:spPr>
          <a:xfrm flipH="1" flipV="1">
            <a:off x="11097953" y="299282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52DA9B6-5334-0D47-842F-5191D7BE34C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10777913" y="2992825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69781A81-0DA0-C45C-BC77-258A01FB1354}"/>
              </a:ext>
            </a:extLst>
          </p:cNvPr>
          <p:cNvSpPr/>
          <p:nvPr/>
        </p:nvSpPr>
        <p:spPr>
          <a:xfrm>
            <a:off x="10198793" y="2202682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5F53DB0-A668-0755-9A9A-9BA00A4E79B1}"/>
              </a:ext>
            </a:extLst>
          </p:cNvPr>
          <p:cNvCxnSpPr>
            <a:cxnSpLocks/>
            <a:stCxn id="44" idx="0"/>
            <a:endCxn id="79" idx="4"/>
          </p:cNvCxnSpPr>
          <p:nvPr/>
        </p:nvCxnSpPr>
        <p:spPr>
          <a:xfrm flipV="1">
            <a:off x="9787313" y="2389372"/>
            <a:ext cx="502920" cy="10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8FB0CA2-C928-9D1A-6581-8DC736B55525}"/>
              </a:ext>
            </a:extLst>
          </p:cNvPr>
          <p:cNvCxnSpPr>
            <a:cxnSpLocks/>
            <a:stCxn id="65" idx="0"/>
            <a:endCxn id="79" idx="4"/>
          </p:cNvCxnSpPr>
          <p:nvPr/>
        </p:nvCxnSpPr>
        <p:spPr>
          <a:xfrm flipH="1" flipV="1">
            <a:off x="10290233" y="2389372"/>
            <a:ext cx="487680" cy="10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箭头: 右 91">
            <a:extLst>
              <a:ext uri="{FF2B5EF4-FFF2-40B4-BE49-F238E27FC236}">
                <a16:creationId xmlns:a16="http://schemas.microsoft.com/office/drawing/2014/main" id="{12CD546C-FE92-F8AC-D6C2-7221D76D90CB}"/>
              </a:ext>
            </a:extLst>
          </p:cNvPr>
          <p:cNvSpPr/>
          <p:nvPr/>
        </p:nvSpPr>
        <p:spPr>
          <a:xfrm>
            <a:off x="8227338" y="2497340"/>
            <a:ext cx="843695" cy="3087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884316-D8FC-1FE8-2715-8A763DBABA13}"/>
              </a:ext>
            </a:extLst>
          </p:cNvPr>
          <p:cNvSpPr txBox="1"/>
          <p:nvPr/>
        </p:nvSpPr>
        <p:spPr>
          <a:xfrm>
            <a:off x="4870949" y="3929551"/>
            <a:ext cx="7114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序列输出：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	Decoder 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部分与知识图谱的上下位关系预测任务有相关性。</a:t>
            </a:r>
            <a:endParaRPr lang="zh-CN" altLang="zh-CN" b="1" dirty="0">
              <a:solidFill>
                <a:srgbClr val="005C8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10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DE636-444F-9539-40D6-BE985DED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3261"/>
            <a:ext cx="5340609" cy="54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我的看法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3C59952-1D58-5A5C-1AF2-D2D90F66C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943" y="1668098"/>
            <a:ext cx="7081317" cy="4765195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24DE6B6-BCDC-1980-46C6-0E07CEA1C3F0}"/>
              </a:ext>
            </a:extLst>
          </p:cNvPr>
          <p:cNvSpPr/>
          <p:nvPr/>
        </p:nvSpPr>
        <p:spPr>
          <a:xfrm rot="21180742">
            <a:off x="4562667" y="2908480"/>
            <a:ext cx="3666931" cy="298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819A05-28E6-0BDF-7124-22A7BDE0804F}"/>
              </a:ext>
            </a:extLst>
          </p:cNvPr>
          <p:cNvSpPr txBox="1"/>
          <p:nvPr/>
        </p:nvSpPr>
        <p:spPr>
          <a:xfrm>
            <a:off x="4558123" y="1028211"/>
            <a:ext cx="6314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文档和标签交叉注意力之前的自注意力</a:t>
            </a:r>
            <a:endParaRPr lang="zh-CN" altLang="zh-CN" b="1" dirty="0">
              <a:solidFill>
                <a:srgbClr val="005C8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106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DE636-444F-9539-40D6-BE985DED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3261"/>
            <a:ext cx="5340609" cy="54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我的展望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E819A05-28E6-0BDF-7124-22A7BDE0804F}"/>
              </a:ext>
            </a:extLst>
          </p:cNvPr>
          <p:cNvSpPr txBox="1"/>
          <p:nvPr/>
        </p:nvSpPr>
        <p:spPr>
          <a:xfrm>
            <a:off x="5173944" y="1774660"/>
            <a:ext cx="63147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波束搜索的限制。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指标不考虑查全率。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增加参数后的通用文档领域或多模态领域的扩展。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来自知识图谱领域的增强。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任务转换为知识图谱任务。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indent="266700" algn="just"/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98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D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8AD8FFD-7A0A-4A6C-9254-44EF84A0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9" r="45435" b="5696"/>
          <a:stretch/>
        </p:blipFill>
        <p:spPr>
          <a:xfrm>
            <a:off x="-1244592" y="-1175166"/>
            <a:ext cx="14681184" cy="9480966"/>
          </a:xfrm>
          <a:prstGeom prst="rect">
            <a:avLst/>
          </a:prstGeom>
        </p:spPr>
      </p:pic>
      <p:pic>
        <p:nvPicPr>
          <p:cNvPr id="9" name="图片 1" descr="B6-22  43 PPT文档封面（二）">
            <a:extLst>
              <a:ext uri="{FF2B5EF4-FFF2-40B4-BE49-F238E27FC236}">
                <a16:creationId xmlns:a16="http://schemas.microsoft.com/office/drawing/2014/main" id="{216AA1D4-57D4-48C8-8F16-541DC392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44" y="6008248"/>
            <a:ext cx="8108036" cy="4927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AF48333A-AB15-4518-8EF2-0E9946512C1C}"/>
              </a:ext>
            </a:extLst>
          </p:cNvPr>
          <p:cNvSpPr txBox="1"/>
          <p:nvPr/>
        </p:nvSpPr>
        <p:spPr>
          <a:xfrm>
            <a:off x="2839082" y="2241878"/>
            <a:ext cx="651256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+mj-ea"/>
                <a:ea typeface="+mj-ea"/>
              </a:rPr>
              <a:t>感谢聆听</a:t>
            </a:r>
            <a:endParaRPr lang="en-US" altLang="zh-CN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D6E8920-F602-4E23-91AE-8C5389E67D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64" t="42330" r="52707" b="36743"/>
          <a:stretch/>
        </p:blipFill>
        <p:spPr>
          <a:xfrm>
            <a:off x="6898641" y="-211682"/>
            <a:ext cx="1599201" cy="178475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92AF0EF-FE0E-4912-BB3A-47CCCF12A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150" t="42663" r="31197" b="38697"/>
          <a:stretch/>
        </p:blipFill>
        <p:spPr>
          <a:xfrm>
            <a:off x="8279846" y="-123339"/>
            <a:ext cx="2273855" cy="1433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756C33-073C-4C39-8040-FDA34EB87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70743" r="90528" b="7155"/>
          <a:stretch/>
        </p:blipFill>
        <p:spPr>
          <a:xfrm>
            <a:off x="-2615040" y="-617348"/>
            <a:ext cx="866250" cy="13088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CB4AE2-2B0E-464E-8721-DD9C5B796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27" t="-56300" b="7714"/>
          <a:stretch/>
        </p:blipFill>
        <p:spPr>
          <a:xfrm>
            <a:off x="14803045" y="-497314"/>
            <a:ext cx="866250" cy="118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9A0022-75C8-40C2-867E-0817103A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51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7BDCC84-8841-4EFB-AD97-CF8322B2E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668" t="45207" r="53546" b="39923"/>
          <a:stretch/>
        </p:blipFill>
        <p:spPr>
          <a:xfrm>
            <a:off x="7859756" y="131543"/>
            <a:ext cx="1001508" cy="1010943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2E01013-903D-4018-83E5-BC444D258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8634" t="45752" r="32230" b="40591"/>
          <a:stretch/>
        </p:blipFill>
        <p:spPr>
          <a:xfrm>
            <a:off x="8987037" y="131543"/>
            <a:ext cx="1719652" cy="8986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0CF907-5BF5-4874-A273-472AA80E1633}"/>
              </a:ext>
            </a:extLst>
          </p:cNvPr>
          <p:cNvSpPr txBox="1"/>
          <p:nvPr/>
        </p:nvSpPr>
        <p:spPr>
          <a:xfrm>
            <a:off x="-447040" y="1276309"/>
            <a:ext cx="115192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Concept-Based Label Embedding via Dynamic Routing for Hierarchical Text Classification</a:t>
            </a:r>
            <a:br>
              <a:rPr lang="zh-CN" altLang="zh-CN" sz="2400" b="1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b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zh-CN" altLang="en-US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基于概念的标签通过动态路由进行分层文本分类嵌入</a:t>
            </a:r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br>
              <a:rPr lang="zh-CN" altLang="en-US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Github.com/</a:t>
            </a:r>
            <a:r>
              <a:rPr lang="en-US" altLang="zh-CN" sz="2000" b="1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wxpkanon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/</a:t>
            </a:r>
            <a:r>
              <a:rPr lang="en-US" altLang="zh-CN" sz="2000" b="1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CLEDforHTC</a:t>
            </a:r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  <a:ea typeface="+mn-ea"/>
              </a:rPr>
              <a:t>ACL 2021</a:t>
            </a: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r"/>
            <a:endParaRPr lang="en-US" altLang="zh-CN" sz="2000" b="1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A3E296-08B2-4B32-A71B-1CD9B1A1CB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70743" r="90528" b="7155"/>
          <a:stretch/>
        </p:blipFill>
        <p:spPr>
          <a:xfrm>
            <a:off x="-2615040" y="-617348"/>
            <a:ext cx="866250" cy="13088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EF0A68-EFFC-4160-973C-F4EEC05291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7" t="-56300" b="7714"/>
          <a:stretch/>
        </p:blipFill>
        <p:spPr>
          <a:xfrm>
            <a:off x="14803045" y="-497314"/>
            <a:ext cx="866250" cy="11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FA8A8672-4ADB-4D81-90CF-BC5C8C31E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4"/>
          <a:stretch/>
        </p:blipFill>
        <p:spPr>
          <a:xfrm>
            <a:off x="-14248" y="-1036286"/>
            <a:ext cx="12196514" cy="16662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FD2462-2C33-4399-9636-812B70570036}"/>
              </a:ext>
            </a:extLst>
          </p:cNvPr>
          <p:cNvSpPr txBox="1"/>
          <p:nvPr/>
        </p:nvSpPr>
        <p:spPr>
          <a:xfrm>
            <a:off x="852170" y="1618834"/>
            <a:ext cx="102685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	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层次文本分类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(HTC)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是一项具有挑战性的任务，它在分类层次结构中对文本进行分类。现有的方法大多侧重于对文本进行建模。最近，研究人员尝试用一些资源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(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如</a:t>
            </a:r>
            <a:r>
              <a:rPr lang="zh-CN" altLang="en-US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外部字典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)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来建模类的表示。然而，</a:t>
            </a:r>
            <a:r>
              <a:rPr lang="zh-CN" altLang="en-US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类之间共享的概念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是一种特定于领域的细粒度信息，在以往的工作中被忽略了。本文提出了一种新的基于概念的标签嵌入方法，该方法可以显式地表示概念，并对类之间的共享机制进行建模，用于分层文本分类。在两个广泛使用的数据集上的实验结果证明，该模型优于几种最先进的方法。我们发布了这两个数据集的互补资源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(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概念和类的定义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)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，以有利于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HTC</a:t>
            </a:r>
            <a:r>
              <a:rPr lang="zh-CN" altLang="en-US" sz="2800" dirty="0">
                <a:latin typeface="+mn-ea"/>
                <a:ea typeface="+mn-ea"/>
                <a:cs typeface="Calibri Light" panose="020F0302020204030204" pitchFamily="34" charset="0"/>
              </a:rPr>
              <a:t>的研究。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……</a:t>
            </a:r>
            <a:endParaRPr lang="zh-CN" altLang="en-US" sz="2800" dirty="0">
              <a:latin typeface="+mn-ea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ABSTRACT</a:t>
              </a:r>
              <a:endParaRPr kumimoji="1" lang="zh-CN" altLang="en-US" sz="2000" b="1" dirty="0">
                <a:solidFill>
                  <a:srgbClr val="015D8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97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类之间的概念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64B7ED5-FA81-4BA7-8E4F-71F6CA402DF8}"/>
              </a:ext>
            </a:extLst>
          </p:cNvPr>
          <p:cNvSpPr txBox="1"/>
          <p:nvPr/>
        </p:nvSpPr>
        <p:spPr>
          <a:xfrm>
            <a:off x="5768154" y="2416676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effectLst/>
                <a:ea typeface="Microsoft YaHei" panose="020B0503020204020204" pitchFamily="34" charset="-122"/>
              </a:rPr>
              <a:t>概念编码</a:t>
            </a:r>
            <a:r>
              <a:rPr lang="zh-CN" altLang="en-US" dirty="0">
                <a:effectLst/>
                <a:ea typeface="Microsoft YaHei" panose="020B0503020204020204" pitchFamily="34" charset="-122"/>
              </a:rPr>
              <a:t>方式</a:t>
            </a:r>
            <a:r>
              <a:rPr lang="zh-CN" altLang="en-US" dirty="0">
                <a:ea typeface="Microsoft YaHei" panose="020B0503020204020204" pitchFamily="34" charset="-122"/>
              </a:rPr>
              <a:t>：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给定类别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c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的语料库，我们从文档中提取关键词，并将排名前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n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的关键词作为该类别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c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的概念。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ea typeface="Microsoft YaHei" panose="020B0503020204020204" pitchFamily="34" charset="-122"/>
              </a:rPr>
              <a:t>          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在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WOS</a:t>
            </a:r>
            <a:r>
              <a:rPr lang="zh-CN" altLang="en-US" dirty="0">
                <a:effectLst/>
                <a:ea typeface="Calibri" panose="020F0502020204030204" pitchFamily="34" charset="0"/>
              </a:rPr>
              <a:t>（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 Web of Science </a:t>
            </a:r>
            <a:r>
              <a:rPr lang="zh-CN" altLang="en-US" dirty="0">
                <a:effectLst/>
                <a:ea typeface="Calibri" panose="020F0502020204030204" pitchFamily="34" charset="0"/>
              </a:rPr>
              <a:t>）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数据集中，每个文档已经用几个关键词进行了注释。</a:t>
            </a:r>
            <a:r>
              <a:rPr lang="zh-CN" altLang="en-US" dirty="0">
                <a:ea typeface="Microsoft YaHei" panose="020B0503020204020204" pitchFamily="34" charset="-122"/>
              </a:rPr>
              <a:t>直接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通过每个类别内的词频对关键词进行排序</a:t>
            </a:r>
            <a:r>
              <a:rPr lang="zh-CN" altLang="en-US" dirty="0">
                <a:effectLst/>
                <a:ea typeface="Microsoft YaHei" panose="020B0503020204020204" pitchFamily="34" charset="-122"/>
              </a:rPr>
              <a:t>，选取概念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ea typeface="Microsoft YaHei" panose="020B0503020204020204" pitchFamily="34" charset="-122"/>
              </a:rPr>
              <a:t>         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对于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DBpedia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数据集，没有可用的注释关键词。我们进行卡方（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χ2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）统计检验，用于评估词语和类别之间的依赖关系。词语根据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χ2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值进行排名。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BCA8DF-E1DE-10E0-11A3-DF54FF302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80749"/>
            <a:ext cx="5538056" cy="32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95710A-8050-4332-ADE4-77B9B55C1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3" r="14540" b="88333"/>
          <a:stretch/>
        </p:blipFill>
        <p:spPr>
          <a:xfrm>
            <a:off x="-21735" y="-3203484"/>
            <a:ext cx="12213735" cy="39338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FD2462-2C33-4399-9636-812B70570036}"/>
              </a:ext>
            </a:extLst>
          </p:cNvPr>
          <p:cNvSpPr txBox="1"/>
          <p:nvPr/>
        </p:nvSpPr>
        <p:spPr>
          <a:xfrm>
            <a:off x="852170" y="1618834"/>
            <a:ext cx="10268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	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近年来，</a:t>
            </a:r>
            <a:r>
              <a:rPr lang="zh-CN" altLang="zh-CN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极端多标签（XML）问题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，特别是</a:t>
            </a:r>
            <a:r>
              <a:rPr lang="zh-CN" altLang="zh-CN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XML补全任务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——预测实体缺失标签的任务——已经引起了广泛关注。</a:t>
            </a:r>
            <a:r>
              <a:rPr lang="zh-CN" altLang="zh-CN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大多数XML补全问题可以自然地利用标签层次结构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，该层次结构可以表示为编码不同</a:t>
            </a:r>
            <a:r>
              <a:rPr lang="zh-CN" altLang="zh-CN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标签之间关系的树结构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。 在本文中，我们提出了一种新的算法，HECTOR——基于</a:t>
            </a:r>
            <a:r>
              <a:rPr lang="en-US" altLang="zh-CN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Transformer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的文本极端层次补全算法，用以更有效地解决XML补全问题。HECTOR通过直接</a:t>
            </a:r>
            <a:r>
              <a:rPr lang="zh-CN" altLang="zh-CN" sz="2800" b="1" dirty="0">
                <a:solidFill>
                  <a:srgbClr val="005C8B"/>
                </a:solidFill>
                <a:latin typeface="+mn-ea"/>
                <a:ea typeface="+mn-ea"/>
                <a:cs typeface="Calibri Light" panose="020F0302020204030204" pitchFamily="34" charset="0"/>
              </a:rPr>
              <a:t>预测标签树中的路径</a:t>
            </a:r>
            <a:r>
              <a:rPr lang="zh-CN" altLang="zh-CN" sz="2800" dirty="0">
                <a:latin typeface="+mn-ea"/>
                <a:ea typeface="+mn-ea"/>
                <a:cs typeface="Calibri Light" panose="020F0302020204030204" pitchFamily="34" charset="0"/>
              </a:rPr>
              <a:t>而非单个标签来运作，从而利用层次结构中编码的信息。</a:t>
            </a:r>
            <a:r>
              <a:rPr lang="en-US" altLang="zh-CN" sz="2800" dirty="0">
                <a:latin typeface="+mn-ea"/>
                <a:ea typeface="+mn-ea"/>
                <a:cs typeface="Calibri Light" panose="020F0302020204030204" pitchFamily="34" charset="0"/>
              </a:rPr>
              <a:t>……</a:t>
            </a:r>
            <a:endParaRPr lang="zh-CN" altLang="en-US" sz="2800" dirty="0">
              <a:latin typeface="+mn-ea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ABSTRACT</a:t>
              </a:r>
              <a:endParaRPr kumimoji="1" lang="zh-CN" altLang="en-US" sz="2000" b="1" dirty="0">
                <a:solidFill>
                  <a:srgbClr val="015D8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98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1393879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-2449698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-2449697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2566723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2446689"/>
            <a:ext cx="866250" cy="11888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502B9F-9F98-4B48-9C7C-241E9CA0B50D}"/>
              </a:ext>
            </a:extLst>
          </p:cNvPr>
          <p:cNvSpPr txBox="1"/>
          <p:nvPr/>
        </p:nvSpPr>
        <p:spPr>
          <a:xfrm>
            <a:off x="-1590728" y="7623621"/>
            <a:ext cx="61056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ui-sans-serif"/>
              </a:rPr>
              <a:t>卷积操作计算相关性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i-sans-serif"/>
              </a:rPr>
              <a:t>：接下来，采用卷积操作来计算文本中每个长度为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KaTeX_Main"/>
              </a:rPr>
              <a:t>2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KaTeX_Main"/>
              </a:rPr>
              <a:t>𝑘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KaTeX_Main"/>
              </a:rPr>
              <a:t>+12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KaTeX_Math"/>
              </a:rPr>
              <a:t>k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KaTeX_Main"/>
              </a:rPr>
              <a:t>+1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i-sans-serif"/>
              </a:rPr>
              <a:t> 的短语与标签之间的相关性。这里使用卷积核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i-sans-serif"/>
              </a:rPr>
              <a:t>F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i-sans-serif"/>
              </a:rPr>
              <a:t>对相似度矩阵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i-sans-serif"/>
              </a:rPr>
              <a:t>G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i-sans-serif"/>
              </a:rPr>
              <a:t>进行卷积操作，得到每个短语与标签的相关性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ui-sans-serif"/>
              </a:rPr>
              <a:t>rp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i-sans-serif"/>
              </a:rPr>
              <a:t>。具体计算公式为：⊗ 表示卷积操作，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ui-sans-serif"/>
              </a:rPr>
              <a:t>b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ui-sans-serif"/>
              </a:rPr>
              <a:t>是偏置项。</a:t>
            </a:r>
          </a:p>
          <a:p>
            <a:endParaRPr lang="zh-CN" altLang="en-US" b="0" i="0" dirty="0">
              <a:solidFill>
                <a:srgbClr val="FF0000"/>
              </a:solidFill>
              <a:effectLst/>
              <a:latin typeface="ui-sans-serif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96E39C-01E9-45EE-BB8C-7777FD89A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161" y="151268"/>
            <a:ext cx="9682665" cy="65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5FFC13-AA88-5B4D-89CD-8305570FF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45" t="-3760" r="4838" b="51709"/>
          <a:stretch/>
        </p:blipFill>
        <p:spPr>
          <a:xfrm>
            <a:off x="419045" y="1644161"/>
            <a:ext cx="5270695" cy="356967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注意力机制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8502B9F-9F98-4B48-9C7C-241E9CA0B50D}"/>
              </a:ext>
            </a:extLst>
          </p:cNvPr>
          <p:cNvSpPr txBox="1"/>
          <p:nvPr/>
        </p:nvSpPr>
        <p:spPr>
          <a:xfrm>
            <a:off x="9343305" y="3882799"/>
            <a:ext cx="61056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⊗ 表示卷积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b 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是偏置项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K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是窗口大小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F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是卷积核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endParaRPr lang="zh-CN" altLang="en-US" b="0" i="0" dirty="0">
              <a:solidFill>
                <a:srgbClr val="FF0000"/>
              </a:solidFill>
              <a:effectLst/>
              <a:latin typeface="ui-sans-serif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3A12B2-D7A4-4F67-BFA0-8918ED36B359}"/>
                  </a:ext>
                </a:extLst>
              </p:cNvPr>
              <p:cNvSpPr txBox="1"/>
              <p:nvPr/>
            </p:nvSpPr>
            <p:spPr>
              <a:xfrm>
                <a:off x="4700497" y="1220875"/>
                <a:ext cx="4642808" cy="860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...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b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kern="100" dirty="0">
                    <a:effectLst/>
                    <a:latin typeface="+mn-lt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kern="100" dirty="0">
                    <a:effectLst/>
                    <a:latin typeface="+mn-lt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:endParaRPr lang="en-US" altLang="zh-CN" b="1" kern="100" dirty="0"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b="1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sepChr m:val=",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∥∥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latin typeface="+mn-lt"/>
                </a:endParaRPr>
              </a:p>
              <a:p>
                <a:pPr algn="ctr"/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b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CN" b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1" dirty="0"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b="1" dirty="0">
                  <a:latin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𝐑𝐞𝐋𝐔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latin typeface="+mn-lt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effectLst/>
                    <a:latin typeface="+mn-lt"/>
                    <a:ea typeface="等线" panose="02010600030101010101" pitchFamily="2" charset="-122"/>
                    <a:cs typeface="Times New Roman" panose="02020603050405020304" pitchFamily="18" charset="0"/>
                  </a:rPr>
                  <a:t>max-pooling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n-US" altLang="zh-CN" b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b="1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3A12B2-D7A4-4F67-BFA0-8918ED36B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97" y="1220875"/>
                <a:ext cx="4642808" cy="8607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BDB795A-3267-40E2-9007-AF5350E4B7C8}"/>
              </a:ext>
            </a:extLst>
          </p:cNvPr>
          <p:cNvSpPr txBox="1"/>
          <p:nvPr/>
        </p:nvSpPr>
        <p:spPr>
          <a:xfrm>
            <a:off x="8144814" y="952786"/>
            <a:ext cx="3547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对于每个文档通过</a:t>
            </a:r>
            <a:r>
              <a:rPr lang="zh-CN" altLang="zh-CN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GloVe </a:t>
            </a:r>
            <a:r>
              <a:rPr lang="zh-CN" altLang="en-US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转为词嵌入序列后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, </a:t>
            </a:r>
            <a:r>
              <a:rPr lang="zh-CN" altLang="zh-CN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使用CNN层提取n-gram特征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. </a:t>
            </a:r>
            <a:r>
              <a:rPr lang="zh-CN" altLang="zh-CN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然后双向GRU层提取上下文特征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得到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S</a:t>
            </a:r>
          </a:p>
          <a:p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每一层类型标签的嵌入序列的到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ED5E9A-4FBB-4F09-9D92-A5D26908E616}"/>
                  </a:ext>
                </a:extLst>
              </p:cNvPr>
              <p:cNvSpPr txBox="1"/>
              <p:nvPr/>
            </p:nvSpPr>
            <p:spPr>
              <a:xfrm>
                <a:off x="1182176" y="-2746041"/>
                <a:ext cx="6102626" cy="935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ED5E9A-4FBB-4F09-9D92-A5D26908E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176" y="-2746041"/>
                <a:ext cx="6102626" cy="935128"/>
              </a:xfrm>
              <a:prstGeom prst="rect">
                <a:avLst/>
              </a:prstGeom>
              <a:blipFill>
                <a:blip r:embed="rId9"/>
                <a:stretch>
                  <a:fillRect b="-1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160C71C-CDCB-4D24-82A6-2EAF8BDC3F12}"/>
                  </a:ext>
                </a:extLst>
              </p:cNvPr>
              <p:cNvSpPr txBox="1"/>
              <p:nvPr/>
            </p:nvSpPr>
            <p:spPr>
              <a:xfrm>
                <a:off x="6216260" y="-5844356"/>
                <a:ext cx="6167230" cy="5608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ReLU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altLang="zh-CN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𝐛</m:t>
                      </m:r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 altLang="zh-CN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𝑚𝑎𝑥</m:t>
                      </m:r>
                      <m:r>
                        <m:rPr>
                          <m:nor/>
                        </m:rPr>
                        <a:rPr lang="en-US" altLang="zh-CN" i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pooling</m:t>
                      </m:r>
                    </m:oMath>
                  </m:oMathPara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160C71C-CDCB-4D24-82A6-2EAF8BDC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260" y="-5844356"/>
                <a:ext cx="6167230" cy="56082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5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5FFC13-AA88-5B4D-89CD-8305570FF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5" t="47645" r="11593" b="4529"/>
          <a:stretch/>
        </p:blipFill>
        <p:spPr>
          <a:xfrm>
            <a:off x="2099637" y="2316505"/>
            <a:ext cx="7989231" cy="32799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736490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注意力机制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8502B9F-9F98-4B48-9C7C-241E9CA0B50D}"/>
              </a:ext>
            </a:extLst>
          </p:cNvPr>
          <p:cNvSpPr txBox="1"/>
          <p:nvPr/>
        </p:nvSpPr>
        <p:spPr>
          <a:xfrm>
            <a:off x="16658478" y="3882799"/>
            <a:ext cx="61056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⊗ 表示卷积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b 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是偏置项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K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是窗口大小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F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是卷积核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endParaRPr lang="zh-CN" altLang="en-US" b="0" i="0" dirty="0">
              <a:solidFill>
                <a:srgbClr val="FF0000"/>
              </a:solidFill>
              <a:effectLst/>
              <a:latin typeface="ui-sans-serif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3A12B2-D7A4-4F67-BFA0-8918ED36B359}"/>
                  </a:ext>
                </a:extLst>
              </p:cNvPr>
              <p:cNvSpPr txBox="1"/>
              <p:nvPr/>
            </p:nvSpPr>
            <p:spPr>
              <a:xfrm>
                <a:off x="12015670" y="1220875"/>
                <a:ext cx="4642808" cy="860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...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b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kern="100" dirty="0">
                    <a:effectLst/>
                    <a:latin typeface="+mn-lt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kern="100" dirty="0">
                    <a:effectLst/>
                    <a:latin typeface="+mn-lt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:endParaRPr lang="en-US" altLang="zh-CN" b="1" kern="100" dirty="0"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b="1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sepChr m:val=",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∥∥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latin typeface="+mn-lt"/>
                </a:endParaRPr>
              </a:p>
              <a:p>
                <a:pPr algn="ctr"/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b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CN" b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1" dirty="0"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b="1" dirty="0">
                  <a:latin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𝐑𝐞𝐋𝐔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latin typeface="+mn-lt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effectLst/>
                    <a:latin typeface="+mn-lt"/>
                    <a:ea typeface="等线" panose="02010600030101010101" pitchFamily="2" charset="-122"/>
                    <a:cs typeface="Times New Roman" panose="02020603050405020304" pitchFamily="18" charset="0"/>
                  </a:rPr>
                  <a:t>max-pooling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n-US" altLang="zh-CN" b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b="1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𝑺𝒐𝒇𝒕𝒎𝒂𝒙</m:t>
                      </m:r>
                      <m:d>
                        <m:dPr>
                          <m:ctrlP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US" altLang="zh-CN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zh-CN" altLang="zh-CN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b="1" kern="100" dirty="0">
                  <a:effectLst/>
                  <a:latin typeface="+mn-lt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C3A12B2-D7A4-4F67-BFA0-8918ED36B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670" y="1220875"/>
                <a:ext cx="4642808" cy="8607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BDB795A-3267-40E2-9007-AF5350E4B7C8}"/>
              </a:ext>
            </a:extLst>
          </p:cNvPr>
          <p:cNvSpPr txBox="1"/>
          <p:nvPr/>
        </p:nvSpPr>
        <p:spPr>
          <a:xfrm>
            <a:off x="15459987" y="952786"/>
            <a:ext cx="3547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对于每个文档通过</a:t>
            </a:r>
            <a:r>
              <a:rPr lang="zh-CN" altLang="zh-CN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GloVe </a:t>
            </a:r>
            <a:r>
              <a:rPr lang="zh-CN" altLang="en-US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转为词嵌入序列后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, </a:t>
            </a:r>
            <a:r>
              <a:rPr lang="zh-CN" altLang="zh-CN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使用CNN层提取n-gram特征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. </a:t>
            </a:r>
            <a:r>
              <a:rPr lang="zh-CN" altLang="zh-CN" b="1" dirty="0">
                <a:solidFill>
                  <a:srgbClr val="005C8B"/>
                </a:solidFill>
                <a:effectLst/>
                <a:latin typeface="+mn-ea"/>
                <a:ea typeface="+mn-ea"/>
              </a:rPr>
              <a:t>然后双向GRU层提取上下文特征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得到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S</a:t>
            </a:r>
          </a:p>
          <a:p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每一层类型标签的嵌入序列的到</a:t>
            </a: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ED5E9A-4FBB-4F09-9D92-A5D26908E616}"/>
                  </a:ext>
                </a:extLst>
              </p:cNvPr>
              <p:cNvSpPr txBox="1"/>
              <p:nvPr/>
            </p:nvSpPr>
            <p:spPr>
              <a:xfrm>
                <a:off x="1182176" y="-2746041"/>
                <a:ext cx="6102626" cy="935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ED5E9A-4FBB-4F09-9D92-A5D26908E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176" y="-2746041"/>
                <a:ext cx="6102626" cy="935128"/>
              </a:xfrm>
              <a:prstGeom prst="rect">
                <a:avLst/>
              </a:prstGeom>
              <a:blipFill>
                <a:blip r:embed="rId9"/>
                <a:stretch>
                  <a:fillRect b="-1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160C71C-CDCB-4D24-82A6-2EAF8BDC3F12}"/>
                  </a:ext>
                </a:extLst>
              </p:cNvPr>
              <p:cNvSpPr txBox="1"/>
              <p:nvPr/>
            </p:nvSpPr>
            <p:spPr>
              <a:xfrm>
                <a:off x="6216260" y="-5844356"/>
                <a:ext cx="6167230" cy="5608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ReLU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altLang="zh-CN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𝐛</m:t>
                      </m:r>
                      <m:r>
                        <a:rPr lang="en-US" altLang="zh-CN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 altLang="zh-CN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𝑚𝑎𝑥</m:t>
                      </m:r>
                      <m:r>
                        <m:rPr>
                          <m:nor/>
                        </m:rPr>
                        <a:rPr lang="en-US" altLang="zh-CN" i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pooling</m:t>
                      </m:r>
                    </m:oMath>
                  </m:oMathPara>
                </a14:m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160C71C-CDCB-4D24-82A6-2EAF8BDC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260" y="-5844356"/>
                <a:ext cx="6167230" cy="56082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2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502B9F-9F98-4B48-9C7C-241E9CA0B50D}"/>
              </a:ext>
            </a:extLst>
          </p:cNvPr>
          <p:cNvSpPr txBox="1"/>
          <p:nvPr/>
        </p:nvSpPr>
        <p:spPr>
          <a:xfrm>
            <a:off x="419044" y="8106817"/>
            <a:ext cx="11259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算法1：通过动态路由共享概念的伪代码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输入：所有层级l中的类别c及其概念e；所有层级(l + 1)中的类别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 输出：cCLj：层级(l + 1)中类别的基于概念的标签嵌入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Microsoft YaHei" panose="020B0503020204020204" pitchFamily="34" charset="-122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对于每个层级l中的类别c的每个概念i及其子类j（层级l + 1）：初始化bij为0；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进行r次迭代： 3. 对于层级l中类别c的每个概念i：βi ← softmax(bi)；（softmax计算公式1）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对于层级l中类别c的每个子类j（层级l + 1）：vj ← ∑i βijei；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对于层级l中类别c的每个子类j（层级l + 1）：cCLj ← squash(vj)；（squash计算公式4）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对于层级l中类别c的每个概念i及其子类j（层级l + 1）：更新bij为 bij + ei · cCLj；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结束迭代；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返回cCLj；（基于概念的标签嵌入）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此算法旨在通过动态路由的方式在类别之间共享概念，以此增强层级文本分类的性能和准确性。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2EFD47-2E0F-4086-AAB3-7EAEA337D5B2}"/>
              </a:ext>
            </a:extLst>
          </p:cNvPr>
          <p:cNvSpPr txBox="1"/>
          <p:nvPr/>
        </p:nvSpPr>
        <p:spPr>
          <a:xfrm>
            <a:off x="4214066" y="6971746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尝试使用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k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均值聚类算法（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Hartigan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和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Wong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1979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），然后得到聚类中心的嵌入。概念编码器的输出（词嵌入或聚类中心）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565EA-1760-4E9F-8DC6-515C7196A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803" y="3865588"/>
            <a:ext cx="8459381" cy="26673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4705294-832A-418B-B5F4-4DFD186EF64C}"/>
              </a:ext>
            </a:extLst>
          </p:cNvPr>
          <p:cNvSpPr txBox="1"/>
          <p:nvPr/>
        </p:nvSpPr>
        <p:spPr>
          <a:xfrm>
            <a:off x="2993936" y="6325415"/>
            <a:ext cx="6354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Dynamic Routing Between Capsules 2017 By Google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2FAB9A-9329-4974-BDD8-1B3C348F8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495" y="789565"/>
            <a:ext cx="8459381" cy="311806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C714E1-535B-4DBE-9EBD-46E23C3F7FFA}"/>
              </a:ext>
            </a:extLst>
          </p:cNvPr>
          <p:cNvSpPr txBox="1"/>
          <p:nvPr/>
        </p:nvSpPr>
        <p:spPr>
          <a:xfrm>
            <a:off x="10816262" y="7895076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父类的概念</a:t>
            </a:r>
            <a:r>
              <a:rPr lang="en-US" altLang="zh-CN" dirty="0"/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子类</a:t>
            </a:r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19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502B9F-9F98-4B48-9C7C-241E9CA0B50D}"/>
              </a:ext>
            </a:extLst>
          </p:cNvPr>
          <p:cNvSpPr txBox="1"/>
          <p:nvPr/>
        </p:nvSpPr>
        <p:spPr>
          <a:xfrm>
            <a:off x="419044" y="8106817"/>
            <a:ext cx="11259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算法1：通过动态路由共享概念的伪代码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输入：所有层级l中的类别c及其概念e；所有层级(l + 1)中的类别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 输出：cCLj：层级(l + 1)中类别的基于概念的标签嵌入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Microsoft YaHei" panose="020B0503020204020204" pitchFamily="34" charset="-122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对于每个层级l中的类别c的每个概念i及其子类j（层级l + 1）：初始化bij为0；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进行r次迭代： 3. 对于层级l中类别c的每个概念i：βi ← softmax(bi)；（softmax计算公式1）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对于层级l中类别c的每个子类j（层级l + 1）：vj ← ∑i βijei；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对于层级l中类别c的每个子类j（层级l + 1）：cCLj ← squash(vj)；（squash计算公式4）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对于层级l中类别c的每个概念i及其子类j（层级l + 1）：更新bij为 bij + ei · cCLj；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结束迭代；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0" i="0" dirty="0">
                <a:solidFill>
                  <a:srgbClr val="979797"/>
                </a:solidFill>
                <a:effectLst/>
                <a:ea typeface="ui-sans-serif"/>
              </a:rPr>
              <a:t>返回cCLj；（基于概念的标签嵌入）</a:t>
            </a:r>
            <a:endParaRPr lang="zh-CN" altLang="zh-CN" sz="1800" b="0" i="0" dirty="0">
              <a:solidFill>
                <a:srgbClr val="979797"/>
              </a:solidFill>
              <a:effectLst/>
              <a:ea typeface="Microsoft YaHei" panose="020B0503020204020204" pitchFamily="34" charset="-122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979797"/>
                </a:solidFill>
                <a:effectLst/>
                <a:ea typeface="ui-sans-serif"/>
              </a:rPr>
              <a:t>此算法旨在通过动态路由的方式在类别之间共享概念，以此增强层级文本分类的性能和准确性。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2EFD47-2E0F-4086-AAB3-7EAEA337D5B2}"/>
              </a:ext>
            </a:extLst>
          </p:cNvPr>
          <p:cNvSpPr txBox="1"/>
          <p:nvPr/>
        </p:nvSpPr>
        <p:spPr>
          <a:xfrm>
            <a:off x="4214066" y="6971746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尝试使用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k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均值聚类算法（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Hartigan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和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Wong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1979</a:t>
            </a:r>
            <a:r>
              <a:rPr lang="zh-CN" altLang="zh-CN" sz="1800" dirty="0">
                <a:solidFill>
                  <a:srgbClr val="C00000"/>
                </a:solidFill>
                <a:effectLst/>
                <a:ea typeface="Microsoft YaHei" panose="020B0503020204020204" pitchFamily="34" charset="-122"/>
              </a:rPr>
              <a:t>），然后得到聚类中心的嵌入。概念编码器的输出（词嵌入或聚类中心）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565EA-1760-4E9F-8DC6-515C7196A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803" y="3865588"/>
            <a:ext cx="8459381" cy="26673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4705294-832A-418B-B5F4-4DFD186EF64C}"/>
              </a:ext>
            </a:extLst>
          </p:cNvPr>
          <p:cNvSpPr txBox="1"/>
          <p:nvPr/>
        </p:nvSpPr>
        <p:spPr>
          <a:xfrm>
            <a:off x="2993936" y="6325415"/>
            <a:ext cx="6354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Dynamic Routing Between Capsules 2017 By Google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714E1-535B-4DBE-9EBD-46E23C3F7FFA}"/>
              </a:ext>
            </a:extLst>
          </p:cNvPr>
          <p:cNvSpPr txBox="1"/>
          <p:nvPr/>
        </p:nvSpPr>
        <p:spPr>
          <a:xfrm>
            <a:off x="10816262" y="7895076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父类的概念</a:t>
            </a:r>
            <a:r>
              <a:rPr lang="en-US" altLang="zh-CN" dirty="0"/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子类</a:t>
            </a:r>
            <a:r>
              <a:rPr lang="en-US" altLang="zh-CN" dirty="0"/>
              <a:t>j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072846-358F-41B0-A72D-36966880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0" y="1034374"/>
            <a:ext cx="10651959" cy="29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2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502B9F-9F98-4B48-9C7C-241E9CA0B50D}"/>
              </a:ext>
            </a:extLst>
          </p:cNvPr>
          <p:cNvSpPr txBox="1"/>
          <p:nvPr/>
        </p:nvSpPr>
        <p:spPr>
          <a:xfrm>
            <a:off x="1312423" y="3907628"/>
            <a:ext cx="82944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latin typeface="+mn-ea"/>
                <a:ea typeface="+mn-ea"/>
              </a:rPr>
              <a:t>输入：所有层级l中的类别c及其概念e；所有层级(l + 1)中的类别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latin typeface="+mn-ea"/>
                <a:ea typeface="+mn-ea"/>
              </a:rPr>
              <a:t>输出：CLj：层级(l + 1)中类别的基于概念的标签嵌入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i="0" dirty="0">
                <a:effectLst/>
                <a:latin typeface="+mn-ea"/>
                <a:ea typeface="+mn-ea"/>
              </a:rPr>
              <a:t>对于每个层级l中的类别c的每个概念i及其子类j（层级l + 1）：初始化bij为0；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i="0" dirty="0">
                <a:effectLst/>
                <a:latin typeface="+mn-ea"/>
                <a:ea typeface="+mn-ea"/>
              </a:rPr>
              <a:t>进行r次迭代： </a:t>
            </a:r>
            <a:endParaRPr lang="en-US" altLang="zh-CN" sz="1800" i="0" dirty="0">
              <a:effectLst/>
              <a:latin typeface="+mn-ea"/>
              <a:ea typeface="+mn-ea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i="0" dirty="0">
                <a:effectLst/>
                <a:latin typeface="+mn-ea"/>
                <a:ea typeface="+mn-ea"/>
              </a:rPr>
              <a:t>对于层级l中类别c的每个概念i：βi ← softmax(bi)；</a:t>
            </a:r>
            <a:endParaRPr lang="en-US" altLang="zh-CN" i="0" dirty="0">
              <a:effectLst/>
              <a:latin typeface="+mn-ea"/>
              <a:ea typeface="+mn-ea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i="0" dirty="0">
                <a:effectLst/>
                <a:latin typeface="+mn-ea"/>
                <a:ea typeface="+mn-ea"/>
              </a:rPr>
              <a:t>对于层级l中类别c的每个子类j（l + 1）：vj ← ∑i βijei；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i="0" dirty="0">
                <a:effectLst/>
                <a:latin typeface="+mn-ea"/>
                <a:ea typeface="+mn-ea"/>
              </a:rPr>
              <a:t>对于层级l中类别c的每个子类j（l + 1）：cCLj ← squash(vj)；</a:t>
            </a:r>
            <a:endParaRPr lang="en-US" altLang="zh-CN" i="0" dirty="0">
              <a:effectLst/>
              <a:latin typeface="+mn-ea"/>
              <a:ea typeface="+mn-ea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i="0" dirty="0">
                <a:effectLst/>
                <a:latin typeface="+mn-ea"/>
                <a:ea typeface="+mn-ea"/>
              </a:rPr>
              <a:t>对于层级l中类别c的每个概念i及其子类j（l + 1）：更新bij为 bij + ei · cCLj；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i="0" dirty="0">
                <a:effectLst/>
                <a:latin typeface="+mn-ea"/>
                <a:ea typeface="+mn-ea"/>
              </a:rPr>
              <a:t>结束迭代；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i="0" dirty="0">
                <a:effectLst/>
                <a:latin typeface="+mn-ea"/>
                <a:ea typeface="+mn-ea"/>
              </a:rPr>
              <a:t>返回cCLj；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2EFD47-2E0F-4086-AAB3-7EAEA337D5B2}"/>
              </a:ext>
            </a:extLst>
          </p:cNvPr>
          <p:cNvSpPr txBox="1"/>
          <p:nvPr/>
        </p:nvSpPr>
        <p:spPr>
          <a:xfrm>
            <a:off x="5121984" y="702569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+mn-ea"/>
                <a:ea typeface="+mn-ea"/>
              </a:rPr>
              <a:t>使用k均值聚类算法，然后得到聚类中心</a:t>
            </a:r>
            <a:r>
              <a:rPr lang="zh-CN" altLang="en-US" b="1" dirty="0">
                <a:latin typeface="+mn-ea"/>
                <a:ea typeface="+mn-ea"/>
              </a:rPr>
              <a:t>作为子类</a:t>
            </a:r>
            <a:r>
              <a:rPr lang="zh-CN" altLang="zh-CN" b="1" dirty="0">
                <a:latin typeface="+mn-ea"/>
                <a:ea typeface="+mn-ea"/>
              </a:rPr>
              <a:t>嵌入。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2FAB9A-9329-4974-BDD8-1B3C348F8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495" y="789565"/>
            <a:ext cx="8459381" cy="311806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C714E1-535B-4DBE-9EBD-46E23C3F7FFA}"/>
              </a:ext>
            </a:extLst>
          </p:cNvPr>
          <p:cNvSpPr txBox="1"/>
          <p:nvPr/>
        </p:nvSpPr>
        <p:spPr>
          <a:xfrm>
            <a:off x="9968704" y="3783958"/>
            <a:ext cx="1821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i 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父类的概念</a:t>
            </a:r>
            <a:endParaRPr lang="en-US" altLang="zh-CN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5C8B"/>
                </a:solidFill>
                <a:latin typeface="+mn-ea"/>
                <a:ea typeface="+mn-ea"/>
              </a:rPr>
              <a:t>j </a:t>
            </a:r>
            <a:r>
              <a:rPr lang="zh-CN" altLang="en-US" b="1" dirty="0">
                <a:solidFill>
                  <a:srgbClr val="005C8B"/>
                </a:solidFill>
                <a:latin typeface="+mn-ea"/>
                <a:ea typeface="+mn-ea"/>
              </a:rPr>
              <a:t>子类</a:t>
            </a:r>
          </a:p>
        </p:txBody>
      </p:sp>
    </p:spTree>
    <p:extLst>
      <p:ext uri="{BB962C8B-B14F-4D97-AF65-F5344CB8AC3E}">
        <p14:creationId xmlns:p14="http://schemas.microsoft.com/office/powerpoint/2010/main" val="375242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22EFD47-2E0F-4086-AAB3-7EAEA337D5B2}"/>
              </a:ext>
            </a:extLst>
          </p:cNvPr>
          <p:cNvSpPr txBox="1"/>
          <p:nvPr/>
        </p:nvSpPr>
        <p:spPr>
          <a:xfrm>
            <a:off x="5121984" y="702569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+mn-ea"/>
                <a:ea typeface="+mn-ea"/>
              </a:rPr>
              <a:t>使用k均值聚类算法，然后得到聚类中心</a:t>
            </a:r>
            <a:r>
              <a:rPr lang="zh-CN" altLang="en-US" b="1" dirty="0">
                <a:latin typeface="+mn-ea"/>
                <a:ea typeface="+mn-ea"/>
              </a:rPr>
              <a:t>作为子类</a:t>
            </a:r>
            <a:r>
              <a:rPr lang="zh-CN" altLang="zh-CN" b="1" dirty="0">
                <a:latin typeface="+mn-ea"/>
                <a:ea typeface="+mn-ea"/>
              </a:rPr>
              <a:t>嵌入。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1F7D76-D366-F400-C3ED-CE1ED6082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870" y="847913"/>
            <a:ext cx="5801247" cy="58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C553B4-B6CA-1B72-E217-A17FED2D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7" y="1344888"/>
            <a:ext cx="8192759" cy="551311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A8A8672-4ADB-4D81-90CF-BC5C8C31EC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4"/>
          <a:stretch/>
        </p:blipFill>
        <p:spPr>
          <a:xfrm>
            <a:off x="6072" y="-1036286"/>
            <a:ext cx="12196514" cy="166624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损失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139381-005A-443E-B119-1A502162D86F}"/>
                  </a:ext>
                </a:extLst>
              </p:cNvPr>
              <p:cNvSpPr txBox="1"/>
              <p:nvPr/>
            </p:nvSpPr>
            <p:spPr>
              <a:xfrm>
                <a:off x="6870699" y="1560157"/>
                <a:ext cx="6096000" cy="939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ReLU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𝑎𝑡𝑡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EK</m:t>
                          </m:r>
                        </m:sup>
                      </m:sSub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𝑎𝑡𝑡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CL</m:t>
                          </m:r>
                        </m:sup>
                      </m:sSub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𝑎𝑡𝑡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PRE</m:t>
                          </m:r>
                        </m:sup>
                      </m:sSub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139381-005A-443E-B119-1A502162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99" y="1560157"/>
                <a:ext cx="6096000" cy="939424"/>
              </a:xfrm>
              <a:prstGeom prst="rect">
                <a:avLst/>
              </a:prstGeom>
              <a:blipFill>
                <a:blip r:embed="rId9"/>
                <a:stretch>
                  <a:fillRect t="-1948" b="-5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69E3F5-BC51-4489-A16C-0FDB1BE7E803}"/>
                  </a:ext>
                </a:extLst>
              </p:cNvPr>
              <p:cNvSpPr txBox="1"/>
              <p:nvPr/>
            </p:nvSpPr>
            <p:spPr>
              <a:xfrm>
                <a:off x="6944814" y="2714850"/>
                <a:ext cx="6096000" cy="2204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CE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69E3F5-BC51-4489-A16C-0FDB1BE7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14" y="2714850"/>
                <a:ext cx="6096000" cy="2204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9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FA8A8672-4ADB-4D81-90CF-BC5C8C31E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4"/>
          <a:stretch/>
        </p:blipFill>
        <p:spPr>
          <a:xfrm>
            <a:off x="6072" y="-1036286"/>
            <a:ext cx="12196514" cy="166624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性能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FAEB858-5A0A-44A3-B4B4-DBE4F922B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4430" y="1474584"/>
            <a:ext cx="945964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A81A168-C641-4A16-AF9A-4E2A878B6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4"/>
          <a:stretch/>
        </p:blipFill>
        <p:spPr>
          <a:xfrm>
            <a:off x="-32893206" y="-2341609"/>
            <a:ext cx="77977135" cy="10652931"/>
          </a:xfrm>
          <a:prstGeom prst="rect">
            <a:avLst/>
          </a:prstGeom>
        </p:spPr>
      </p:pic>
      <p:pic>
        <p:nvPicPr>
          <p:cNvPr id="9" name="图片 1" descr="B6-22  43 PPT文档封面（二）">
            <a:extLst>
              <a:ext uri="{FF2B5EF4-FFF2-40B4-BE49-F238E27FC236}">
                <a16:creationId xmlns:a16="http://schemas.microsoft.com/office/drawing/2014/main" id="{216AA1D4-57D4-48C8-8F16-541DC392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44" y="6008248"/>
            <a:ext cx="8108036" cy="4927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AF48333A-AB15-4518-8EF2-0E9946512C1C}"/>
              </a:ext>
            </a:extLst>
          </p:cNvPr>
          <p:cNvSpPr txBox="1"/>
          <p:nvPr/>
        </p:nvSpPr>
        <p:spPr>
          <a:xfrm>
            <a:off x="2542539" y="2316175"/>
            <a:ext cx="651256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+mj-ea"/>
                <a:ea typeface="+mj-ea"/>
              </a:rPr>
              <a:t>感谢聆听</a:t>
            </a:r>
            <a:endParaRPr lang="en-US" altLang="zh-CN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D6E8920-F602-4E23-91AE-8C5389E67D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64" t="42330" r="52707" b="36743"/>
          <a:stretch/>
        </p:blipFill>
        <p:spPr>
          <a:xfrm>
            <a:off x="6898641" y="-211682"/>
            <a:ext cx="1599201" cy="178475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92AF0EF-FE0E-4912-BB3A-47CCCF12A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150" t="42663" r="31197" b="38697"/>
          <a:stretch/>
        </p:blipFill>
        <p:spPr>
          <a:xfrm>
            <a:off x="8279846" y="-123339"/>
            <a:ext cx="2273855" cy="1433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XML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问题例子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6FE7A3C-E51B-4398-8AF9-A65984C50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272" y="1618834"/>
            <a:ext cx="7888113" cy="42192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B67975-CB13-4DC6-B769-1C3A00A96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170" y="3235234"/>
            <a:ext cx="3315677" cy="40078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模型图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B67975-CB13-4DC6-B769-1C3A00A96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0" y="3235234"/>
            <a:ext cx="3315677" cy="40078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id="{36E69FDE-F58E-4EB9-BB1C-E9637C7F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518" y="784315"/>
            <a:ext cx="4275932" cy="60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99E4F4E-9603-456D-9AA2-7F45EC8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8" y="1331694"/>
            <a:ext cx="5340609" cy="54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0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模型图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B67975-CB13-4DC6-B769-1C3A00A96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0" y="3235234"/>
            <a:ext cx="3315677" cy="40078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503AD-DA09-4543-95F4-4671ACD00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438" y="1401490"/>
            <a:ext cx="7888113" cy="30044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99E4F4E-9603-456D-9AA2-7F45EC8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8" y="1331694"/>
            <a:ext cx="5340609" cy="54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0025961-8123-429D-9BBD-E0EFE88E1C63}"/>
              </a:ext>
            </a:extLst>
          </p:cNvPr>
          <p:cNvSpPr txBox="1"/>
          <p:nvPr/>
        </p:nvSpPr>
        <p:spPr>
          <a:xfrm>
            <a:off x="5879287" y="2217758"/>
            <a:ext cx="61074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"""Define standard linear transformation, from source dim to target dim."""</a:t>
            </a:r>
            <a:endParaRPr lang="en-US" altLang="zh-CN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d_src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d_tgt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(Adapter, </a:t>
            </a:r>
            <a:r>
              <a:rPr lang="en-US" altLang="zh-C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.proj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d_src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d_tgt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y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.proj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7303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模型图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B67975-CB13-4DC6-B769-1C3A00A96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0" y="3235234"/>
            <a:ext cx="3315677" cy="400786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99E4F4E-9603-456D-9AA2-7F45EC8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8" y="1331694"/>
            <a:ext cx="5340609" cy="54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88AC1B-8EA6-4D1A-A42D-5D32F15CFD41}"/>
              </a:ext>
            </a:extLst>
          </p:cNvPr>
          <p:cNvSpPr txBox="1"/>
          <p:nvPr/>
        </p:nvSpPr>
        <p:spPr>
          <a:xfrm>
            <a:off x="5789106" y="1741574"/>
            <a:ext cx="611124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600" b="1" dirty="0">
                <a:solidFill>
                  <a:srgbClr val="005C8B"/>
                </a:solidFill>
                <a:latin typeface="+mn-ea"/>
                <a:ea typeface="+mn-ea"/>
              </a:rPr>
              <a:t>序列输出如何解决当前任务中的挑战：</a:t>
            </a:r>
            <a:endParaRPr lang="en-US" altLang="zh-CN" sz="26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5C8B"/>
                </a:solidFill>
                <a:latin typeface="+mn-ea"/>
                <a:ea typeface="+mn-ea"/>
              </a:rPr>
              <a:t>	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5C8B"/>
                </a:solidFill>
                <a:latin typeface="+mn-ea"/>
                <a:ea typeface="+mn-ea"/>
              </a:rPr>
              <a:t>	</a:t>
            </a:r>
            <a:endParaRPr lang="zh-CN" altLang="en-US" sz="2400" dirty="0">
              <a:solidFill>
                <a:srgbClr val="005C8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" name="组合 12">
            <a:extLst>
              <a:ext uri="{FF2B5EF4-FFF2-40B4-BE49-F238E27FC236}">
                <a16:creationId xmlns:a16="http://schemas.microsoft.com/office/drawing/2014/main" id="{B75B7FC3-DF21-4DE3-BB84-62400D85684D}"/>
              </a:ext>
            </a:extLst>
          </p:cNvPr>
          <p:cNvGrpSpPr/>
          <p:nvPr/>
        </p:nvGrpSpPr>
        <p:grpSpPr bwMode="auto">
          <a:xfrm>
            <a:off x="6719093" y="2371740"/>
            <a:ext cx="541337" cy="541338"/>
            <a:chOff x="9234" y="4827"/>
            <a:chExt cx="852" cy="85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052F10C-7573-4B5F-B7BB-E969C8D6FD86}"/>
                </a:ext>
              </a:extLst>
            </p:cNvPr>
            <p:cNvSpPr/>
            <p:nvPr/>
          </p:nvSpPr>
          <p:spPr>
            <a:xfrm>
              <a:off x="9316" y="4910"/>
              <a:ext cx="690" cy="689"/>
            </a:xfrm>
            <a:prstGeom prst="ellipse">
              <a:avLst/>
            </a:prstGeom>
            <a:solidFill>
              <a:srgbClr val="015D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5BDEFBC-8B4E-4729-B38F-DA6BB70746DE}"/>
                </a:ext>
              </a:extLst>
            </p:cNvPr>
            <p:cNvSpPr/>
            <p:nvPr/>
          </p:nvSpPr>
          <p:spPr>
            <a:xfrm>
              <a:off x="9234" y="4827"/>
              <a:ext cx="852" cy="854"/>
            </a:xfrm>
            <a:prstGeom prst="ellipse">
              <a:avLst/>
            </a:prstGeom>
            <a:noFill/>
            <a:ln>
              <a:solidFill>
                <a:srgbClr val="F29A76"/>
              </a:solidFill>
              <a:prstDash val="lg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29A7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4359FCC6-DB33-4B53-A3FF-0ECA1EB09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2" y="4843"/>
              <a:ext cx="67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BD8577F-13AF-4DE6-89AF-CBD185FFAF55}"/>
              </a:ext>
            </a:extLst>
          </p:cNvPr>
          <p:cNvSpPr txBox="1"/>
          <p:nvPr/>
        </p:nvSpPr>
        <p:spPr>
          <a:xfrm>
            <a:off x="7239204" y="2411576"/>
            <a:ext cx="2619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5C8B"/>
                </a:solidFill>
                <a:latin typeface="+mn-ea"/>
                <a:ea typeface="+mn-ea"/>
              </a:rPr>
              <a:t>标签数量庞大 </a:t>
            </a:r>
            <a:endParaRPr lang="zh-CN" altLang="en-US" sz="2400" dirty="0"/>
          </a:p>
        </p:txBody>
      </p:sp>
      <p:grpSp>
        <p:nvGrpSpPr>
          <p:cNvPr id="32" name="组合 12">
            <a:extLst>
              <a:ext uri="{FF2B5EF4-FFF2-40B4-BE49-F238E27FC236}">
                <a16:creationId xmlns:a16="http://schemas.microsoft.com/office/drawing/2014/main" id="{329F71D1-F9A3-4398-9870-61CC91DAC9C8}"/>
              </a:ext>
            </a:extLst>
          </p:cNvPr>
          <p:cNvGrpSpPr/>
          <p:nvPr/>
        </p:nvGrpSpPr>
        <p:grpSpPr bwMode="auto">
          <a:xfrm>
            <a:off x="6719093" y="2977099"/>
            <a:ext cx="541337" cy="541338"/>
            <a:chOff x="9234" y="4827"/>
            <a:chExt cx="852" cy="85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143056F-DB06-485B-959D-2B525761FA02}"/>
                </a:ext>
              </a:extLst>
            </p:cNvPr>
            <p:cNvSpPr/>
            <p:nvPr/>
          </p:nvSpPr>
          <p:spPr>
            <a:xfrm>
              <a:off x="9316" y="4910"/>
              <a:ext cx="690" cy="689"/>
            </a:xfrm>
            <a:prstGeom prst="ellipse">
              <a:avLst/>
            </a:prstGeom>
            <a:solidFill>
              <a:srgbClr val="015D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4A4B024-C996-4C93-B014-4E9B71AEE774}"/>
                </a:ext>
              </a:extLst>
            </p:cNvPr>
            <p:cNvSpPr/>
            <p:nvPr/>
          </p:nvSpPr>
          <p:spPr>
            <a:xfrm>
              <a:off x="9234" y="4827"/>
              <a:ext cx="852" cy="854"/>
            </a:xfrm>
            <a:prstGeom prst="ellipse">
              <a:avLst/>
            </a:prstGeom>
            <a:noFill/>
            <a:ln>
              <a:solidFill>
                <a:srgbClr val="F29A76"/>
              </a:solidFill>
              <a:prstDash val="lg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29A7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CEBD4458-8C1F-4B1A-830D-56738AC7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2" y="4843"/>
              <a:ext cx="67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5AE89991-4EC8-4141-A7B4-33C31BDC5359}"/>
              </a:ext>
            </a:extLst>
          </p:cNvPr>
          <p:cNvSpPr txBox="1"/>
          <p:nvPr/>
        </p:nvSpPr>
        <p:spPr>
          <a:xfrm>
            <a:off x="7208964" y="3017534"/>
            <a:ext cx="3938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5C8B"/>
                </a:solidFill>
                <a:latin typeface="+mn-ea"/>
                <a:ea typeface="+mn-ea"/>
              </a:rPr>
              <a:t>少见标签的长尾问题</a:t>
            </a:r>
            <a:endParaRPr lang="en-US" altLang="zh-CN" sz="2400" b="1" dirty="0">
              <a:solidFill>
                <a:srgbClr val="005C8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538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模型图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CB67975-CB13-4DC6-B769-1C3A00A96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0" y="3235234"/>
            <a:ext cx="3315677" cy="400786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99E4F4E-9603-456D-9AA2-7F45EC8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8" y="1331694"/>
            <a:ext cx="5340609" cy="54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88AC1B-8EA6-4D1A-A42D-5D32F15CFD41}"/>
              </a:ext>
            </a:extLst>
          </p:cNvPr>
          <p:cNvSpPr txBox="1"/>
          <p:nvPr/>
        </p:nvSpPr>
        <p:spPr>
          <a:xfrm>
            <a:off x="5650210" y="1988085"/>
            <a:ext cx="61112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Bef>
                <a:spcPts val="0"/>
              </a:spcBef>
            </a:pPr>
            <a:r>
              <a:rPr lang="en-US" altLang="zh-CN" sz="2000" b="1" dirty="0">
                <a:solidFill>
                  <a:srgbClr val="005C8B"/>
                </a:solidFill>
                <a:latin typeface="+mn-ea"/>
                <a:ea typeface="+mn-ea"/>
              </a:rPr>
              <a:t>Encoder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自注意力：</a:t>
            </a:r>
            <a:endParaRPr lang="en-US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fontAlgn="ctr">
              <a:spcBef>
                <a:spcPts val="0"/>
              </a:spcBef>
            </a:pPr>
            <a:r>
              <a:rPr lang="en-US" altLang="zh-CN" sz="2000" b="1" dirty="0">
                <a:solidFill>
                  <a:srgbClr val="005C8B"/>
                </a:solidFill>
                <a:latin typeface="+mn-ea"/>
                <a:ea typeface="+mn-ea"/>
              </a:rPr>
              <a:t>       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基于整个输入序列编码每个词的上下文。学习输入文档中的上下文嵌入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。</a:t>
            </a:r>
            <a:endParaRPr lang="zh-CN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fontAlgn="ctr">
              <a:spcBef>
                <a:spcPts val="0"/>
              </a:spcBef>
            </a:pPr>
            <a:r>
              <a:rPr lang="en-US" altLang="zh-CN" sz="2000" b="1" dirty="0">
                <a:solidFill>
                  <a:srgbClr val="005C8B"/>
                </a:solidFill>
                <a:latin typeface="+mn-ea"/>
                <a:ea typeface="+mn-ea"/>
              </a:rPr>
              <a:t>Decoder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自注意力：</a:t>
            </a:r>
            <a:endParaRPr lang="en-US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fontAlgn="ctr">
              <a:spcBef>
                <a:spcPts val="0"/>
              </a:spcBef>
            </a:pPr>
            <a:r>
              <a:rPr lang="en-US" altLang="zh-CN" sz="2000" b="1" dirty="0">
                <a:solidFill>
                  <a:srgbClr val="005C8B"/>
                </a:solidFill>
                <a:latin typeface="+mn-ea"/>
                <a:ea typeface="+mn-ea"/>
              </a:rPr>
              <a:t>       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考虑之前生成的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标签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对当前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标签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生成的影响。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通过序列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的标签以生成标签树中的连贯路径。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zh-CN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fontAlgn="ctr">
              <a:spcBef>
                <a:spcPts val="0"/>
              </a:spcBef>
            </a:pPr>
            <a:r>
              <a:rPr lang="en-US" altLang="zh-CN" sz="2000" b="1" dirty="0">
                <a:solidFill>
                  <a:srgbClr val="005C8B"/>
                </a:solidFill>
                <a:latin typeface="+mn-ea"/>
                <a:ea typeface="+mn-ea"/>
              </a:rPr>
              <a:t>Encoder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rgbClr val="005C8B"/>
                </a:solidFill>
                <a:latin typeface="+mn-ea"/>
                <a:ea typeface="+mn-ea"/>
              </a:rPr>
              <a:t>Decader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交叉注意力：</a:t>
            </a:r>
            <a:endParaRPr lang="en-US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fontAlgn="ctr">
              <a:spcBef>
                <a:spcPts val="0"/>
              </a:spcBef>
            </a:pPr>
            <a:r>
              <a:rPr lang="en-US" altLang="zh-CN" sz="2000" b="1" dirty="0">
                <a:solidFill>
                  <a:srgbClr val="005C8B"/>
                </a:solidFill>
                <a:latin typeface="+mn-ea"/>
                <a:ea typeface="+mn-ea"/>
              </a:rPr>
              <a:t>       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聚焦于编码器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的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输出。捕捉输入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文本</a:t>
            </a:r>
            <a:r>
              <a:rPr lang="zh-CN" altLang="zh-CN" sz="2000" b="1" dirty="0">
                <a:solidFill>
                  <a:srgbClr val="005C8B"/>
                </a:solidFill>
                <a:latin typeface="+mn-ea"/>
                <a:ea typeface="+mn-ea"/>
              </a:rPr>
              <a:t>和输出标签之间的细粒度依赖关系</a:t>
            </a:r>
            <a:r>
              <a:rPr lang="zh-CN" altLang="en-US" sz="2000" b="1" dirty="0">
                <a:solidFill>
                  <a:srgbClr val="005C8B"/>
                </a:solidFill>
                <a:latin typeface="+mn-ea"/>
                <a:ea typeface="+mn-ea"/>
              </a:rPr>
              <a:t>。</a:t>
            </a:r>
            <a:endParaRPr lang="zh-CN" altLang="zh-CN" sz="2000" b="1" dirty="0">
              <a:solidFill>
                <a:srgbClr val="005C8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010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14318" y="836613"/>
            <a:ext cx="2381563" cy="411162"/>
            <a:chOff x="-65" y="2079"/>
            <a:chExt cx="3752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2189"/>
              <a:ext cx="34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损失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888AC1B-8EA6-4D1A-A42D-5D32F15CFD41}"/>
                  </a:ext>
                </a:extLst>
              </p:cNvPr>
              <p:cNvSpPr txBox="1"/>
              <p:nvPr/>
            </p:nvSpPr>
            <p:spPr>
              <a:xfrm>
                <a:off x="3584649" y="1079013"/>
                <a:ext cx="6111240" cy="2750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ctr">
                  <a:spcBef>
                    <a:spcPts val="0"/>
                  </a:spcBef>
                </a:pPr>
                <a:r>
                  <a:rPr lang="zh-CN" altLang="en-US" sz="2200" b="1" dirty="0">
                    <a:solidFill>
                      <a:srgbClr val="005C8B"/>
                    </a:solidFill>
                    <a:latin typeface="+mn-ea"/>
                    <a:ea typeface="+mn-ea"/>
                  </a:rPr>
                  <a:t>损失 ：平滑标签之后的</a:t>
                </a:r>
                <a:r>
                  <a:rPr lang="en-US" altLang="zh-CN" sz="2200" b="1" dirty="0" err="1">
                    <a:solidFill>
                      <a:srgbClr val="005C8B"/>
                    </a:solidFill>
                    <a:latin typeface="+mn-ea"/>
                    <a:ea typeface="+mn-ea"/>
                  </a:rPr>
                  <a:t>Kullback-Leibler</a:t>
                </a:r>
                <a:endParaRPr lang="en-US" altLang="zh-CN" sz="2200" b="1" dirty="0">
                  <a:solidFill>
                    <a:srgbClr val="005C8B"/>
                  </a:solidFill>
                  <a:latin typeface="+mn-ea"/>
                  <a:ea typeface="+mn-ea"/>
                </a:endParaRPr>
              </a:p>
              <a:p>
                <a:pPr fontAlgn="ctr">
                  <a:spcBef>
                    <a:spcPts val="0"/>
                  </a:spcBef>
                </a:pPr>
                <a:endParaRPr lang="en-US" altLang="zh-CN" sz="2200" b="1" dirty="0">
                  <a:solidFill>
                    <a:srgbClr val="005C8B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zh-CN" altLang="zh-CN" sz="2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200" b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zh-CN" sz="2200" b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</m:nary>
                      <m:d>
                        <m:dPr>
                          <m:ctrlPr>
                            <a:rPr lang="zh-CN" altLang="zh-CN" sz="2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𝐥𝐨𝐠</m:t>
                      </m:r>
                      <m:d>
                        <m:dPr>
                          <m:ctrlPr>
                            <a:rPr lang="zh-CN" altLang="zh-CN" sz="2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zh-CN" altLang="zh-C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zh-CN" altLang="zh-C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220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5C8B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</m:oMath>
                </a14:m>
                <a:r>
                  <a:rPr lang="en-US" altLang="zh-CN" sz="2200" b="1" dirty="0">
                    <a:solidFill>
                      <a:srgbClr val="005C8B"/>
                    </a:solidFill>
                    <a:latin typeface="+mn-ea"/>
                    <a:ea typeface="+mn-ea"/>
                  </a:rPr>
                  <a:t> 和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5C8B"/>
                        </a:solidFill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</m:oMath>
                </a14:m>
                <a:r>
                  <a:rPr lang="en-US" altLang="zh-CN" sz="2200" b="1" dirty="0">
                    <a:solidFill>
                      <a:srgbClr val="005C8B"/>
                    </a:solidFill>
                    <a:latin typeface="+mn-ea"/>
                    <a:ea typeface="+mn-ea"/>
                  </a:rPr>
                  <a:t> 是两个概率分布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200" b="1" dirty="0">
                    <a:solidFill>
                      <a:srgbClr val="005C8B"/>
                    </a:solidFill>
                    <a:latin typeface="+mn-ea"/>
                    <a:ea typeface="+mn-ea"/>
                  </a:rPr>
                  <a:t>标签平滑度 </a:t>
                </a:r>
                <a:r>
                  <a:rPr lang="en-US" altLang="zh-CN" sz="2200" b="1" dirty="0">
                    <a:solidFill>
                      <a:srgbClr val="005C8B"/>
                    </a:solidFill>
                    <a:latin typeface="+mn-ea"/>
                    <a:ea typeface="+mn-ea"/>
                  </a:rPr>
                  <a:t>0.2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888AC1B-8EA6-4D1A-A42D-5D32F15C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9" y="1079013"/>
                <a:ext cx="6111240" cy="2750946"/>
              </a:xfrm>
              <a:prstGeom prst="rect">
                <a:avLst/>
              </a:prstGeom>
              <a:blipFill>
                <a:blip r:embed="rId7"/>
                <a:stretch>
                  <a:fillRect l="-1296" t="-1552" b="-3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3D452CA-2784-42BB-A366-0965C05350B8}"/>
              </a:ext>
            </a:extLst>
          </p:cNvPr>
          <p:cNvSpPr txBox="1"/>
          <p:nvPr/>
        </p:nvSpPr>
        <p:spPr>
          <a:xfrm>
            <a:off x="2943143" y="3973486"/>
            <a:ext cx="105727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distribute smoothing value throughout allowed labels at each position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distract 2 for true label and pad label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level_labels_count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true_dist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true_dist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smoothing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set _confidence_ prob to the correct label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true_dist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.data.unsqueeze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confidence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set zero prob to padding label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true_dist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padding_idx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4E36E31-E596-4195-9E4C-53FE72A2C8C6}"/>
              </a:ext>
            </a:extLst>
          </p:cNvPr>
          <p:cNvSpPr/>
          <p:nvPr/>
        </p:nvSpPr>
        <p:spPr>
          <a:xfrm>
            <a:off x="9667205" y="2815608"/>
            <a:ext cx="182880" cy="18669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F7E7AFBA-B55C-4615-B22D-41E4AC9CBCE4}"/>
              </a:ext>
            </a:extLst>
          </p:cNvPr>
          <p:cNvSpPr/>
          <p:nvPr/>
        </p:nvSpPr>
        <p:spPr>
          <a:xfrm>
            <a:off x="9347165" y="3126123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9AA109D7-54DD-4DA9-96C3-A2A335688AB8}"/>
              </a:ext>
            </a:extLst>
          </p:cNvPr>
          <p:cNvSpPr/>
          <p:nvPr/>
        </p:nvSpPr>
        <p:spPr>
          <a:xfrm>
            <a:off x="9667205" y="3126123"/>
            <a:ext cx="182880" cy="18669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36C1E36-7B13-4436-8789-528B0BE9E28B}"/>
              </a:ext>
            </a:extLst>
          </p:cNvPr>
          <p:cNvSpPr/>
          <p:nvPr/>
        </p:nvSpPr>
        <p:spPr>
          <a:xfrm>
            <a:off x="9987245" y="3126123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8BFA559-EE65-4486-9E16-B534F233E4F1}"/>
              </a:ext>
            </a:extLst>
          </p:cNvPr>
          <p:cNvCxnSpPr>
            <a:stCxn id="23" idx="0"/>
            <a:endCxn id="6" idx="4"/>
          </p:cNvCxnSpPr>
          <p:nvPr/>
        </p:nvCxnSpPr>
        <p:spPr>
          <a:xfrm flipV="1">
            <a:off x="9758645" y="3002298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8356FBB-C76B-49D9-A7FF-D42B590C6E00}"/>
              </a:ext>
            </a:extLst>
          </p:cNvPr>
          <p:cNvCxnSpPr>
            <a:cxnSpLocks/>
            <a:stCxn id="24" idx="0"/>
            <a:endCxn id="6" idx="4"/>
          </p:cNvCxnSpPr>
          <p:nvPr/>
        </p:nvCxnSpPr>
        <p:spPr>
          <a:xfrm flipH="1" flipV="1">
            <a:off x="9758645" y="3002298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9C751D9-56B0-46B9-BC84-1F17E24176E2}"/>
              </a:ext>
            </a:extLst>
          </p:cNvPr>
          <p:cNvCxnSpPr>
            <a:cxnSpLocks/>
            <a:stCxn id="22" idx="0"/>
            <a:endCxn id="6" idx="4"/>
          </p:cNvCxnSpPr>
          <p:nvPr/>
        </p:nvCxnSpPr>
        <p:spPr>
          <a:xfrm flipV="1">
            <a:off x="9438605" y="3002298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DD141A3C-1DBE-4DD1-ABE7-1039B0B792BE}"/>
              </a:ext>
            </a:extLst>
          </p:cNvPr>
          <p:cNvSpPr/>
          <p:nvPr/>
        </p:nvSpPr>
        <p:spPr>
          <a:xfrm>
            <a:off x="9349427" y="3126123"/>
            <a:ext cx="182880" cy="18669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35F8FE66-31C6-47DD-ADAE-48382F51F1B1}"/>
              </a:ext>
            </a:extLst>
          </p:cNvPr>
          <p:cNvSpPr/>
          <p:nvPr/>
        </p:nvSpPr>
        <p:spPr>
          <a:xfrm>
            <a:off x="9029387" y="343663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D5BF20D5-A91C-43AE-9ED8-12DFAB7540AB}"/>
              </a:ext>
            </a:extLst>
          </p:cNvPr>
          <p:cNvSpPr/>
          <p:nvPr/>
        </p:nvSpPr>
        <p:spPr>
          <a:xfrm>
            <a:off x="9349427" y="343663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0492D27E-6CB4-4CF7-9A32-880F52BFD962}"/>
              </a:ext>
            </a:extLst>
          </p:cNvPr>
          <p:cNvSpPr/>
          <p:nvPr/>
        </p:nvSpPr>
        <p:spPr>
          <a:xfrm>
            <a:off x="9669467" y="343663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1C891B-2703-449C-9585-174653B6F9E0}"/>
              </a:ext>
            </a:extLst>
          </p:cNvPr>
          <p:cNvCxnSpPr>
            <a:stCxn id="43" idx="0"/>
            <a:endCxn id="41" idx="4"/>
          </p:cNvCxnSpPr>
          <p:nvPr/>
        </p:nvCxnSpPr>
        <p:spPr>
          <a:xfrm flipV="1">
            <a:off x="9440867" y="3312813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A79A05-954A-4F69-9BFF-FC6797ACFE8E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H="1" flipV="1">
            <a:off x="9440867" y="3312813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249B5D8-3A6F-46F6-B63B-5C1ECD6A0D26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9120827" y="3312813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FD9796D5-F284-4E3B-B0C5-E65351678FB8}"/>
              </a:ext>
            </a:extLst>
          </p:cNvPr>
          <p:cNvSpPr/>
          <p:nvPr/>
        </p:nvSpPr>
        <p:spPr>
          <a:xfrm>
            <a:off x="10657805" y="281560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935966FD-037E-4C27-B671-3C97AD53C1E5}"/>
              </a:ext>
            </a:extLst>
          </p:cNvPr>
          <p:cNvSpPr/>
          <p:nvPr/>
        </p:nvSpPr>
        <p:spPr>
          <a:xfrm>
            <a:off x="10337765" y="3126123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8DAB15-D52E-4A30-A8B9-AD5DFCD7F8AE}"/>
              </a:ext>
            </a:extLst>
          </p:cNvPr>
          <p:cNvSpPr/>
          <p:nvPr/>
        </p:nvSpPr>
        <p:spPr>
          <a:xfrm>
            <a:off x="10657805" y="3126123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0497167-217E-44AB-921C-8899F4E8F451}"/>
              </a:ext>
            </a:extLst>
          </p:cNvPr>
          <p:cNvSpPr/>
          <p:nvPr/>
        </p:nvSpPr>
        <p:spPr>
          <a:xfrm>
            <a:off x="10977845" y="3126123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F2056C3-E64A-4811-ADA4-76209B40CD4A}"/>
              </a:ext>
            </a:extLst>
          </p:cNvPr>
          <p:cNvCxnSpPr>
            <a:stCxn id="58" idx="0"/>
            <a:endCxn id="56" idx="4"/>
          </p:cNvCxnSpPr>
          <p:nvPr/>
        </p:nvCxnSpPr>
        <p:spPr>
          <a:xfrm flipV="1">
            <a:off x="10749245" y="3002298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B3CD023-3357-497C-8633-41DEF6CDA451}"/>
              </a:ext>
            </a:extLst>
          </p:cNvPr>
          <p:cNvCxnSpPr>
            <a:cxnSpLocks/>
            <a:stCxn id="59" idx="0"/>
            <a:endCxn id="56" idx="4"/>
          </p:cNvCxnSpPr>
          <p:nvPr/>
        </p:nvCxnSpPr>
        <p:spPr>
          <a:xfrm flipH="1" flipV="1">
            <a:off x="10749245" y="3002298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426E46-9565-4C75-A7F8-F15584B0C2F8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10429205" y="3002298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7B0DB6AF-5B28-43C7-9A74-AA098D308001}"/>
              </a:ext>
            </a:extLst>
          </p:cNvPr>
          <p:cNvSpPr/>
          <p:nvPr/>
        </p:nvSpPr>
        <p:spPr>
          <a:xfrm>
            <a:off x="10977845" y="3124403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26BE2C8E-C207-46BE-9268-72B711E8ACE5}"/>
              </a:ext>
            </a:extLst>
          </p:cNvPr>
          <p:cNvSpPr/>
          <p:nvPr/>
        </p:nvSpPr>
        <p:spPr>
          <a:xfrm>
            <a:off x="10657805" y="343491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1BA70A0-86BF-4BD0-A776-C1BAB3CDE6A9}"/>
              </a:ext>
            </a:extLst>
          </p:cNvPr>
          <p:cNvSpPr/>
          <p:nvPr/>
        </p:nvSpPr>
        <p:spPr>
          <a:xfrm>
            <a:off x="10977845" y="343491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C6C7CD19-C134-489F-8615-06BB709B8364}"/>
              </a:ext>
            </a:extLst>
          </p:cNvPr>
          <p:cNvSpPr/>
          <p:nvPr/>
        </p:nvSpPr>
        <p:spPr>
          <a:xfrm>
            <a:off x="11297885" y="3434918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FB46921-6999-4A8D-AF3E-A2DAF39D6738}"/>
              </a:ext>
            </a:extLst>
          </p:cNvPr>
          <p:cNvCxnSpPr>
            <a:stCxn id="65" idx="0"/>
            <a:endCxn id="63" idx="4"/>
          </p:cNvCxnSpPr>
          <p:nvPr/>
        </p:nvCxnSpPr>
        <p:spPr>
          <a:xfrm flipV="1">
            <a:off x="11069285" y="3311093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85272B7-43C5-4884-9377-103FD7D4A304}"/>
              </a:ext>
            </a:extLst>
          </p:cNvPr>
          <p:cNvCxnSpPr>
            <a:cxnSpLocks/>
            <a:stCxn id="66" idx="0"/>
            <a:endCxn id="63" idx="4"/>
          </p:cNvCxnSpPr>
          <p:nvPr/>
        </p:nvCxnSpPr>
        <p:spPr>
          <a:xfrm flipH="1" flipV="1">
            <a:off x="11069285" y="3311093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344392E-5924-4876-AB20-4A9201E5AD9A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V="1">
            <a:off x="10749245" y="3311093"/>
            <a:ext cx="32004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AC5C794C-EAB1-44FF-9E8A-386B826DFA6E}"/>
              </a:ext>
            </a:extLst>
          </p:cNvPr>
          <p:cNvSpPr/>
          <p:nvPr/>
        </p:nvSpPr>
        <p:spPr>
          <a:xfrm>
            <a:off x="10170125" y="2520950"/>
            <a:ext cx="182880" cy="18669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8D65B4B-39CF-4123-83C1-D9219B064E15}"/>
              </a:ext>
            </a:extLst>
          </p:cNvPr>
          <p:cNvCxnSpPr>
            <a:cxnSpLocks/>
            <a:stCxn id="6" idx="0"/>
            <a:endCxn id="70" idx="4"/>
          </p:cNvCxnSpPr>
          <p:nvPr/>
        </p:nvCxnSpPr>
        <p:spPr>
          <a:xfrm flipV="1">
            <a:off x="9758645" y="2707640"/>
            <a:ext cx="502920" cy="10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0E4F88-080A-4DB7-9D1C-55D3FEF2EE79}"/>
              </a:ext>
            </a:extLst>
          </p:cNvPr>
          <p:cNvCxnSpPr>
            <a:cxnSpLocks/>
            <a:stCxn id="56" idx="0"/>
            <a:endCxn id="70" idx="4"/>
          </p:cNvCxnSpPr>
          <p:nvPr/>
        </p:nvCxnSpPr>
        <p:spPr>
          <a:xfrm flipH="1" flipV="1">
            <a:off x="10261565" y="2707640"/>
            <a:ext cx="487680" cy="10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4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FFBF30E9-87EF-48A4-BF56-891CB88B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6" r="11261"/>
          <a:stretch/>
        </p:blipFill>
        <p:spPr>
          <a:xfrm>
            <a:off x="-9000" y="-47406"/>
            <a:ext cx="12206506" cy="8001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7FCE5824-C527-4217-B393-C14DF7617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668" t="45207" r="53546" b="39923"/>
          <a:stretch/>
        </p:blipFill>
        <p:spPr>
          <a:xfrm>
            <a:off x="9269082" y="22191"/>
            <a:ext cx="649617" cy="655737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858F6B01-751F-4CA4-A1D2-8AA4EF83C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8634" t="45752" r="32230" b="40591"/>
          <a:stretch/>
        </p:blipFill>
        <p:spPr>
          <a:xfrm>
            <a:off x="9992814" y="22192"/>
            <a:ext cx="1231796" cy="64370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B6AE868-33A3-47D4-BE8B-54FDBB04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-70743" r="90528" b="7155"/>
          <a:stretch/>
        </p:blipFill>
        <p:spPr>
          <a:xfrm>
            <a:off x="-14080" y="-617348"/>
            <a:ext cx="866250" cy="130886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04ADE83-AA6A-4449-ACEB-D15BE5EB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7" t="-56300" b="7714"/>
          <a:stretch/>
        </p:blipFill>
        <p:spPr>
          <a:xfrm>
            <a:off x="11328325" y="-497314"/>
            <a:ext cx="866250" cy="1188830"/>
          </a:xfrm>
          <a:prstGeom prst="rect">
            <a:avLst/>
          </a:prstGeom>
        </p:spPr>
      </p:pic>
      <p:grpSp>
        <p:nvGrpSpPr>
          <p:cNvPr id="53" name="组合 100">
            <a:extLst>
              <a:ext uri="{FF2B5EF4-FFF2-40B4-BE49-F238E27FC236}">
                <a16:creationId xmlns:a16="http://schemas.microsoft.com/office/drawing/2014/main" id="{177D157F-A87B-4DF6-8512-2E95C994F4B8}"/>
              </a:ext>
            </a:extLst>
          </p:cNvPr>
          <p:cNvGrpSpPr/>
          <p:nvPr/>
        </p:nvGrpSpPr>
        <p:grpSpPr bwMode="auto">
          <a:xfrm>
            <a:off x="-2893" y="836613"/>
            <a:ext cx="2370138" cy="411162"/>
            <a:chOff x="-47" y="2079"/>
            <a:chExt cx="3734" cy="64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3AC061C-7BBB-4B76-ABBC-F19826744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356"/>
            <a:stretch>
              <a:fillRect/>
            </a:stretch>
          </p:blipFill>
          <p:spPr>
            <a:xfrm>
              <a:off x="-47" y="2079"/>
              <a:ext cx="3734" cy="648"/>
            </a:xfrm>
            <a:prstGeom prst="snipRoundRect">
              <a:avLst>
                <a:gd name="adj1" fmla="val 0"/>
                <a:gd name="adj2" fmla="val 16667"/>
              </a:avLst>
            </a:prstGeom>
          </p:spPr>
        </p:pic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4A0E6B22-EE29-4A4E-956B-D1732BE3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2189"/>
              <a:ext cx="32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defRPr/>
              </a:pPr>
              <a:r>
                <a:rPr kumimoji="1" lang="en-US" altLang="zh-CN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</a:t>
              </a:r>
              <a:r>
                <a:rPr kumimoji="1" lang="zh-CN" altLang="en-US" sz="2000" b="1" dirty="0">
                  <a:solidFill>
                    <a:srgbClr val="015D8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预测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3EEC8D8B-1A45-44A9-96FF-98A1BDB5EF67}"/>
              </a:ext>
            </a:extLst>
          </p:cNvPr>
          <p:cNvSpPr txBox="1"/>
          <p:nvPr/>
        </p:nvSpPr>
        <p:spPr>
          <a:xfrm>
            <a:off x="2553900" y="1247775"/>
            <a:ext cx="86707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sz="2200" b="1" dirty="0">
                <a:solidFill>
                  <a:srgbClr val="005C8B"/>
                </a:solidFill>
                <a:latin typeface="+mn-ea"/>
                <a:ea typeface="+mn-ea"/>
              </a:rPr>
              <a:t>与贪婪搜索不同，贪婪搜索在每一步选择概率最高的候选者，波束搜索维护一组最有前途的候选序列，称为波束。</a:t>
            </a:r>
            <a:endParaRPr lang="en-US" altLang="zh-CN" sz="22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zh-CN" altLang="zh-CN" sz="22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sz="2200" b="1" dirty="0">
                <a:solidFill>
                  <a:srgbClr val="005C8B"/>
                </a:solidFill>
                <a:latin typeface="+mn-ea"/>
                <a:ea typeface="+mn-ea"/>
              </a:rPr>
              <a:t>模型为位置𝑖生成一组候选标签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sz="2200" b="1" dirty="0">
                <a:solidFill>
                  <a:srgbClr val="005C8B"/>
                </a:solidFill>
                <a:latin typeface="+mn-ea"/>
                <a:ea typeface="+mn-ea"/>
              </a:rPr>
              <a:t>选择概率最高的前𝑘个候选者，其中𝑘是波束宽度。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sz="2200" b="1" dirty="0">
                <a:solidFill>
                  <a:srgbClr val="005C8B"/>
                </a:solidFill>
                <a:latin typeface="+mn-ea"/>
                <a:ea typeface="+mn-ea"/>
              </a:rPr>
              <a:t>将选定的候选者附加到前面的部分序列上，并计算扩展序列的联合概率。将前𝑘个扩展序列传递到下一步，为位置𝑖+1生成一组候选标签。</a:t>
            </a:r>
            <a:endParaRPr lang="en-US" altLang="zh-CN" sz="22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200" b="1" dirty="0">
              <a:solidFill>
                <a:srgbClr val="005C8B"/>
              </a:solidFill>
              <a:latin typeface="+mn-ea"/>
              <a:ea typeface="+mn-ea"/>
            </a:endParaRPr>
          </a:p>
          <a:p>
            <a:pPr fontAlgn="ctr">
              <a:spcBef>
                <a:spcPts val="0"/>
              </a:spcBef>
              <a:spcAft>
                <a:spcPts val="0"/>
              </a:spcAft>
            </a:pPr>
            <a:r>
              <a:rPr lang="zh-CN" altLang="zh-CN" sz="2200" b="1" dirty="0">
                <a:solidFill>
                  <a:srgbClr val="005C8B"/>
                </a:solidFill>
                <a:latin typeface="+mn-ea"/>
                <a:ea typeface="+mn-ea"/>
              </a:rPr>
              <a:t>此外，它允许同时解码多个序列，因为每个文档可能有多个相关的标签序列。执行波束搜索后，我们将所有解码路径合并在一个扁平列表中，并按照它们的各自概率对标签进行排序以产生最终排名。</a:t>
            </a:r>
          </a:p>
        </p:txBody>
      </p:sp>
    </p:spTree>
    <p:extLst>
      <p:ext uri="{BB962C8B-B14F-4D97-AF65-F5344CB8AC3E}">
        <p14:creationId xmlns:p14="http://schemas.microsoft.com/office/powerpoint/2010/main" val="110834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c4YmRlYWQ0ZTg5NmM3M2QxNTE5OTdmOWM0NmNiZGU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2337</Words>
  <Application>Microsoft Office PowerPoint</Application>
  <PresentationFormat>宽屏</PresentationFormat>
  <Paragraphs>283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KaTeX_Main</vt:lpstr>
      <vt:lpstr>KaTeX_Math</vt:lpstr>
      <vt:lpstr>ui-sans-serif</vt:lpstr>
      <vt:lpstr>等线</vt:lpstr>
      <vt:lpstr>黑体</vt:lpstr>
      <vt:lpstr>Microsoft YaHei</vt:lpstr>
      <vt:lpstr>Microsoft YaHei</vt:lpstr>
      <vt:lpstr>Arial</vt:lpstr>
      <vt:lpstr>Calibri</vt:lpstr>
      <vt:lpstr>Calibri Light</vt:lpstr>
      <vt:lpstr>Cambria</vt:lpstr>
      <vt:lpstr>Cambria Math</vt:lpstr>
      <vt:lpstr>Consolas</vt:lpstr>
      <vt:lpstr>1_Office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namula</dc:creator>
  <cp:lastModifiedBy>Que Ziaa</cp:lastModifiedBy>
  <cp:revision>423</cp:revision>
  <dcterms:created xsi:type="dcterms:W3CDTF">2017-07-03T10:48:00Z</dcterms:created>
  <dcterms:modified xsi:type="dcterms:W3CDTF">2024-06-05T08:21:21Z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ED69AE28821B4D68A6FAE71142189C6E</vt:lpwstr>
  </property>
</Properties>
</file>