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95" r:id="rId3"/>
    <p:sldId id="313" r:id="rId4"/>
    <p:sldId id="316" r:id="rId5"/>
    <p:sldId id="317" r:id="rId6"/>
    <p:sldId id="268" r:id="rId7"/>
    <p:sldId id="303" r:id="rId8"/>
    <p:sldId id="300" r:id="rId9"/>
    <p:sldId id="319" r:id="rId10"/>
    <p:sldId id="320" r:id="rId11"/>
    <p:sldId id="321" r:id="rId12"/>
    <p:sldId id="318" r:id="rId13"/>
    <p:sldId id="306" r:id="rId14"/>
    <p:sldId id="311" r:id="rId15"/>
    <p:sldId id="312" r:id="rId16"/>
    <p:sldId id="305" r:id="rId17"/>
    <p:sldId id="307" r:id="rId18"/>
    <p:sldId id="298" r:id="rId19"/>
  </p:sldIdLst>
  <p:sldSz cx="12192000" cy="6858000"/>
  <p:notesSz cx="6858000" cy="9144000"/>
  <p:embeddedFontLst>
    <p:embeddedFont>
      <p:font typeface="맑은 고딕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0" autoAdjust="0"/>
    <p:restoredTop sz="99652" autoAdjust="0"/>
  </p:normalViewPr>
  <p:slideViewPr>
    <p:cSldViewPr snapToGrid="0">
      <p:cViewPr varScale="1">
        <p:scale>
          <a:sx n="59" d="100"/>
          <a:sy n="59" d="100"/>
        </p:scale>
        <p:origin x="-102" y="-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3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8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3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3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9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2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1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3347044" y="1766766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81350" y="2075392"/>
            <a:ext cx="6172200" cy="2568575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3634105" y="1766766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지능형 컴퓨팅과정 포트폴리오 경진대회</a:t>
            </a:r>
            <a:endParaRPr lang="en-US" altLang="ko-KR" sz="20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981280" y="3003274"/>
            <a:ext cx="1041360" cy="372052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817425" y="2536864"/>
              <a:ext cx="1132148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rgbClr val="4472C4">
                      <a:lumMod val="75000"/>
                    </a:srgbClr>
                  </a:solidFill>
                </a:rPr>
                <a:t>학과</a:t>
              </a:r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 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497783" y="3598875"/>
            <a:ext cx="5259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4472C4">
                    <a:lumMod val="75000"/>
                  </a:srgbClr>
                </a:solidFill>
              </a:rPr>
              <a:t>컴퓨터정보공학과     </a:t>
            </a:r>
            <a:r>
              <a:rPr lang="en-US" altLang="ko-KR" b="1" dirty="0" smtClean="0">
                <a:solidFill>
                  <a:srgbClr val="4472C4">
                    <a:lumMod val="75000"/>
                  </a:srgbClr>
                </a:solidFill>
              </a:rPr>
              <a:t>20191797            </a:t>
            </a:r>
            <a:r>
              <a:rPr lang="ko-KR" altLang="en-US" b="1" dirty="0" err="1" smtClean="0">
                <a:solidFill>
                  <a:srgbClr val="4472C4">
                    <a:lumMod val="75000"/>
                  </a:srgbClr>
                </a:solidFill>
              </a:rPr>
              <a:t>박별</a:t>
            </a:r>
            <a:r>
              <a:rPr lang="ko-KR" altLang="en-US" b="1" dirty="0" err="1">
                <a:solidFill>
                  <a:srgbClr val="4472C4">
                    <a:lumMod val="75000"/>
                  </a:srgbClr>
                </a:solidFill>
              </a:rPr>
              <a:t>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5855672" y="3003274"/>
            <a:ext cx="1041360" cy="372052"/>
            <a:chOff x="1635164" y="2479457"/>
            <a:chExt cx="1323935" cy="372052"/>
          </a:xfrm>
        </p:grpSpPr>
        <p:sp>
          <p:nvSpPr>
            <p:cNvPr id="106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07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817425" y="2536864"/>
              <a:ext cx="1132148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rgbClr val="4472C4">
                      <a:lumMod val="75000"/>
                    </a:srgbClr>
                  </a:solidFill>
                </a:rPr>
                <a:t>학번</a:t>
              </a:r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 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668363" y="3003274"/>
            <a:ext cx="1041360" cy="372052"/>
            <a:chOff x="1635164" y="2479457"/>
            <a:chExt cx="1323935" cy="372052"/>
          </a:xfrm>
        </p:grpSpPr>
        <p:sp>
          <p:nvSpPr>
            <p:cNvPr id="109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10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817425" y="2536864"/>
              <a:ext cx="1132148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rgbClr val="4472C4">
                      <a:lumMod val="75000"/>
                    </a:srgbClr>
                  </a:solidFill>
                </a:rPr>
                <a:t>이름</a:t>
              </a:r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9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강 </a:t>
            </a:r>
            <a:r>
              <a:rPr lang="ko-KR" altLang="en-US" sz="2800" b="1" kern="0" dirty="0" err="1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퍼셉트론</a:t>
            </a:r>
            <a:r>
              <a:rPr lang="en-US" altLang="ko-KR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kern="0" dirty="0" err="1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패러미터</a:t>
            </a: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수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120" y="1135422"/>
            <a:ext cx="913743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1688"/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③ 학습에 필요한 최적화 방법과 손실 함수 등 설정</a:t>
            </a:r>
          </a:p>
          <a:p>
            <a:pPr defTabSz="801688"/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③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- 1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구성된 모델 요약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옵션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)</a:t>
            </a:r>
          </a:p>
          <a:p>
            <a:pPr defTabSz="801688"/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#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모델 요약 표시</a:t>
            </a:r>
          </a:p>
          <a:p>
            <a:pPr defTabSz="801688"/>
            <a:r>
              <a:rPr lang="en-US" altLang="ko-KR" sz="2000" b="1" dirty="0" err="1">
                <a:solidFill>
                  <a:srgbClr val="4472C4">
                    <a:lumMod val="75000"/>
                  </a:srgbClr>
                </a:solidFill>
              </a:rPr>
              <a:t>model.summary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()</a:t>
            </a:r>
          </a:p>
          <a:p>
            <a:pPr defTabSz="801688"/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Total </a:t>
            </a:r>
            <a:r>
              <a:rPr lang="en-US" altLang="ko-KR" sz="2000" b="1" dirty="0" err="1">
                <a:solidFill>
                  <a:srgbClr val="4472C4">
                    <a:lumMod val="75000"/>
                  </a:srgbClr>
                </a:solidFill>
              </a:rPr>
              <a:t>params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: 101,770 -&gt;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모델이 구해야 할 수의 개수</a:t>
            </a:r>
          </a:p>
          <a:p>
            <a:pPr defTabSz="801688"/>
            <a:endParaRPr lang="ko-KR" altLang="en-US" sz="2000" b="1" dirty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#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훈련에 사용할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옵티마이저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(optimizer)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와 손실 함수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,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출력정보를 모델에 설정</a:t>
            </a:r>
          </a:p>
          <a:p>
            <a:pPr defTabSz="801688"/>
            <a:r>
              <a:rPr lang="en-US" altLang="ko-KR" sz="2000" b="1" dirty="0" err="1">
                <a:solidFill>
                  <a:srgbClr val="4472C4">
                    <a:lumMod val="75000"/>
                  </a:srgbClr>
                </a:solidFill>
              </a:rPr>
              <a:t>model.compile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(optimizer='</a:t>
            </a:r>
            <a:r>
              <a:rPr lang="en-US" altLang="ko-KR" sz="2000" b="1" dirty="0" err="1">
                <a:solidFill>
                  <a:srgbClr val="4472C4">
                    <a:lumMod val="75000"/>
                  </a:srgbClr>
                </a:solidFill>
              </a:rPr>
              <a:t>adam</a:t>
            </a:r>
            <a:r>
              <a:rPr lang="en-US" altLang="ko-KR" sz="2000" b="1" dirty="0" smtClean="0">
                <a:solidFill>
                  <a:srgbClr val="4472C4">
                    <a:lumMod val="75000"/>
                  </a:srgbClr>
                </a:solidFill>
              </a:rPr>
              <a:t>',</a:t>
            </a:r>
          </a:p>
          <a:p>
            <a:pPr defTabSz="801688"/>
            <a:r>
              <a:rPr lang="en-US" altLang="ko-KR" sz="2000" b="1" dirty="0" smtClean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옵티마이저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입력된 데이터와 손실 함수를 </a:t>
            </a:r>
            <a:r>
              <a:rPr lang="ko-KR" altLang="en-US" sz="2000" b="1" dirty="0" smtClean="0">
                <a:solidFill>
                  <a:srgbClr val="4472C4">
                    <a:lumMod val="75000"/>
                  </a:srgbClr>
                </a:solidFill>
              </a:rPr>
              <a:t>기반으로</a:t>
            </a:r>
            <a:endParaRPr lang="en-US" altLang="ko-KR" sz="20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r>
              <a:rPr lang="ko-KR" altLang="en-US" sz="2000" b="1" dirty="0" smtClean="0">
                <a:solidFill>
                  <a:srgbClr val="4472C4">
                    <a:lumMod val="75000"/>
                  </a:srgbClr>
                </a:solidFill>
              </a:rPr>
              <a:t>모델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(w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와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b)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을 업데이트하는 메커니즘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)</a:t>
            </a:r>
          </a:p>
          <a:p>
            <a:pPr defTabSz="801688"/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              loss='</a:t>
            </a:r>
            <a:r>
              <a:rPr lang="en-US" altLang="ko-KR" sz="2000" b="1" dirty="0" err="1">
                <a:solidFill>
                  <a:srgbClr val="4472C4">
                    <a:lumMod val="75000"/>
                  </a:srgbClr>
                </a:solidFill>
              </a:rPr>
              <a:t>sparse_categorical_crossentropy</a:t>
            </a:r>
            <a:r>
              <a:rPr lang="en-US" altLang="ko-KR" sz="2000" b="1" dirty="0" smtClean="0">
                <a:solidFill>
                  <a:srgbClr val="4472C4">
                    <a:lumMod val="75000"/>
                  </a:srgbClr>
                </a:solidFill>
              </a:rPr>
              <a:t>',</a:t>
            </a:r>
          </a:p>
          <a:p>
            <a:pPr defTabSz="801688"/>
            <a:r>
              <a:rPr lang="en-US" altLang="ko-KR" sz="2000" b="1" dirty="0" smtClean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손실 함수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(•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훈련 데이터에서 신경망의 성능을 </a:t>
            </a:r>
            <a:r>
              <a:rPr lang="ko-KR" altLang="en-US" sz="2000" b="1" dirty="0" smtClean="0">
                <a:solidFill>
                  <a:srgbClr val="4472C4">
                    <a:lumMod val="75000"/>
                  </a:srgbClr>
                </a:solidFill>
              </a:rPr>
              <a:t>측정하는</a:t>
            </a:r>
            <a:endParaRPr lang="en-US" altLang="ko-KR" sz="20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r>
              <a:rPr lang="ko-KR" altLang="en-US" sz="2000" b="1" dirty="0" smtClean="0">
                <a:solidFill>
                  <a:srgbClr val="4472C4">
                    <a:lumMod val="75000"/>
                  </a:srgbClr>
                </a:solidFill>
              </a:rPr>
              <a:t>방법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•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모델이 옳은 방향으로 학습될 수 있도록 도와 주는 기준 값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)</a:t>
            </a:r>
          </a:p>
          <a:p>
            <a:pPr defTabSz="801688"/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              metrics=['accuracy</a:t>
            </a:r>
            <a:r>
              <a:rPr lang="en-US" altLang="ko-KR" sz="2000" b="1" dirty="0" smtClean="0">
                <a:solidFill>
                  <a:srgbClr val="4472C4">
                    <a:lumMod val="75000"/>
                  </a:srgbClr>
                </a:solidFill>
              </a:rPr>
              <a:t>'])</a:t>
            </a:r>
          </a:p>
          <a:p>
            <a:pPr defTabSz="801688"/>
            <a:r>
              <a:rPr lang="en-US" altLang="ko-KR" sz="2000" b="1" dirty="0" smtClean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훈련과 테스트 과정을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모니터링할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지표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ko-KR" altLang="en-US" sz="2000" b="1" dirty="0" smtClean="0">
                <a:solidFill>
                  <a:srgbClr val="4472C4">
                    <a:lumMod val="75000"/>
                  </a:srgbClr>
                </a:solidFill>
              </a:rPr>
              <a:t>여기에서는</a:t>
            </a:r>
            <a:endParaRPr lang="en-US" altLang="ko-KR" sz="20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r>
              <a:rPr lang="ko-KR" altLang="en-US" sz="2000" b="1" dirty="0" smtClean="0">
                <a:solidFill>
                  <a:srgbClr val="4472C4">
                    <a:lumMod val="75000"/>
                  </a:srgbClr>
                </a:solidFill>
              </a:rPr>
              <a:t>정확도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정확히 분류된 이미지의 비율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)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만 고려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)</a:t>
            </a:r>
          </a:p>
          <a:p>
            <a:pPr defTabSz="801688"/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              # metrics=['accuracy', '</a:t>
            </a:r>
            <a:r>
              <a:rPr lang="en-US" altLang="ko-KR" sz="2000" b="1" dirty="0" err="1">
                <a:solidFill>
                  <a:srgbClr val="4472C4">
                    <a:lumMod val="75000"/>
                  </a:srgbClr>
                </a:solidFill>
              </a:rPr>
              <a:t>mse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강 </a:t>
            </a:r>
            <a:r>
              <a:rPr lang="ko-KR" altLang="en-US" sz="2800" b="1" kern="0" dirty="0" err="1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퍼셉트론</a:t>
            </a:r>
            <a:r>
              <a:rPr lang="en-US" altLang="ko-KR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kern="0" dirty="0" err="1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패러미터</a:t>
            </a: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수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120" y="1135422"/>
            <a:ext cx="54906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1688"/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④ 생성된 모델로 훈련 데이터 학습</a:t>
            </a:r>
          </a:p>
          <a:p>
            <a:pPr defTabSz="801688"/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#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모델을 훈련 데이터로 총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5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번 훈련</a:t>
            </a:r>
          </a:p>
          <a:p>
            <a:pPr defTabSz="801688"/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model.fit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x_train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,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y_train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, epochs=5)</a:t>
            </a:r>
          </a:p>
          <a:p>
            <a:pPr defTabSz="801688"/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#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모델을 테스트 데이터로 평가</a:t>
            </a:r>
          </a:p>
          <a:p>
            <a:pPr defTabSz="801688"/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model.evaluate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x_test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,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y_test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1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강 </a:t>
            </a:r>
            <a:r>
              <a:rPr lang="ko-KR" altLang="en-US" sz="2800" b="1" kern="0" dirty="0" err="1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퍼셉트론</a:t>
            </a:r>
            <a:r>
              <a:rPr lang="en-US" altLang="ko-KR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kern="0" dirty="0" err="1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패러미터</a:t>
            </a: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수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120" y="1135422"/>
            <a:ext cx="68066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1688"/>
            <a:r>
              <a:rPr lang="ko-KR" altLang="en-US" sz="2400" b="1" dirty="0" err="1" smtClean="0">
                <a:solidFill>
                  <a:srgbClr val="4472C4">
                    <a:lumMod val="75000"/>
                  </a:srgbClr>
                </a:solidFill>
              </a:rPr>
              <a:t>시그모이드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함수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(S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자 곡선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) -&gt; 0, 1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사이의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값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def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sigm_func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(x):</a:t>
            </a:r>
          </a:p>
          <a:p>
            <a:pPr defTabSz="801688"/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    return 1 / (1 +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np.exp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(-x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))</a:t>
            </a:r>
          </a:p>
          <a:p>
            <a:pPr defTabSz="801688"/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ReLU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함수</a:t>
            </a:r>
          </a:p>
          <a:p>
            <a:pPr defTabSz="801688"/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0,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음수면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0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이고 양수면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x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값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def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relu_func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(x):</a:t>
            </a:r>
          </a:p>
          <a:p>
            <a:pPr defTabSz="801688"/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    return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np.maximum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(0, x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)</a:t>
            </a:r>
          </a:p>
          <a:p>
            <a:pPr defTabSz="801688"/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OR </a:t>
            </a:r>
            <a:r>
              <a:rPr lang="ko-KR" altLang="en-US" sz="2400" b="1" dirty="0" err="1">
                <a:solidFill>
                  <a:srgbClr val="4472C4">
                    <a:lumMod val="75000"/>
                  </a:srgbClr>
                </a:solidFill>
              </a:rPr>
              <a:t>게이트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구현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-&gt; 1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이 있으면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1</a:t>
            </a:r>
          </a:p>
          <a:p>
            <a:pPr defTabSz="801688"/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XOR </a:t>
            </a:r>
            <a:r>
              <a:rPr lang="ko-KR" altLang="en-US" sz="2400" b="1" dirty="0" err="1">
                <a:solidFill>
                  <a:srgbClr val="4472C4">
                    <a:lumMod val="75000"/>
                  </a:srgbClr>
                </a:solidFill>
              </a:rPr>
              <a:t>게이트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구현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-&gt; XOR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은 같으면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0,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다르면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1</a:t>
            </a: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 종류</a:t>
            </a:r>
            <a:r>
              <a:rPr lang="en-US" altLang="ko-KR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(ANN, CNN, RNN)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120" y="1135422"/>
            <a:ext cx="929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ANN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(Artificial Neural Network)</a:t>
            </a:r>
          </a:p>
          <a:p>
            <a:pPr marL="342900" indent="-342900">
              <a:buFont typeface="Symbol" pitchFamily="18" charset="2"/>
              <a:buChar char="Þ"/>
            </a:pP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사람의 신경망 원리와 구조를 모방하여 만든 기계학습 알고리즘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8194" name="Picture 2" descr="The Artificial Neural Networks handbook: Part 1 | by Jayesh Bapu Ahire |  Coinmonks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5" y="2079733"/>
            <a:ext cx="5127625" cy="433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0" y="2662643"/>
            <a:ext cx="56515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4472C4">
                    <a:lumMod val="75000"/>
                  </a:srgbClr>
                </a:solidFill>
              </a:rPr>
              <a:t>다수의 입력 데이터를 받는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입력층</a:t>
            </a:r>
            <a:r>
              <a:rPr lang="en-US" altLang="ko-KR" sz="2000" b="1" dirty="0" smtClean="0">
                <a:solidFill>
                  <a:srgbClr val="4472C4">
                    <a:lumMod val="75000"/>
                  </a:srgbClr>
                </a:solidFill>
              </a:rPr>
              <a:t>(Input)</a:t>
            </a:r>
          </a:p>
          <a:p>
            <a:r>
              <a:rPr lang="ko-KR" altLang="en-US" sz="2000" b="1" dirty="0" smtClean="0">
                <a:solidFill>
                  <a:srgbClr val="4472C4">
                    <a:lumMod val="75000"/>
                  </a:srgbClr>
                </a:solidFill>
              </a:rPr>
              <a:t>데이터의 출력을 담당하는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출력층</a:t>
            </a:r>
            <a:r>
              <a:rPr lang="en-US" altLang="ko-KR" sz="2000" b="1" dirty="0" smtClean="0">
                <a:solidFill>
                  <a:srgbClr val="4472C4">
                    <a:lumMod val="75000"/>
                  </a:srgbClr>
                </a:solidFill>
              </a:rPr>
              <a:t>(Output)</a:t>
            </a:r>
          </a:p>
          <a:p>
            <a:r>
              <a:rPr lang="ko-KR" altLang="en-US" sz="2000" b="1" dirty="0" err="1" smtClean="0">
                <a:solidFill>
                  <a:srgbClr val="4472C4">
                    <a:lumMod val="75000"/>
                  </a:srgbClr>
                </a:solidFill>
              </a:rPr>
              <a:t>입력층과</a:t>
            </a:r>
            <a:r>
              <a:rPr lang="ko-KR" altLang="en-US" sz="2000" b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4472C4">
                    <a:lumMod val="75000"/>
                  </a:srgbClr>
                </a:solidFill>
              </a:rPr>
              <a:t>출력층</a:t>
            </a:r>
            <a:r>
              <a:rPr lang="ko-KR" altLang="en-US" sz="2000" b="1" dirty="0" smtClean="0">
                <a:solidFill>
                  <a:srgbClr val="4472C4">
                    <a:lumMod val="75000"/>
                  </a:srgbClr>
                </a:solidFill>
              </a:rPr>
              <a:t> 사이에 존재하는 </a:t>
            </a:r>
            <a:r>
              <a:rPr lang="ko-KR" altLang="en-US" sz="2000" b="1" dirty="0" err="1" smtClean="0">
                <a:solidFill>
                  <a:srgbClr val="4472C4">
                    <a:lumMod val="75000"/>
                  </a:srgbClr>
                </a:solidFill>
              </a:rPr>
              <a:t>레이어들</a:t>
            </a:r>
            <a:endParaRPr lang="en-US" altLang="ko-KR" sz="2000" b="1" dirty="0" smtClean="0">
              <a:solidFill>
                <a:srgbClr val="4472C4">
                  <a:lumMod val="75000"/>
                </a:srgbClr>
              </a:solidFill>
            </a:endParaRPr>
          </a:p>
          <a:p>
            <a:r>
              <a:rPr lang="en-US" altLang="ko-KR" sz="2000" b="1" dirty="0" smtClean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중간층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은닉층</a:t>
            </a:r>
            <a:r>
              <a:rPr lang="en-US" altLang="ko-KR" sz="2000" b="1" dirty="0" smtClean="0">
                <a:solidFill>
                  <a:srgbClr val="4472C4">
                    <a:lumMod val="75000"/>
                  </a:srgbClr>
                </a:solidFill>
              </a:rPr>
              <a:t>)</a:t>
            </a:r>
          </a:p>
          <a:p>
            <a:endParaRPr lang="en-US" altLang="ko-KR" sz="20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342900" indent="-342900">
              <a:buFont typeface="Symbol" pitchFamily="18" charset="2"/>
              <a:buChar char="Þ"/>
            </a:pPr>
            <a:r>
              <a:rPr lang="ko-KR" altLang="en-US" sz="2000" b="1" dirty="0" err="1" smtClean="0">
                <a:solidFill>
                  <a:srgbClr val="4472C4">
                    <a:lumMod val="75000"/>
                  </a:srgbClr>
                </a:solidFill>
              </a:rPr>
              <a:t>은닉층의</a:t>
            </a:r>
            <a:r>
              <a:rPr lang="ko-KR" altLang="en-US" sz="2000" b="1" dirty="0" smtClean="0">
                <a:solidFill>
                  <a:srgbClr val="4472C4">
                    <a:lumMod val="75000"/>
                  </a:srgbClr>
                </a:solidFill>
              </a:rPr>
              <a:t> 개수와 </a:t>
            </a:r>
            <a:r>
              <a:rPr lang="ko-KR" altLang="en-US" sz="2000" b="1" dirty="0" err="1" smtClean="0">
                <a:solidFill>
                  <a:srgbClr val="4472C4">
                    <a:lumMod val="75000"/>
                  </a:srgbClr>
                </a:solidFill>
              </a:rPr>
              <a:t>노드의</a:t>
            </a:r>
            <a:r>
              <a:rPr lang="ko-KR" altLang="en-US" sz="2000" b="1" dirty="0" smtClean="0">
                <a:solidFill>
                  <a:srgbClr val="4472C4">
                    <a:lumMod val="75000"/>
                  </a:srgbClr>
                </a:solidFill>
              </a:rPr>
              <a:t> 개수를 구성해 원하는 </a:t>
            </a:r>
            <a:r>
              <a:rPr lang="en-US" altLang="ko-KR" sz="2000" b="1" dirty="0" smtClean="0">
                <a:solidFill>
                  <a:srgbClr val="4472C4">
                    <a:lumMod val="75000"/>
                  </a:srgbClr>
                </a:solidFill>
              </a:rPr>
              <a:t>Output</a:t>
            </a:r>
            <a:r>
              <a:rPr lang="ko-KR" altLang="en-US" sz="2000" b="1" dirty="0" smtClean="0">
                <a:solidFill>
                  <a:srgbClr val="4472C4">
                    <a:lumMod val="75000"/>
                  </a:srgbClr>
                </a:solidFill>
              </a:rPr>
              <a:t>값을 예측을 해야 함</a:t>
            </a:r>
            <a:endParaRPr lang="en-US" altLang="ko-KR" sz="20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342900" indent="-342900">
              <a:buFont typeface="Symbol" pitchFamily="18" charset="2"/>
              <a:buChar char="Þ"/>
            </a:pPr>
            <a:endParaRPr lang="en-US" altLang="ko-KR" sz="20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342900" indent="-342900">
              <a:buFont typeface="Symbol" pitchFamily="18" charset="2"/>
              <a:buChar char="Þ"/>
            </a:pPr>
            <a:r>
              <a:rPr lang="ko-KR" altLang="en-US" sz="2000" b="1" dirty="0" err="1" smtClean="0">
                <a:solidFill>
                  <a:srgbClr val="4472C4">
                    <a:lumMod val="75000"/>
                  </a:srgbClr>
                </a:solidFill>
              </a:rPr>
              <a:t>은닉층에서</a:t>
            </a:r>
            <a:r>
              <a:rPr lang="ko-KR" altLang="en-US" sz="2000" b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활성화 함수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를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4472C4">
                    <a:lumMod val="75000"/>
                  </a:srgbClr>
                </a:solidFill>
              </a:rPr>
              <a:t>사용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해</a:t>
            </a:r>
            <a:r>
              <a:rPr lang="en-US" altLang="ko-KR" sz="2000" b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ko-KR" altLang="en-US" sz="2000" b="1" dirty="0" smtClean="0">
                <a:solidFill>
                  <a:srgbClr val="4472C4">
                    <a:lumMod val="75000"/>
                  </a:srgbClr>
                </a:solidFill>
              </a:rPr>
              <a:t>최적의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Weight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와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Bias</a:t>
            </a:r>
            <a:r>
              <a:rPr lang="ko-KR" altLang="en-US" sz="2000" b="1" dirty="0" smtClean="0">
                <a:solidFill>
                  <a:srgbClr val="4472C4">
                    <a:lumMod val="75000"/>
                  </a:srgbClr>
                </a:solidFill>
              </a:rPr>
              <a:t>를 찾아냄</a:t>
            </a:r>
            <a:endParaRPr lang="en-US" altLang="ko-KR" sz="2000" b="1" dirty="0" smtClean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7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 종류</a:t>
            </a:r>
            <a:r>
              <a:rPr lang="en-US" altLang="ko-KR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(ANN, CNN, RNN)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120" y="1135422"/>
            <a:ext cx="105575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CNN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ko-KR" altLang="en-US" sz="2400" b="1" dirty="0" err="1" smtClean="0">
                <a:solidFill>
                  <a:srgbClr val="4472C4">
                    <a:lumMod val="75000"/>
                  </a:srgbClr>
                </a:solidFill>
              </a:rPr>
              <a:t>합성곱신경망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: Convolution Neural Network)</a:t>
            </a:r>
          </a:p>
          <a:p>
            <a:pPr marL="342900" indent="-342900">
              <a:buFont typeface="Symbol" pitchFamily="18" charset="2"/>
              <a:buChar char="Þ"/>
            </a:pP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데이터의 특징을 추출하여 특징들의 패턴을 파악하는 구조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342900" indent="-342900">
              <a:buFont typeface="Symbol" pitchFamily="18" charset="2"/>
              <a:buChar char="Þ"/>
            </a:pP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1. Convolution :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데이터의 특징을 추출하는 과정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조사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-&gt;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특징 파악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-&gt;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압축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)</a:t>
            </a:r>
          </a:p>
          <a:p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2. Pooling :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위 과정 후 </a:t>
            </a:r>
            <a:r>
              <a:rPr lang="ko-KR" altLang="en-US" sz="2400" b="1" dirty="0" err="1" smtClean="0">
                <a:solidFill>
                  <a:srgbClr val="4472C4">
                    <a:lumMod val="75000"/>
                  </a:srgbClr>
                </a:solidFill>
              </a:rPr>
              <a:t>레이어의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 사이즈 줄임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,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4472C4">
                    <a:lumMod val="75000"/>
                  </a:srgbClr>
                </a:solidFill>
              </a:rPr>
              <a:t>노이즈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 상쇄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,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특징 제공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ex)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정보추출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,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문장분류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,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얼굴인식 등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3074" name="Picture 2" descr="Convolutional Neural Network Tutorial: From Basic to Advanced -  MissingLink.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51" y="3979334"/>
            <a:ext cx="10512598" cy="241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 종류</a:t>
            </a:r>
            <a:r>
              <a:rPr lang="en-US" altLang="ko-KR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(ANN, CNN, RNN)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120" y="1135422"/>
            <a:ext cx="100303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RNN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 (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순환신경망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: Recurrent Neural Network)</a:t>
            </a:r>
          </a:p>
          <a:p>
            <a:pPr marL="342900" indent="-342900">
              <a:buFont typeface="Symbol" pitchFamily="18" charset="2"/>
              <a:buChar char="Þ"/>
            </a:pP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반복적이고 순차적인 데이터 학습에 특화된 인공신경망의 한 종류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352425"/>
            <a:r>
              <a:rPr lang="ko-KR" altLang="en-US" sz="2400" b="1" dirty="0" smtClean="0">
                <a:solidFill>
                  <a:srgbClr val="FF0000"/>
                </a:solidFill>
              </a:rPr>
              <a:t>순환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구조를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이용하여 과거의 학습을 가중치를 통해 현재 학습에 반영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352425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ex)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음성 </a:t>
            </a:r>
            <a:r>
              <a:rPr lang="ko-KR" altLang="en-US" sz="2400" b="1" dirty="0" err="1" smtClean="0">
                <a:solidFill>
                  <a:srgbClr val="4472C4">
                    <a:lumMod val="75000"/>
                  </a:srgbClr>
                </a:solidFill>
              </a:rPr>
              <a:t>웨이브폼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 파악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,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텍스트의 앞 뒤 성분 파악 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2054" name="Picture 6" descr="When to use Recurrent Neural Networks (RNN)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7" y="3074414"/>
            <a:ext cx="83153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1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800" b="1" kern="0" dirty="0" err="1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옵티마이저</a:t>
            </a:r>
            <a:r>
              <a:rPr lang="en-US" altLang="ko-KR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손실함수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120" y="1135422"/>
            <a:ext cx="107500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363538">
              <a:buFont typeface="Arial" pitchFamily="34" charset="0"/>
              <a:buChar char="•"/>
            </a:pPr>
            <a:r>
              <a:rPr lang="ko-KR" altLang="en-US" sz="2400" b="1" dirty="0" err="1">
                <a:solidFill>
                  <a:srgbClr val="FF0000"/>
                </a:solidFill>
              </a:rPr>
              <a:t>옵티마이저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(Optimizer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) :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최적화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과정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적절한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W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와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b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를 찾아내는 과정 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352425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=&gt; Gradient Descent(</a:t>
            </a:r>
            <a:r>
              <a:rPr lang="ko-KR" altLang="en-US" sz="2400" b="1" dirty="0">
                <a:solidFill>
                  <a:srgbClr val="FF0000"/>
                </a:solidFill>
              </a:rPr>
              <a:t>경사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하강법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)</a:t>
            </a:r>
          </a:p>
          <a:p>
            <a:pPr marL="898525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1.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시작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값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시작점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)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을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선택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중요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X)</a:t>
            </a:r>
          </a:p>
          <a:p>
            <a:pPr marL="898525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2.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시작점에서 손실 곡선의 기울기를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계산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898525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3.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기울기가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0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인 지점을 </a:t>
            </a:r>
            <a:r>
              <a:rPr lang="ko-KR" altLang="en-US" sz="2400" b="1" dirty="0" err="1" smtClean="0">
                <a:solidFill>
                  <a:srgbClr val="4472C4">
                    <a:lumMod val="75000"/>
                  </a:srgbClr>
                </a:solidFill>
              </a:rPr>
              <a:t>찾기위해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 기울기 반대 방향으로 이동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898525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4.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기울기에 </a:t>
            </a:r>
            <a:r>
              <a:rPr lang="ko-KR" altLang="en-US" sz="2400" b="1" dirty="0" err="1" smtClean="0">
                <a:solidFill>
                  <a:srgbClr val="4472C4">
                    <a:lumMod val="75000"/>
                  </a:srgbClr>
                </a:solidFill>
              </a:rPr>
              <a:t>학습률을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 곱하여 다음 지점을 결정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898525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5. </a:t>
            </a:r>
            <a:r>
              <a:rPr lang="ko-KR" altLang="en-US" sz="2400" b="1" dirty="0" err="1" smtClean="0">
                <a:solidFill>
                  <a:srgbClr val="4472C4">
                    <a:lumMod val="75000"/>
                  </a:srgbClr>
                </a:solidFill>
              </a:rPr>
              <a:t>학습률의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 값이 너무 작으면 학습시간 길고 너무 크면 최저점 이탈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898525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=&gt;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적절한 </a:t>
            </a:r>
            <a:r>
              <a:rPr lang="ko-KR" altLang="en-US" sz="2400" b="1" dirty="0" err="1" smtClean="0">
                <a:solidFill>
                  <a:srgbClr val="4472C4">
                    <a:lumMod val="75000"/>
                  </a:srgbClr>
                </a:solidFill>
              </a:rPr>
              <a:t>학습률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 설정해야 함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기울기가 작으면 </a:t>
            </a:r>
            <a:r>
              <a:rPr lang="ko-KR" altLang="en-US" sz="2400" b="1" dirty="0" err="1" smtClean="0">
                <a:solidFill>
                  <a:srgbClr val="4472C4">
                    <a:lumMod val="75000"/>
                  </a:srgbClr>
                </a:solidFill>
              </a:rPr>
              <a:t>학습률을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 크게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)</a:t>
            </a:r>
          </a:p>
          <a:p>
            <a:pPr marL="1427163" defTabSz="1427163"/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보통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0.001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에서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0.1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사용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indent="363538"/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pPr indent="363538">
              <a:buFont typeface="Arial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</a:rPr>
              <a:t>손실함수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(Loss Function)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: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예측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값의 오차를 줄이는 일에 최적화 된 식</a:t>
            </a:r>
          </a:p>
          <a:p>
            <a:pPr indent="363538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=&gt;MSE(Mean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Square Error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평균제곱오차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90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Early Stopping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120" y="1135422"/>
            <a:ext cx="10599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Early stopping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: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무조건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Epoch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을 많이 돌린 후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,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특정 시점에서 멈추는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것</a:t>
            </a: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7170" name="Picture 2" descr="Why “early-stopping” works as Regularization? | by RAHUL JAIN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880" y="1818774"/>
            <a:ext cx="54006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9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20191797 </a:t>
            </a:r>
            <a:r>
              <a:rPr lang="ko-KR" altLang="en-US" sz="2800" b="1" kern="0" dirty="0" err="1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박별이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4911" y="2118489"/>
            <a:ext cx="85186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4472C4">
                    <a:lumMod val="75000"/>
                  </a:srgbClr>
                </a:solidFill>
              </a:rPr>
              <a:t>인공지능응용프로그래밍</a:t>
            </a:r>
            <a:endParaRPr lang="en-US" altLang="ko-KR" sz="36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algn="ctr"/>
            <a:endParaRPr lang="en-US" altLang="ko-KR" sz="36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4472C4">
                    <a:lumMod val="75000"/>
                  </a:srgbClr>
                </a:solidFill>
              </a:rPr>
              <a:t>지능형 컴퓨팅과정 포트폴리오 </a:t>
            </a:r>
            <a:r>
              <a:rPr lang="ko-KR" altLang="en-US" sz="3600" b="1" dirty="0" smtClean="0">
                <a:solidFill>
                  <a:srgbClr val="4472C4">
                    <a:lumMod val="75000"/>
                  </a:srgbClr>
                </a:solidFill>
              </a:rPr>
              <a:t>경진대회</a:t>
            </a:r>
            <a:endParaRPr lang="en-US" altLang="ko-KR" sz="36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algn="ctr"/>
            <a:endParaRPr lang="en-US" altLang="ko-KR" sz="36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algn="ctr"/>
            <a:r>
              <a:rPr lang="ko-KR" altLang="en-US" sz="3600" b="1" dirty="0" smtClean="0">
                <a:solidFill>
                  <a:srgbClr val="4472C4">
                    <a:lumMod val="75000"/>
                  </a:srgbClr>
                </a:solidFill>
              </a:rPr>
              <a:t>끝까지 읽어주셔서 감사합니다</a:t>
            </a:r>
            <a:r>
              <a:rPr lang="en-US" altLang="ko-KR" sz="3600" b="1" dirty="0">
                <a:solidFill>
                  <a:srgbClr val="4472C4">
                    <a:lumMod val="75000"/>
                  </a:srgbClr>
                </a:solidFill>
              </a:rPr>
              <a:t>!</a:t>
            </a:r>
            <a:endParaRPr lang="en-US" altLang="ko-KR" sz="3600" b="1" dirty="0" smtClean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8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196218" y="2083257"/>
            <a:ext cx="341311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입력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중간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은닉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출력 층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패러미터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 종류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(ANN, CNN, RNN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등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옵티마이저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손실함수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Early Stopping (Callback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함수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748832" y="2083257"/>
            <a:ext cx="1919115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분류 개요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행렬 곱셈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브로드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캐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스팅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회귀와 분류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정규화 등의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전처리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750214" y="1153028"/>
            <a:ext cx="3249424" cy="675772"/>
            <a:chOff x="1635164" y="2479457"/>
            <a:chExt cx="1323935" cy="372052"/>
          </a:xfrm>
        </p:grpSpPr>
        <p:sp>
          <p:nvSpPr>
            <p:cNvPr id="57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58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rgbClr val="4472C4">
                      <a:lumMod val="75000"/>
                    </a:srgbClr>
                  </a:solidFill>
                </a:rPr>
                <a:t>1. </a:t>
              </a:r>
              <a:r>
                <a:rPr lang="ko-KR" altLang="en-US" b="1" dirty="0" smtClean="0">
                  <a:solidFill>
                    <a:srgbClr val="4472C4">
                      <a:lumMod val="75000"/>
                    </a:srgbClr>
                  </a:solidFill>
                </a:rPr>
                <a:t>개요 및</a:t>
              </a:r>
              <a:endParaRPr lang="en-US" altLang="ko-KR" b="1" dirty="0" smtClean="0">
                <a:solidFill>
                  <a:srgbClr val="4472C4">
                    <a:lumMod val="75000"/>
                  </a:srgbClr>
                </a:solidFill>
              </a:endParaRPr>
            </a:p>
            <a:p>
              <a:r>
                <a:rPr lang="ko-KR" altLang="en-US" b="1" dirty="0" smtClean="0">
                  <a:solidFill>
                    <a:srgbClr val="4472C4">
                      <a:lumMod val="75000"/>
                    </a:srgbClr>
                  </a:solidFill>
                </a:rPr>
                <a:t>     데이터 </a:t>
              </a:r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</a:rPr>
                <a:t>저장과 </a:t>
              </a:r>
              <a:r>
                <a:rPr lang="ko-KR" altLang="en-US" b="1" dirty="0" smtClean="0">
                  <a:solidFill>
                    <a:srgbClr val="4472C4">
                      <a:lumMod val="75000"/>
                    </a:srgbClr>
                  </a:solidFill>
                </a:rPr>
                <a:t>전처리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7226491" y="1153028"/>
            <a:ext cx="3249424" cy="675772"/>
            <a:chOff x="1635164" y="2479457"/>
            <a:chExt cx="1323935" cy="372052"/>
          </a:xfrm>
        </p:grpSpPr>
        <p:sp>
          <p:nvSpPr>
            <p:cNvPr id="60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61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4472C4">
                      <a:lumMod val="75000"/>
                    </a:srgbClr>
                  </a:solidFill>
                </a:rPr>
                <a:t>2. </a:t>
              </a:r>
              <a:r>
                <a:rPr lang="ko-KR" altLang="en-US" b="1" dirty="0" err="1" smtClean="0">
                  <a:solidFill>
                    <a:srgbClr val="4472C4">
                      <a:lumMod val="75000"/>
                    </a:srgbClr>
                  </a:solidFill>
                </a:rPr>
                <a:t>딥러닝</a:t>
              </a:r>
              <a:r>
                <a:rPr lang="ko-KR" altLang="en-US" b="1" dirty="0" smtClean="0">
                  <a:solidFill>
                    <a:srgbClr val="4472C4">
                      <a:lumMod val="75000"/>
                    </a:srgbClr>
                  </a:solidFill>
                </a:rPr>
                <a:t> 모델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7952875" y="5589938"/>
            <a:ext cx="1613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66" name="Group 28"/>
          <p:cNvGrpSpPr>
            <a:grpSpLocks noChangeAspect="1"/>
          </p:cNvGrpSpPr>
          <p:nvPr/>
        </p:nvGrpSpPr>
        <p:grpSpPr bwMode="auto">
          <a:xfrm>
            <a:off x="8639772" y="5070214"/>
            <a:ext cx="560084" cy="490182"/>
            <a:chOff x="496" y="4251"/>
            <a:chExt cx="641" cy="561"/>
          </a:xfrm>
          <a:solidFill>
            <a:schemeClr val="bg1"/>
          </a:solidFill>
        </p:grpSpPr>
        <p:sp>
          <p:nvSpPr>
            <p:cNvPr id="6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9" name="타원 68"/>
          <p:cNvSpPr/>
          <p:nvPr/>
        </p:nvSpPr>
        <p:spPr>
          <a:xfrm>
            <a:off x="8069860" y="4647578"/>
            <a:ext cx="1550689" cy="1550689"/>
          </a:xfrm>
          <a:prstGeom prst="ellipse">
            <a:avLst/>
          </a:prstGeom>
          <a:noFill/>
          <a:ln w="25400" cap="rnd">
            <a:solidFill>
              <a:srgbClr val="2E7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0" name="원호 69"/>
          <p:cNvSpPr/>
          <p:nvPr/>
        </p:nvSpPr>
        <p:spPr>
          <a:xfrm>
            <a:off x="8118234" y="4730080"/>
            <a:ext cx="1465938" cy="1465938"/>
          </a:xfrm>
          <a:prstGeom prst="arc">
            <a:avLst>
              <a:gd name="adj1" fmla="val 16200000"/>
              <a:gd name="adj2" fmla="val 15306708"/>
            </a:avLst>
          </a:prstGeom>
          <a:solidFill>
            <a:srgbClr val="DAE3F3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404244" y="5480010"/>
            <a:ext cx="92017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9</a:t>
            </a:r>
            <a:r>
              <a:rPr lang="en-US" altLang="ko-KR" sz="2800" b="1" dirty="0" smtClean="0">
                <a:solidFill>
                  <a:srgbClr val="2E75B6"/>
                </a:solidFill>
              </a:rPr>
              <a:t>5</a:t>
            </a:r>
            <a:r>
              <a:rPr lang="en-US" altLang="ko-KR" sz="1600" b="1" dirty="0" smtClean="0">
                <a:solidFill>
                  <a:srgbClr val="2E75B6"/>
                </a:solidFill>
              </a:rPr>
              <a:t>%</a:t>
            </a:r>
            <a:endParaRPr lang="en-US" altLang="ko-KR" sz="1600" b="1" dirty="0">
              <a:solidFill>
                <a:srgbClr val="2E75B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rgbClr val="2E75B6"/>
                </a:solidFill>
              </a:rPr>
              <a:t>이해도</a:t>
            </a:r>
            <a:endParaRPr lang="en-US" altLang="ko-KR" sz="700" dirty="0">
              <a:solidFill>
                <a:srgbClr val="2E75B6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476598" y="5589938"/>
            <a:ext cx="1613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80" name="Group 28"/>
          <p:cNvGrpSpPr>
            <a:grpSpLocks noChangeAspect="1"/>
          </p:cNvGrpSpPr>
          <p:nvPr/>
        </p:nvGrpSpPr>
        <p:grpSpPr bwMode="auto">
          <a:xfrm>
            <a:off x="3163495" y="5070214"/>
            <a:ext cx="560084" cy="490182"/>
            <a:chOff x="496" y="4251"/>
            <a:chExt cx="641" cy="561"/>
          </a:xfrm>
          <a:solidFill>
            <a:schemeClr val="bg1"/>
          </a:solidFill>
        </p:grpSpPr>
        <p:sp>
          <p:nvSpPr>
            <p:cNvPr id="81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3" name="타원 82"/>
          <p:cNvSpPr/>
          <p:nvPr/>
        </p:nvSpPr>
        <p:spPr>
          <a:xfrm>
            <a:off x="2593583" y="4647578"/>
            <a:ext cx="1550689" cy="1550689"/>
          </a:xfrm>
          <a:prstGeom prst="ellipse">
            <a:avLst/>
          </a:prstGeom>
          <a:noFill/>
          <a:ln w="25400" cap="rnd">
            <a:solidFill>
              <a:srgbClr val="2E7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4" name="원호 83"/>
          <p:cNvSpPr/>
          <p:nvPr/>
        </p:nvSpPr>
        <p:spPr>
          <a:xfrm>
            <a:off x="2641957" y="4730080"/>
            <a:ext cx="1465938" cy="1465938"/>
          </a:xfrm>
          <a:prstGeom prst="arc">
            <a:avLst>
              <a:gd name="adj1" fmla="val 16200000"/>
              <a:gd name="adj2" fmla="val 14398653"/>
            </a:avLst>
          </a:prstGeom>
          <a:solidFill>
            <a:srgbClr val="DAE3F3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27967" y="5480010"/>
            <a:ext cx="92017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2E75B6"/>
                </a:solidFill>
              </a:rPr>
              <a:t>90</a:t>
            </a:r>
            <a:r>
              <a:rPr lang="en-US" altLang="ko-KR" sz="1600" b="1" dirty="0" smtClean="0">
                <a:solidFill>
                  <a:srgbClr val="2E75B6"/>
                </a:solidFill>
              </a:rPr>
              <a:t>%</a:t>
            </a:r>
            <a:endParaRPr lang="en-US" altLang="ko-KR" sz="1600" b="1" dirty="0">
              <a:solidFill>
                <a:srgbClr val="2E75B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rgbClr val="2E75B6"/>
                </a:solidFill>
              </a:rPr>
              <a:t>이해도</a:t>
            </a:r>
            <a:endParaRPr lang="en-US" altLang="ko-KR" sz="700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</a:t>
            </a: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강 </a:t>
            </a:r>
            <a:r>
              <a:rPr lang="ko-KR" altLang="en-US" sz="2800" b="1" kern="0" dirty="0" err="1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머신러닝</a:t>
            </a: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분류 개요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120" y="1135422"/>
            <a:ext cx="1021818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</a:rPr>
              <a:t>지도학습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-&gt;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정답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O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261938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=&gt;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올바른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입력과 출력의 쌍으로 구성된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정답의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261938"/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훈련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데이터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(labeled data)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로부터 입출력 간의 함수를 학습시키는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방법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</a:rPr>
              <a:t>비지도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자율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r>
              <a:rPr lang="ko-KR" altLang="en-US" sz="2400" b="1" dirty="0">
                <a:solidFill>
                  <a:srgbClr val="FF0000"/>
                </a:solidFill>
              </a:rPr>
              <a:t>학습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(unsupervised learning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) -&gt;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정답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X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261938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=&gt;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정답이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없는 훈련 데이터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(unlabeled data)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를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사용하여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261938"/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데이터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내에 숨어있는 어떤 관계를 찾아내는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방법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</a:rPr>
              <a:t>강화학습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(reinforcement learning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) –&gt;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보상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,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벌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O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261938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=&gt;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잘한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행동에 대해 보상을 주고 잘못한 행동에 대해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벌을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261938"/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주는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경험을 통해 지식을 학 습하는 방법</a:t>
            </a: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1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행렬 곱셈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120" y="1135422"/>
            <a:ext cx="8218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행렬 곱셈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-&gt;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2X3 3X2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에서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3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으로 똑같아야 함</a:t>
            </a:r>
          </a:p>
          <a:p>
            <a:pPr marL="342900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=&gt;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앞에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있는 열과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뒤에 있는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행의 값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개수가 같아야 함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854" y="2019571"/>
            <a:ext cx="4671423" cy="424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7" y="2800208"/>
            <a:ext cx="4983850" cy="220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5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800" b="1" kern="0" dirty="0" err="1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브로드캐스팅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120" y="1135422"/>
            <a:ext cx="8412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b="1" dirty="0" err="1" smtClean="0">
                <a:solidFill>
                  <a:srgbClr val="FF0000"/>
                </a:solidFill>
              </a:rPr>
              <a:t>브로드캐스팅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-&gt;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Shape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이 다르더라도 연산이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가능하도록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marL="261938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=&gt;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가지고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있는 값을 이용하여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Shape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을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맞춤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2340201"/>
            <a:ext cx="46672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634" y="2180772"/>
            <a:ext cx="4332514" cy="433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11312" y="182385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 1 2]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16622" y="4909849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행</a:t>
            </a:r>
            <a:r>
              <a:rPr lang="en-US" altLang="ko-KR" dirty="0"/>
              <a:t>, 3</a:t>
            </a:r>
            <a:r>
              <a:rPr lang="ko-KR" altLang="en-US" dirty="0"/>
              <a:t>열로 값이 모두 </a:t>
            </a:r>
            <a:r>
              <a:rPr lang="en-US" altLang="ko-KR" dirty="0"/>
              <a:t>1.</a:t>
            </a:r>
            <a:r>
              <a:rPr lang="ko-KR" altLang="en-US" dirty="0"/>
              <a:t>인 배열 생성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258629" y="3443515"/>
            <a:ext cx="116114" cy="146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" idx="1"/>
          </p:cNvCxnSpPr>
          <p:nvPr/>
        </p:nvCxnSpPr>
        <p:spPr>
          <a:xfrm flipV="1">
            <a:off x="8258629" y="2008524"/>
            <a:ext cx="452683" cy="331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3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회귀와 분류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120" y="1135422"/>
            <a:ext cx="99071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회귀 모델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: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연속적인 값을 예측</a:t>
            </a: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  <a:p>
            <a:pPr marL="274638"/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1.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단순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선형 회귀 분석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입력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: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특징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1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개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|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출력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: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하나의 값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  <a:p>
            <a:pPr marL="731838" indent="-457200">
              <a:buAutoNum type="arabicPeriod"/>
            </a:pP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  <a:p>
            <a:pPr marL="274638"/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2.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다중 선형 회귀 분석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입력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: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특징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n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개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|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출력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: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하나의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값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  <a:p>
            <a:pPr marL="560388" indent="-285750">
              <a:buFont typeface="Symbol"/>
              <a:buChar char="Þ"/>
            </a:pP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선형 회귀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: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데이터의 경향성을 가장 잘 설명하는 하나의 직선을 예측하는 방법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  <a:p>
            <a:pPr marL="274638" indent="441325"/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ex)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키와 몸무게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,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치킨과 맥주의 판매량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  <a:p>
            <a:pPr marL="560388" indent="-285750">
              <a:buFont typeface="Symbol"/>
              <a:buChar char="Þ"/>
            </a:pP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딥러닝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분야에서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선형회귀는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Y = </a:t>
            </a:r>
            <a:r>
              <a:rPr lang="en-US" altLang="ko-KR" sz="2000" b="1" dirty="0" err="1">
                <a:solidFill>
                  <a:srgbClr val="4472C4">
                    <a:lumMod val="75000"/>
                  </a:srgbClr>
                </a:solidFill>
              </a:rPr>
              <a:t>wX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+ b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즉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가중치 </a:t>
            </a:r>
            <a:r>
              <a:rPr lang="en-US" altLang="ko-KR" sz="2000" b="1" dirty="0">
                <a:solidFill>
                  <a:srgbClr val="FF0000"/>
                </a:solidFill>
              </a:rPr>
              <a:t>w</a:t>
            </a:r>
            <a:r>
              <a:rPr lang="ko-KR" altLang="en-US" sz="2000" b="1" dirty="0">
                <a:solidFill>
                  <a:srgbClr val="FF0000"/>
                </a:solidFill>
              </a:rPr>
              <a:t>와 편향인 </a:t>
            </a:r>
            <a:r>
              <a:rPr lang="en-US" altLang="ko-KR" sz="2000" b="1" dirty="0">
                <a:solidFill>
                  <a:srgbClr val="FF0000"/>
                </a:solidFill>
              </a:rPr>
              <a:t>b</a:t>
            </a:r>
            <a:r>
              <a:rPr lang="ko-KR" altLang="en-US" sz="2000" b="1" dirty="0">
                <a:solidFill>
                  <a:srgbClr val="FF0000"/>
                </a:solidFill>
              </a:rPr>
              <a:t>를 구하는 것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274638"/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  <a:p>
            <a:pPr marL="274638"/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3.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로지스틱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회귀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이진 분류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)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입력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: 1 or n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개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|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출력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: 0 or 1</a:t>
            </a:r>
          </a:p>
          <a:p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  <a:p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  <a:p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분류 모델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: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불연속적인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값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종류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)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을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예측</a:t>
            </a: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8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정규화 등의 </a:t>
            </a: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120" y="1135422"/>
            <a:ext cx="1082539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전처리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: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기존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데이터를 </a:t>
            </a:r>
            <a:r>
              <a:rPr lang="ko-KR" altLang="en-US" sz="2400" b="1" dirty="0" err="1" smtClean="0">
                <a:solidFill>
                  <a:srgbClr val="4472C4">
                    <a:lumMod val="75000"/>
                  </a:srgbClr>
                </a:solidFill>
              </a:rPr>
              <a:t>머신러닝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 알고리즘에 알맞은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데이터로 바꾸는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과정</a:t>
            </a: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pPr marL="342900" indent="-342900">
              <a:buFont typeface="Symbol" pitchFamily="18" charset="2"/>
              <a:buChar char="Þ"/>
            </a:pP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전처리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과정을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통해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모델 학습의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성능을 높일 수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O</a:t>
            </a:r>
          </a:p>
          <a:p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정규화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1.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Normalization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: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값의 범위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(scale)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를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0~1 or 0~n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사이의 실수로 값을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구성</a:t>
            </a: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pPr marL="363538" defTabSz="449263">
              <a:tabLst>
                <a:tab pos="363538" algn="l"/>
              </a:tabLst>
            </a:pP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-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&gt;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값의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범위 줄임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,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학습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속도 향상</a:t>
            </a: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pPr marL="363538" defTabSz="449263">
              <a:tabLst>
                <a:tab pos="363538" algn="l"/>
              </a:tabLst>
            </a:pP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ex)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샘플 값을 정수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(0~255)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에서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부동소수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(0~1)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로 변환</a:t>
            </a:r>
          </a:p>
          <a:p>
            <a:pPr marL="987425" defTabSz="449263">
              <a:tabLst>
                <a:tab pos="0" algn="l"/>
              </a:tabLst>
            </a:pP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x_train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,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x_test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 =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x_train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 / 255.0,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x_test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 /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255.0</a:t>
            </a:r>
          </a:p>
          <a:p>
            <a:pPr marL="987425" defTabSz="449263">
              <a:tabLst>
                <a:tab pos="0" algn="l"/>
              </a:tabLst>
            </a:pP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pPr defTabSz="449263"/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2. Standardization :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값의 범위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(scale)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를 평균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0,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분산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1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이 되도록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변환</a:t>
            </a: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pPr marL="363538" defTabSz="449263"/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값의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범위 줄임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,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학습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속도 향상</a:t>
            </a: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pPr defTabSz="449263"/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pPr defTabSz="449263"/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3. Regularization : weight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를 조정하는데 규제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제약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)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를 거는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기법</a:t>
            </a: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pPr marL="363538" defTabSz="449263"/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en-US" altLang="ko-KR" sz="2400" b="1" dirty="0" err="1" smtClean="0">
                <a:solidFill>
                  <a:srgbClr val="4472C4">
                    <a:lumMod val="75000"/>
                  </a:srgbClr>
                </a:solidFill>
              </a:rPr>
              <a:t>Overfitting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을 </a:t>
            </a:r>
            <a:r>
              <a:rPr lang="ko-KR" altLang="en-US" sz="2400" b="1" dirty="0" err="1">
                <a:solidFill>
                  <a:srgbClr val="4472C4">
                    <a:lumMod val="75000"/>
                  </a:srgbClr>
                </a:solidFill>
              </a:rPr>
              <a:t>막기위해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5402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강 </a:t>
            </a:r>
            <a:r>
              <a:rPr lang="ko-KR" altLang="en-US" sz="2800" b="1" kern="0" dirty="0" err="1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퍼셉트론</a:t>
            </a:r>
            <a:r>
              <a:rPr lang="en-US" altLang="ko-KR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kern="0" dirty="0" err="1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패러미터</a:t>
            </a: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수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120" y="1135422"/>
            <a:ext cx="1007872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Flatten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평평하게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1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줄로 만듦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Dense </a:t>
            </a:r>
            <a:r>
              <a:rPr lang="ko-KR" altLang="en-US" sz="2400" b="1" dirty="0" err="1">
                <a:solidFill>
                  <a:srgbClr val="4472C4">
                    <a:lumMod val="75000"/>
                  </a:srgbClr>
                </a:solidFill>
              </a:rPr>
              <a:t>히든층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 만듦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뉴런 수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임의 값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) |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출력 때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클래스 수</a:t>
            </a:r>
          </a:p>
          <a:p>
            <a:pPr marL="273050"/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사이에 가중치랑 편향은 컴퓨터가 </a:t>
            </a:r>
            <a:r>
              <a:rPr lang="ko-KR" altLang="en-US" sz="2400" b="1" dirty="0" err="1">
                <a:solidFill>
                  <a:srgbClr val="4472C4">
                    <a:lumMod val="75000"/>
                  </a:srgbClr>
                </a:solidFill>
              </a:rPr>
              <a:t>알아내야하는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 최종 값</a:t>
            </a:r>
          </a:p>
          <a:p>
            <a:pPr marL="273050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=&gt; </a:t>
            </a:r>
            <a:r>
              <a:rPr lang="ko-KR" altLang="en-US" sz="2400" b="1" dirty="0" err="1" smtClean="0">
                <a:solidFill>
                  <a:srgbClr val="4472C4">
                    <a:lumMod val="75000"/>
                  </a:srgbClr>
                </a:solidFill>
              </a:rPr>
              <a:t>패러미터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가중치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+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편향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)</a:t>
            </a:r>
          </a:p>
          <a:p>
            <a:pPr marL="801688" defTabSz="801688"/>
            <a:r>
              <a:rPr lang="ko-KR" altLang="en-US" sz="2400" b="1" dirty="0" err="1">
                <a:solidFill>
                  <a:srgbClr val="4472C4">
                    <a:lumMod val="75000"/>
                  </a:srgbClr>
                </a:solidFill>
              </a:rPr>
              <a:t>패러미터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 수 구하는 법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=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ko-KR" altLang="en-US" sz="2400" b="1" dirty="0" err="1">
                <a:solidFill>
                  <a:srgbClr val="4472C4">
                    <a:lumMod val="75000"/>
                  </a:srgbClr>
                </a:solidFill>
              </a:rPr>
              <a:t>입력측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 뉴런 수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+ 1) * (</a:t>
            </a:r>
            <a:r>
              <a:rPr lang="ko-KR" altLang="en-US" sz="2400" b="1" dirty="0" err="1">
                <a:solidFill>
                  <a:srgbClr val="4472C4">
                    <a:lumMod val="75000"/>
                  </a:srgbClr>
                </a:solidFill>
              </a:rPr>
              <a:t>출력측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 뉴런 수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)</a:t>
            </a:r>
          </a:p>
          <a:p>
            <a:pPr marL="801688" defTabSz="801688"/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① 훈련과 정답 데이터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지정 ①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- 1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데이터 전처리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옵션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)</a:t>
            </a:r>
          </a:p>
          <a:p>
            <a:pPr defTabSz="801688"/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import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tensorflow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 as </a:t>
            </a:r>
            <a:r>
              <a:rPr lang="en-US" altLang="ko-KR" sz="2400" b="1" dirty="0" err="1" smtClean="0">
                <a:solidFill>
                  <a:srgbClr val="4472C4">
                    <a:lumMod val="75000"/>
                  </a:srgbClr>
                </a:solidFill>
              </a:rPr>
              <a:t>tf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r>
              <a:rPr lang="en-US" altLang="ko-KR" sz="2400" b="1" dirty="0" err="1" smtClean="0">
                <a:solidFill>
                  <a:srgbClr val="4472C4">
                    <a:lumMod val="75000"/>
                  </a:srgbClr>
                </a:solidFill>
              </a:rPr>
              <a:t>mnist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=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tf.keras.datasets.mnist</a:t>
            </a: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x_train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,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y_train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), (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x_test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,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y_test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) =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mnist.load_data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()</a:t>
            </a:r>
          </a:p>
          <a:p>
            <a:pPr defTabSz="801688"/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#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샘플 값을 정수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(0~255)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에서 부동소수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(0~1)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로 변환</a:t>
            </a:r>
          </a:p>
          <a:p>
            <a:pPr defTabSz="801688"/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x_train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,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x_test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 =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x_train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 / 255.0,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x_test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 /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255.0</a:t>
            </a: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강 </a:t>
            </a:r>
            <a:r>
              <a:rPr lang="ko-KR" altLang="en-US" sz="2800" b="1" kern="0" dirty="0" err="1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퍼셉트론</a:t>
            </a:r>
            <a:r>
              <a:rPr lang="en-US" altLang="ko-KR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kern="0" dirty="0" err="1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패러미터</a:t>
            </a: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수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120" y="1135422"/>
            <a:ext cx="885421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1688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②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모델 구성</a:t>
            </a:r>
          </a:p>
          <a:p>
            <a:pPr defTabSz="801688"/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#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층을 차례대로 쌓아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tf.keras.models.Sequential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모델을 생성</a:t>
            </a:r>
          </a:p>
          <a:p>
            <a:pPr defTabSz="801688"/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model =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tf.keras.models.Sequential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([</a:t>
            </a:r>
          </a:p>
          <a:p>
            <a:pPr defTabSz="801688"/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   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tf.keras.layers.Flatten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input_shape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=(28, 28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)),</a:t>
            </a:r>
          </a:p>
          <a:p>
            <a:pPr defTabSz="801688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60000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개의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(28, 28)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크기를 가진 배열 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endParaRPr lang="ko-KR" altLang="en-US" sz="2400" b="1" dirty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   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tf.keras.layers.Dense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(128, activation='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relu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'),</a:t>
            </a:r>
          </a:p>
          <a:p>
            <a:pPr defTabSz="801688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Dense()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완전 </a:t>
            </a:r>
            <a:r>
              <a:rPr lang="ko-KR" altLang="en-US" sz="2400" b="1" dirty="0" err="1">
                <a:solidFill>
                  <a:srgbClr val="4472C4">
                    <a:lumMod val="75000"/>
                  </a:srgbClr>
                </a:solidFill>
              </a:rPr>
              <a:t>연결층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, activation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활성화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함수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endParaRPr lang="ko-KR" altLang="en-US" sz="2400" b="1" dirty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   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tf.keras.layers.Dropout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(0.2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),</a:t>
            </a:r>
          </a:p>
          <a:p>
            <a:pPr defTabSz="801688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훈련 중에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20%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를 중간에 끊음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, </a:t>
            </a:r>
            <a:r>
              <a:rPr lang="ko-KR" altLang="en-US" sz="2400" b="1" dirty="0" err="1">
                <a:solidFill>
                  <a:srgbClr val="4472C4">
                    <a:lumMod val="75000"/>
                  </a:srgbClr>
                </a:solidFill>
              </a:rPr>
              <a:t>예측때는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 모두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사용</a:t>
            </a:r>
            <a:endParaRPr lang="en-US" altLang="ko-KR" sz="2400" b="1" dirty="0" smtClean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endParaRPr lang="ko-KR" altLang="en-US" sz="2400" b="1" dirty="0">
              <a:solidFill>
                <a:srgbClr val="4472C4">
                  <a:lumMod val="75000"/>
                </a:srgbClr>
              </a:solidFill>
            </a:endParaRPr>
          </a:p>
          <a:p>
            <a:pPr defTabSz="801688"/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    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tf.keras.layers.Dense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(10, activation='</a:t>
            </a:r>
            <a:r>
              <a:rPr lang="en-US" altLang="ko-KR" sz="2400" b="1" dirty="0" err="1">
                <a:solidFill>
                  <a:srgbClr val="4472C4">
                    <a:lumMod val="75000"/>
                  </a:srgbClr>
                </a:solidFill>
              </a:rPr>
              <a:t>softmax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')</a:t>
            </a:r>
          </a:p>
          <a:p>
            <a:pPr defTabSz="801688"/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출력이 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10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개</a:t>
            </a:r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, </a:t>
            </a:r>
            <a:r>
              <a:rPr lang="ko-KR" altLang="en-US" sz="2400" b="1" dirty="0" err="1">
                <a:solidFill>
                  <a:srgbClr val="4472C4">
                    <a:lumMod val="75000"/>
                  </a:srgbClr>
                </a:solidFill>
              </a:rPr>
              <a:t>확률값이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 가장 큰 것이 </a:t>
            </a:r>
            <a:r>
              <a:rPr lang="ko-KR" altLang="en-US" sz="2400" b="1" dirty="0" smtClean="0">
                <a:solidFill>
                  <a:srgbClr val="4472C4">
                    <a:lumMod val="75000"/>
                  </a:srgbClr>
                </a:solidFill>
              </a:rPr>
              <a:t>결과 </a:t>
            </a:r>
            <a:r>
              <a:rPr lang="en-US" altLang="ko-KR" sz="2400" b="1" dirty="0" smtClean="0">
                <a:solidFill>
                  <a:srgbClr val="4472C4">
                    <a:lumMod val="75000"/>
                  </a:srgbClr>
                </a:solidFill>
              </a:rPr>
              <a:t>])</a:t>
            </a: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1210</Words>
  <Application>Microsoft Office PowerPoint</Application>
  <PresentationFormat>사용자 지정</PresentationFormat>
  <Paragraphs>193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Arial</vt:lpstr>
      <vt:lpstr>Symbol</vt:lpstr>
      <vt:lpstr>맑은 고딕</vt:lpstr>
      <vt:lpstr>야놀자 야체 B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박별이</dc:creator>
  <cp:lastModifiedBy>oa</cp:lastModifiedBy>
  <cp:revision>140</cp:revision>
  <dcterms:created xsi:type="dcterms:W3CDTF">2019-08-22T03:33:30Z</dcterms:created>
  <dcterms:modified xsi:type="dcterms:W3CDTF">2020-11-21T14:54:24Z</dcterms:modified>
</cp:coreProperties>
</file>