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282" r:id="rId5"/>
    <p:sldId id="271" r:id="rId6"/>
    <p:sldId id="257" r:id="rId7"/>
    <p:sldId id="279" r:id="rId8"/>
    <p:sldId id="281" r:id="rId9"/>
    <p:sldId id="280" r:id="rId10"/>
    <p:sldId id="28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C94B736E-33A5-4DF9-87BB-33579C6A4AC1}">
          <p14:sldIdLst>
            <p14:sldId id="282"/>
            <p14:sldId id="271"/>
            <p14:sldId id="257"/>
            <p14:sldId id="279"/>
            <p14:sldId id="281"/>
            <p14:sldId id="280"/>
            <p14:sldId id="284"/>
          </p14:sldIdLst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  <p:cmAuthor id="4" name="NGUYEN Huynh Thanh Qui" initials="NHTQ" lastIdx="2" clrIdx="3">
    <p:extLst>
      <p:ext uri="{19B8F6BF-5375-455C-9EA6-DF929625EA0E}">
        <p15:presenceInfo xmlns:p15="http://schemas.microsoft.com/office/powerpoint/2012/main" userId="c7b6f5d3395af8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F8CAB6"/>
    <a:srgbClr val="DD462F"/>
    <a:srgbClr val="D24726"/>
    <a:srgbClr val="404040"/>
    <a:srgbClr val="FF9B45"/>
    <a:srgbClr val="F8CF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34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fr-FR"/>
              <a:t>Le Grand Marché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fr-FR" noProof="1"/>
              <a:t>Le Grand Marché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12/05/2021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5562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335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8094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895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24388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38672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1582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89224-12B7-4C7E-A5FD-6E3EA90D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F73330-4A91-42E5-B6AF-E812F2974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EA6685-FA7C-4FAA-AAB8-3EA44212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2E6DD9-A498-4827-8537-FF2A5A106D06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F452A-6228-4BB9-8A92-3F20AB10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ED3F88-7A4D-4AFB-BEC5-F8B21769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150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A7088-BDEA-47D0-B190-ED230005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BFA2C1-C345-4733-883B-63EEE0D7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20BE6-8793-43B5-A492-A0334139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9A9919-1328-47B4-B7C5-0CC582D6DF53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8041D6-BA28-4BC2-A8E2-C31B698B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90362C-4342-44BF-AF1C-FEAB3E31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46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C5019F-B794-4FF2-9F99-6517D5177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5F24C9-C310-4D3F-A62E-720DA080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3EC2F-70AD-436E-BBE2-A2D183E4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4A813C-9C99-4978-A4D4-E871E21D37CD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9EF4E-03F8-4E09-8CA8-ADBD42AD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9657-B211-4715-BA4C-44EA927D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62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721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613BD85-7721-4F0C-A49C-123266D839FB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75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7051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64B7E-67D9-498D-8073-7E0E5556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373B7-7134-4262-819C-6A950FD4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FF301-4225-4812-BA4D-E7619508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E2DE83-0E67-4BF0-82FC-E5673A548846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0AD3D-2326-41C2-A6DB-5B95E841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CB3CD-6D67-4D39-9121-589DFF9E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810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96C22-3D04-4F30-9A57-DA694EE3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7911B-A4C3-44D8-BB19-00B678DB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486D9-DFFA-4AF6-842E-D19661CF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76A09F-874F-4239-82BC-783ED468256F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E4105-8050-4D26-8A45-1A2EDD14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EC10A-48D9-4111-B20A-E8A3071B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9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D30B5-EE11-465F-8A27-2A6409AA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B38AE-8347-4B76-9DD2-A49B1E80A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0A629C-945B-4C2C-9D96-312FA512F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4A27AB-561D-4D52-B76B-2D6A88F6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84A5EA-8B2D-44DD-A504-BB5982C5805D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64AD7A-F7B1-4921-9EE4-CD1D826B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E011F-6D86-4164-AD64-CE9F9F89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0511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8D86-D248-4369-90CF-91F395C8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74318-C316-47F2-8746-F3A5214F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6EBC3-4392-4CCB-B657-74A461DF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0EFCE6-6359-4DCC-B7C2-E8DD166AA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2FEB98-752D-423E-A34A-362CB5486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E49D63-5628-4557-AB7C-98F2F9E3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0DD30C-506A-4B7C-8663-C8BFAD42544F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C7DD3D-686A-41AF-B1C2-44D1AE06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EB6D8D-D82B-4C61-9F5A-9DD9644F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4221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2319-04E1-42EE-BC6D-9A6D81C3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77E8-C42B-4A11-9223-DA71D4BA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2308-F796-40D1-ABEF-C8AC066380A0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D0F09-7C75-45B0-8F7E-FC617D5E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E28C23-B7CA-4A38-BD52-F855A8DA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845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4D7BBA-AA1F-4176-8FA0-307EEC52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5D6382-EDE9-455F-8171-B8C87C8FD67B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024FA8-90E8-496D-94FC-064F7BB1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1AF86B-DE12-49E2-AEE6-ED6BA56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496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DD9C1-09F6-4AAE-9305-8C4131EA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889FA-EF58-4DF5-B4D1-FE35AC77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AE5A2F-F887-4EC5-BB47-66AA642F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1D59FD-29D1-4E96-A7A9-DD534CCC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09AED0-F002-4629-A63F-6CB0F93EEF85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9B388D-7867-4406-997B-7E4E2236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790C30-01D4-4588-B184-1DADF39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88853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149CE-8866-44F4-A913-8E140987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D3797D-FD84-4D00-A9CF-AB18E6EEE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834EE0-49A4-4FC5-AC32-1FC64190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F72ADF-8B9C-4ED9-8A93-7390A4C6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929617-7D97-44AA-B434-A0FAD00FF598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C5481A-775A-48E2-94B1-3E7F26EF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6DA53-E62D-4E61-907D-C0F09AB4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13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9577A1-0CCC-4792-A47D-B4BF5FFF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E7A8A-DB24-4049-8887-9D1EB087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CAEEF4-9C21-459F-9730-97ACD3092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D946373-3BCC-41BF-B31A-36880A020CEF}" type="datetime1">
              <a:rPr lang="fr-FR" noProof="0" smtClean="0"/>
              <a:t>12/05/2021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968339-0486-4E8F-9A0E-92D7C715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D2511-317E-4560-B5D2-01300B457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 6">
            <a:extLst>
              <a:ext uri="{FF2B5EF4-FFF2-40B4-BE49-F238E27FC236}">
                <a16:creationId xmlns:a16="http://schemas.microsoft.com/office/drawing/2014/main" id="{06E90624-0854-44CB-9520-A997778CFBF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8" name="Connecteur droit 7">
            <a:extLst>
              <a:ext uri="{FF2B5EF4-FFF2-40B4-BE49-F238E27FC236}">
                <a16:creationId xmlns:a16="http://schemas.microsoft.com/office/drawing/2014/main" id="{20A7C3EB-CAAE-435A-AA9C-1D224FDC1A7A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9946704-7E1B-4A04-B3EC-B0532A531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2263316"/>
            <a:ext cx="10640754" cy="1912298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br>
              <a:rPr lang="en-US" sz="1000" b="1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SERVICE MARKETING</a:t>
            </a:r>
            <a:br>
              <a:rPr lang="en-US" sz="3600" b="1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spc="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600" b="1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RAPPORT MENSUEL-FEVRIER 2020</a:t>
            </a:r>
            <a:br>
              <a:rPr lang="en-US" sz="1000" kern="1200" spc="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1000" kern="12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000" kern="1200" spc="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695CF552-50EE-4756-94CC-51F5A36F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5407514"/>
            <a:ext cx="9163757" cy="446361"/>
          </a:xfrm>
        </p:spPr>
        <p:txBody>
          <a:bodyPr anchor="ctr">
            <a:normAutofit/>
          </a:bodyPr>
          <a:lstStyle/>
          <a:p>
            <a:r>
              <a:rPr lang="en-US" sz="2000" spc="800" dirty="0">
                <a:solidFill>
                  <a:schemeClr val="tx2"/>
                </a:solidFill>
              </a:rPr>
              <a:t>NGUYEN Huynh Thanh Qui</a:t>
            </a:r>
            <a:endParaRPr lang="fr-FR" sz="2000" dirty="0">
              <a:solidFill>
                <a:schemeClr val="tx2"/>
              </a:solidFill>
            </a:endParaRPr>
          </a:p>
        </p:txBody>
      </p:sp>
      <p:grpSp>
        <p:nvGrpSpPr>
          <p:cNvPr id="86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87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9E6541BF-1385-4249-898C-1108D0E6A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3" r="1" b="8873"/>
          <a:stretch/>
        </p:blipFill>
        <p:spPr>
          <a:xfrm>
            <a:off x="2698597" y="0"/>
            <a:ext cx="6794500" cy="2584158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81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pPr rtl="0"/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 clés de Février 2020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5DDDB3F-B14E-4A95-98AF-F88DC386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 dirty="0"/>
              <a:t>Projet 2 - NGUYEN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89E560-2D7F-4C04-AD1A-8AE5D2F5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8312612" y="397936"/>
            <a:ext cx="3289362" cy="74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LE GRAND MARCHE - </a:t>
            </a:r>
            <a:r>
              <a:rPr lang="fr-FR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Marketing</a:t>
            </a:r>
            <a:endParaRPr lang="fr-FR" dirty="0">
              <a:solidFill>
                <a:srgbClr val="D24726"/>
              </a:solidFill>
            </a:endParaRP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Rapport mensuelle – Février 2020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44B5E53-1B7F-43F9-A668-4B951CF14356}"/>
              </a:ext>
            </a:extLst>
          </p:cNvPr>
          <p:cNvSpPr txBox="1"/>
          <p:nvPr/>
        </p:nvSpPr>
        <p:spPr>
          <a:xfrm>
            <a:off x="593115" y="1203629"/>
            <a:ext cx="5959156" cy="55940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/>
              <a:t>Analyse de chiffre d’affaires (CA) et le nombre de ventes sur une période de 12 mois (03/2019 – 02/2020) :</a:t>
            </a:r>
          </a:p>
          <a:p>
            <a:pPr algn="just">
              <a:lnSpc>
                <a:spcPct val="150000"/>
              </a:lnSpc>
            </a:pPr>
            <a:endParaRPr lang="fr-FR" sz="1600" dirty="0"/>
          </a:p>
          <a:p>
            <a:pPr algn="just">
              <a:lnSpc>
                <a:spcPct val="150000"/>
              </a:lnSpc>
            </a:pPr>
            <a:endParaRPr lang="fr-FR" sz="1600" dirty="0"/>
          </a:p>
          <a:p>
            <a:pPr algn="just">
              <a:lnSpc>
                <a:spcPct val="150000"/>
              </a:lnSpc>
            </a:pPr>
            <a:endParaRPr lang="fr-FR" sz="1600" dirty="0"/>
          </a:p>
          <a:p>
            <a:pPr algn="just">
              <a:lnSpc>
                <a:spcPct val="150000"/>
              </a:lnSpc>
            </a:pPr>
            <a:endParaRPr lang="fr-FR" sz="1600" dirty="0"/>
          </a:p>
          <a:p>
            <a:pPr algn="just">
              <a:lnSpc>
                <a:spcPct val="150000"/>
              </a:lnSpc>
            </a:pPr>
            <a:r>
              <a:rPr lang="fr-FR" sz="1600" dirty="0"/>
              <a:t>        </a:t>
            </a:r>
          </a:p>
          <a:p>
            <a:pPr algn="just">
              <a:lnSpc>
                <a:spcPct val="150000"/>
              </a:lnSpc>
            </a:pPr>
            <a:endParaRPr lang="fr-FR" sz="1600" dirty="0"/>
          </a:p>
          <a:p>
            <a:pPr algn="just">
              <a:lnSpc>
                <a:spcPct val="150000"/>
              </a:lnSpc>
            </a:pPr>
            <a:endParaRPr lang="fr-FR" sz="1600" dirty="0"/>
          </a:p>
          <a:p>
            <a:pPr algn="just">
              <a:lnSpc>
                <a:spcPct val="150000"/>
              </a:lnSpc>
            </a:pPr>
            <a:endParaRPr lang="fr-FR" sz="1600" b="1" i="1" u="sng" dirty="0"/>
          </a:p>
          <a:p>
            <a:pPr algn="just">
              <a:lnSpc>
                <a:spcPct val="150000"/>
              </a:lnSpc>
            </a:pPr>
            <a:r>
              <a:rPr lang="fr-FR" sz="1600" b="1" i="1" u="sng" dirty="0"/>
              <a:t>Conclusion</a:t>
            </a:r>
            <a:r>
              <a:rPr lang="fr-FR" sz="1600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fr-FR" sz="1600" dirty="0"/>
              <a:t>Baisse de CA en 02/2020 malgré une augmentation exponentielle de nombre de ventes à cause du changement de stratégie de l’entreprise depuis 07/2019.</a:t>
            </a:r>
          </a:p>
          <a:p>
            <a:pPr algn="just">
              <a:lnSpc>
                <a:spcPct val="150000"/>
              </a:lnSpc>
            </a:pPr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7B266E6-C01C-4FD5-9D25-F4F3A1AA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440000"/>
            <a:ext cx="4938885" cy="38413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2BB0FC-C023-41C5-9AAB-9C9F80A9CDE3}"/>
              </a:ext>
            </a:extLst>
          </p:cNvPr>
          <p:cNvSpPr txBox="1"/>
          <p:nvPr/>
        </p:nvSpPr>
        <p:spPr>
          <a:xfrm>
            <a:off x="6660000" y="5522870"/>
            <a:ext cx="493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u="sng" dirty="0"/>
              <a:t>Graphique A </a:t>
            </a:r>
            <a:r>
              <a:rPr lang="fr-FR" sz="1200" dirty="0"/>
              <a:t>: Evolution du CA (euros) et du nombre de ventes des 12 derniers mois (03/2019-02/2020)</a:t>
            </a: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AB4F545D-045C-4BDA-BF98-12F986D38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14195"/>
              </p:ext>
            </p:extLst>
          </p:nvPr>
        </p:nvGraphicFramePr>
        <p:xfrm>
          <a:off x="602512" y="2265845"/>
          <a:ext cx="5959156" cy="20085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76148">
                  <a:extLst>
                    <a:ext uri="{9D8B030D-6E8A-4147-A177-3AD203B41FA5}">
                      <a16:colId xmlns:a16="http://schemas.microsoft.com/office/drawing/2014/main" val="2527337252"/>
                    </a:ext>
                  </a:extLst>
                </a:gridCol>
                <a:gridCol w="1685815">
                  <a:extLst>
                    <a:ext uri="{9D8B030D-6E8A-4147-A177-3AD203B41FA5}">
                      <a16:colId xmlns:a16="http://schemas.microsoft.com/office/drawing/2014/main" val="970000744"/>
                    </a:ext>
                  </a:extLst>
                </a:gridCol>
                <a:gridCol w="1805230">
                  <a:extLst>
                    <a:ext uri="{9D8B030D-6E8A-4147-A177-3AD203B41FA5}">
                      <a16:colId xmlns:a16="http://schemas.microsoft.com/office/drawing/2014/main" val="1687933733"/>
                    </a:ext>
                  </a:extLst>
                </a:gridCol>
                <a:gridCol w="1291963">
                  <a:extLst>
                    <a:ext uri="{9D8B030D-6E8A-4147-A177-3AD203B41FA5}">
                      <a16:colId xmlns:a16="http://schemas.microsoft.com/office/drawing/2014/main" val="2973444584"/>
                    </a:ext>
                  </a:extLst>
                </a:gridCol>
              </a:tblGrid>
              <a:tr h="362658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03/2019 - 07/2019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07/2019 - 01/2020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02/2020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59209"/>
                  </a:ext>
                </a:extLst>
              </a:tr>
              <a:tr h="583008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  <a:p>
                      <a:pPr algn="ctr"/>
                      <a:r>
                        <a:rPr lang="fr-FR" sz="1200" dirty="0"/>
                        <a:t>CA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</a:rPr>
                        <a:t>~ 480k€ - 510k€</a:t>
                      </a:r>
                    </a:p>
                    <a:p>
                      <a:pPr algn="ctr"/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  <a:p>
                      <a:pPr algn="ctr"/>
                      <a:endParaRPr lang="fr-FR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</a:rPr>
                        <a:t>~ 510k€ - 690k€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~ 650k€ </a:t>
                      </a:r>
                    </a:p>
                    <a:p>
                      <a:pPr algn="ctr"/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016"/>
                  </a:ext>
                </a:extLst>
              </a:tr>
              <a:tr h="583008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  <a:p>
                      <a:pPr algn="ctr"/>
                      <a:r>
                        <a:rPr lang="fr-FR" sz="1200" dirty="0"/>
                        <a:t>Nombre de ventes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  <a:p>
                      <a:pPr algn="ctr"/>
                      <a:endParaRPr lang="fr-FR" sz="1200" dirty="0"/>
                    </a:p>
                    <a:p>
                      <a:pPr algn="ctr"/>
                      <a:r>
                        <a:rPr lang="fr-FR" sz="1200" dirty="0">
                          <a:solidFill>
                            <a:srgbClr val="0070C0"/>
                          </a:solidFill>
                        </a:rPr>
                        <a:t>~ 2,5k - 4,75k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</a:rPr>
                        <a:t>~ 4,75k - 27,5k</a:t>
                      </a:r>
                    </a:p>
                    <a:p>
                      <a:pPr algn="ctr"/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37270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B95C09D1-6609-4479-B37D-63339138011E}"/>
              </a:ext>
            </a:extLst>
          </p:cNvPr>
          <p:cNvGrpSpPr/>
          <p:nvPr/>
        </p:nvGrpSpPr>
        <p:grpSpPr>
          <a:xfrm>
            <a:off x="593115" y="4327574"/>
            <a:ext cx="5968554" cy="426255"/>
            <a:chOff x="602513" y="3938041"/>
            <a:chExt cx="5760000" cy="426255"/>
          </a:xfrm>
        </p:grpSpPr>
        <p:sp>
          <p:nvSpPr>
            <p:cNvPr id="22" name="Rectangle 21" descr="&#10;">
              <a:extLst>
                <a:ext uri="{FF2B5EF4-FFF2-40B4-BE49-F238E27FC236}">
                  <a16:creationId xmlns:a16="http://schemas.microsoft.com/office/drawing/2014/main" id="{E3603FB5-CF05-4294-A249-0523A28A3CB7}"/>
                </a:ext>
              </a:extLst>
            </p:cNvPr>
            <p:cNvSpPr/>
            <p:nvPr/>
          </p:nvSpPr>
          <p:spPr>
            <a:xfrm>
              <a:off x="602513" y="3938041"/>
              <a:ext cx="5760000" cy="426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                      Augmentation exponentielle                          Augmentation                                             Diminution</a:t>
              </a:r>
            </a:p>
          </p:txBody>
        </p:sp>
        <p:sp>
          <p:nvSpPr>
            <p:cNvPr id="41" name="Flèche : droite 40">
              <a:extLst>
                <a:ext uri="{FF2B5EF4-FFF2-40B4-BE49-F238E27FC236}">
                  <a16:creationId xmlns:a16="http://schemas.microsoft.com/office/drawing/2014/main" id="{4E86D195-2377-4B18-9353-7498CD63C9FB}"/>
                </a:ext>
              </a:extLst>
            </p:cNvPr>
            <p:cNvSpPr/>
            <p:nvPr/>
          </p:nvSpPr>
          <p:spPr>
            <a:xfrm rot="18535351">
              <a:off x="944659" y="4129708"/>
              <a:ext cx="248299" cy="624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79C14A3A-7075-4631-B64E-F7A672A0643C}"/>
                </a:ext>
              </a:extLst>
            </p:cNvPr>
            <p:cNvSpPr/>
            <p:nvPr/>
          </p:nvSpPr>
          <p:spPr>
            <a:xfrm rot="18535351">
              <a:off x="1046957" y="4134572"/>
              <a:ext cx="248299" cy="624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Flèche : droite 42">
              <a:extLst>
                <a:ext uri="{FF2B5EF4-FFF2-40B4-BE49-F238E27FC236}">
                  <a16:creationId xmlns:a16="http://schemas.microsoft.com/office/drawing/2014/main" id="{DE394223-11B3-4524-B402-94E5F3A6996A}"/>
                </a:ext>
              </a:extLst>
            </p:cNvPr>
            <p:cNvSpPr/>
            <p:nvPr/>
          </p:nvSpPr>
          <p:spPr>
            <a:xfrm rot="18535351">
              <a:off x="3109857" y="4134913"/>
              <a:ext cx="248299" cy="624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Flèche : droite 59">
              <a:extLst>
                <a:ext uri="{FF2B5EF4-FFF2-40B4-BE49-F238E27FC236}">
                  <a16:creationId xmlns:a16="http://schemas.microsoft.com/office/drawing/2014/main" id="{B6AC29E4-F4E1-474E-A708-807DF2CD5CCE}"/>
                </a:ext>
              </a:extLst>
            </p:cNvPr>
            <p:cNvSpPr/>
            <p:nvPr/>
          </p:nvSpPr>
          <p:spPr>
            <a:xfrm rot="7816726">
              <a:off x="5040499" y="4131013"/>
              <a:ext cx="248299" cy="6246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 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4ACE869-2AE7-4969-B0F3-0822C78C58F7}"/>
              </a:ext>
            </a:extLst>
          </p:cNvPr>
          <p:cNvGrpSpPr/>
          <p:nvPr/>
        </p:nvGrpSpPr>
        <p:grpSpPr>
          <a:xfrm>
            <a:off x="2688337" y="2728292"/>
            <a:ext cx="3407663" cy="1134040"/>
            <a:chOff x="2559838" y="2817341"/>
            <a:chExt cx="2925090" cy="113404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B6673AE-5B23-4CCA-AADC-B160ED886F09}"/>
                </a:ext>
              </a:extLst>
            </p:cNvPr>
            <p:cNvGrpSpPr/>
            <p:nvPr/>
          </p:nvGrpSpPr>
          <p:grpSpPr>
            <a:xfrm>
              <a:off x="2561545" y="2817341"/>
              <a:ext cx="2923383" cy="1134040"/>
              <a:chOff x="2532362" y="3185894"/>
              <a:chExt cx="2923383" cy="1134040"/>
            </a:xfrm>
          </p:grpSpPr>
          <p:sp>
            <p:nvSpPr>
              <p:cNvPr id="14" name="Flèche : droite 13">
                <a:extLst>
                  <a:ext uri="{FF2B5EF4-FFF2-40B4-BE49-F238E27FC236}">
                    <a16:creationId xmlns:a16="http://schemas.microsoft.com/office/drawing/2014/main" id="{6C282361-4E04-410D-AF39-47CA66CDA793}"/>
                  </a:ext>
                </a:extLst>
              </p:cNvPr>
              <p:cNvSpPr/>
              <p:nvPr/>
            </p:nvSpPr>
            <p:spPr>
              <a:xfrm rot="18535351">
                <a:off x="2431756" y="4172241"/>
                <a:ext cx="248299" cy="4708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lèche : droite 14">
                <a:extLst>
                  <a:ext uri="{FF2B5EF4-FFF2-40B4-BE49-F238E27FC236}">
                    <a16:creationId xmlns:a16="http://schemas.microsoft.com/office/drawing/2014/main" id="{14CF5DE8-1727-4AE2-A729-5475C52C3647}"/>
                  </a:ext>
                </a:extLst>
              </p:cNvPr>
              <p:cNvSpPr/>
              <p:nvPr/>
            </p:nvSpPr>
            <p:spPr>
              <a:xfrm rot="18535351">
                <a:off x="4004327" y="3295919"/>
                <a:ext cx="248299" cy="624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lèche : droite 15">
                <a:extLst>
                  <a:ext uri="{FF2B5EF4-FFF2-40B4-BE49-F238E27FC236}">
                    <a16:creationId xmlns:a16="http://schemas.microsoft.com/office/drawing/2014/main" id="{160B16A2-769E-49DC-8EEF-F520FDD3E427}"/>
                  </a:ext>
                </a:extLst>
              </p:cNvPr>
              <p:cNvSpPr/>
              <p:nvPr/>
            </p:nvSpPr>
            <p:spPr>
              <a:xfrm rot="18535351">
                <a:off x="3912176" y="3278811"/>
                <a:ext cx="248299" cy="624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lèche : droite 16">
                <a:extLst>
                  <a:ext uri="{FF2B5EF4-FFF2-40B4-BE49-F238E27FC236}">
                    <a16:creationId xmlns:a16="http://schemas.microsoft.com/office/drawing/2014/main" id="{252812CA-5AC1-470E-9431-0DF5565C4810}"/>
                  </a:ext>
                </a:extLst>
              </p:cNvPr>
              <p:cNvSpPr/>
              <p:nvPr/>
            </p:nvSpPr>
            <p:spPr>
              <a:xfrm rot="18535351">
                <a:off x="4466052" y="4159474"/>
                <a:ext cx="248299" cy="5837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lèche : droite 17">
                <a:extLst>
                  <a:ext uri="{FF2B5EF4-FFF2-40B4-BE49-F238E27FC236}">
                    <a16:creationId xmlns:a16="http://schemas.microsoft.com/office/drawing/2014/main" id="{2DC8FD9C-A491-4AB3-897C-32009F8D0812}"/>
                  </a:ext>
                </a:extLst>
              </p:cNvPr>
              <p:cNvSpPr/>
              <p:nvPr/>
            </p:nvSpPr>
            <p:spPr>
              <a:xfrm rot="18535351">
                <a:off x="4565372" y="4158926"/>
                <a:ext cx="248299" cy="624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Flèche : droite 18">
                <a:extLst>
                  <a:ext uri="{FF2B5EF4-FFF2-40B4-BE49-F238E27FC236}">
                    <a16:creationId xmlns:a16="http://schemas.microsoft.com/office/drawing/2014/main" id="{C9E22683-DB0E-4DB1-8AF6-62E9E2A57AF3}"/>
                  </a:ext>
                </a:extLst>
              </p:cNvPr>
              <p:cNvSpPr/>
              <p:nvPr/>
            </p:nvSpPr>
            <p:spPr>
              <a:xfrm rot="7816726">
                <a:off x="5300363" y="3280114"/>
                <a:ext cx="248299" cy="62465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E395A2B5-FB78-4843-9072-6D95C609BE95}"/>
                </a:ext>
              </a:extLst>
            </p:cNvPr>
            <p:cNvSpPr/>
            <p:nvPr/>
          </p:nvSpPr>
          <p:spPr>
            <a:xfrm rot="18535351">
              <a:off x="2466921" y="2941605"/>
              <a:ext cx="248299" cy="624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21207" y="288923"/>
            <a:ext cx="8081617" cy="799213"/>
          </a:xfrm>
        </p:spPr>
        <p:txBody>
          <a:bodyPr rtlCol="0">
            <a:noAutofit/>
          </a:bodyPr>
          <a:lstStyle/>
          <a:p>
            <a:pPr lvl="0"/>
            <a:r>
              <a:rPr lang="fr-FR" sz="2400" dirty="0"/>
              <a:t>Répartition des ventes par catégorie de produits et son CA (euros) de 03/2019 à 02/2020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DC8A19-002C-4141-B973-A2D3DAED4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 dirty="0"/>
              <a:t>Projet 2 - NGUYEN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1D2C96-C885-42BF-B7C7-3D57848D9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3</a:t>
            </a:fld>
            <a:endParaRPr lang="fr-FR" noProof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688B5A-7222-4376-9638-7602E607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440000"/>
            <a:ext cx="4938885" cy="38413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F15D3D-C69E-4602-BAE1-8E8290047511}"/>
              </a:ext>
            </a:extLst>
          </p:cNvPr>
          <p:cNvSpPr txBox="1"/>
          <p:nvPr/>
        </p:nvSpPr>
        <p:spPr>
          <a:xfrm>
            <a:off x="521207" y="1216468"/>
            <a:ext cx="5760000" cy="492423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marL="285750" indent="-285750" algn="just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sz="1400" dirty="0"/>
              <a:t>En générale, le </a:t>
            </a:r>
            <a:r>
              <a:rPr lang="fr-FR" sz="1400" i="1" dirty="0"/>
              <a:t>chiffre d’affaire total</a:t>
            </a:r>
            <a:r>
              <a:rPr lang="fr-FR" sz="1400" dirty="0"/>
              <a:t> augmente au cours des 12 derniers mois avec un </a:t>
            </a:r>
            <a:r>
              <a:rPr lang="fr-FR" sz="1400" i="1" dirty="0"/>
              <a:t>pic de </a:t>
            </a:r>
            <a:r>
              <a:rPr lang="fr-FR" sz="1400" b="1" i="1" dirty="0"/>
              <a:t>690k euros </a:t>
            </a:r>
            <a:r>
              <a:rPr lang="fr-FR" sz="1400" i="1" dirty="0"/>
              <a:t>en </a:t>
            </a:r>
            <a:r>
              <a:rPr lang="fr-FR" sz="1400" b="1" i="1" dirty="0"/>
              <a:t>01/2020</a:t>
            </a:r>
            <a:r>
              <a:rPr lang="fr-FR" sz="1400" i="1" dirty="0"/>
              <a:t> </a:t>
            </a:r>
            <a:r>
              <a:rPr lang="fr-FR" sz="1400" dirty="0"/>
              <a:t>: </a:t>
            </a:r>
          </a:p>
          <a:p>
            <a:pPr marL="628650" lvl="1" indent="-171450" algn="just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1400" dirty="0"/>
              <a:t>03/2019 à 01/2020 :          CA (stable)</a:t>
            </a:r>
          </a:p>
          <a:p>
            <a:pPr marL="628650" lvl="1" indent="-171450" algn="just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1400" dirty="0"/>
              <a:t>02/2020                  :           CA</a:t>
            </a:r>
          </a:p>
          <a:p>
            <a:pPr marL="285750" indent="-285750" algn="just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sz="1400" dirty="0"/>
              <a:t>Observation du changement de CA total : 2 périodes (avant et après 07/2019) et 02/2020</a:t>
            </a:r>
          </a:p>
          <a:p>
            <a:pPr marL="285750" indent="-285750" algn="just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sz="1200" dirty="0"/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fr-FR" sz="1200" dirty="0"/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fr-FR" sz="1200" dirty="0"/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fr-FR" sz="1200" dirty="0"/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fr-FR" sz="1200" dirty="0"/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endParaRPr lang="fr-FR" sz="1400" b="1" i="1" u="sng" dirty="0"/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fr-FR" sz="1400" b="1" i="1" u="sng" dirty="0"/>
              <a:t>Conclusion </a:t>
            </a:r>
            <a:r>
              <a:rPr lang="fr-FR" sz="1400" dirty="0"/>
              <a:t>: baisse de CA total en 02/2020 dû au fait que l’entreprise n’inclut pas les produits high-tech dans ses ventes malgré une augmentation de nombre d’achats.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fr-FR" sz="1400" dirty="0"/>
              <a:t>(conclusion basée sur l’analyse de graphique B et d’histogramme empilé 100% de CA en fonction du temps (12 derniers mois))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9F9CAF-3E8B-46B5-B32C-9D83B0F7799D}"/>
              </a:ext>
            </a:extLst>
          </p:cNvPr>
          <p:cNvSpPr txBox="1"/>
          <p:nvPr/>
        </p:nvSpPr>
        <p:spPr>
          <a:xfrm>
            <a:off x="6670574" y="5345159"/>
            <a:ext cx="492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u="sng" dirty="0"/>
              <a:t>Graphique B</a:t>
            </a:r>
            <a:r>
              <a:rPr lang="fr-FR" sz="1200" dirty="0"/>
              <a:t> : Répartition des ventes par catégorie de produits et son CA (euros) chaque mois, de 03/2019 à 02/2020</a:t>
            </a:r>
          </a:p>
        </p:txBody>
      </p:sp>
      <p:sp>
        <p:nvSpPr>
          <p:cNvPr id="23" name="Espace réservé du contenu 17">
            <a:extLst>
              <a:ext uri="{FF2B5EF4-FFF2-40B4-BE49-F238E27FC236}">
                <a16:creationId xmlns:a16="http://schemas.microsoft.com/office/drawing/2014/main" id="{34DA5353-D1E9-4912-800E-BA4CE1C88028}"/>
              </a:ext>
            </a:extLst>
          </p:cNvPr>
          <p:cNvSpPr txBox="1">
            <a:spLocks/>
          </p:cNvSpPr>
          <p:nvPr/>
        </p:nvSpPr>
        <p:spPr>
          <a:xfrm>
            <a:off x="8312612" y="397936"/>
            <a:ext cx="3289362" cy="74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LE GRAND MARCHE - </a:t>
            </a:r>
            <a:r>
              <a:rPr lang="fr-FR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Marketing</a:t>
            </a:r>
            <a:endParaRPr lang="fr-FR" dirty="0">
              <a:solidFill>
                <a:srgbClr val="D24726"/>
              </a:solidFill>
            </a:endParaRP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Rapport mensuelle – Février 2020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FB5A2C4-BB24-4EA4-A309-F71F1D10134E}"/>
              </a:ext>
            </a:extLst>
          </p:cNvPr>
          <p:cNvGrpSpPr/>
          <p:nvPr/>
        </p:nvGrpSpPr>
        <p:grpSpPr>
          <a:xfrm>
            <a:off x="656444" y="2992952"/>
            <a:ext cx="5518396" cy="1591560"/>
            <a:chOff x="635769" y="3608700"/>
            <a:chExt cx="5518396" cy="159156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CBD582D4-1569-45F7-85AA-85582A097C67}"/>
                </a:ext>
              </a:extLst>
            </p:cNvPr>
            <p:cNvGrpSpPr/>
            <p:nvPr/>
          </p:nvGrpSpPr>
          <p:grpSpPr>
            <a:xfrm>
              <a:off x="635769" y="3608700"/>
              <a:ext cx="5518396" cy="1591560"/>
              <a:chOff x="635769" y="3604514"/>
              <a:chExt cx="5518396" cy="1234509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7BACD055-37E8-4645-870A-8FD5FA636B80}"/>
                  </a:ext>
                </a:extLst>
              </p:cNvPr>
              <p:cNvGrpSpPr/>
              <p:nvPr/>
            </p:nvGrpSpPr>
            <p:grpSpPr>
              <a:xfrm>
                <a:off x="635769" y="3604514"/>
                <a:ext cx="5518396" cy="1234509"/>
                <a:chOff x="635769" y="3604514"/>
                <a:chExt cx="5518396" cy="1234509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4E219F8E-AB3A-4847-9732-FFAA51105E8C}"/>
                    </a:ext>
                  </a:extLst>
                </p:cNvPr>
                <p:cNvGrpSpPr/>
                <p:nvPr/>
              </p:nvGrpSpPr>
              <p:grpSpPr>
                <a:xfrm>
                  <a:off x="635769" y="3604514"/>
                  <a:ext cx="5518396" cy="1234509"/>
                  <a:chOff x="362640" y="3406671"/>
                  <a:chExt cx="5518396" cy="1578473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DFFF77-78EB-4ED9-B00A-611A0AEDDDC4}"/>
                      </a:ext>
                    </a:extLst>
                  </p:cNvPr>
                  <p:cNvSpPr/>
                  <p:nvPr/>
                </p:nvSpPr>
                <p:spPr>
                  <a:xfrm>
                    <a:off x="362640" y="3406671"/>
                    <a:ext cx="5518396" cy="157847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B919ED3E-68B5-44B9-8799-D1A4EE4431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120" y="4175943"/>
                    <a:ext cx="41812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4A150EF-FE88-4C4D-8E83-BF6FD2394222}"/>
                      </a:ext>
                    </a:extLst>
                  </p:cNvPr>
                  <p:cNvSpPr/>
                  <p:nvPr/>
                </p:nvSpPr>
                <p:spPr>
                  <a:xfrm>
                    <a:off x="1511254" y="3614924"/>
                    <a:ext cx="1035496" cy="33806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b="1" dirty="0">
                        <a:solidFill>
                          <a:srgbClr val="FF0000"/>
                        </a:solidFill>
                      </a:rPr>
                      <a:t>High tech </a:t>
                    </a: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</a:t>
                    </a:r>
                    <a:r>
                      <a:rPr lang="fr-FR" sz="900" dirty="0">
                        <a:solidFill>
                          <a:srgbClr val="00B050"/>
                        </a:solidFill>
                      </a:rPr>
                      <a:t>Biens de conso</a:t>
                    </a:r>
                  </a:p>
                </p:txBody>
              </p:sp>
              <p:grpSp>
                <p:nvGrpSpPr>
                  <p:cNvPr id="17" name="Groupe 16">
                    <a:extLst>
                      <a:ext uri="{FF2B5EF4-FFF2-40B4-BE49-F238E27FC236}">
                        <a16:creationId xmlns:a16="http://schemas.microsoft.com/office/drawing/2014/main" id="{8715185E-0DF0-4834-8539-66CEAFAA8537}"/>
                      </a:ext>
                    </a:extLst>
                  </p:cNvPr>
                  <p:cNvGrpSpPr/>
                  <p:nvPr/>
                </p:nvGrpSpPr>
                <p:grpSpPr>
                  <a:xfrm>
                    <a:off x="2790121" y="4175941"/>
                    <a:ext cx="674938" cy="449658"/>
                    <a:chOff x="2790121" y="4175941"/>
                    <a:chExt cx="674938" cy="449658"/>
                  </a:xfrm>
                </p:grpSpPr>
                <p:cxnSp>
                  <p:nvCxnSpPr>
                    <p:cNvPr id="11" name="Connecteur droit avec flèche 10">
                      <a:extLst>
                        <a:ext uri="{FF2B5EF4-FFF2-40B4-BE49-F238E27FC236}">
                          <a16:creationId xmlns:a16="http://schemas.microsoft.com/office/drawing/2014/main" id="{35438A36-AE42-40B1-9F42-6E6434F06A6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124391" y="4175941"/>
                      <a:ext cx="0" cy="22860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2EEC238D-15CA-4910-AFF3-84A7B8397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0121" y="4370722"/>
                      <a:ext cx="674938" cy="2548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800" b="1" dirty="0">
                          <a:solidFill>
                            <a:srgbClr val="DD462F"/>
                          </a:solidFill>
                        </a:rPr>
                        <a:t>07/2019</a:t>
                      </a:r>
                    </a:p>
                  </p:txBody>
                </p:sp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07FEE74-C571-495C-8475-3C9035BD5F78}"/>
                      </a:ext>
                    </a:extLst>
                  </p:cNvPr>
                  <p:cNvSpPr/>
                  <p:nvPr/>
                </p:nvSpPr>
                <p:spPr>
                  <a:xfrm>
                    <a:off x="3395599" y="3496673"/>
                    <a:ext cx="1035496" cy="56678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b="1" dirty="0">
                        <a:solidFill>
                          <a:srgbClr val="FF0000"/>
                        </a:solidFill>
                      </a:rPr>
                      <a:t>High tech </a:t>
                    </a: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</a:t>
                    </a:r>
                    <a:r>
                      <a:rPr lang="fr-FR" sz="900" dirty="0">
                        <a:solidFill>
                          <a:srgbClr val="00B050"/>
                        </a:solidFill>
                      </a:rPr>
                      <a:t>Biens de conso </a:t>
                    </a:r>
                    <a:r>
                      <a:rPr lang="fr-FR" sz="900" b="1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Nourriture</a:t>
                    </a:r>
                  </a:p>
                </p:txBody>
              </p: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95498E4C-E41A-4083-8D20-A27BD07FFE90}"/>
                      </a:ext>
                    </a:extLst>
                  </p:cNvPr>
                  <p:cNvGrpSpPr/>
                  <p:nvPr/>
                </p:nvGrpSpPr>
                <p:grpSpPr>
                  <a:xfrm>
                    <a:off x="4670687" y="4175941"/>
                    <a:ext cx="879579" cy="476273"/>
                    <a:chOff x="2135443" y="4175941"/>
                    <a:chExt cx="879579" cy="476273"/>
                  </a:xfrm>
                </p:grpSpPr>
                <p:cxnSp>
                  <p:nvCxnSpPr>
                    <p:cNvPr id="20" name="Connecteur droit avec flèche 19">
                      <a:extLst>
                        <a:ext uri="{FF2B5EF4-FFF2-40B4-BE49-F238E27FC236}">
                          <a16:creationId xmlns:a16="http://schemas.microsoft.com/office/drawing/2014/main" id="{007EB626-EAB6-4AF6-88FC-E3DD046F473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578126" y="4175941"/>
                      <a:ext cx="0" cy="228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0C1CA012-9730-4176-9773-1C00B159D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5443" y="4310803"/>
                      <a:ext cx="879579" cy="341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02/2020</a:t>
                      </a:r>
                    </a:p>
                  </p:txBody>
                </p:sp>
              </p:grp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CF31056-0859-4159-8D06-139948144BB3}"/>
                      </a:ext>
                    </a:extLst>
                  </p:cNvPr>
                  <p:cNvSpPr/>
                  <p:nvPr/>
                </p:nvSpPr>
                <p:spPr>
                  <a:xfrm>
                    <a:off x="4648200" y="3514784"/>
                    <a:ext cx="1035496" cy="54867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b="1" strike="sngStrike" dirty="0">
                        <a:solidFill>
                          <a:srgbClr val="FF0000"/>
                        </a:solidFill>
                      </a:rPr>
                      <a:t>High tech </a:t>
                    </a: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</a:t>
                    </a:r>
                    <a:r>
                      <a:rPr lang="fr-FR" sz="900" dirty="0">
                        <a:solidFill>
                          <a:srgbClr val="00B050"/>
                        </a:solidFill>
                      </a:rPr>
                      <a:t>Biens de conso </a:t>
                    </a: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</a:t>
                    </a:r>
                    <a:r>
                      <a:rPr lang="fr-FR" sz="900" b="1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Nourriture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2BBAB5CA-5C90-4FD7-81E0-6B73007C7232}"/>
                      </a:ext>
                    </a:extLst>
                  </p:cNvPr>
                  <p:cNvSpPr/>
                  <p:nvPr/>
                </p:nvSpPr>
                <p:spPr>
                  <a:xfrm>
                    <a:off x="492331" y="4404547"/>
                    <a:ext cx="879579" cy="1759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03/2019</a:t>
                    </a:r>
                  </a:p>
                </p:txBody>
              </p:sp>
              <p:cxnSp>
                <p:nvCxnSpPr>
                  <p:cNvPr id="25" name="Connecteur droit avec flèche 24">
                    <a:extLst>
                      <a:ext uri="{FF2B5EF4-FFF2-40B4-BE49-F238E27FC236}">
                        <a16:creationId xmlns:a16="http://schemas.microsoft.com/office/drawing/2014/main" id="{99664B18-5009-457D-9488-83E990B362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2120" y="4175941"/>
                    <a:ext cx="0" cy="228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0FDE17F7-F7D4-43F2-9FC2-BD143DB9DB86}"/>
                    </a:ext>
                  </a:extLst>
                </p:cNvPr>
                <p:cNvCxnSpPr/>
                <p:nvPr/>
              </p:nvCxnSpPr>
              <p:spPr>
                <a:xfrm>
                  <a:off x="5386499" y="4206154"/>
                  <a:ext cx="570326" cy="0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4EF5D0EC-00AE-43EA-A8AC-E0AB3A2FC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" y="4206068"/>
                <a:ext cx="512675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F3CBC37-725A-438D-AC76-EB57C55FCF52}"/>
                </a:ext>
              </a:extLst>
            </p:cNvPr>
            <p:cNvSpPr/>
            <p:nvPr/>
          </p:nvSpPr>
          <p:spPr>
            <a:xfrm>
              <a:off x="4130360" y="4824261"/>
              <a:ext cx="308508" cy="29379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↗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D6BBAA9-39BA-4565-904F-FD5A16E68E10}"/>
                </a:ext>
              </a:extLst>
            </p:cNvPr>
            <p:cNvSpPr/>
            <p:nvPr/>
          </p:nvSpPr>
          <p:spPr>
            <a:xfrm>
              <a:off x="5231205" y="4823460"/>
              <a:ext cx="308508" cy="309836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↙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9C5E5AA-5906-46EA-9256-750BF33CDDE9}"/>
                </a:ext>
              </a:extLst>
            </p:cNvPr>
            <p:cNvSpPr/>
            <p:nvPr/>
          </p:nvSpPr>
          <p:spPr>
            <a:xfrm>
              <a:off x="1697294" y="4854741"/>
              <a:ext cx="1384066" cy="29379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accent1"/>
                  </a:solidFill>
                </a:rPr>
                <a:t>Stable</a:t>
              </a:r>
            </a:p>
            <a:p>
              <a:pPr algn="ctr"/>
              <a:r>
                <a:rPr lang="fr-FR" sz="900" dirty="0">
                  <a:solidFill>
                    <a:schemeClr val="accent1"/>
                  </a:solidFill>
                </a:rPr>
                <a:t>~500k€/mois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CFF9E5B-25CC-4DFA-A4D1-6DCDF73C3C40}"/>
                </a:ext>
              </a:extLst>
            </p:cNvPr>
            <p:cNvSpPr/>
            <p:nvPr/>
          </p:nvSpPr>
          <p:spPr>
            <a:xfrm>
              <a:off x="695388" y="4838666"/>
              <a:ext cx="926766" cy="302216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accent1"/>
                  </a:solidFill>
                </a:rPr>
                <a:t>Evolution de CA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AE9933-0C98-46A3-9FAA-7212CBBFED2A}"/>
                </a:ext>
              </a:extLst>
            </p:cNvPr>
            <p:cNvSpPr/>
            <p:nvPr/>
          </p:nvSpPr>
          <p:spPr>
            <a:xfrm>
              <a:off x="832548" y="3869548"/>
              <a:ext cx="699068" cy="274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accent1">
                      <a:lumMod val="75000"/>
                    </a:schemeClr>
                  </a:solidFill>
                </a:rPr>
                <a:t>Vente/ catégorie</a:t>
              </a:r>
            </a:p>
          </p:txBody>
        </p:sp>
      </p:grp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A5ABA2F8-1D5C-48A5-A189-BCE5D5B114DC}"/>
              </a:ext>
            </a:extLst>
          </p:cNvPr>
          <p:cNvSpPr/>
          <p:nvPr/>
        </p:nvSpPr>
        <p:spPr>
          <a:xfrm rot="18535351">
            <a:off x="2822289" y="1942438"/>
            <a:ext cx="248299" cy="6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1B1E6679-EAF6-40B7-8A48-B83A4EDA25E1}"/>
              </a:ext>
            </a:extLst>
          </p:cNvPr>
          <p:cNvSpPr/>
          <p:nvPr/>
        </p:nvSpPr>
        <p:spPr>
          <a:xfrm rot="7816726">
            <a:off x="2833011" y="2236789"/>
            <a:ext cx="248299" cy="62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32982" cy="640080"/>
          </a:xfrm>
        </p:spPr>
        <p:txBody>
          <a:bodyPr rtlCol="0">
            <a:normAutofit/>
          </a:bodyPr>
          <a:lstStyle/>
          <a:p>
            <a:pPr rtl="0"/>
            <a:r>
              <a:rPr lang="fr-FR" sz="2400" noProof="1">
                <a:latin typeface="Segoe UI Light" panose="020B0502040204020203" pitchFamily="34" charset="0"/>
                <a:cs typeface="Segoe UI Light" panose="020B0502040204020203" pitchFamily="34" charset="0"/>
              </a:rPr>
              <a:t>Evolution du montant du panier au cours du temps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A08E8B1-0386-4E05-ABD9-59D63421E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67D11-D61B-43FF-8AC4-F6EEAA11E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25" name="Espace réservé du contenu 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fr-FR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779363" y="1201174"/>
            <a:ext cx="5760000" cy="4788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FR" sz="1600" noProof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Corrélation positive entre les 2 axes</a:t>
            </a:r>
          </a:p>
          <a:p>
            <a:pPr lvl="0" algn="just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FR" sz="1600" noProof="1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FR" sz="1600" b="1" i="1" dirty="0"/>
              <a:t>PLUS</a:t>
            </a:r>
            <a:r>
              <a:rPr lang="fr-FR" sz="1600" dirty="0"/>
              <a:t> le temps passé sur le site augmente,</a:t>
            </a:r>
            <a:r>
              <a:rPr lang="fr-FR" sz="1600" b="1" i="1" dirty="0"/>
              <a:t> PLUS </a:t>
            </a:r>
            <a:r>
              <a:rPr lang="fr-FR" sz="1600" dirty="0"/>
              <a:t>le montant du panier est important 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FR" sz="1600" dirty="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FR" sz="1600" dirty="0"/>
              <a:t>Montant du panier se répartie généralement autour de </a:t>
            </a:r>
            <a:r>
              <a:rPr lang="fr-FR" sz="1600" i="1" dirty="0"/>
              <a:t>30 à 50 euros </a:t>
            </a:r>
            <a:r>
              <a:rPr lang="fr-FR" sz="1600" dirty="0"/>
              <a:t>qui correspond respectivement à des sessions de </a:t>
            </a:r>
            <a:r>
              <a:rPr lang="fr-FR" sz="1600" i="1" dirty="0"/>
              <a:t>4min à 9min30s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FR" sz="1600" i="1" dirty="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FR" sz="1600" dirty="0"/>
              <a:t>Valeurs extrêmes des paniers : </a:t>
            </a: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20-60</a:t>
            </a:r>
            <a:r>
              <a:rPr lang="fr-FR" sz="1600" i="1" dirty="0"/>
              <a:t> euros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FR" sz="1600" i="1" dirty="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FR" sz="1600" dirty="0"/>
              <a:t>Temps des sessions : </a:t>
            </a:r>
            <a:r>
              <a:rPr lang="fr-FR" sz="1600" i="1" dirty="0"/>
              <a:t>1-14 minutes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A198D3-5FF3-4ABA-A954-639FD018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440000"/>
            <a:ext cx="4938885" cy="38413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5A9469-593E-4DA8-A15C-A1CC644398F5}"/>
              </a:ext>
            </a:extLst>
          </p:cNvPr>
          <p:cNvSpPr txBox="1"/>
          <p:nvPr/>
        </p:nvSpPr>
        <p:spPr>
          <a:xfrm>
            <a:off x="6668202" y="5369119"/>
            <a:ext cx="493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u="sng" dirty="0"/>
              <a:t>Graphique C</a:t>
            </a:r>
            <a:r>
              <a:rPr lang="fr-FR" sz="1200" dirty="0"/>
              <a:t> : Evolution du montant d’achats des clients (euros) en fonction de temps passé par les visiteurs sur le site web (minutes) pour toutes les sessions </a:t>
            </a:r>
          </a:p>
          <a:p>
            <a:endParaRPr lang="fr-FR" dirty="0"/>
          </a:p>
        </p:txBody>
      </p:sp>
      <p:sp>
        <p:nvSpPr>
          <p:cNvPr id="28" name="Espace réservé du contenu 17">
            <a:extLst>
              <a:ext uri="{FF2B5EF4-FFF2-40B4-BE49-F238E27FC236}">
                <a16:creationId xmlns:a16="http://schemas.microsoft.com/office/drawing/2014/main" id="{3BCBBD79-B7FB-4C52-85AD-9DD8BB7BF18B}"/>
              </a:ext>
            </a:extLst>
          </p:cNvPr>
          <p:cNvSpPr txBox="1">
            <a:spLocks/>
          </p:cNvSpPr>
          <p:nvPr/>
        </p:nvSpPr>
        <p:spPr>
          <a:xfrm>
            <a:off x="8312612" y="397936"/>
            <a:ext cx="3289362" cy="74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LE GRAND MARCHE - </a:t>
            </a:r>
            <a:r>
              <a:rPr lang="fr-FR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Marketing</a:t>
            </a:r>
            <a:endParaRPr lang="fr-FR" dirty="0">
              <a:solidFill>
                <a:srgbClr val="D24726"/>
              </a:solidFill>
            </a:endParaRP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Rapport mensuelle – Février 2020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392870" y="397936"/>
            <a:ext cx="8258071" cy="754368"/>
          </a:xfrm>
        </p:spPr>
        <p:txBody>
          <a:bodyPr rtlCol="0">
            <a:noAutofit/>
          </a:bodyPr>
          <a:lstStyle/>
          <a:p>
            <a:pPr algn="ctr"/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Ratio (nombre de visites)/(nombre d'achats des clients) </a:t>
            </a:r>
            <a:b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 dernier mois (03/2019-02/2020)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67DC53C-1870-4163-A2AA-2FCCF463544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660000" y="1440000"/>
            <a:ext cx="4938885" cy="3841355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AF5F13F-A337-4C17-8B94-2D61E8CDE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69E19-AFC1-41C2-99EE-C85AA44A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646442" y="1696724"/>
            <a:ext cx="5760000" cy="4503168"/>
          </a:xfrm>
        </p:spPr>
        <p:txBody>
          <a:bodyPr vert="horz" lIns="90000" tIns="45720" rIns="91440" bIns="45720" rtlCol="0" anchor="ctr" anchorCtr="0">
            <a:noAutofit/>
          </a:bodyPr>
          <a:lstStyle/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Nombres de visites et de vente ont une tendance </a:t>
            </a:r>
            <a:r>
              <a:rPr lang="fr-F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ascendante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 cours du temps (12 derniers mois)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Augmentation exponentielle de nombre de ventes et de visites sur le site depuis 07/2019</a:t>
            </a:r>
          </a:p>
          <a:p>
            <a:pPr marL="457200" lvl="2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Augmentation </a:t>
            </a:r>
            <a:r>
              <a:rPr lang="fr-FR" sz="1400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importante 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de nombre de visites sur le site </a:t>
            </a:r>
            <a:r>
              <a:rPr lang="fr-FR" sz="1400" b="1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(~ 20k - 550k fois)</a:t>
            </a:r>
          </a:p>
          <a:p>
            <a:pPr marL="457200" lvl="2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Augmentation </a:t>
            </a:r>
            <a:r>
              <a:rPr lang="fr-FR" sz="1400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importante 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de nombre de ventes </a:t>
            </a:r>
            <a:r>
              <a:rPr lang="fr-FR" sz="1400" b="1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(~ 2,5k - 27,5k fois)</a:t>
            </a:r>
          </a:p>
          <a:p>
            <a:pPr marL="457200" lvl="2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Ratio entre le nombre de visites sur le site et le nombre de ventes au cours du temps augmente</a:t>
            </a:r>
          </a:p>
          <a:p>
            <a:pPr marL="0" lvl="1" indent="-1714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fr-FR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-2286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fr-FR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Ratio (nombre de visites)/(nombre d'achats des clients) au cours du temps progresse, donc les visiteurs ont davantage confiance dans notre site.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EF879E-E606-4256-951E-CDB81F82C9E6}"/>
              </a:ext>
            </a:extLst>
          </p:cNvPr>
          <p:cNvSpPr txBox="1"/>
          <p:nvPr/>
        </p:nvSpPr>
        <p:spPr>
          <a:xfrm>
            <a:off x="6660000" y="5305809"/>
            <a:ext cx="4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u="sng" dirty="0"/>
              <a:t>Graphique D</a:t>
            </a:r>
            <a:r>
              <a:rPr lang="fr-FR" sz="1200" dirty="0"/>
              <a:t> : Représentation du nombre d’achats des clients et le nombre de visites au cours </a:t>
            </a:r>
            <a:r>
              <a:rPr lang="fr-FR" sz="1200"/>
              <a:t>du temps des </a:t>
            </a:r>
            <a:r>
              <a:rPr lang="fr-FR" sz="1200" dirty="0"/>
              <a:t>12 derniers mois (03/2019-02/2020)</a:t>
            </a:r>
          </a:p>
        </p:txBody>
      </p:sp>
      <p:sp>
        <p:nvSpPr>
          <p:cNvPr id="10" name="Espace réservé du contenu 17">
            <a:extLst>
              <a:ext uri="{FF2B5EF4-FFF2-40B4-BE49-F238E27FC236}">
                <a16:creationId xmlns:a16="http://schemas.microsoft.com/office/drawing/2014/main" id="{D1B14C10-0927-46A2-A416-F6D3086999C8}"/>
              </a:ext>
            </a:extLst>
          </p:cNvPr>
          <p:cNvSpPr txBox="1">
            <a:spLocks/>
          </p:cNvSpPr>
          <p:nvPr/>
        </p:nvSpPr>
        <p:spPr>
          <a:xfrm>
            <a:off x="8312612" y="397936"/>
            <a:ext cx="3289362" cy="74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LE GRAND MARCHE - </a:t>
            </a:r>
            <a:r>
              <a:rPr lang="fr-FR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Marketing</a:t>
            </a:r>
            <a:endParaRPr lang="fr-FR" dirty="0">
              <a:solidFill>
                <a:srgbClr val="D24726"/>
              </a:solidFill>
            </a:endParaRP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Rapport mensuelle – Février 2020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80CD15-CFF2-40B9-A521-2589F303A20C}"/>
              </a:ext>
            </a:extLst>
          </p:cNvPr>
          <p:cNvSpPr txBox="1"/>
          <p:nvPr/>
        </p:nvSpPr>
        <p:spPr>
          <a:xfrm>
            <a:off x="642337" y="1440000"/>
            <a:ext cx="5510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Evolution des nombres de ventes et de visites sur le site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053615" cy="640080"/>
          </a:xfrm>
        </p:spPr>
        <p:txBody>
          <a:bodyPr rtlCol="0">
            <a:noAutofit/>
          </a:bodyPr>
          <a:lstStyle/>
          <a:p>
            <a:r>
              <a:rPr lang="fr-FR" sz="2400" dirty="0"/>
              <a:t>Evolution de la variabilité du temps passé par les visiteurs sur le site web (pour les sessions ayant abouti à un achat)</a:t>
            </a:r>
            <a:endParaRPr lang="fr-FR" sz="2400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E89DBB1-A2DE-40FC-94D3-D25F61B28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Projet 2 - NGUYEN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EA9594-A99C-42CF-AF4E-86A1D95FB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6</a:t>
            </a:fld>
            <a:endParaRPr lang="fr-FR" noProof="0"/>
          </a:p>
        </p:txBody>
      </p:sp>
      <p:cxnSp>
        <p:nvCxnSpPr>
          <p:cNvPr id="20" name="Connecteur droit 19" descr="Ligne gris clair séparant le texte et l’image relatifs à la transition Morphose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 10" descr="Petit cercle bleu clair dans un grand cercle bleu foncé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4CFE75-9997-4F19-A169-EC01A24B0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412839"/>
            <a:ext cx="5222638" cy="37872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C5470E3-9129-4043-BC9D-B1F1B4532F5C}"/>
              </a:ext>
            </a:extLst>
          </p:cNvPr>
          <p:cNvSpPr txBox="1"/>
          <p:nvPr/>
        </p:nvSpPr>
        <p:spPr>
          <a:xfrm>
            <a:off x="521206" y="1108517"/>
            <a:ext cx="5760000" cy="66479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fr-FR" sz="1400" dirty="0"/>
              <a:t>En générale, la plupart des sessions se varient autour des 7 minutes. La valeur médiane a baissée sur les 12 dernier mois et une variabilité importante du temps passé par les visiteurs sur le site.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fr-FR" sz="14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fr-FR" sz="1400" dirty="0"/>
              <a:t>Variation du </a:t>
            </a:r>
            <a:r>
              <a:rPr lang="fr-FR" sz="1400" i="1" dirty="0"/>
              <a:t>temps passé sur le site web</a:t>
            </a:r>
            <a:r>
              <a:rPr lang="fr-FR" sz="1400" dirty="0"/>
              <a:t> </a:t>
            </a:r>
            <a:r>
              <a:rPr lang="fr-FR" sz="1400" b="1" i="1" dirty="0"/>
              <a:t>avant et après</a:t>
            </a:r>
            <a:r>
              <a:rPr lang="fr-FR" sz="1400" dirty="0"/>
              <a:t> le changement de stratégie d’entreprise en 07/2019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fr-FR" sz="14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fr-FR" sz="1400" dirty="0"/>
          </a:p>
          <a:p>
            <a:pPr algn="just"/>
            <a:endParaRPr lang="fr-FR" sz="12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fr-FR" sz="12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fr-FR" sz="12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fr-FR" sz="12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fr-FR" sz="1200" dirty="0"/>
          </a:p>
          <a:p>
            <a:pPr algn="just"/>
            <a:endParaRPr lang="fr-FR" sz="1200" dirty="0"/>
          </a:p>
          <a:p>
            <a:pPr algn="just"/>
            <a:r>
              <a:rPr lang="fr-FR" sz="1400" b="1" i="1" u="sng" dirty="0"/>
              <a:t>Conclusion</a:t>
            </a:r>
            <a:r>
              <a:rPr lang="fr-FR" sz="1400" dirty="0"/>
              <a:t> : </a:t>
            </a:r>
          </a:p>
          <a:p>
            <a:pPr algn="just"/>
            <a:r>
              <a:rPr lang="fr-FR" sz="1400" dirty="0"/>
              <a:t>Les clients sont de plus en plus intéressés par les produits de notre site (conclusion basée sur analyse de « L’évolution du montant d’achats des clients en fonction de temps passé par les visiteurs sur le site web pour toutes les sessions »).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b="1" u="sng" dirty="0"/>
              <a:t>CONCLUSION DU MOIS FEVRIER 2020:</a:t>
            </a:r>
          </a:p>
          <a:p>
            <a:pPr algn="just"/>
            <a:r>
              <a:rPr lang="fr-FR" sz="1400" i="1" dirty="0"/>
              <a:t>Baisse de CA en 02/2020 dû au fait que l’entreprise n’inclut pas les produits high-tech dans ses ventes même s’il y a une augmentation de nombre d’achats car les produits de nourritures sont moins chers que les produits de High-tech.</a:t>
            </a:r>
          </a:p>
          <a:p>
            <a:pPr algn="just"/>
            <a:endParaRPr lang="fr-FR" sz="1400" dirty="0"/>
          </a:p>
          <a:p>
            <a:pPr algn="just"/>
            <a:endParaRPr lang="fr-FR" sz="1400" dirty="0"/>
          </a:p>
          <a:p>
            <a:pPr algn="just"/>
            <a:endParaRPr lang="fr-FR" sz="1400" dirty="0"/>
          </a:p>
          <a:p>
            <a:pPr algn="just"/>
            <a:endParaRPr lang="fr-FR" sz="1400" dirty="0"/>
          </a:p>
          <a:p>
            <a:pPr algn="just"/>
            <a:r>
              <a:rPr lang="fr-FR" sz="1400" dirty="0"/>
              <a:t>	</a:t>
            </a:r>
          </a:p>
          <a:p>
            <a:pPr algn="just"/>
            <a:endParaRPr lang="fr-FR" dirty="0"/>
          </a:p>
        </p:txBody>
      </p:sp>
      <p:graphicFrame>
        <p:nvGraphicFramePr>
          <p:cNvPr id="9" name="Tableau 11">
            <a:extLst>
              <a:ext uri="{FF2B5EF4-FFF2-40B4-BE49-F238E27FC236}">
                <a16:creationId xmlns:a16="http://schemas.microsoft.com/office/drawing/2014/main" id="{5C10D5D4-C513-44FF-AD42-7F2FB83D1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42830"/>
              </p:ext>
            </p:extLst>
          </p:nvPr>
        </p:nvGraphicFramePr>
        <p:xfrm>
          <a:off x="625470" y="2494412"/>
          <a:ext cx="5574803" cy="1468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0733">
                  <a:extLst>
                    <a:ext uri="{9D8B030D-6E8A-4147-A177-3AD203B41FA5}">
                      <a16:colId xmlns:a16="http://schemas.microsoft.com/office/drawing/2014/main" val="1067441208"/>
                    </a:ext>
                  </a:extLst>
                </a:gridCol>
                <a:gridCol w="1876929">
                  <a:extLst>
                    <a:ext uri="{9D8B030D-6E8A-4147-A177-3AD203B41FA5}">
                      <a16:colId xmlns:a16="http://schemas.microsoft.com/office/drawing/2014/main" val="3586705199"/>
                    </a:ext>
                  </a:extLst>
                </a:gridCol>
                <a:gridCol w="1957141">
                  <a:extLst>
                    <a:ext uri="{9D8B030D-6E8A-4147-A177-3AD203B41FA5}">
                      <a16:colId xmlns:a16="http://schemas.microsoft.com/office/drawing/2014/main" val="123219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03/2019 - 07/2019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08/2019 - 02/2020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Valeur médiane du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&gt;7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&lt; 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1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  <a:p>
                      <a:pPr algn="ctr"/>
                      <a:r>
                        <a:rPr lang="fr-FR" sz="1200" dirty="0"/>
                        <a:t>Interprétation de la variabilité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Moins présente</a:t>
                      </a:r>
                    </a:p>
                    <a:p>
                      <a:pPr algn="ctr"/>
                      <a:r>
                        <a:rPr lang="fr-FR" sz="1200" dirty="0"/>
                        <a:t>Autour de 6min30s et de 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Très présente</a:t>
                      </a:r>
                    </a:p>
                    <a:p>
                      <a:pPr algn="ctr"/>
                      <a:r>
                        <a:rPr lang="fr-FR" sz="1200" dirty="0"/>
                        <a:t>Entre 1min30s et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57579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F803588F-25FB-49A0-BB94-C79521B6CEE1}"/>
              </a:ext>
            </a:extLst>
          </p:cNvPr>
          <p:cNvSpPr txBox="1"/>
          <p:nvPr/>
        </p:nvSpPr>
        <p:spPr>
          <a:xfrm>
            <a:off x="6304547" y="5212110"/>
            <a:ext cx="522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u="sng" dirty="0"/>
              <a:t>Graphique E </a:t>
            </a:r>
            <a:r>
              <a:rPr lang="fr-FR" sz="1200" dirty="0"/>
              <a:t>: Evolution de la variabilité du temps passé par les visiteurs sur le site web (pour les sessions ayant abouti à un achat) (03/2019 - 02/2020)</a:t>
            </a:r>
          </a:p>
        </p:txBody>
      </p:sp>
      <p:sp>
        <p:nvSpPr>
          <p:cNvPr id="31" name="Espace réservé du contenu 17">
            <a:extLst>
              <a:ext uri="{FF2B5EF4-FFF2-40B4-BE49-F238E27FC236}">
                <a16:creationId xmlns:a16="http://schemas.microsoft.com/office/drawing/2014/main" id="{BF0A33F0-B4B5-41DB-B945-A23DDA58A608}"/>
              </a:ext>
            </a:extLst>
          </p:cNvPr>
          <p:cNvSpPr txBox="1">
            <a:spLocks/>
          </p:cNvSpPr>
          <p:nvPr/>
        </p:nvSpPr>
        <p:spPr>
          <a:xfrm>
            <a:off x="8312612" y="397936"/>
            <a:ext cx="3289362" cy="74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LE GRAND MARCHE - </a:t>
            </a:r>
            <a:r>
              <a:rPr lang="fr-FR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Marketing</a:t>
            </a:r>
            <a:endParaRPr lang="fr-FR" dirty="0">
              <a:solidFill>
                <a:srgbClr val="D24726"/>
              </a:solidFill>
            </a:endParaRP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fr-FR" dirty="0">
                <a:solidFill>
                  <a:srgbClr val="D24726"/>
                </a:solidFill>
              </a:rPr>
              <a:t>Rapport mensuelle – Février 2020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9946704-7E1B-4A04-B3EC-B0532A53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2222329"/>
            <a:ext cx="10684151" cy="199197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7200" b="1" kern="1200" spc="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MERCI!</a:t>
            </a:r>
            <a:endParaRPr lang="en-US" sz="7200" kern="1200" spc="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4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4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7DE09-5C03-425E-9737-2D55B8800E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2 - NGUYEN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D9D5-3A82-4EC1-A24D-C2F4AC2343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baseline="0" noProof="0"/>
              <a:pPr>
                <a:spcAft>
                  <a:spcPts val="600"/>
                </a:spcAft>
              </a:pPr>
              <a:t>7</a:t>
            </a:fld>
            <a:endParaRPr lang="en-US" baseline="0" noProof="0"/>
          </a:p>
        </p:txBody>
      </p:sp>
    </p:spTree>
    <p:extLst>
      <p:ext uri="{BB962C8B-B14F-4D97-AF65-F5344CB8AC3E}">
        <p14:creationId xmlns:p14="http://schemas.microsoft.com/office/powerpoint/2010/main" val="11562173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911</Words>
  <Application>Microsoft Office PowerPoint</Application>
  <PresentationFormat>Grand écran</PresentationFormat>
  <Paragraphs>151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Wingdings</vt:lpstr>
      <vt:lpstr>Thème Office</vt:lpstr>
      <vt:lpstr>    SERVICE MARKETING  RAPPORT MENSUEL-FEVRIER 2020  </vt:lpstr>
      <vt:lpstr>Points clés de Février 2020</vt:lpstr>
      <vt:lpstr>Répartition des ventes par catégorie de produits et son CA (euros) de 03/2019 à 02/2020</vt:lpstr>
      <vt:lpstr>Evolution du montant du panier au cours du temps</vt:lpstr>
      <vt:lpstr>Ratio (nombre de visites)/(nombre d'achats des clients)  12 dernier mois (03/2019-02/2020) </vt:lpstr>
      <vt:lpstr>Evolution de la variabilité du temps passé par les visiteurs sur le site web (pour les sessions ayant abouti à un achat)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MENSUEL – Février 2020</dc:title>
  <dc:creator>NGUYEN Huynh Thanh Qui</dc:creator>
  <cp:keywords/>
  <cp:lastModifiedBy>NGUYEN Huynh Thanh Qui</cp:lastModifiedBy>
  <cp:revision>182</cp:revision>
  <dcterms:created xsi:type="dcterms:W3CDTF">2021-04-15T06:33:22Z</dcterms:created>
  <dcterms:modified xsi:type="dcterms:W3CDTF">2021-05-12T09:33:30Z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