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2625-843F-4774-AB89-D313C2617B2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E8CB-75B4-4780-B2C9-D9306C63DE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2625-843F-4774-AB89-D313C2617B2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E8CB-75B4-4780-B2C9-D9306C63DE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2625-843F-4774-AB89-D313C2617B2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E8CB-75B4-4780-B2C9-D9306C63DEB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2625-843F-4774-AB89-D313C2617B2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E8CB-75B4-4780-B2C9-D9306C63DE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2625-843F-4774-AB89-D313C2617B2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E8CB-75B4-4780-B2C9-D9306C63DEB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2625-843F-4774-AB89-D313C2617B2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E8CB-75B4-4780-B2C9-D9306C63DE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2625-843F-4774-AB89-D313C2617B2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E8CB-75B4-4780-B2C9-D9306C63DE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2625-843F-4774-AB89-D313C2617B2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E8CB-75B4-4780-B2C9-D9306C63DE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2625-843F-4774-AB89-D313C2617B2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E8CB-75B4-4780-B2C9-D9306C63DE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2625-843F-4774-AB89-D313C2617B2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E8CB-75B4-4780-B2C9-D9306C63DE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2625-843F-4774-AB89-D313C2617B2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E8CB-75B4-4780-B2C9-D9306C63DE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2625-843F-4774-AB89-D313C2617B2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E8CB-75B4-4780-B2C9-D9306C63DE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2625-843F-4774-AB89-D313C2617B2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E8CB-75B4-4780-B2C9-D9306C63DE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2625-843F-4774-AB89-D313C2617B2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E8CB-75B4-4780-B2C9-D9306C63DE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2625-843F-4774-AB89-D313C2617B2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E8CB-75B4-4780-B2C9-D9306C63DE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E8CB-75B4-4780-B2C9-D9306C63DEB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2625-843F-4774-AB89-D313C2617B2E}" type="datetimeFigureOut">
              <a:rPr lang="zh-CN" altLang="en-US" smtClean="0"/>
              <a:t>2021/12/27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12625-843F-4774-AB89-D313C2617B2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B4E8CB-75B4-4780-B2C9-D9306C63DE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2010" y="466733"/>
            <a:ext cx="7766936" cy="1646302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毕业设计答辩汇报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54" y="1"/>
            <a:ext cx="623113" cy="512652"/>
          </a:xfrm>
          <a:prstGeom prst="rect">
            <a:avLst/>
          </a:prstGeom>
        </p:spPr>
      </p:pic>
      <p:sp>
        <p:nvSpPr>
          <p:cNvPr id="6" name="标题 1"/>
          <p:cNvSpPr txBox="1"/>
          <p:nvPr/>
        </p:nvSpPr>
        <p:spPr>
          <a:xfrm>
            <a:off x="1392010" y="1289884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办公设备维修系统的设计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1392010" y="2936186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zh-CN" altLang="en-US" sz="4400" dirty="0">
              <a:solidFill>
                <a:schemeClr val="tx1"/>
              </a:solidFill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1507067" y="3921815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altLang="zh-CN" sz="36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3600" dirty="0">
                <a:solidFill>
                  <a:schemeClr val="tx1"/>
                </a:solidFill>
                <a:latin typeface="+mn-ea"/>
                <a:ea typeface="+mn-ea"/>
              </a:rPr>
              <a:t>指导老师：刘志杰</a:t>
            </a:r>
            <a:endParaRPr lang="en-US" altLang="zh-CN" sz="36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3600" dirty="0">
                <a:solidFill>
                  <a:schemeClr val="tx1"/>
                </a:solidFill>
                <a:latin typeface="+mn-ea"/>
                <a:ea typeface="+mn-ea"/>
              </a:rPr>
              <a:t>汇报人：杨昕睿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56829" y="6105875"/>
            <a:ext cx="646741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00B050"/>
                </a:solidFill>
              </a:rPr>
              <a:t>2021</a:t>
            </a:r>
            <a:r>
              <a:rPr lang="zh-CN" altLang="en-US" sz="2800" dirty="0">
                <a:solidFill>
                  <a:srgbClr val="00B050"/>
                </a:solidFill>
              </a:rPr>
              <a:t>年</a:t>
            </a:r>
            <a:r>
              <a:rPr lang="en-US" altLang="zh-CN" sz="2800" dirty="0">
                <a:solidFill>
                  <a:srgbClr val="00B050"/>
                </a:solidFill>
              </a:rPr>
              <a:t>1</a:t>
            </a:r>
            <a:r>
              <a:rPr lang="zh-CN" altLang="en-US" sz="2800" dirty="0">
                <a:solidFill>
                  <a:srgbClr val="00B050"/>
                </a:solidFill>
              </a:rPr>
              <a:t>月</a:t>
            </a:r>
            <a:r>
              <a:rPr lang="en-US" altLang="zh-CN" sz="2800" dirty="0">
                <a:solidFill>
                  <a:srgbClr val="00B050"/>
                </a:solidFill>
              </a:rPr>
              <a:t>6</a:t>
            </a:r>
            <a:r>
              <a:rPr lang="zh-CN" altLang="en-US" sz="2800" dirty="0">
                <a:solidFill>
                  <a:srgbClr val="00B050"/>
                </a:solidFill>
              </a:rPr>
              <a:t>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ea"/>
              <a:buAutoNum type="ea1JpnChsDbPeriod"/>
            </a:pPr>
            <a:r>
              <a:rPr lang="zh-CN" altLang="en-US" dirty="0"/>
              <a:t>课题简介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现实生活中，所有设备都面临着故障与损耗，在单位办公设备出了问题后，我们往往需要通过联系维修人员。这个时候，就会面临着不知道哪家维修商靠谱，又或者说是不知道维修商的联系方式，所以需要一个整合了各家维修商的平台系统出现，也就是本项目，办公设备维修系统。</a:t>
            </a:r>
          </a:p>
          <a:p>
            <a:r>
              <a:rPr lang="zh-CN" altLang="zh-CN" dirty="0"/>
              <a:t>相较于传统方法，该系统的诞生使得整个流程更为便利，也更加契合时代的发展， 单位负责维修的工作人员，在线填写维修申请，然后发布维修申请，或者可以搜索附近的维修商，指定维修商上门维修。单位负责维修的工作人员还可以指定维修方发布订单。</a:t>
            </a:r>
          </a:p>
          <a:p>
            <a:r>
              <a:rPr lang="zh-CN" altLang="zh-CN" dirty="0"/>
              <a:t>而维修商方面则可以在注册，根据自己业务情况接单，也可以查看自己维修单的情况，便于订单管理，方便操作。客户方的指定则可以给维修方提供更多的商单。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73" y="57995"/>
            <a:ext cx="599675" cy="4933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</a:t>
            </a:r>
            <a:r>
              <a:rPr lang="zh-CN" altLang="en-US" dirty="0"/>
              <a:t>课题实施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该系统拥有三种权限，分别为</a:t>
            </a:r>
            <a:r>
              <a:rPr lang="en-US" altLang="zh-CN" sz="2000" dirty="0"/>
              <a:t>ADMIN</a:t>
            </a:r>
            <a:r>
              <a:rPr lang="zh-CN" altLang="en-US" sz="2000" dirty="0"/>
              <a:t>，</a:t>
            </a:r>
            <a:r>
              <a:rPr lang="en-US" altLang="zh-CN" sz="2000" dirty="0"/>
              <a:t>CUSTOM</a:t>
            </a:r>
            <a:r>
              <a:rPr lang="zh-CN" altLang="en-US" sz="2000" dirty="0"/>
              <a:t>，</a:t>
            </a:r>
            <a:r>
              <a:rPr lang="en-US" altLang="zh-CN" sz="2000" dirty="0"/>
              <a:t>REPAIRMAN</a:t>
            </a:r>
            <a:r>
              <a:rPr lang="zh-CN" altLang="en-US" sz="2000" dirty="0"/>
              <a:t>，</a:t>
            </a:r>
            <a:r>
              <a:rPr lang="zh-CN" altLang="zh-CN" dirty="0"/>
              <a:t>这三个</a:t>
            </a:r>
            <a:r>
              <a:rPr lang="zh-CN" altLang="en-US" dirty="0"/>
              <a:t>权限的功能模块</a:t>
            </a:r>
            <a:r>
              <a:rPr lang="zh-CN" altLang="zh-CN" dirty="0"/>
              <a:t>都是基于用户模块衍生出来，所以都能使用用户模块的功能，也可以使用自己独有的功能，各个模块的功能如下：</a:t>
            </a:r>
            <a:endParaRPr lang="en-US" altLang="zh-CN" dirty="0"/>
          </a:p>
          <a:p>
            <a:r>
              <a:rPr lang="en-US" altLang="zh-CN" dirty="0"/>
              <a:t>USER</a:t>
            </a:r>
            <a:r>
              <a:rPr lang="zh-CN" altLang="en-US" dirty="0"/>
              <a:t>模块：是整个系统最为基础的功能模块，具有登录登出，用户个人信息管理等功能。</a:t>
            </a:r>
            <a:endParaRPr lang="zh-CN" altLang="zh-CN" dirty="0"/>
          </a:p>
          <a:p>
            <a:r>
              <a:rPr lang="en-US" altLang="zh-CN" sz="2000" dirty="0"/>
              <a:t>ADMIN</a:t>
            </a:r>
            <a:r>
              <a:rPr lang="zh-CN" altLang="en-US" sz="2000" dirty="0"/>
              <a:t>模块：可以对维修种类，用户，投诉三种实体类进行管理，也可以进行订单的审核。</a:t>
            </a:r>
            <a:endParaRPr lang="en-US" altLang="zh-CN" sz="2000" dirty="0"/>
          </a:p>
          <a:p>
            <a:r>
              <a:rPr lang="en-US" altLang="zh-CN" sz="2000" dirty="0"/>
              <a:t>CUSTOM</a:t>
            </a:r>
            <a:r>
              <a:rPr lang="zh-CN" altLang="en-US" sz="2000" dirty="0"/>
              <a:t>模块：该权限的功能模块具有订单相关的各种扩展功能模块，同时也可以创建投诉和评论。</a:t>
            </a:r>
            <a:endParaRPr lang="en-US" altLang="zh-CN" sz="2000" dirty="0"/>
          </a:p>
          <a:p>
            <a:r>
              <a:rPr lang="en-US" altLang="zh-CN" sz="2000" dirty="0"/>
              <a:t>REPAIRMAN</a:t>
            </a:r>
            <a:r>
              <a:rPr lang="zh-CN" altLang="en-US" sz="2000" dirty="0"/>
              <a:t>模块：可以在订单中心浏览并且选择订单接手，也可以选择接手被指定订单。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73" y="57995"/>
            <a:ext cx="599675" cy="4933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552" y="445604"/>
            <a:ext cx="8596668" cy="1320800"/>
          </a:xfrm>
        </p:spPr>
        <p:txBody>
          <a:bodyPr/>
          <a:lstStyle/>
          <a:p>
            <a:pPr algn="ctr"/>
            <a:r>
              <a:rPr lang="zh-CN" altLang="en-US" dirty="0"/>
              <a:t>系统模块图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72" y="48364"/>
            <a:ext cx="599675" cy="493369"/>
          </a:xfrm>
          <a:prstGeom prst="rect">
            <a:avLst/>
          </a:prstGeom>
        </p:spPr>
      </p:pic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25C4A8C2-E205-452C-8CAE-55C9389BC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847" y="1930349"/>
            <a:ext cx="5303116" cy="4303613"/>
          </a:xfrm>
          <a:prstGeom prst="rect">
            <a:avLst/>
          </a:prstGeom>
        </p:spPr>
      </p:pic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6716036D-A84C-45EA-903E-9995877BE1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05" y="1990515"/>
            <a:ext cx="6340726" cy="44321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系统环境运行分析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73" y="57995"/>
            <a:ext cx="599675" cy="493369"/>
          </a:xfrm>
          <a:prstGeom prst="rect">
            <a:avLst/>
          </a:prstGeom>
        </p:spPr>
      </p:pic>
      <p:sp>
        <p:nvSpPr>
          <p:cNvPr id="5" name="流程图: 过程 4"/>
          <p:cNvSpPr/>
          <p:nvPr/>
        </p:nvSpPr>
        <p:spPr>
          <a:xfrm>
            <a:off x="3500087" y="2069374"/>
            <a:ext cx="2951162" cy="4179026"/>
          </a:xfrm>
          <a:prstGeom prst="flowChartProcess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Tomcat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（运行环境）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Jdk14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（开发环境）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Idea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（开发工具）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MySQL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（数据库）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Sa-Token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（安全框架）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Vue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（前端框架）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Spring Boot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（后端框架）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  <a:r>
              <a:rPr lang="en-US" altLang="zh-CN" dirty="0"/>
              <a:t>.</a:t>
            </a:r>
            <a:r>
              <a:rPr lang="zh-CN" altLang="en-US" dirty="0"/>
              <a:t>收获体会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430655"/>
            <a:ext cx="11010265" cy="4610735"/>
          </a:xfrm>
        </p:spPr>
        <p:txBody>
          <a:bodyPr>
            <a:normAutofit/>
          </a:bodyPr>
          <a:lstStyle/>
          <a:p>
            <a:r>
              <a:rPr lang="zh-CN" altLang="zh-CN" dirty="0"/>
              <a:t>办公设备维修系统是一个前后端分离的项目，前端使用了</a:t>
            </a:r>
            <a:r>
              <a:rPr lang="en-US" altLang="zh-CN" dirty="0"/>
              <a:t>Vue</a:t>
            </a:r>
            <a:r>
              <a:rPr lang="zh-CN" altLang="zh-CN" dirty="0"/>
              <a:t>，后端则是</a:t>
            </a:r>
            <a:r>
              <a:rPr lang="en-US" altLang="zh-CN" dirty="0"/>
              <a:t>Spring Boot</a:t>
            </a:r>
            <a:r>
              <a:rPr lang="zh-CN" altLang="zh-CN" dirty="0"/>
              <a:t>框架，权限控制使用的</a:t>
            </a:r>
            <a:r>
              <a:rPr lang="en-US" altLang="zh-CN" dirty="0"/>
              <a:t>Sa-Token</a:t>
            </a:r>
            <a:r>
              <a:rPr lang="zh-CN" altLang="zh-CN" dirty="0"/>
              <a:t>，数据持久化使用的是</a:t>
            </a:r>
            <a:r>
              <a:rPr lang="en-US" altLang="zh-CN" dirty="0"/>
              <a:t>JPA</a:t>
            </a:r>
            <a:r>
              <a:rPr lang="zh-CN" altLang="zh-CN" dirty="0"/>
              <a:t>，整体来说功能比较完善。</a:t>
            </a:r>
          </a:p>
          <a:p>
            <a:r>
              <a:rPr lang="zh-CN" altLang="zh-CN" dirty="0"/>
              <a:t>系统有三种用户：</a:t>
            </a:r>
            <a:r>
              <a:rPr lang="en-US" altLang="zh-CN" dirty="0"/>
              <a:t>Admin</a:t>
            </a:r>
            <a:r>
              <a:rPr lang="zh-CN" altLang="zh-CN" dirty="0"/>
              <a:t>，</a:t>
            </a:r>
            <a:r>
              <a:rPr lang="en-US" altLang="zh-CN" dirty="0"/>
              <a:t>Custom</a:t>
            </a:r>
            <a:r>
              <a:rPr lang="zh-CN" altLang="zh-CN" dirty="0"/>
              <a:t>，</a:t>
            </a:r>
            <a:r>
              <a:rPr lang="en-US" altLang="zh-CN" dirty="0"/>
              <a:t>Repairman</a:t>
            </a:r>
            <a:r>
              <a:rPr lang="zh-CN" altLang="zh-CN" dirty="0"/>
              <a:t>。权限策略采用的</a:t>
            </a:r>
            <a:r>
              <a:rPr lang="en-US" altLang="zh-CN" dirty="0"/>
              <a:t>RBAC</a:t>
            </a:r>
            <a:r>
              <a:rPr lang="zh-CN" altLang="zh-CN" dirty="0"/>
              <a:t>，权限精确到接口级别，同时根据权限前端权限细分到按钮。每个权限只能调用对应的功能</a:t>
            </a:r>
          </a:p>
          <a:p>
            <a:r>
              <a:rPr lang="zh-CN" altLang="zh-CN" dirty="0"/>
              <a:t>但是依旧存在一些小小的问题，数据检索暂时使用的是省份，城市，区域以及维修种类的筛选查询，暂时没有接入第三方</a:t>
            </a:r>
            <a:r>
              <a:rPr lang="en-US" altLang="zh-CN" dirty="0"/>
              <a:t>SDK</a:t>
            </a:r>
            <a:r>
              <a:rPr lang="zh-CN" altLang="zh-CN" dirty="0"/>
              <a:t>，不支持</a:t>
            </a:r>
            <a:r>
              <a:rPr lang="en-US" altLang="zh-CN" dirty="0"/>
              <a:t>QQ</a:t>
            </a:r>
            <a:r>
              <a:rPr lang="zh-CN" altLang="zh-CN" dirty="0"/>
              <a:t>登录，微信登录，支付宝登录，分享功能也待完善。。</a:t>
            </a:r>
          </a:p>
          <a:p>
            <a:r>
              <a:rPr lang="zh-CN" altLang="zh-CN" dirty="0"/>
              <a:t>经过一个月努力，开发了这个办公设备维修系统，中间有合作方面的问题，也有后端技术方面的问题，但是都近乎合理的解决了，同时加强了自身的沟通与处理问题的逻辑能力，也学习到了更多专业的代码书写规范，使我获益匪浅。</a:t>
            </a:r>
          </a:p>
          <a:p>
            <a:endParaRPr lang="zh-CN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73" y="57995"/>
            <a:ext cx="599675" cy="4933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73" y="57995"/>
            <a:ext cx="599675" cy="49336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893073" y="2834034"/>
            <a:ext cx="238661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613</Words>
  <Application>Microsoft Office PowerPoint</Application>
  <PresentationFormat>宽屏</PresentationFormat>
  <Paragraphs>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华文新魏</vt:lpstr>
      <vt:lpstr>Arial</vt:lpstr>
      <vt:lpstr>Trebuchet MS</vt:lpstr>
      <vt:lpstr>Wingdings 3</vt:lpstr>
      <vt:lpstr>平面</vt:lpstr>
      <vt:lpstr>毕业设计答辩汇报</vt:lpstr>
      <vt:lpstr>课题简介</vt:lpstr>
      <vt:lpstr>二.课题实施</vt:lpstr>
      <vt:lpstr>系统模块图</vt:lpstr>
      <vt:lpstr>系统环境运行分析</vt:lpstr>
      <vt:lpstr>四.收获体会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德华</dc:creator>
  <cp:lastModifiedBy>8220</cp:lastModifiedBy>
  <cp:revision>23</cp:revision>
  <dcterms:created xsi:type="dcterms:W3CDTF">2019-12-18T06:16:00Z</dcterms:created>
  <dcterms:modified xsi:type="dcterms:W3CDTF">2021-12-27T06:42:57Z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