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59" r:id="rId5"/>
    <p:sldId id="261" r:id="rId6"/>
    <p:sldId id="264" r:id="rId7"/>
    <p:sldId id="263" r:id="rId8"/>
    <p:sldId id="265" r:id="rId9"/>
    <p:sldId id="266" r:id="rId10"/>
    <p:sldId id="268" r:id="rId11"/>
    <p:sldId id="267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004" autoAdjust="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B6EBF-2617-4E72-A727-1CDB58C94407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CE1C-688C-4DE8-9CA3-93FEAB48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Hypothesis</a:t>
            </a:r>
            <a:r>
              <a:rPr lang="en-US" altLang="zh-CN" baseline="0" dirty="0" smtClean="0"/>
              <a:t> Test: 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先猜后证：小概率事件发生的概率很低！</a:t>
            </a:r>
            <a:endParaRPr lang="en-US" altLang="zh-CN" dirty="0" smtClean="0"/>
          </a:p>
          <a:p>
            <a:r>
              <a:rPr lang="zh-CN" altLang="en-US" dirty="0" smtClean="0"/>
              <a:t>假设检验：</a:t>
            </a:r>
            <a:r>
              <a:rPr lang="zh-CN" altLang="en-US" baseline="0" dirty="0" smtClean="0"/>
              <a:t> 检验总体！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ACE1C-688C-4DE8-9CA3-93FEAB4868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8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0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4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9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3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5651-22B3-44AB-8FFE-53724F2BD2A5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Hypothesis Testing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1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Mean Hypothesi</a:t>
            </a:r>
            <a:r>
              <a:rPr lang="en-US" altLang="zh-CN" dirty="0" smtClean="0"/>
              <a:t>s Test(1)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13690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8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Mean Hypothesis </a:t>
            </a:r>
            <a:r>
              <a:rPr lang="en-US" altLang="zh-CN" dirty="0" smtClean="0"/>
              <a:t>Test(2)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0174" y="1484784"/>
                <a:ext cx="7680218" cy="51845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/>
                  <a:t>Hypothesis:</a:t>
                </a:r>
                <a:endParaRPr lang="en-US" altLang="zh-CN" sz="24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sz="24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	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Test Statistics </a:t>
                </a:r>
                <a:r>
                  <a:rPr lang="en-US" altLang="zh-CN" sz="2400" dirty="0" smtClean="0"/>
                  <a:t>:Difference </a:t>
                </a:r>
                <a:r>
                  <a:rPr lang="en-US" altLang="zh-CN" sz="2400" dirty="0"/>
                  <a:t>between Two Population Means(Normally Distributed, Variance Unknown but Assumed Equal</a:t>
                </a:r>
                <a:r>
                  <a:rPr lang="en-US" altLang="zh-CN" sz="2400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/>
                      </a:rPr>
                      <m:t>𝑡</m:t>
                    </m:r>
                    <m:r>
                      <a:rPr lang="en-US" altLang="zh-CN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4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1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200" b="0" i="1" smtClean="0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12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1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400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400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12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en-US" altLang="zh-CN" sz="12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4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altLang="zh-CN" sz="1400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/>
                                                          </a:rPr>
                                                          <m:t>𝑋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zh-CN" sz="1400" i="1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1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zh-CN" altLang="en-US" sz="12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1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400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e>
                              <m:sup>
                                <m:r>
                                  <a:rPr lang="en-US" altLang="zh-CN" sz="1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11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1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1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1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latin typeface="Cambria Math"/>
                              </a:rPr>
                              <m:t>  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1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1200" i="1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1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1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1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1200" i="1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11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1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/>
                            </a:rPr>
                            <m:t>−1</m:t>
                          </m:r>
                          <m:r>
                            <a:rPr lang="en-US" altLang="zh-CN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altLang="zh-CN" sz="1100" b="0" i="0" smtClean="0">
                          <a:latin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latin typeface="Cambria Math"/>
                        </a:rPr>
                        <m:t>pooled</m:t>
                      </m:r>
                      <m:r>
                        <a:rPr lang="en-US" altLang="zh-CN" sz="11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i="1">
                          <a:latin typeface="Cambria Math"/>
                        </a:rPr>
                        <m:t>estimator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𝑜𝑓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𝑐𝑜𝑚𝑚𝑜𝑛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𝑣𝑎𝑟𝑖𝑎𝑛𝑐𝑒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, 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𝑤𝑒𝑖𝑔h𝑡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𝑎𝑣𝑒𝑟𝑎𝑔𝑒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𝑏𝑦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𝑠𝑎𝑚𝑝𝑙𝑒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𝑠𝑖𝑧𝑒</m:t>
                      </m:r>
                      <m:r>
                        <a:rPr lang="en-US" altLang="zh-CN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- 2</a:t>
                </a:r>
              </a:p>
            </p:txBody>
          </p:sp>
        </mc:Choice>
        <mc:Fallback>
          <p:sp>
            <p:nvSpPr>
              <p:cNvPr id="1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174" y="1484784"/>
                <a:ext cx="7680218" cy="5184576"/>
              </a:xfrm>
              <a:blipFill rotWithShape="1">
                <a:blip r:embed="rId3"/>
                <a:stretch>
                  <a:fillRect l="-1111" t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8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Mean Hypothesis Test </a:t>
            </a:r>
            <a:r>
              <a:rPr lang="en-US" altLang="zh-CN" dirty="0" smtClean="0"/>
              <a:t>Example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59920" y="1484784"/>
            <a:ext cx="6264696" cy="2622072"/>
            <a:chOff x="395536" y="1409604"/>
            <a:chExt cx="6264696" cy="2622072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988840"/>
              <a:ext cx="6264696" cy="2042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86" y="1409604"/>
              <a:ext cx="6231846" cy="579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0174" y="4117376"/>
                <a:ext cx="6960138" cy="255198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1.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2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	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2. T-Test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- </a:t>
                </a:r>
                <a:r>
                  <a:rPr lang="en-US" altLang="zh-CN" sz="2400" dirty="0" smtClean="0"/>
                  <a:t>2 = 118,</a:t>
                </a:r>
                <a:r>
                  <a:rPr lang="en-US" altLang="zh-CN" sz="2000" dirty="0" smtClean="0"/>
                  <a:t>CV:  1.98 (5</a:t>
                </a:r>
                <a:r>
                  <a:rPr lang="en-US" altLang="zh-CN" sz="2000" dirty="0"/>
                  <a:t>% </a:t>
                </a:r>
                <a:r>
                  <a:rPr lang="en-US" altLang="zh-CN" sz="2000" dirty="0" smtClean="0"/>
                  <a:t>Level)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3. Test Statistics  :  0.27 &lt; 1.98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4. </a:t>
                </a:r>
                <a:r>
                  <a:rPr lang="en-US" altLang="zh-CN" sz="2400" dirty="0"/>
                  <a:t>Decision: </a:t>
                </a:r>
                <a:r>
                  <a:rPr lang="en-US" altLang="zh-CN" sz="2400" dirty="0" smtClean="0"/>
                  <a:t> Failed </a:t>
                </a:r>
                <a:r>
                  <a:rPr lang="en-US" altLang="zh-CN" sz="2400" dirty="0"/>
                  <a:t>to Reject Ho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400" dirty="0" smtClean="0"/>
              </a:p>
            </p:txBody>
          </p:sp>
        </mc:Choice>
        <mc:Fallback>
          <p:sp>
            <p:nvSpPr>
              <p:cNvPr id="1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174" y="4117376"/>
                <a:ext cx="6960138" cy="2551984"/>
              </a:xfrm>
              <a:blipFill rotWithShape="1">
                <a:blip r:embed="rId5"/>
                <a:stretch>
                  <a:fillRect l="-1401" t="-1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5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MindMap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7406"/>
            <a:ext cx="8914259" cy="332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0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Hypothesis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Hypothesis</a:t>
            </a:r>
          </a:p>
          <a:p>
            <a:pPr marL="457200" lvl="1" indent="0">
              <a:buNone/>
            </a:pPr>
            <a:r>
              <a:rPr lang="en-US" altLang="zh-CN" dirty="0" smtClean="0"/>
              <a:t>Statistical assessment of a statement or idea regarding a </a:t>
            </a:r>
            <a:r>
              <a:rPr lang="en-US" altLang="zh-CN" b="1" u="sng" dirty="0" smtClean="0"/>
              <a:t>population parameter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Null </a:t>
            </a:r>
            <a:r>
              <a:rPr lang="en-US" altLang="zh-CN" dirty="0"/>
              <a:t>Hypothesis: (Want to </a:t>
            </a:r>
            <a:r>
              <a:rPr lang="en-US" altLang="zh-CN" dirty="0" smtClean="0"/>
              <a:t>Reject, include “=“)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Alternative Hypothesis(Hope For)</a:t>
            </a:r>
          </a:p>
          <a:p>
            <a:pPr marL="457200" lvl="1" indent="0">
              <a:buNone/>
            </a:pPr>
            <a:endParaRPr lang="en-US" altLang="zh-CN" b="1" u="sng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09" y="4149080"/>
            <a:ext cx="7311749" cy="232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5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Hypothesis-Example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1. </a:t>
            </a:r>
            <a:r>
              <a:rPr lang="en-US" altLang="zh-CN" dirty="0"/>
              <a:t>Austin Roberts believes that the mean price of houses in the area is </a:t>
            </a:r>
          </a:p>
          <a:p>
            <a:pPr marL="457200" lvl="1" indent="0">
              <a:buNone/>
            </a:pPr>
            <a:r>
              <a:rPr lang="en-US" altLang="zh-CN" dirty="0"/>
              <a:t>greater the $145,000. the appropriate alternative hypothesis is:</a:t>
            </a:r>
          </a:p>
          <a:p>
            <a:pPr marL="457200" lvl="1" indent="0">
              <a:buNone/>
            </a:pPr>
            <a:r>
              <a:rPr lang="en-US" altLang="zh-CN" dirty="0"/>
              <a:t>A. </a:t>
            </a:r>
            <a:r>
              <a:rPr lang="en-US" altLang="zh-CN" dirty="0" smtClean="0"/>
              <a:t>Ha: </a:t>
            </a:r>
            <a:r>
              <a:rPr lang="en-US" altLang="zh-CN" dirty="0"/>
              <a:t>μ&lt; $145,000</a:t>
            </a:r>
          </a:p>
          <a:p>
            <a:pPr marL="457200" lvl="1" indent="0">
              <a:buNone/>
            </a:pPr>
            <a:r>
              <a:rPr lang="en-US" altLang="zh-CN" dirty="0"/>
              <a:t>B. </a:t>
            </a:r>
            <a:r>
              <a:rPr lang="en-US" altLang="zh-CN" dirty="0" smtClean="0"/>
              <a:t>Ha: </a:t>
            </a:r>
            <a:r>
              <a:rPr lang="en-US" altLang="zh-CN" dirty="0"/>
              <a:t>μ ≥$145,000</a:t>
            </a:r>
          </a:p>
          <a:p>
            <a:pPr marL="457200" lvl="1" indent="0">
              <a:buNone/>
            </a:pPr>
            <a:r>
              <a:rPr lang="en-US" altLang="zh-CN" dirty="0"/>
              <a:t>C. </a:t>
            </a:r>
            <a:r>
              <a:rPr lang="en-US" altLang="zh-CN" dirty="0" smtClean="0"/>
              <a:t>Ha: </a:t>
            </a:r>
            <a:r>
              <a:rPr lang="en-US" altLang="zh-CN" dirty="0"/>
              <a:t>μ&gt; $145,000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900" b="1" dirty="0"/>
              <a:t> Answer: C</a:t>
            </a:r>
          </a:p>
          <a:p>
            <a:pPr marL="457200" lvl="1" indent="0">
              <a:buNone/>
            </a:pPr>
            <a:r>
              <a:rPr lang="en-US" altLang="zh-CN" dirty="0"/>
              <a:t>2. An analyst is conducting a hypothesis test to determine if the mean time </a:t>
            </a:r>
          </a:p>
          <a:p>
            <a:pPr marL="457200" lvl="1" indent="0">
              <a:buNone/>
            </a:pPr>
            <a:r>
              <a:rPr lang="en-US" altLang="zh-CN" dirty="0"/>
              <a:t>spent on investment research is different from three hours per day. The </a:t>
            </a:r>
          </a:p>
          <a:p>
            <a:pPr marL="457200" lvl="1" indent="0">
              <a:buNone/>
            </a:pPr>
            <a:r>
              <a:rPr lang="en-US" altLang="zh-CN" dirty="0"/>
              <a:t>appropriate null hypothesis for the described test is:</a:t>
            </a:r>
          </a:p>
          <a:p>
            <a:pPr marL="457200" lvl="1" indent="0">
              <a:buNone/>
            </a:pPr>
            <a:r>
              <a:rPr lang="en-US" altLang="zh-CN" dirty="0"/>
              <a:t>A. </a:t>
            </a:r>
            <a:r>
              <a:rPr lang="en-US" altLang="zh-CN" dirty="0" smtClean="0"/>
              <a:t>H0: </a:t>
            </a:r>
            <a:r>
              <a:rPr lang="en-US" altLang="zh-CN" dirty="0"/>
              <a:t>μ= 3 hours, two-tailed test.</a:t>
            </a:r>
          </a:p>
          <a:p>
            <a:pPr marL="457200" lvl="1" indent="0">
              <a:buNone/>
            </a:pPr>
            <a:r>
              <a:rPr lang="en-US" altLang="zh-CN" dirty="0"/>
              <a:t>B. </a:t>
            </a:r>
            <a:r>
              <a:rPr lang="en-US" altLang="zh-CN" dirty="0" smtClean="0"/>
              <a:t>H0: </a:t>
            </a:r>
            <a:r>
              <a:rPr lang="en-US" altLang="zh-CN" dirty="0"/>
              <a:t>μ= 3 hours, one-tailed test.</a:t>
            </a:r>
          </a:p>
          <a:p>
            <a:pPr marL="457200" lvl="1" indent="0">
              <a:buNone/>
            </a:pPr>
            <a:r>
              <a:rPr lang="en-US" altLang="zh-CN" dirty="0"/>
              <a:t>C. </a:t>
            </a:r>
            <a:r>
              <a:rPr lang="en-US" altLang="zh-CN" dirty="0" smtClean="0"/>
              <a:t>H0: </a:t>
            </a:r>
            <a:r>
              <a:rPr lang="en-US" altLang="zh-CN" dirty="0"/>
              <a:t>μ ≥3 hours, two-tailed test.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 Answer: A</a:t>
            </a: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6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Key Concept(1)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6534"/>
            <a:ext cx="8664946" cy="4544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Test Statistics: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Examples: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8355"/>
            <a:ext cx="6552728" cy="219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259632" y="5094331"/>
            <a:ext cx="2794148" cy="1062591"/>
            <a:chOff x="5460008" y="4810686"/>
            <a:chExt cx="2794148" cy="1062591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481" y="5149377"/>
              <a:ext cx="1590675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810686"/>
              <a:ext cx="6858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0008" y="4924986"/>
              <a:ext cx="1171575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0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Key </a:t>
            </a:r>
            <a:r>
              <a:rPr lang="en-US" altLang="zh-CN" dirty="0" smtClean="0"/>
              <a:t>Concept(2)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4114"/>
            <a:ext cx="8664946" cy="526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Critical Value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Decision Rule: Critical Value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891266"/>
            <a:ext cx="7134786" cy="132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" y="3931989"/>
            <a:ext cx="6714047" cy="256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1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5733256"/>
            <a:ext cx="8496944" cy="10801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Key </a:t>
            </a:r>
            <a:r>
              <a:rPr lang="en-US" altLang="zh-CN" dirty="0" smtClean="0"/>
              <a:t>Concept(3)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79" y="4221088"/>
            <a:ext cx="8664946" cy="26369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Significant Level:  </a:t>
            </a:r>
            <a:r>
              <a:rPr lang="el-GR" altLang="zh-CN" sz="2400" dirty="0" smtClean="0"/>
              <a:t>α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Pr</a:t>
            </a:r>
            <a:r>
              <a:rPr lang="en-US" altLang="zh-CN" sz="2400" dirty="0" smtClean="0"/>
              <a:t>(Type I Error) = </a:t>
            </a:r>
            <a:r>
              <a:rPr lang="en-US" altLang="zh-CN" sz="2400" dirty="0" err="1" smtClean="0"/>
              <a:t>Pr</a:t>
            </a:r>
            <a:r>
              <a:rPr lang="en-US" altLang="zh-CN" sz="2400" dirty="0" smtClean="0"/>
              <a:t>( Ho=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0</a:t>
            </a:r>
            <a:r>
              <a:rPr lang="en-US" altLang="zh-CN" sz="2400" dirty="0" smtClean="0"/>
              <a:t> | Ho=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1</a:t>
            </a:r>
            <a:r>
              <a:rPr lang="en-US" altLang="zh-CN" sz="2400" dirty="0" smtClean="0"/>
              <a:t>) = </a:t>
            </a:r>
            <a:r>
              <a:rPr lang="en-US" altLang="zh-CN" sz="2400" dirty="0" err="1" smtClean="0"/>
              <a:t>Pr</a:t>
            </a:r>
            <a:r>
              <a:rPr lang="en-US" altLang="zh-CN" sz="2400" dirty="0" smtClean="0"/>
              <a:t>(01)</a:t>
            </a:r>
            <a:endParaRPr lang="en-US" altLang="zh-CN" sz="2400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Type II Error</a:t>
            </a:r>
            <a:r>
              <a:rPr lang="en-US" altLang="zh-CN" sz="2400" dirty="0" smtClean="0"/>
              <a:t>:         </a:t>
            </a:r>
            <a:r>
              <a:rPr lang="el-GR" altLang="zh-CN" sz="2400" dirty="0" smtClean="0"/>
              <a:t>β</a:t>
            </a:r>
            <a:r>
              <a:rPr lang="en-US" altLang="zh-CN" sz="2400" dirty="0" smtClean="0"/>
              <a:t>  = </a:t>
            </a:r>
            <a:r>
              <a:rPr lang="en-US" altLang="zh-CN" sz="2400" dirty="0" err="1" smtClean="0"/>
              <a:t>Pr</a:t>
            </a:r>
            <a:r>
              <a:rPr lang="en-US" altLang="zh-CN" sz="2400" dirty="0" smtClean="0"/>
              <a:t>(Ho=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1</a:t>
            </a:r>
            <a:r>
              <a:rPr lang="en-US" altLang="zh-CN" sz="2400" dirty="0" smtClean="0"/>
              <a:t>|Ho=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0</a:t>
            </a:r>
            <a:r>
              <a:rPr lang="en-US" altLang="zh-CN" sz="2400" dirty="0" smtClean="0"/>
              <a:t>) = </a:t>
            </a:r>
            <a:r>
              <a:rPr lang="en-US" altLang="zh-CN" sz="2400" dirty="0" err="1" smtClean="0"/>
              <a:t>Pr</a:t>
            </a:r>
            <a:r>
              <a:rPr lang="en-US" altLang="zh-CN" sz="2400" dirty="0" smtClean="0"/>
              <a:t>(10)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Power of Test= 1-</a:t>
            </a:r>
            <a:r>
              <a:rPr lang="el-GR" altLang="zh-CN" sz="2400" dirty="0"/>
              <a:t> β</a:t>
            </a:r>
            <a:r>
              <a:rPr lang="en-US" altLang="zh-CN" sz="2400" dirty="0" smtClean="0"/>
              <a:t>  = 1- P(Type II Error)  = </a:t>
            </a:r>
            <a:r>
              <a:rPr lang="en-US" altLang="zh-CN" sz="2400" dirty="0" err="1" smtClean="0"/>
              <a:t>Pr</a:t>
            </a:r>
            <a:r>
              <a:rPr lang="en-US" altLang="zh-CN" sz="2400" dirty="0" smtClean="0"/>
              <a:t>(Ho=0 | Ho=0)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How to Reduce Both Error: Increase Sample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Type I  Error ++, Type II Error --, Vice Versa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3149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3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Key </a:t>
            </a:r>
            <a:r>
              <a:rPr lang="en-US" altLang="zh-CN" dirty="0" smtClean="0"/>
              <a:t>Concept(4)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4114"/>
            <a:ext cx="8664946" cy="526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P-Value: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It is the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smallest</a:t>
            </a:r>
            <a:r>
              <a:rPr lang="en-US" altLang="zh-CN" sz="2000" dirty="0" smtClean="0"/>
              <a:t> level of significance at which Ho can be rejected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P &lt; </a:t>
            </a:r>
            <a:r>
              <a:rPr lang="el-GR" altLang="zh-CN" sz="2000" dirty="0" smtClean="0"/>
              <a:t>α</a:t>
            </a:r>
            <a:r>
              <a:rPr lang="en-US" altLang="zh-CN" sz="2000" dirty="0" smtClean="0"/>
              <a:t> , reject, otherwise failed to reject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Smaller, </a:t>
            </a:r>
            <a:r>
              <a:rPr lang="en-US" altLang="zh-CN" sz="2000" b="1" dirty="0">
                <a:solidFill>
                  <a:srgbClr val="FFFF00"/>
                </a:solidFill>
              </a:rPr>
              <a:t>Easier</a:t>
            </a:r>
            <a:r>
              <a:rPr lang="en-US" altLang="zh-CN" sz="2000" dirty="0"/>
              <a:t> to Reject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08" y="2295755"/>
            <a:ext cx="391187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554461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1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Key </a:t>
            </a:r>
            <a:r>
              <a:rPr lang="en-US" altLang="zh-CN" dirty="0" smtClean="0"/>
              <a:t>Concept- Example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192353" cy="48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361</Words>
  <Application>Microsoft Office PowerPoint</Application>
  <PresentationFormat>全屏显示(4:3)</PresentationFormat>
  <Paragraphs>68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Hypothesis Testing</vt:lpstr>
      <vt:lpstr>MindMap </vt:lpstr>
      <vt:lpstr>Hypothesis </vt:lpstr>
      <vt:lpstr>Hypothesis-Example </vt:lpstr>
      <vt:lpstr>Key Concept(1) </vt:lpstr>
      <vt:lpstr>Key Concept(2) </vt:lpstr>
      <vt:lpstr>Key Concept(3) </vt:lpstr>
      <vt:lpstr>Key Concept(4) </vt:lpstr>
      <vt:lpstr>Key Concept- Example </vt:lpstr>
      <vt:lpstr>Mean Hypothesis Test(1) </vt:lpstr>
      <vt:lpstr>Mean Hypothesis Test(2)</vt:lpstr>
      <vt:lpstr>Mean Hypothesis Test 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洪明华</dc:creator>
  <cp:lastModifiedBy>洪明华</cp:lastModifiedBy>
  <cp:revision>53</cp:revision>
  <dcterms:created xsi:type="dcterms:W3CDTF">2016-06-19T14:03:15Z</dcterms:created>
  <dcterms:modified xsi:type="dcterms:W3CDTF">2016-06-19T23:56:34Z</dcterms:modified>
</cp:coreProperties>
</file>