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0" r:id="rId3"/>
    <p:sldId id="261" r:id="rId4"/>
    <p:sldId id="273" r:id="rId5"/>
    <p:sldId id="274" r:id="rId6"/>
    <p:sldId id="277" r:id="rId7"/>
    <p:sldId id="284" r:id="rId8"/>
    <p:sldId id="278" r:id="rId9"/>
    <p:sldId id="264" r:id="rId10"/>
    <p:sldId id="263" r:id="rId11"/>
    <p:sldId id="265" r:id="rId12"/>
    <p:sldId id="279" r:id="rId13"/>
    <p:sldId id="280" r:id="rId14"/>
    <p:sldId id="266" r:id="rId15"/>
    <p:sldId id="268" r:id="rId16"/>
    <p:sldId id="267" r:id="rId17"/>
    <p:sldId id="281" r:id="rId18"/>
    <p:sldId id="282" r:id="rId19"/>
    <p:sldId id="28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869" autoAdjust="0"/>
  </p:normalViewPr>
  <p:slideViewPr>
    <p:cSldViewPr>
      <p:cViewPr>
        <p:scale>
          <a:sx n="75" d="100"/>
          <a:sy n="75" d="100"/>
        </p:scale>
        <p:origin x="-1236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B6EBF-2617-4E72-A727-1CDB58C94407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ACE1C-688C-4DE8-9CA3-93FEAB486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382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Hypothesis</a:t>
            </a:r>
            <a:r>
              <a:rPr lang="en-US" altLang="zh-CN" baseline="0" dirty="0" smtClean="0"/>
              <a:t> Test: 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先猜后证：小概率事件发生的概率很低！</a:t>
            </a:r>
            <a:endParaRPr lang="en-US" altLang="zh-CN" dirty="0" smtClean="0"/>
          </a:p>
          <a:p>
            <a:r>
              <a:rPr lang="zh-CN" altLang="en-US" dirty="0" smtClean="0"/>
              <a:t>假设检验：</a:t>
            </a:r>
            <a:r>
              <a:rPr lang="zh-CN" altLang="en-US" baseline="0" dirty="0" smtClean="0"/>
              <a:t> 检验总体！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ACE1C-688C-4DE8-9CA3-93FEAB48686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82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http://www.nasdaq.com/article/warren-buffett-converts-crisisera-warrants-for-28-of-goldman-sachs-cm285398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ACE1C-688C-4DE8-9CA3-93FEAB48686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48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CBOE: https://www.cboe.com/DelayedQuote/quotetable.aspx</a:t>
            </a:r>
          </a:p>
          <a:p>
            <a:r>
              <a:rPr lang="en-US" altLang="zh-CN" dirty="0" smtClean="0"/>
              <a:t>http://stock.finance.sina.com.cn/option/quotes.html </a:t>
            </a:r>
          </a:p>
          <a:p>
            <a:endParaRPr lang="en-US" altLang="zh-CN" dirty="0" smtClean="0"/>
          </a:p>
          <a:p>
            <a:r>
              <a:rPr lang="en-US" altLang="zh-CN" smtClean="0"/>
              <a:t>SSE: http://edu.sse.com.cn/col/option/home/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ACE1C-688C-4DE8-9CA3-93FEAB48686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27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5651-22B3-44AB-8FFE-53724F2BD2A5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C166-0DF3-4671-95BE-611BE02EA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79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5651-22B3-44AB-8FFE-53724F2BD2A5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C166-0DF3-4671-95BE-611BE02EA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98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5651-22B3-44AB-8FFE-53724F2BD2A5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C166-0DF3-4671-95BE-611BE02EA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35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5651-22B3-44AB-8FFE-53724F2BD2A5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C166-0DF3-4671-95BE-611BE02EA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31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5651-22B3-44AB-8FFE-53724F2BD2A5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C166-0DF3-4671-95BE-611BE02EA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20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5651-22B3-44AB-8FFE-53724F2BD2A5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C166-0DF3-4671-95BE-611BE02EA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59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5651-22B3-44AB-8FFE-53724F2BD2A5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C166-0DF3-4671-95BE-611BE02EA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20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5651-22B3-44AB-8FFE-53724F2BD2A5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C166-0DF3-4671-95BE-611BE02EA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14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5651-22B3-44AB-8FFE-53724F2BD2A5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C166-0DF3-4671-95BE-611BE02EA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82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5651-22B3-44AB-8FFE-53724F2BD2A5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C166-0DF3-4671-95BE-611BE02EA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29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5651-22B3-44AB-8FFE-53724F2BD2A5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C166-0DF3-4671-95BE-611BE02EA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03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75651-22B3-44AB-8FFE-53724F2BD2A5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BC166-0DF3-4671-95BE-611BE02EA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81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Basics of Options Pricing &amp; Valuation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11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5733256"/>
            <a:ext cx="8496944" cy="108012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Example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24852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139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Put-Call Parity-Fiduciary Call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511" y="1474114"/>
            <a:ext cx="8664946" cy="52672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Fiduciary Call is a portfolio consisting of: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A long position in a European call option with an exercise price of </a:t>
            </a:r>
            <a:r>
              <a:rPr lang="en-US" altLang="zh-CN" sz="2000" dirty="0"/>
              <a:t>X that maturities in T years on a </a:t>
            </a:r>
            <a:r>
              <a:rPr lang="en-US" altLang="zh-CN" sz="2000" dirty="0" smtClean="0"/>
              <a:t>stock.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A long position in  a pure‐discount risk less bond that pays X in T years 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56992"/>
            <a:ext cx="6984776" cy="241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511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Put-Call Parity- Protective Put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511" y="1474114"/>
            <a:ext cx="8664946" cy="52672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Protective Put is a portfolio consisting of: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/>
              <a:t>A long position in a European put option with an exercise price of X </a:t>
            </a:r>
            <a:r>
              <a:rPr lang="en-US" altLang="zh-CN" sz="2000" dirty="0" smtClean="0"/>
              <a:t>that </a:t>
            </a:r>
            <a:r>
              <a:rPr lang="en-US" altLang="zh-CN" sz="2000" dirty="0"/>
              <a:t>maturities in T years on a </a:t>
            </a:r>
            <a:r>
              <a:rPr lang="en-US" altLang="zh-CN" sz="2000" dirty="0" smtClean="0"/>
              <a:t>stock.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/>
              <a:t>A long position in the underlying stock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3140968"/>
            <a:ext cx="6552728" cy="226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01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Put-Call Parity- Graph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6" y="4221088"/>
            <a:ext cx="5472609" cy="2399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5496306" cy="2447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81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Put-Call Parity Formula	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83908"/>
            <a:ext cx="6714876" cy="324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62372" y="1322838"/>
            <a:ext cx="7704856" cy="1675724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Put-Call Parity </a:t>
            </a:r>
            <a:r>
              <a:rPr lang="en-US" altLang="zh-CN" sz="2400" dirty="0" smtClean="0"/>
              <a:t>: Not Applicable to American Options (unless </a:t>
            </a:r>
            <a:r>
              <a:rPr lang="en-US" altLang="zh-CN" sz="2400" dirty="0"/>
              <a:t>they are held to </a:t>
            </a:r>
            <a:r>
              <a:rPr lang="en-US" altLang="zh-CN" sz="2400" dirty="0" smtClean="0"/>
              <a:t>expiration</a:t>
            </a:r>
            <a:r>
              <a:rPr lang="en-US" altLang="zh-CN" sz="2400" dirty="0"/>
              <a:t>)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American </a:t>
            </a:r>
            <a:r>
              <a:rPr lang="en-US" altLang="zh-CN" sz="2400" dirty="0"/>
              <a:t>Options allow early exercise,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Early exercise will result in a departure in the present values of the two portfolios</a:t>
            </a:r>
            <a:r>
              <a:rPr lang="en-US" altLang="zh-CN" sz="2400" dirty="0" smtClean="0"/>
              <a:t>.)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996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Example: Exploit violations of </a:t>
            </a:r>
            <a:r>
              <a:rPr lang="en-US" altLang="zh-CN" dirty="0" smtClean="0"/>
              <a:t>parity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20174" y="1484784"/>
            <a:ext cx="7680218" cy="51845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Example: Exploit violations of put-call </a:t>
            </a:r>
            <a:r>
              <a:rPr lang="en-US" altLang="zh-CN" sz="2400" dirty="0" smtClean="0"/>
              <a:t>parity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Answer: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7848872" cy="179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35933"/>
            <a:ext cx="53721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81128"/>
            <a:ext cx="7080469" cy="1988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8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Fiduciary Call VS Covered Call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20174" y="1484784"/>
            <a:ext cx="7680218" cy="51845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Covered </a:t>
            </a:r>
            <a:r>
              <a:rPr lang="en-US" altLang="zh-CN" sz="2400" dirty="0" smtClean="0"/>
              <a:t>Call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b="0" i="0" dirty="0" smtClean="0">
              <a:latin typeface="Cambria Math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13020"/>
            <a:ext cx="7488832" cy="354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8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Fiduciary Call VS Covered Call(2)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60" y="1700808"/>
            <a:ext cx="7864648" cy="475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26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Warrant Buffet’s </a:t>
            </a:r>
            <a:r>
              <a:rPr lang="en-US" altLang="zh-CN" dirty="0" err="1" smtClean="0"/>
              <a:t>Exlample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Coca-Cola:  Lower Purchase Price</a:t>
            </a:r>
          </a:p>
          <a:p>
            <a:pPr marL="0" indent="0">
              <a:buNone/>
            </a:pPr>
            <a:r>
              <a:rPr lang="en-US" altLang="zh-CN" sz="2600" dirty="0" smtClean="0"/>
              <a:t>April 1993,  Sold 5 </a:t>
            </a:r>
            <a:r>
              <a:rPr lang="en-US" altLang="zh-CN" sz="2600" dirty="0"/>
              <a:t>million </a:t>
            </a:r>
            <a:r>
              <a:rPr lang="en-US" altLang="zh-CN" sz="2600" dirty="0" smtClean="0"/>
              <a:t>shares out-of-the-money </a:t>
            </a:r>
            <a:r>
              <a:rPr lang="en-US" altLang="zh-CN" sz="2600" dirty="0"/>
              <a:t>Coca-Cola put </a:t>
            </a:r>
            <a:r>
              <a:rPr lang="en-US" altLang="zh-CN" sz="2600" dirty="0" smtClean="0"/>
              <a:t>options(X=</a:t>
            </a:r>
            <a:r>
              <a:rPr lang="en-US" altLang="zh-CN" sz="2600" dirty="0"/>
              <a:t>$</a:t>
            </a:r>
            <a:r>
              <a:rPr lang="en-US" altLang="zh-CN" sz="2600" dirty="0" smtClean="0"/>
              <a:t>35)</a:t>
            </a:r>
          </a:p>
          <a:p>
            <a:pPr marL="0" indent="0">
              <a:buNone/>
            </a:pPr>
            <a:r>
              <a:rPr lang="en-US" altLang="zh-CN" sz="2600" dirty="0" smtClean="0"/>
              <a:t>Received Premium: 1.5 * 5M =&gt; 7.5M$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Berkshire's 2008 Letter to </a:t>
            </a:r>
            <a:r>
              <a:rPr lang="en-US" altLang="zh-CN" dirty="0" smtClean="0"/>
              <a:t>shareholders</a:t>
            </a:r>
          </a:p>
          <a:p>
            <a:pPr marL="0" indent="0">
              <a:buNone/>
            </a:pPr>
            <a:r>
              <a:rPr lang="en-US" altLang="zh-CN" sz="2600" i="1" dirty="0"/>
              <a:t>Our put contracts total $37.1 </a:t>
            </a:r>
            <a:r>
              <a:rPr lang="en-US" altLang="zh-CN" sz="2600" i="1" dirty="0" smtClean="0"/>
              <a:t>billion: S&amp;P 500, FTSE 100, Euro </a:t>
            </a:r>
            <a:r>
              <a:rPr lang="en-US" altLang="zh-CN" sz="2600" i="1" dirty="0" err="1"/>
              <a:t>Stoxx</a:t>
            </a:r>
            <a:r>
              <a:rPr lang="en-US" altLang="zh-CN" sz="2600" i="1" dirty="0"/>
              <a:t> </a:t>
            </a:r>
            <a:r>
              <a:rPr lang="en-US" altLang="zh-CN" sz="2600" i="1" dirty="0" smtClean="0"/>
              <a:t>50, </a:t>
            </a:r>
            <a:r>
              <a:rPr lang="en-US" altLang="zh-CN" sz="2600" i="1" dirty="0"/>
              <a:t>and </a:t>
            </a:r>
            <a:r>
              <a:rPr lang="en-US" altLang="zh-CN" sz="2600" i="1" dirty="0" smtClean="0"/>
              <a:t>Nikkei 225. </a:t>
            </a:r>
            <a:r>
              <a:rPr lang="en-US" altLang="zh-CN" sz="2600" i="1" dirty="0"/>
              <a:t>Our first contract comes due on September 9, 2019 and our last on January 24, 2028. </a:t>
            </a:r>
            <a:r>
              <a:rPr lang="en-US" altLang="zh-CN" sz="2600" b="1" i="1" dirty="0"/>
              <a:t>We have received premiums of $4.9 billion</a:t>
            </a:r>
            <a:r>
              <a:rPr lang="en-US" altLang="zh-CN" sz="2600" i="1" dirty="0"/>
              <a:t>, money we have invested.</a:t>
            </a:r>
            <a:endParaRPr lang="zh-CN" altLang="en-US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703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Quotes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438" y="1322838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CBOE</a:t>
            </a:r>
            <a:r>
              <a:rPr lang="en-US" altLang="zh-CN" dirty="0" smtClean="0"/>
              <a:t>: </a:t>
            </a:r>
            <a:r>
              <a:rPr lang="en-US" altLang="zh-CN" sz="1800" dirty="0" smtClean="0"/>
              <a:t>https</a:t>
            </a:r>
            <a:r>
              <a:rPr lang="en-US" altLang="zh-CN" sz="1800" dirty="0"/>
              <a:t>://www.cboe.com/delayedquote/quotetable.aspx?ticker=SPX</a:t>
            </a: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SSE: </a:t>
            </a:r>
            <a:r>
              <a:rPr lang="en-US" altLang="zh-CN" sz="2400" dirty="0" smtClean="0"/>
              <a:t>http</a:t>
            </a:r>
            <a:r>
              <a:rPr lang="en-US" altLang="zh-CN" sz="2400" dirty="0"/>
              <a:t>://stock.finance.sina.com.cn/option/quotes.html    </a:t>
            </a:r>
            <a:endParaRPr lang="en-US" altLang="zh-CN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60" y="1844824"/>
            <a:ext cx="7332716" cy="191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48547"/>
            <a:ext cx="8540204" cy="2491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091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MindMap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19" y="2040974"/>
            <a:ext cx="9217024" cy="3100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201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Value of European Option at </a:t>
            </a:r>
            <a:r>
              <a:rPr lang="en-US" altLang="zh-CN" dirty="0" err="1" smtClean="0"/>
              <a:t>Exp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511" y="1476534"/>
            <a:ext cx="8664946" cy="454475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Value(call option at expiration) = Exercise Value/Intrinsic Value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Value (put option at expiration)</a:t>
            </a:r>
            <a:r>
              <a:rPr lang="en-US" altLang="zh-CN" sz="2400" dirty="0"/>
              <a:t> = Exercise Value/Intrinsic Value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84" y="1844824"/>
            <a:ext cx="3602844" cy="65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34586"/>
            <a:ext cx="4025750" cy="75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61048"/>
            <a:ext cx="7776864" cy="1734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6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Factors Affect Option Price	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85" y="1700808"/>
            <a:ext cx="7627598" cy="3797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526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Factors - Volatility	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374346" y="1510850"/>
            <a:ext cx="8086086" cy="42944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400" dirty="0" smtClean="0"/>
              <a:t>Higher Volatility =&gt; More Extreme Value of the Underlying 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Case 1: Higher Value of Underlying </a:t>
            </a:r>
            <a:r>
              <a:rPr lang="en-US" altLang="zh-CN" sz="2400" dirty="0"/>
              <a:t>at Expiration, </a:t>
            </a:r>
            <a:r>
              <a:rPr lang="en-US" altLang="zh-CN" sz="2400" dirty="0" smtClean="0"/>
              <a:t>Higher Payoff of call option at Expiration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B050"/>
                </a:solidFill>
              </a:rPr>
              <a:t>Expiring more in the money is better than less in the money.  (&gt;)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sz="2400" dirty="0" smtClean="0"/>
              <a:t>Case 2: Lower Value of Underlying at Expiration,  Remain 0 payoff of call option at Expiration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B050"/>
                </a:solidFill>
              </a:rPr>
              <a:t>Expiring more out of money is not worse than less out of money.(=) </a:t>
            </a:r>
            <a:br>
              <a:rPr lang="en-US" altLang="zh-CN" sz="2400" b="1" dirty="0" smtClean="0">
                <a:solidFill>
                  <a:srgbClr val="00B050"/>
                </a:solidFill>
              </a:rPr>
            </a:br>
            <a:r>
              <a:rPr lang="en-US" altLang="zh-CN" sz="2400" b="1" dirty="0" smtClean="0">
                <a:solidFill>
                  <a:srgbClr val="00B050"/>
                </a:solidFill>
              </a:rPr>
              <a:t/>
            </a:r>
            <a:br>
              <a:rPr lang="en-US" altLang="zh-CN" sz="2400" b="1" dirty="0" smtClean="0">
                <a:solidFill>
                  <a:srgbClr val="00B050"/>
                </a:solidFill>
              </a:rPr>
            </a:br>
            <a:r>
              <a:rPr lang="en-US" altLang="zh-CN" sz="2400" b="1" dirty="0" smtClean="0">
                <a:solidFill>
                  <a:srgbClr val="00B050"/>
                </a:solidFill>
              </a:rPr>
              <a:t>=&gt; Higher Volatility =&gt;  Better Payoff at expiration</a:t>
            </a:r>
          </a:p>
          <a:p>
            <a:pPr marL="0" indent="0">
              <a:buNone/>
            </a:pPr>
            <a:endParaRPr lang="en-US" altLang="zh-CN" sz="24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CN" sz="24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9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Factors – Volatility(2)	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374346" y="1510850"/>
            <a:ext cx="8086086" cy="4294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Greek Letters Of Option (FRM)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CN" sz="2400" b="1" dirty="0" smtClean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66465"/>
            <a:ext cx="455295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166" y="2276871"/>
            <a:ext cx="16764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169612"/>
            <a:ext cx="17335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09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Example	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374346" y="1510850"/>
            <a:ext cx="8086086" cy="42944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CN" sz="2400" b="1" dirty="0" smtClean="0">
              <a:solidFill>
                <a:srgbClr val="00B05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63675"/>
            <a:ext cx="7776864" cy="102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24943"/>
            <a:ext cx="7776864" cy="108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76153"/>
            <a:ext cx="7776864" cy="109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02" y="5661249"/>
            <a:ext cx="7757814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595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Lower &amp; Upper Bound of </a:t>
            </a:r>
            <a:r>
              <a:rPr lang="en-US" altLang="zh-CN" dirty="0" smtClean="0"/>
              <a:t>Option(1)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511" y="1474114"/>
            <a:ext cx="8664946" cy="52672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Lower &amp; Upper Bound of Call Option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Lower </a:t>
            </a:r>
            <a:r>
              <a:rPr lang="en-US" altLang="zh-CN" sz="2400" dirty="0" smtClean="0"/>
              <a:t>Bound </a:t>
            </a:r>
            <a:r>
              <a:rPr lang="en-US" altLang="zh-CN" sz="2400" dirty="0"/>
              <a:t>of </a:t>
            </a:r>
            <a:r>
              <a:rPr lang="en-US" altLang="zh-CN" sz="2400" dirty="0" smtClean="0"/>
              <a:t>European Put Option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92" y="2054780"/>
            <a:ext cx="7056784" cy="192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92" y="4725143"/>
            <a:ext cx="7056784" cy="1930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68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Lower &amp; Upper Bound of </a:t>
            </a:r>
            <a:r>
              <a:rPr lang="en-US" altLang="zh-CN" dirty="0" smtClean="0"/>
              <a:t>Option(2)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511" y="1474114"/>
            <a:ext cx="8664946" cy="52672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Lower &amp; Upper Bound of Option Value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0893"/>
            <a:ext cx="8064896" cy="3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73" y="2708920"/>
            <a:ext cx="7995959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511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455</Words>
  <Application>Microsoft Office PowerPoint</Application>
  <PresentationFormat>全屏显示(4:3)</PresentationFormat>
  <Paragraphs>83</Paragraphs>
  <Slides>19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Basics of Options Pricing &amp; Valuation</vt:lpstr>
      <vt:lpstr>MindMap </vt:lpstr>
      <vt:lpstr>Value of European Option at Exp</vt:lpstr>
      <vt:lpstr>Factors Affect Option Price </vt:lpstr>
      <vt:lpstr>Factors - Volatility </vt:lpstr>
      <vt:lpstr>Factors – Volatility(2) </vt:lpstr>
      <vt:lpstr>Example </vt:lpstr>
      <vt:lpstr>Lower &amp; Upper Bound of Option(1)</vt:lpstr>
      <vt:lpstr>Lower &amp; Upper Bound of Option(2)</vt:lpstr>
      <vt:lpstr>Example</vt:lpstr>
      <vt:lpstr>Put-Call Parity-Fiduciary Call</vt:lpstr>
      <vt:lpstr>Put-Call Parity- Protective Put</vt:lpstr>
      <vt:lpstr>Put-Call Parity- Graph</vt:lpstr>
      <vt:lpstr>Put-Call Parity Formula </vt:lpstr>
      <vt:lpstr>Example: Exploit violations of parity</vt:lpstr>
      <vt:lpstr>Fiduciary Call VS Covered Call</vt:lpstr>
      <vt:lpstr>Fiduciary Call VS Covered Call(2)</vt:lpstr>
      <vt:lpstr>Warrant Buffet’s Exlample </vt:lpstr>
      <vt:lpstr>Quotes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洪明华</dc:creator>
  <cp:lastModifiedBy>洪明华</cp:lastModifiedBy>
  <cp:revision>125</cp:revision>
  <dcterms:created xsi:type="dcterms:W3CDTF">2016-06-19T14:03:15Z</dcterms:created>
  <dcterms:modified xsi:type="dcterms:W3CDTF">2016-07-06T06:12:27Z</dcterms:modified>
</cp:coreProperties>
</file>