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772400" cy="100584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2r6Y0PwRRta+wQyPqnrAXCTD3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d1e98891d_0_2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5d1e98891d_0_2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d1e98891d_0_15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5d1e98891d_0_15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d1e98891d_0_18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d1e98891d_0_18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d1e98891d_0_1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5d1e98891d_0_1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d1e98891d_0_19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d1e98891d_0_19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d1e98891d_0_16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5d1e98891d_0_16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d1e98891d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5d1e98891d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d1e98891d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5d1e98891d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1e98891d_0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d1e98891d_0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d1e98891d_0_15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5d1e98891d_0_15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d1e98891d_0_11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5d1e98891d_0_11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d1e98891d_0_1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d1e98891d_0_1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d1e98891d_0_1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5d1e98891d_0_1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504000" y="2273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04000" y="227304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504000" y="4563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50400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515268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0400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357120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3" type="body"/>
          </p:nvPr>
        </p:nvSpPr>
        <p:spPr>
          <a:xfrm>
            <a:off x="663804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4" type="body"/>
          </p:nvPr>
        </p:nvSpPr>
        <p:spPr>
          <a:xfrm>
            <a:off x="50400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5" type="body"/>
          </p:nvPr>
        </p:nvSpPr>
        <p:spPr>
          <a:xfrm>
            <a:off x="357120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6" type="body"/>
          </p:nvPr>
        </p:nvSpPr>
        <p:spPr>
          <a:xfrm>
            <a:off x="663804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504000" y="2273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6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04000" y="2273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0400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515268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504000" y="805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515268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body"/>
          </p:nvPr>
        </p:nvSpPr>
        <p:spPr>
          <a:xfrm>
            <a:off x="50400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0400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3" type="body"/>
          </p:nvPr>
        </p:nvSpPr>
        <p:spPr>
          <a:xfrm>
            <a:off x="515268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3" type="body"/>
          </p:nvPr>
        </p:nvSpPr>
        <p:spPr>
          <a:xfrm>
            <a:off x="504000" y="4563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04000" y="227304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504000" y="4563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3" type="body"/>
          </p:nvPr>
        </p:nvSpPr>
        <p:spPr>
          <a:xfrm>
            <a:off x="50400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4" type="body"/>
          </p:nvPr>
        </p:nvSpPr>
        <p:spPr>
          <a:xfrm>
            <a:off x="515268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50400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357120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3" type="body"/>
          </p:nvPr>
        </p:nvSpPr>
        <p:spPr>
          <a:xfrm>
            <a:off x="6638040" y="2273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4" type="body"/>
          </p:nvPr>
        </p:nvSpPr>
        <p:spPr>
          <a:xfrm>
            <a:off x="50400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5" type="body"/>
          </p:nvPr>
        </p:nvSpPr>
        <p:spPr>
          <a:xfrm>
            <a:off x="357120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6" type="body"/>
          </p:nvPr>
        </p:nvSpPr>
        <p:spPr>
          <a:xfrm>
            <a:off x="6638040" y="4563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04000" y="2273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504000" y="805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4000" y="2273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5152680" y="4563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0400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152680" y="2273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504000" y="4563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SzPts val="1400"/>
              <a:buFont typeface="Century Gothic"/>
              <a:buNone/>
              <a:defRPr b="0" sz="1400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3477600" y="2482200"/>
            <a:ext cx="56430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28872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94812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795312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60"/>
            <a:ext cx="10073162" cy="75434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>
            <p:ph type="title"/>
          </p:nvPr>
        </p:nvSpPr>
        <p:spPr>
          <a:xfrm>
            <a:off x="504000" y="805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504000" y="2273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288360" y="6995160"/>
            <a:ext cx="1677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947760" y="6995160"/>
            <a:ext cx="2023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7952760" y="6995160"/>
            <a:ext cx="1803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SzPts val="1400"/>
              <a:buFont typeface="Century Gothic"/>
              <a:buNone/>
              <a:defRPr b="0" i="0" sz="14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title"/>
          </p:nvPr>
        </p:nvSpPr>
        <p:spPr>
          <a:xfrm>
            <a:off x="3825000" y="2478960"/>
            <a:ext cx="56430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Spam Email  Classification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>
            <p:ph idx="1" type="subTitle"/>
          </p:nvPr>
        </p:nvSpPr>
        <p:spPr>
          <a:xfrm>
            <a:off x="5257800" y="4015080"/>
            <a:ext cx="4210200" cy="95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Toronto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School of Continuing Studies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SCS 3251 - Statistics for Data Science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5258160" y="6203160"/>
            <a:ext cx="421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Student: Arjie Cristobal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Professor: Dr. Sergiy Nokhrin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August 2023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d1e98891d_0_228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Model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5d1e98891d_0_228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The study introduced Spambase Model Helper to produce a predictive model.</a:t>
            </a:r>
            <a:endParaRPr sz="2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Perform feature selection prior on fitting the model.</a:t>
            </a:r>
            <a:endParaRPr sz="2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Fit the model to Logit of StatsModels.</a:t>
            </a:r>
            <a:endParaRPr sz="2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Process</a:t>
            </a:r>
            <a:r>
              <a:rPr lang="en-US" sz="2200">
                <a:solidFill>
                  <a:srgbClr val="666666"/>
                </a:solidFill>
              </a:rPr>
              <a:t>, display and plot the Confusion Matrix.</a:t>
            </a:r>
            <a:endParaRPr sz="2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Calculate the Accuracy, Precision, Recall and F1-Score.</a:t>
            </a:r>
            <a:endParaRPr sz="2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Plot the scores.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d1e98891d_0_158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Model Evaluation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5d1e98891d_0_158"/>
          <p:cNvSpPr txBox="1"/>
          <p:nvPr>
            <p:ph idx="1" type="body"/>
          </p:nvPr>
        </p:nvSpPr>
        <p:spPr>
          <a:xfrm>
            <a:off x="504000" y="17396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The Pseudo R-squared is on a scale from 0 to 1, with higher values meaning a better fit.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267" name="Google Shape;267;g25d1e98891d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88" y="2332488"/>
            <a:ext cx="89725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d1e98891d_0_184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Model Evaluation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5d1e98891d_0_184"/>
          <p:cNvSpPr txBox="1"/>
          <p:nvPr>
            <p:ph idx="1" type="body"/>
          </p:nvPr>
        </p:nvSpPr>
        <p:spPr>
          <a:xfrm>
            <a:off x="504000" y="17396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</a:rPr>
              <a:t>Confusion Matrix - </a:t>
            </a:r>
            <a:r>
              <a:rPr lang="en-US" sz="1400">
                <a:solidFill>
                  <a:srgbClr val="666666"/>
                </a:solidFill>
              </a:rPr>
              <a:t>There are more TP and TN compared to FP and FN which is a positive sign for a good model.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274" name="Google Shape;274;g25d1e98891d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25" y="2055775"/>
            <a:ext cx="3006626" cy="25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5d1e98891d_0_184"/>
          <p:cNvSpPr txBox="1"/>
          <p:nvPr/>
        </p:nvSpPr>
        <p:spPr>
          <a:xfrm>
            <a:off x="586588" y="4422375"/>
            <a:ext cx="42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Balance Dataset and Backward Elimination Technique</a:t>
            </a:r>
            <a:endParaRPr sz="800"/>
          </a:p>
        </p:txBody>
      </p:sp>
      <p:pic>
        <p:nvPicPr>
          <p:cNvPr id="276" name="Google Shape;276;g25d1e98891d_0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450" y="2055775"/>
            <a:ext cx="2942544" cy="24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5d1e98891d_0_184"/>
          <p:cNvSpPr txBox="1"/>
          <p:nvPr/>
        </p:nvSpPr>
        <p:spPr>
          <a:xfrm>
            <a:off x="4777588" y="4422375"/>
            <a:ext cx="42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Balance Dataset and Pearson Correlation</a:t>
            </a:r>
            <a:endParaRPr sz="800"/>
          </a:p>
        </p:txBody>
      </p:sp>
      <p:sp>
        <p:nvSpPr>
          <p:cNvPr id="278" name="Google Shape;278;g25d1e98891d_0_184"/>
          <p:cNvSpPr txBox="1"/>
          <p:nvPr/>
        </p:nvSpPr>
        <p:spPr>
          <a:xfrm>
            <a:off x="586588" y="7013175"/>
            <a:ext cx="42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Balance Dataset and Chi-squared</a:t>
            </a:r>
            <a:endParaRPr sz="800"/>
          </a:p>
        </p:txBody>
      </p:sp>
      <p:sp>
        <p:nvSpPr>
          <p:cNvPr id="279" name="Google Shape;279;g25d1e98891d_0_184"/>
          <p:cNvSpPr txBox="1"/>
          <p:nvPr/>
        </p:nvSpPr>
        <p:spPr>
          <a:xfrm>
            <a:off x="4777588" y="6936975"/>
            <a:ext cx="42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Balance Dataset without Feature Selection</a:t>
            </a:r>
            <a:endParaRPr sz="800"/>
          </a:p>
        </p:txBody>
      </p:sp>
      <p:pic>
        <p:nvPicPr>
          <p:cNvPr id="280" name="Google Shape;280;g25d1e98891d_0_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075" y="4696925"/>
            <a:ext cx="2883925" cy="24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5d1e98891d_0_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825" y="4693650"/>
            <a:ext cx="2783441" cy="23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d1e98891d_0_189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Model Evaluation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5d1e98891d_0_189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Statistical Accuracy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25d1e98891d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5" y="2659188"/>
            <a:ext cx="89725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5d1e98891d_0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8777" y="2744550"/>
            <a:ext cx="682650" cy="6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d1e98891d_0_194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Model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5d1e98891d_0_194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Evaluation - Statistical Accuracy (Full / </a:t>
            </a:r>
            <a:r>
              <a:rPr lang="en-US" sz="2200">
                <a:solidFill>
                  <a:srgbClr val="666666"/>
                </a:solidFill>
              </a:rPr>
              <a:t>Imbalance</a:t>
            </a:r>
            <a:r>
              <a:rPr lang="en-US" sz="2200">
                <a:solidFill>
                  <a:srgbClr val="666666"/>
                </a:solidFill>
              </a:rPr>
              <a:t> Dataset)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5d1e98891d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0" y="2641513"/>
            <a:ext cx="86868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5d1e98891d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4602" y="2674900"/>
            <a:ext cx="682650" cy="6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d1e98891d_0_163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Conclusion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5d1e98891d_0_163"/>
          <p:cNvSpPr txBox="1"/>
          <p:nvPr>
            <p:ph idx="1" type="body"/>
          </p:nvPr>
        </p:nvSpPr>
        <p:spPr>
          <a:xfrm>
            <a:off x="504000" y="1892045"/>
            <a:ext cx="90717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The study was able classify spam emails by using Binary Classification and produce a working model.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The study also proves that feature </a:t>
            </a:r>
            <a:r>
              <a:rPr lang="en-US" sz="2000">
                <a:solidFill>
                  <a:srgbClr val="666666"/>
                </a:solidFill>
              </a:rPr>
              <a:t>selection can sometimes help in the classification. 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304" name="Google Shape;304;g25d1e98891d_0_163"/>
          <p:cNvSpPr txBox="1"/>
          <p:nvPr/>
        </p:nvSpPr>
        <p:spPr>
          <a:xfrm>
            <a:off x="417555" y="4205622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465A4"/>
                </a:solidFill>
              </a:rPr>
              <a:t>Future Study</a:t>
            </a:r>
            <a:endParaRPr sz="700"/>
          </a:p>
        </p:txBody>
      </p:sp>
      <p:sp>
        <p:nvSpPr>
          <p:cNvPr id="305" name="Google Shape;305;g25d1e98891d_0_163"/>
          <p:cNvSpPr txBox="1"/>
          <p:nvPr>
            <p:ph idx="1" type="body"/>
          </p:nvPr>
        </p:nvSpPr>
        <p:spPr>
          <a:xfrm>
            <a:off x="508222" y="4868890"/>
            <a:ext cx="90717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 sz="1400">
                <a:solidFill>
                  <a:srgbClr val="666666"/>
                </a:solidFill>
              </a:rPr>
              <a:t>The dataset was already old thus an updated dataset was needed.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 sz="1400">
                <a:solidFill>
                  <a:srgbClr val="666666"/>
                </a:solidFill>
              </a:rPr>
              <a:t>The use of other classification based Machine Learning models and corresponding hyperparameters to further improve the performance is recommended.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504000" y="2273040"/>
            <a:ext cx="9071640" cy="42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8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Cla</a:t>
            </a:r>
            <a:r>
              <a:rPr lang="en-US" sz="2200">
                <a:solidFill>
                  <a:srgbClr val="666666"/>
                </a:solidFill>
              </a:rPr>
              <a:t>ssify  if the email is spam or not using Binary Classification.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4008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Determine whether feature selection can help i</a:t>
            </a:r>
            <a:r>
              <a:rPr lang="en-US" sz="2200">
                <a:solidFill>
                  <a:srgbClr val="666666"/>
                </a:solidFill>
              </a:rPr>
              <a:t>n </a:t>
            </a: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classification of spam emails.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Stepwise Backward Elimination</a:t>
            </a:r>
            <a:br>
              <a:rPr lang="en-US" sz="2200">
                <a:solidFill>
                  <a:srgbClr val="666666"/>
                </a:solidFill>
              </a:rPr>
            </a:b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Pearson Correlation</a:t>
            </a:r>
            <a:br>
              <a:rPr lang="en-US" sz="2200">
                <a:solidFill>
                  <a:srgbClr val="666666"/>
                </a:solidFill>
              </a:rPr>
            </a:br>
            <a:r>
              <a:rPr b="0" i="0" lang="en-US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Chi-squared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d1e98891d_0_0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5d1e98891d_0_0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Data Source: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	Spambase - Classifying Email as Spam or Non Spam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Procurement: 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Spambase Dataset Loader</a:t>
            </a:r>
            <a:r>
              <a:rPr lang="en-US" sz="2200">
                <a:solidFill>
                  <a:srgbClr val="666666"/>
                </a:solidFill>
              </a:rPr>
              <a:t> - Loading and preparing the dataset.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5d1e9889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00" y="3339650"/>
            <a:ext cx="2610375" cy="10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5d1e9889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540" y="3051600"/>
            <a:ext cx="4318210" cy="15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5d1e98891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302" y="4129575"/>
            <a:ext cx="682650" cy="6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d1e98891d_0_5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5d1e98891d_0_5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Data Exploration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666666"/>
                </a:solidFill>
              </a:rPr>
              <a:t>Dataset is already in good quality because it is already sanitized.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Standard check using info() describe() etc., was conducted.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There are no null or NaN values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All variables are in correct type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There are no categorical variables present that needs </a:t>
            </a:r>
            <a:r>
              <a:rPr lang="en-US" sz="2200">
                <a:solidFill>
                  <a:srgbClr val="666666"/>
                </a:solidFill>
              </a:rPr>
              <a:t>OneHotEncoder</a:t>
            </a:r>
            <a:r>
              <a:rPr lang="en-US" sz="2200">
                <a:solidFill>
                  <a:srgbClr val="666666"/>
                </a:solidFill>
              </a:rPr>
              <a:t>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The dataset consist of 4601 rows and 58 features.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d1e98891d_0_15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Tools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5d1e98891d_0_15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25d1e98891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50" y="3490550"/>
            <a:ext cx="3005975" cy="8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5d1e98891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50" y="2686700"/>
            <a:ext cx="3530299" cy="1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d1e98891d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6037" y="4408712"/>
            <a:ext cx="4156751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d1e98891d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489" y="5685126"/>
            <a:ext cx="3945236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d1e98891d_0_151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Challenges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5d1e98891d_0_151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Imbalance Dataset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5d1e98891d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00" y="2354175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d1e98891d_0_118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Solutions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5d1e98891d_0_118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Imbalance Dataset Solutions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Collecting more Data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Generating Synthetic Samples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Resampling the Dataset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Using different Performance</a:t>
            </a:r>
            <a:br>
              <a:rPr lang="en-US" sz="2200">
                <a:solidFill>
                  <a:srgbClr val="666666"/>
                </a:solidFill>
              </a:rPr>
            </a:br>
            <a:r>
              <a:rPr lang="en-US" sz="2200">
                <a:solidFill>
                  <a:srgbClr val="666666"/>
                </a:solidFill>
              </a:rPr>
              <a:t>Metric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38" name="Google Shape;238;g25d1e98891d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75" y="2700425"/>
            <a:ext cx="4904925" cy="40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5d1e98891d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377" y="3278450"/>
            <a:ext cx="682650" cy="61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5d1e98891d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902" y="4312925"/>
            <a:ext cx="682650" cy="6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d1e98891d_0_128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Challenges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5d1e98891d_0_128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Large number of Features and lack of detailed description of each Features.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25d1e98891d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75" y="2199475"/>
            <a:ext cx="6008250" cy="480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d1e98891d_0_135"/>
          <p:cNvSpPr txBox="1"/>
          <p:nvPr>
            <p:ph type="title"/>
          </p:nvPr>
        </p:nvSpPr>
        <p:spPr>
          <a:xfrm>
            <a:off x="504000" y="850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465A4"/>
                </a:solidFill>
              </a:rPr>
              <a:t>Data Preparation - Solutions</a:t>
            </a:r>
            <a:endParaRPr b="0" sz="3200" strike="noStrike">
              <a:solidFill>
                <a:srgbClr val="34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5d1e98891d_0_135"/>
          <p:cNvSpPr txBox="1"/>
          <p:nvPr>
            <p:ph idx="1" type="body"/>
          </p:nvPr>
        </p:nvSpPr>
        <p:spPr>
          <a:xfrm>
            <a:off x="504000" y="1892040"/>
            <a:ext cx="9071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Large number of Features and lack of detailed description of each Features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Solutions: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Stepwise model selection </a:t>
            </a:r>
            <a:r>
              <a:rPr lang="en-US" sz="2200">
                <a:solidFill>
                  <a:srgbClr val="666666"/>
                </a:solidFill>
              </a:rPr>
              <a:t>strategies</a:t>
            </a:r>
            <a:endParaRPr sz="2200">
              <a:solidFill>
                <a:srgbClr val="666666"/>
              </a:solidFill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Forward Selection</a:t>
            </a:r>
            <a:endParaRPr sz="2200">
              <a:solidFill>
                <a:srgbClr val="666666"/>
              </a:solidFill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-US" sz="2200">
                <a:solidFill>
                  <a:srgbClr val="666666"/>
                </a:solidFill>
              </a:rPr>
              <a:t>Backward Elimination</a:t>
            </a:r>
            <a:br>
              <a:rPr lang="en-US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Pearson Correlation</a:t>
            </a:r>
            <a:br>
              <a:rPr lang="en-US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AutoNum type="arabicPeriod"/>
            </a:pPr>
            <a:r>
              <a:rPr lang="en-US" sz="2200">
                <a:solidFill>
                  <a:srgbClr val="666666"/>
                </a:solidFill>
              </a:rPr>
              <a:t>Chi-squared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54" name="Google Shape;254;g25d1e98891d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476" y="3908675"/>
            <a:ext cx="393976" cy="3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2023-07-30T16:07:48Z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